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100"/>
  </p:notesMasterIdLst>
  <p:handoutMasterIdLst>
    <p:handoutMasterId r:id="rId101"/>
  </p:handoutMasterIdLst>
  <p:sldIdLst>
    <p:sldId id="1608" r:id="rId2"/>
    <p:sldId id="1612" r:id="rId3"/>
    <p:sldId id="1611" r:id="rId4"/>
    <p:sldId id="1540" r:id="rId5"/>
    <p:sldId id="1613" r:id="rId6"/>
    <p:sldId id="1543" r:id="rId7"/>
    <p:sldId id="1484" r:id="rId8"/>
    <p:sldId id="1544" r:id="rId9"/>
    <p:sldId id="1456" r:id="rId10"/>
    <p:sldId id="1545" r:id="rId11"/>
    <p:sldId id="1491" r:id="rId12"/>
    <p:sldId id="1547" r:id="rId13"/>
    <p:sldId id="1610" r:id="rId14"/>
    <p:sldId id="1550" r:id="rId15"/>
    <p:sldId id="1518" r:id="rId16"/>
    <p:sldId id="1551" r:id="rId17"/>
    <p:sldId id="1552" r:id="rId18"/>
    <p:sldId id="1558" r:id="rId19"/>
    <p:sldId id="1590" r:id="rId20"/>
    <p:sldId id="1591" r:id="rId21"/>
    <p:sldId id="1592" r:id="rId22"/>
    <p:sldId id="1596" r:id="rId23"/>
    <p:sldId id="1584" r:id="rId24"/>
    <p:sldId id="1597" r:id="rId25"/>
    <p:sldId id="1599" r:id="rId26"/>
    <p:sldId id="1614" r:id="rId27"/>
    <p:sldId id="1566" r:id="rId28"/>
    <p:sldId id="1609" r:id="rId29"/>
    <p:sldId id="1601" r:id="rId30"/>
    <p:sldId id="1602" r:id="rId31"/>
    <p:sldId id="1600" r:id="rId32"/>
    <p:sldId id="1615" r:id="rId33"/>
    <p:sldId id="1620" r:id="rId34"/>
    <p:sldId id="1621" r:id="rId35"/>
    <p:sldId id="1622" r:id="rId36"/>
    <p:sldId id="1623" r:id="rId37"/>
    <p:sldId id="1624" r:id="rId38"/>
    <p:sldId id="1625" r:id="rId39"/>
    <p:sldId id="1626" r:id="rId40"/>
    <p:sldId id="1627" r:id="rId41"/>
    <p:sldId id="1628" r:id="rId42"/>
    <p:sldId id="1629" r:id="rId43"/>
    <p:sldId id="1630" r:id="rId44"/>
    <p:sldId id="1631" r:id="rId45"/>
    <p:sldId id="1632" r:id="rId46"/>
    <p:sldId id="1633" r:id="rId47"/>
    <p:sldId id="1634" r:id="rId48"/>
    <p:sldId id="1635" r:id="rId49"/>
    <p:sldId id="1636" r:id="rId50"/>
    <p:sldId id="1637" r:id="rId51"/>
    <p:sldId id="1638" r:id="rId52"/>
    <p:sldId id="1639" r:id="rId53"/>
    <p:sldId id="1640" r:id="rId54"/>
    <p:sldId id="1641" r:id="rId55"/>
    <p:sldId id="1642" r:id="rId56"/>
    <p:sldId id="1643" r:id="rId57"/>
    <p:sldId id="1644" r:id="rId58"/>
    <p:sldId id="1645" r:id="rId59"/>
    <p:sldId id="1646" r:id="rId60"/>
    <p:sldId id="1647" r:id="rId61"/>
    <p:sldId id="1648" r:id="rId62"/>
    <p:sldId id="1649" r:id="rId63"/>
    <p:sldId id="1650" r:id="rId64"/>
    <p:sldId id="1651" r:id="rId65"/>
    <p:sldId id="1654" r:id="rId66"/>
    <p:sldId id="1655" r:id="rId67"/>
    <p:sldId id="1656" r:id="rId68"/>
    <p:sldId id="1657" r:id="rId69"/>
    <p:sldId id="1658" r:id="rId70"/>
    <p:sldId id="1659" r:id="rId71"/>
    <p:sldId id="1660" r:id="rId72"/>
    <p:sldId id="1661" r:id="rId73"/>
    <p:sldId id="1662" r:id="rId74"/>
    <p:sldId id="1663" r:id="rId75"/>
    <p:sldId id="1666" r:id="rId76"/>
    <p:sldId id="1667" r:id="rId77"/>
    <p:sldId id="1668" r:id="rId78"/>
    <p:sldId id="1669" r:id="rId79"/>
    <p:sldId id="1670" r:id="rId80"/>
    <p:sldId id="1671" r:id="rId81"/>
    <p:sldId id="1672" r:id="rId82"/>
    <p:sldId id="1673" r:id="rId83"/>
    <p:sldId id="1674" r:id="rId84"/>
    <p:sldId id="1675" r:id="rId85"/>
    <p:sldId id="1676" r:id="rId86"/>
    <p:sldId id="1677" r:id="rId87"/>
    <p:sldId id="1678" r:id="rId88"/>
    <p:sldId id="1679" r:id="rId89"/>
    <p:sldId id="1681" r:id="rId90"/>
    <p:sldId id="1682" r:id="rId91"/>
    <p:sldId id="1683" r:id="rId92"/>
    <p:sldId id="1684" r:id="rId93"/>
    <p:sldId id="1685" r:id="rId94"/>
    <p:sldId id="1686" r:id="rId95"/>
    <p:sldId id="1687" r:id="rId96"/>
    <p:sldId id="1688" r:id="rId97"/>
    <p:sldId id="1549" r:id="rId98"/>
    <p:sldId id="1680" r:id="rId99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74"/>
    <a:srgbClr val="F57777"/>
    <a:srgbClr val="F35757"/>
    <a:srgbClr val="FFDEC9"/>
    <a:srgbClr val="FDF7CB"/>
    <a:srgbClr val="26F67A"/>
    <a:srgbClr val="FCF796"/>
    <a:srgbClr val="EBE78D"/>
    <a:srgbClr val="FADF7E"/>
    <a:srgbClr val="1A36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99" autoAdjust="0"/>
    <p:restoredTop sz="96322" autoAdjust="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1.3240740740740872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11.6</c:v>
                </c:pt>
                <c:pt idx="1">
                  <c:v>10.8</c:v>
                </c:pt>
                <c:pt idx="2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7.8128828376402948E-2"/>
          <c:y val="5.9109740265747383E-2"/>
          <c:w val="0.66430358079975849"/>
          <c:h val="0.93996093039320061"/>
        </c:manualLayout>
      </c:layout>
      <c:pie3DChart>
        <c:varyColors val="1"/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9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98431769506424616"/>
          <c:h val="0.970635322291307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explosion val="0"/>
          </c:dPt>
          <c:dPt>
            <c:idx val="1"/>
            <c:explosion val="0"/>
          </c:dPt>
          <c:dPt>
            <c:idx val="7"/>
            <c:explosion val="0"/>
          </c:dPt>
          <c:dLbls>
            <c:dLbl>
              <c:idx val="0"/>
              <c:layout>
                <c:manualLayout>
                  <c:x val="0.13561662454016241"/>
                  <c:y val="-9.6665424015517046E-2"/>
                </c:manualLayout>
              </c:layout>
              <c:showPercent val="1"/>
            </c:dLbl>
            <c:dLbl>
              <c:idx val="2"/>
              <c:layout>
                <c:manualLayout>
                  <c:x val="-2.5952977806440052E-2"/>
                  <c:y val="-6.3269231162419504E-2"/>
                </c:manualLayout>
              </c:layout>
              <c:showPercent val="1"/>
            </c:dLbl>
            <c:dLbl>
              <c:idx val="3"/>
              <c:delete val="1"/>
            </c:dLbl>
            <c:dLbl>
              <c:idx val="4"/>
              <c:layout>
                <c:manualLayout>
                  <c:x val="2.3946161287302748E-2"/>
                  <c:y val="-1.4042185166834441E-2"/>
                </c:manualLayout>
              </c:layout>
              <c:showPercent val="1"/>
            </c:dLbl>
            <c:dLbl>
              <c:idx val="5"/>
              <c:layout>
                <c:manualLayout>
                  <c:x val="6.2209925212452786E-3"/>
                  <c:y val="3.5475532153428212E-2"/>
                </c:manualLayout>
              </c:layout>
              <c:showPercent val="1"/>
            </c:dLbl>
            <c:dLbl>
              <c:idx val="6"/>
              <c:layout>
                <c:manualLayout>
                  <c:x val="2.0739970251406881E-2"/>
                  <c:y val="0.1250104784797583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3">
                  <c:v>Скорая медицинская помощь</c:v>
                </c:pt>
                <c:pt idx="7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14910.4</c:v>
                </c:pt>
                <c:pt idx="1">
                  <c:v>67768.3</c:v>
                </c:pt>
                <c:pt idx="3">
                  <c:v>88.6</c:v>
                </c:pt>
                <c:pt idx="7">
                  <c:v>10434.9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3081995757205314E-2"/>
                  <c:y val="-9.876474083198819E-2"/>
                </c:manualLayout>
              </c:layout>
              <c:showVal val="1"/>
            </c:dLbl>
            <c:dLbl>
              <c:idx val="1"/>
              <c:layout>
                <c:manualLayout>
                  <c:x val="0.10609244740984512"/>
                  <c:y val="-3.621373830506229E-2"/>
                </c:manualLayout>
              </c:layout>
              <c:showVal val="1"/>
            </c:dLbl>
            <c:dLbl>
              <c:idx val="2"/>
              <c:layout>
                <c:manualLayout>
                  <c:x val="2.8673634435093322E-2"/>
                  <c:y val="-1.9752948166397589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муницип.задание</c:v>
                </c:pt>
                <c:pt idx="1">
                  <c:v>иные цели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15041</c:v>
                </c:pt>
                <c:pt idx="1">
                  <c:v>1436.6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accent6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8.9218559048994533E-2"/>
          <c:w val="0.95804950938645983"/>
          <c:h val="0.8508058491585467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7950" h="127000" prst="slope"/>
              <a:bevelB w="0" h="0"/>
            </a:sp3d>
          </c:spPr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Lbls>
            <c:dLbl>
              <c:idx val="0"/>
              <c:layout>
                <c:manualLayout>
                  <c:x val="-2.1749720116568292E-4"/>
                  <c:y val="0.16661954227308068"/>
                </c:manualLayout>
              </c:layout>
              <c:showVal val="1"/>
            </c:dLbl>
            <c:dLbl>
              <c:idx val="1"/>
              <c:layout>
                <c:manualLayout>
                  <c:x val="9.0460034355157176E-3"/>
                  <c:y val="0.10794231196533718"/>
                </c:manualLayout>
              </c:layout>
              <c:showVal val="1"/>
            </c:dLbl>
            <c:dLbl>
              <c:idx val="2"/>
              <c:layout>
                <c:manualLayout>
                  <c:x val="3.8953598012802012E-3"/>
                  <c:y val="0.11981232565750956"/>
                </c:manualLayout>
              </c:layout>
              <c:showVal val="1"/>
            </c:dLbl>
            <c:dLbl>
              <c:idx val="3"/>
              <c:layout>
                <c:manualLayout>
                  <c:x val="1.0607733399992623E-2"/>
                  <c:y val="-1.7423249268599842E-2"/>
                </c:manualLayout>
              </c:layout>
              <c:showVal val="1"/>
            </c:dLbl>
            <c:dLbl>
              <c:idx val="4"/>
              <c:layout>
                <c:manualLayout>
                  <c:x val="1.7381170610673645E-2"/>
                  <c:y val="-2.0736769988519851E-2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2021</c:v>
                </c:pt>
                <c:pt idx="1">
                  <c:v>Факт 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</c:v>
                </c:pt>
                <c:pt idx="1">
                  <c:v>393.2</c:v>
                </c:pt>
              </c:numCache>
            </c:numRef>
          </c:val>
          <c:shape val="box"/>
        </c:ser>
        <c:shape val="cylinder"/>
        <c:axId val="116943104"/>
        <c:axId val="116944256"/>
        <c:axId val="116770112"/>
      </c:bar3DChart>
      <c:catAx>
        <c:axId val="11694310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16944256"/>
        <c:crosses val="autoZero"/>
        <c:auto val="1"/>
        <c:lblAlgn val="ctr"/>
        <c:lblOffset val="100"/>
      </c:catAx>
      <c:valAx>
        <c:axId val="116944256"/>
        <c:scaling>
          <c:orientation val="minMax"/>
          <c:min val="80"/>
        </c:scaling>
        <c:delete val="1"/>
        <c:axPos val="l"/>
        <c:numFmt formatCode="General" sourceLinked="1"/>
        <c:tickLblPos val="none"/>
        <c:crossAx val="116943104"/>
        <c:crosses val="autoZero"/>
        <c:crossBetween val="between"/>
        <c:majorUnit val="20"/>
      </c:valAx>
      <c:serAx>
        <c:axId val="116770112"/>
        <c:scaling>
          <c:orientation val="minMax"/>
        </c:scaling>
        <c:delete val="1"/>
        <c:axPos val="b"/>
        <c:tickLblPos val="none"/>
        <c:crossAx val="116944256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8600268967559841"/>
          <c:y val="3.6305894705108817E-2"/>
          <c:w val="0.63706357264115065"/>
          <c:h val="0.927388210589791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</c:spPr>
          <c:explosion val="1"/>
          <c:dPt>
            <c:idx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C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rgbClr val="99CCFF"/>
              </a:solidFill>
            </c:spPr>
          </c:dPt>
          <c:cat>
            <c:strRef>
              <c:f>Лист1!$A$2:$A$9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7"/>
                <c:pt idx="0">
                  <c:v>50.5</c:v>
                </c:pt>
                <c:pt idx="1">
                  <c:v>13.3</c:v>
                </c:pt>
                <c:pt idx="2">
                  <c:v>10.6</c:v>
                </c:pt>
                <c:pt idx="3">
                  <c:v>9.7000000000000011</c:v>
                </c:pt>
                <c:pt idx="4">
                  <c:v>9.4</c:v>
                </c:pt>
                <c:pt idx="5">
                  <c:v>3.7</c:v>
                </c:pt>
                <c:pt idx="6">
                  <c:v>2.8</c:v>
                </c:pt>
              </c:numCache>
            </c:numRef>
          </c:val>
        </c:ser>
        <c:firstSliceAng val="177"/>
        <c:holeSize val="79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4518226373332943"/>
          <c:y val="9.8694054211416575E-3"/>
          <c:w val="0.71831007521904033"/>
          <c:h val="0.641468113388900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Lbls>
            <c:txPr>
              <a:bodyPr/>
              <a:lstStyle/>
              <a:p>
                <a:pPr>
                  <a:defRPr sz="15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147.5</c:v>
                </c:pt>
                <c:pt idx="1">
                  <c:v>71.8</c:v>
                </c:pt>
                <c:pt idx="2">
                  <c:v>878.1</c:v>
                </c:pt>
                <c:pt idx="3">
                  <c:v>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573963254593221E-2"/>
          <c:y val="9.8505078169584103E-3"/>
          <c:w val="0.98733703703703657"/>
          <c:h val="0.98733703703703657"/>
        </c:manualLayout>
      </c:layout>
      <c:doughnutChart>
        <c:varyColors val="1"/>
        <c:firstSliceAng val="0"/>
        <c:holeSize val="8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909398221310951"/>
          <c:y val="1.2587896080878309E-2"/>
          <c:w val="0.71222179369884708"/>
          <c:h val="0.6360311320694368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chemeClr val="bg1">
                  <a:lumMod val="65000"/>
                </a:schemeClr>
              </a:solidFill>
              <a:ln w="57150"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6.0882815202199314E-3"/>
                  <c:y val="-2.787454173438740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normalizeH="0" baseline="0">
                    <a:solidFill>
                      <a:schemeClr val="tx1"/>
                    </a:solidFill>
                    <a:latin typeface="Tahoma" pitchFamily="34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154.80000000000001</c:v>
                </c:pt>
                <c:pt idx="1">
                  <c:v>101.1</c:v>
                </c:pt>
                <c:pt idx="2">
                  <c:v>897.6</c:v>
                </c:pt>
                <c:pt idx="3">
                  <c:v>33.300000000000004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12"/>
          <c:dPt>
            <c:idx val="0"/>
            <c:explosion val="15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explosion val="16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9.2050763207671707E-2"/>
                  <c:y val="-0.1666418879939737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1653525781420074E-2"/>
                  <c:y val="-5.62284314321601E-3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8.9407042036588044E-2"/>
                  <c:y val="2.6673283375574893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baseline="0" dirty="0" smtClean="0"/>
                      <a:t>5,9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4"/>
              <c:layout>
                <c:manualLayout>
                  <c:x val="-8.0939862643917726E-2"/>
                  <c:y val="-3.433156162733964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</a:t>
                    </a:r>
                    <a:r>
                      <a:rPr lang="en-US" sz="1400" baseline="0" dirty="0" smtClean="0"/>
                      <a:t>,</a:t>
                    </a:r>
                    <a:r>
                      <a:rPr lang="ru-RU" sz="1400" baseline="0" dirty="0" smtClean="0"/>
                      <a:t>7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5"/>
              <c:layout>
                <c:manualLayout>
                  <c:x val="-6.791171212558271E-2"/>
                  <c:y val="-6.985694858246219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5,2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6"/>
              <c:layout>
                <c:manualLayout>
                  <c:x val="-6.6202766902740934E-2"/>
                  <c:y val="-5.67013271481820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3,3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7"/>
              <c:layout>
                <c:manualLayout>
                  <c:x val="-4.259600580653982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8"/>
              <c:layout>
                <c:manualLayout>
                  <c:x val="1.5649056437777763E-2"/>
                  <c:y val="-0.1128730333396117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9"/>
              <c:layout>
                <c:manualLayout>
                  <c:x val="4.5826551708969395E-3"/>
                  <c:y val="-5.96999790895191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0"/>
              <c:layout>
                <c:manualLayout>
                  <c:x val="6.5844037302599814E-2"/>
                  <c:y val="-2.5562877519454918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0</a:t>
                    </a:r>
                    <a:r>
                      <a:rPr lang="ru-RU" sz="1400" baseline="0" dirty="0" smtClean="0"/>
                      <a:t>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11"/>
              <c:layout>
                <c:manualLayout>
                  <c:x val="6.4040601768354383E-2"/>
                  <c:y val="2.387928720471505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0,</a:t>
                    </a:r>
                    <a:r>
                      <a:rPr lang="ru-RU" sz="1400" baseline="0" dirty="0" smtClean="0"/>
                      <a:t>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507 107.5</c:v>
                  </c:pt>
                  <c:pt idx="1">
                    <c:v>637 153.1</c:v>
                  </c:pt>
                  <c:pt idx="2">
                    <c:v>81 991.4</c:v>
                  </c:pt>
                  <c:pt idx="3">
                    <c:v>93 202.2</c:v>
                  </c:pt>
                  <c:pt idx="4">
                    <c:v>7 227.0</c:v>
                  </c:pt>
                  <c:pt idx="5">
                    <c:v>16 756.7</c:v>
                  </c:pt>
                  <c:pt idx="6">
                    <c:v>87 468.1</c:v>
                  </c:pt>
                  <c:pt idx="7">
                    <c:v>1 785.1</c:v>
                  </c:pt>
                  <c:pt idx="9">
                    <c:v>57 028.9</c:v>
                  </c:pt>
                  <c:pt idx="10">
                    <c:v>10 380.6</c:v>
                  </c:pt>
                  <c:pt idx="12">
                    <c:v>280.8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507107.5</c:v>
                </c:pt>
                <c:pt idx="1">
                  <c:v>637153.1</c:v>
                </c:pt>
                <c:pt idx="2">
                  <c:v>81991.399999999994</c:v>
                </c:pt>
                <c:pt idx="3">
                  <c:v>93202.2</c:v>
                </c:pt>
                <c:pt idx="4">
                  <c:v>7227</c:v>
                </c:pt>
                <c:pt idx="5">
                  <c:v>16756.7</c:v>
                </c:pt>
                <c:pt idx="6">
                  <c:v>87468.1</c:v>
                </c:pt>
                <c:pt idx="7">
                  <c:v>1785.1</c:v>
                </c:pt>
                <c:pt idx="9">
                  <c:v>57028.9</c:v>
                </c:pt>
                <c:pt idx="10">
                  <c:v>10380.6</c:v>
                </c:pt>
                <c:pt idx="12">
                  <c:v>280.8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507 107.5</c:v>
                  </c:pt>
                  <c:pt idx="1">
                    <c:v>637 153.1</c:v>
                  </c:pt>
                  <c:pt idx="2">
                    <c:v>81 991.4</c:v>
                  </c:pt>
                  <c:pt idx="3">
                    <c:v>93 202.2</c:v>
                  </c:pt>
                  <c:pt idx="4">
                    <c:v>7 227.0</c:v>
                  </c:pt>
                  <c:pt idx="5">
                    <c:v>16 756.7</c:v>
                  </c:pt>
                  <c:pt idx="6">
                    <c:v>87 468.1</c:v>
                  </c:pt>
                  <c:pt idx="7">
                    <c:v>1 785.1</c:v>
                  </c:pt>
                  <c:pt idx="9">
                    <c:v>57 028.9</c:v>
                  </c:pt>
                  <c:pt idx="10">
                    <c:v>10 380.6</c:v>
                  </c:pt>
                  <c:pt idx="12">
                    <c:v>280.8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229">
          <a:noFill/>
        </a:ln>
      </c:spPr>
    </c:plotArea>
    <c:legend>
      <c:legendPos val="r"/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8485330462993557"/>
          <c:y val="7.0628486007032927E-3"/>
          <c:w val="0.41514670303085466"/>
          <c:h val="0.97410288846409065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4.8745429995330103E-2"/>
          <c:y val="1.3234889548155006E-4"/>
          <c:w val="0.98733703703703657"/>
          <c:h val="0.98733703703703657"/>
        </c:manualLayout>
      </c:layout>
      <c:doughnutChart>
        <c:varyColors val="1"/>
        <c:ser>
          <c:idx val="7"/>
          <c:order val="1"/>
          <c:tx>
            <c:strRef>
              <c:f>Лист1!$I$1</c:f>
              <c:strCache>
                <c:ptCount val="1"/>
                <c:pt idx="0">
                  <c:v>Столбец7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Лист1!$I$2:$I$4</c:f>
              <c:numCache>
                <c:formatCode>General</c:formatCode>
                <c:ptCount val="3"/>
              </c:numCache>
            </c:numRef>
          </c:val>
        </c:ser>
        <c:firstSliceAng val="0"/>
        <c:holeSize val="48"/>
      </c:doughnutChar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4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E31E24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12.9</c:v>
                </c:pt>
                <c:pt idx="1">
                  <c:v>14.7</c:v>
                </c:pt>
                <c:pt idx="2">
                  <c:v>72.400000000000006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/>
      <c:barChart>
        <c:barDir val="bar"/>
        <c:grouping val="clustered"/>
        <c:gapWidth val="100"/>
        <c:axId val="103171200"/>
        <c:axId val="104291712"/>
      </c:barChart>
      <c:catAx>
        <c:axId val="103171200"/>
        <c:scaling>
          <c:orientation val="minMax"/>
        </c:scaling>
        <c:delete val="1"/>
        <c:axPos val="l"/>
        <c:tickLblPos val="none"/>
        <c:crossAx val="104291712"/>
        <c:crosses val="autoZero"/>
        <c:auto val="1"/>
        <c:lblAlgn val="ctr"/>
        <c:lblOffset val="100"/>
      </c:catAx>
      <c:valAx>
        <c:axId val="104291712"/>
        <c:scaling>
          <c:orientation val="minMax"/>
        </c:scaling>
        <c:delete val="1"/>
        <c:axPos val="b"/>
        <c:numFmt formatCode="General" sourceLinked="1"/>
        <c:tickLblPos val="none"/>
        <c:crossAx val="1031712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image" Target="../media/image104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image" Target="../media/image216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image" Target="../media/image1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394.8</a:t>
          </a:r>
          <a:endParaRPr lang="ru-RU" sz="32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210.6</a:t>
          </a:r>
          <a:endParaRPr lang="ru-RU" sz="32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Vert="1" custFlipHor="0" custScaleX="1622" custScaleY="15344" custLinFactY="75658" custLinFactNeighborX="-3639" custLinFactNeighborY="1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 custScaleX="100717" custLinFactNeighborX="-87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 custLinFactNeighborX="-3361" custLinFactNeighborY="1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ScaleX="92807" custLinFactNeighborX="14662" custLinFactNeighborY="-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90036" custScaleY="100592" custLinFactNeighborX="1082" custLinFactNeighborY="-34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735D7DE-F965-458E-807C-236BDD5FCA85}" type="presOf" srcId="{4A2AFEF0-04E7-4134-B7A5-8CEFAAA937B9}" destId="{2404BD77-9ACE-4E22-B370-E70E9CA47646}" srcOrd="1" destOrd="0" presId="urn:microsoft.com/office/officeart/2005/8/layout/hList7"/>
    <dgm:cxn modelId="{B1E0685F-F58C-45BB-84C2-84BB28830BE8}" type="presOf" srcId="{87C384E9-981D-46AF-AF2D-07A67254F83C}" destId="{6248BCD4-A678-4468-A98B-BC566234D991}" srcOrd="0" destOrd="0" presId="urn:microsoft.com/office/officeart/2005/8/layout/hList7"/>
    <dgm:cxn modelId="{E4F3E792-EFCD-4FE3-9B93-3B54139D6A3D}" type="presOf" srcId="{4A2AFEF0-04E7-4134-B7A5-8CEFAAA937B9}" destId="{AEF1E387-D1C6-4221-966B-B0F61A1B4102}" srcOrd="0" destOrd="0" presId="urn:microsoft.com/office/officeart/2005/8/layout/hList7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642859F5-DE69-43E7-BD0B-313A9D36AE3E}" type="presOf" srcId="{A9A750A6-404D-4552-89C2-ED9A466FB11C}" destId="{A252FFEA-29ED-496A-98E8-AD9E29D8A2D3}" srcOrd="0" destOrd="0" presId="urn:microsoft.com/office/officeart/2005/8/layout/hList7"/>
    <dgm:cxn modelId="{C0075325-A757-4A93-A4B4-85CBE1CD8D85}" type="presOf" srcId="{7853CD7C-0DA8-4300-91EC-0964CC7266A8}" destId="{AC828F96-C1EB-4571-9799-96E5E9B7BC0C}" srcOrd="1" destOrd="0" presId="urn:microsoft.com/office/officeart/2005/8/layout/hList7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1F995749-5721-450E-A767-A1DCDF36EB41}" type="presOf" srcId="{7853CD7C-0DA8-4300-91EC-0964CC7266A8}" destId="{F40A4E3B-AC43-434D-812F-76AF282384F7}" srcOrd="0" destOrd="0" presId="urn:microsoft.com/office/officeart/2005/8/layout/hList7"/>
    <dgm:cxn modelId="{FD00ED5E-CE23-4BD6-8C4D-BF7275583FE8}" type="presParOf" srcId="{A252FFEA-29ED-496A-98E8-AD9E29D8A2D3}" destId="{4028AFCE-D881-4F3B-9E9E-5CBC731F613F}" srcOrd="0" destOrd="0" presId="urn:microsoft.com/office/officeart/2005/8/layout/hList7"/>
    <dgm:cxn modelId="{4F4C0F84-9161-43A1-B020-F067D9ABB411}" type="presParOf" srcId="{A252FFEA-29ED-496A-98E8-AD9E29D8A2D3}" destId="{5B31982F-0D7C-4D1E-839E-649FFC58231D}" srcOrd="1" destOrd="0" presId="urn:microsoft.com/office/officeart/2005/8/layout/hList7"/>
    <dgm:cxn modelId="{7BBF1983-4562-4E17-ABFA-814368775BB8}" type="presParOf" srcId="{5B31982F-0D7C-4D1E-839E-649FFC58231D}" destId="{ED096BC3-33F9-4186-8100-DB9232E49F28}" srcOrd="0" destOrd="0" presId="urn:microsoft.com/office/officeart/2005/8/layout/hList7"/>
    <dgm:cxn modelId="{D86C677F-9380-4C86-8DC2-74F4765ECA8F}" type="presParOf" srcId="{ED096BC3-33F9-4186-8100-DB9232E49F28}" destId="{AEF1E387-D1C6-4221-966B-B0F61A1B4102}" srcOrd="0" destOrd="0" presId="urn:microsoft.com/office/officeart/2005/8/layout/hList7"/>
    <dgm:cxn modelId="{326AF232-B237-4A2D-B02C-2C5E30E51327}" type="presParOf" srcId="{ED096BC3-33F9-4186-8100-DB9232E49F28}" destId="{2404BD77-9ACE-4E22-B370-E70E9CA47646}" srcOrd="1" destOrd="0" presId="urn:microsoft.com/office/officeart/2005/8/layout/hList7"/>
    <dgm:cxn modelId="{F828DE97-5B65-4D15-A46A-B11E9E4F5565}" type="presParOf" srcId="{ED096BC3-33F9-4186-8100-DB9232E49F28}" destId="{D27144DC-AFE1-4031-BE8D-CCF9BBC8A479}" srcOrd="2" destOrd="0" presId="urn:microsoft.com/office/officeart/2005/8/layout/hList7"/>
    <dgm:cxn modelId="{C7C050F3-9748-4031-9A6B-3B6E550185B8}" type="presParOf" srcId="{ED096BC3-33F9-4186-8100-DB9232E49F28}" destId="{1BD052B1-5746-4AAF-A135-894B05302829}" srcOrd="3" destOrd="0" presId="urn:microsoft.com/office/officeart/2005/8/layout/hList7"/>
    <dgm:cxn modelId="{297051DB-7304-48D2-AD36-5DA0CB4E80B1}" type="presParOf" srcId="{5B31982F-0D7C-4D1E-839E-649FFC58231D}" destId="{6248BCD4-A678-4468-A98B-BC566234D991}" srcOrd="1" destOrd="0" presId="urn:microsoft.com/office/officeart/2005/8/layout/hList7"/>
    <dgm:cxn modelId="{BDA01C94-A576-4DF6-A865-56AE1E74548D}" type="presParOf" srcId="{5B31982F-0D7C-4D1E-839E-649FFC58231D}" destId="{1C3F9ABC-9CEC-4D20-984F-8F99B66392FA}" srcOrd="2" destOrd="0" presId="urn:microsoft.com/office/officeart/2005/8/layout/hList7"/>
    <dgm:cxn modelId="{6F22A2C4-F790-40E8-B962-304EFCEC3F1A}" type="presParOf" srcId="{1C3F9ABC-9CEC-4D20-984F-8F99B66392FA}" destId="{F40A4E3B-AC43-434D-812F-76AF282384F7}" srcOrd="0" destOrd="0" presId="urn:microsoft.com/office/officeart/2005/8/layout/hList7"/>
    <dgm:cxn modelId="{402C4C81-E41F-44C9-808D-0B1D300C3CF1}" type="presParOf" srcId="{1C3F9ABC-9CEC-4D20-984F-8F99B66392FA}" destId="{AC828F96-C1EB-4571-9799-96E5E9B7BC0C}" srcOrd="1" destOrd="0" presId="urn:microsoft.com/office/officeart/2005/8/layout/hList7"/>
    <dgm:cxn modelId="{6EEE0F35-6C5E-4C7E-A05F-8006433018B6}" type="presParOf" srcId="{1C3F9ABC-9CEC-4D20-984F-8F99B66392FA}" destId="{B2C18911-E455-4A1D-8B6B-CE0605FDC996}" srcOrd="2" destOrd="0" presId="urn:microsoft.com/office/officeart/2005/8/layout/hList7"/>
    <dgm:cxn modelId="{E5CE92E2-DEFB-47A8-94F4-3B9E77C1703A}" type="presParOf" srcId="{1C3F9ABC-9CEC-4D20-984F-8F99B66392FA}" destId="{F4C073E0-DC09-4ECA-A324-7F17D44EB005}" srcOrd="3" destOrd="0" presId="urn:microsoft.com/office/officeart/2005/8/layout/hList7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CEAEC33-2133-48E9-8137-6EDB05331B2B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Работники учреждений культуры</a:t>
          </a:r>
          <a:endParaRPr lang="ru-RU" sz="2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Прогноз на 2022 год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-10</a:t>
          </a:r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0.0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Фактически сложившийся уровень-100,2 %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зарплата-35 619,09 руб.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0" presStyleCnt="1" custScaleX="372011" custScaleY="86125" custLinFactNeighborX="25206" custLinFactNeighborY="21170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0" presStyleCnt="1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0" presStyleCnt="3" custScaleX="394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1" presStyleCnt="3" custScaleX="390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2" presStyleCnt="3" custScaleX="395896" custLinFactNeighborX="2131" custLinFactNeighborY="-6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A43041-A55A-4798-AE72-FE57188AA02F}" type="presOf" srcId="{7E66F205-14A7-4CB6-8460-FC88B867B04A}" destId="{971A4F55-DECD-455E-9787-3AD94E81ECEF}" srcOrd="0" destOrd="0" presId="urn:microsoft.com/office/officeart/2005/8/layout/hierarchy3"/>
    <dgm:cxn modelId="{E93AD7B4-35E2-424A-ABC2-9B3B965F5989}" type="presOf" srcId="{DDAAA8D2-5A09-476B-BD4F-710AF81E4D0A}" destId="{1D931FC9-DB90-40BC-B6E0-FACB226A041C}" srcOrd="0" destOrd="0" presId="urn:microsoft.com/office/officeart/2005/8/layout/hierarchy3"/>
    <dgm:cxn modelId="{C65A41FC-53BB-4A11-A9F8-D7D3861FAA04}" type="presOf" srcId="{0CEAEC33-2133-48E9-8137-6EDB05331B2B}" destId="{E16EA799-DFA7-4563-82D5-5EB069F37F8A}" srcOrd="1" destOrd="0" presId="urn:microsoft.com/office/officeart/2005/8/layout/hierarchy3"/>
    <dgm:cxn modelId="{545BCC4D-6314-4A11-865C-77CAED9AF95C}" type="presOf" srcId="{0CEAEC33-2133-48E9-8137-6EDB05331B2B}" destId="{1C6FA0C7-D9F4-4909-B938-933BC2C6478A}" srcOrd="0" destOrd="0" presId="urn:microsoft.com/office/officeart/2005/8/layout/hierarchy3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8196EB0A-CB3B-41E3-BEC1-7B1090A12565}" type="presOf" srcId="{80539843-1E0F-4120-816F-0FD1F7EABC7C}" destId="{1EFC51B4-C12F-4591-A8AC-CF830708B1B9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F187A54B-2FC3-4770-8B88-2B5BAFBE3779}" type="presOf" srcId="{DD9A4543-E3BC-42BD-A303-A17B71AAB924}" destId="{80801C0E-BD4F-444E-BBF8-1B35AE3E0CEC}" srcOrd="0" destOrd="0" presId="urn:microsoft.com/office/officeart/2005/8/layout/hierarchy3"/>
    <dgm:cxn modelId="{539E7041-10EF-4CC1-9DAF-B1F8E77E88D3}" srcId="{F10F6F97-9F93-402A-B224-E29B54683D58}" destId="{0CEAEC33-2133-48E9-8137-6EDB05331B2B}" srcOrd="0" destOrd="0" parTransId="{2AFB3797-B43A-4853-B308-8DF38495D867}" sibTransId="{85250907-E04C-4B90-B2A5-B8A6546F8271}"/>
    <dgm:cxn modelId="{4C9C70CB-9569-4009-8258-10CADC395940}" type="presOf" srcId="{F10F6F97-9F93-402A-B224-E29B54683D58}" destId="{91E1600F-5FFB-465F-88D8-A967A4F9FF16}" srcOrd="0" destOrd="0" presId="urn:microsoft.com/office/officeart/2005/8/layout/hierarchy3"/>
    <dgm:cxn modelId="{CAA8497D-0B03-457A-9CFF-0F86819A7058}" type="presOf" srcId="{D5A89D00-9A6D-4B78-B7B1-F703EBD477E8}" destId="{0C70534E-9D68-4F4E-B28C-3C87F7E43355}" srcOrd="0" destOrd="0" presId="urn:microsoft.com/office/officeart/2005/8/layout/hierarchy3"/>
    <dgm:cxn modelId="{4B2408DE-CB4D-4BEC-AA2C-F4CCC4123B58}" type="presOf" srcId="{8138F520-122C-4C1A-8B52-C070D70FF34E}" destId="{9A5F457D-BDC3-4DAB-9CC2-B4F19A95407C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9CAE80C3-B5C0-4123-9545-C742ACDC420D}" type="presParOf" srcId="{91E1600F-5FFB-465F-88D8-A967A4F9FF16}" destId="{3B8F12EC-5B36-496A-9012-B24D8530CDA5}" srcOrd="0" destOrd="0" presId="urn:microsoft.com/office/officeart/2005/8/layout/hierarchy3"/>
    <dgm:cxn modelId="{79027AD7-27CD-4DC7-A966-22FF01E21B58}" type="presParOf" srcId="{3B8F12EC-5B36-496A-9012-B24D8530CDA5}" destId="{D8E483CC-11A9-4F1F-AAD6-FD6DDD797AEF}" srcOrd="0" destOrd="0" presId="urn:microsoft.com/office/officeart/2005/8/layout/hierarchy3"/>
    <dgm:cxn modelId="{84D37493-3890-41C8-BA4E-9018D49C005C}" type="presParOf" srcId="{D8E483CC-11A9-4F1F-AAD6-FD6DDD797AEF}" destId="{1C6FA0C7-D9F4-4909-B938-933BC2C6478A}" srcOrd="0" destOrd="0" presId="urn:microsoft.com/office/officeart/2005/8/layout/hierarchy3"/>
    <dgm:cxn modelId="{A2AEFC44-4433-45E2-B760-C50919A4D368}" type="presParOf" srcId="{D8E483CC-11A9-4F1F-AAD6-FD6DDD797AEF}" destId="{E16EA799-DFA7-4563-82D5-5EB069F37F8A}" srcOrd="1" destOrd="0" presId="urn:microsoft.com/office/officeart/2005/8/layout/hierarchy3"/>
    <dgm:cxn modelId="{4E293F4D-BED6-42C4-93A9-E228F7ABD865}" type="presParOf" srcId="{3B8F12EC-5B36-496A-9012-B24D8530CDA5}" destId="{00186FD3-3F63-46EE-A230-FDD6869DCDE3}" srcOrd="1" destOrd="0" presId="urn:microsoft.com/office/officeart/2005/8/layout/hierarchy3"/>
    <dgm:cxn modelId="{27195D61-F5D3-4DAB-9691-8455C3AA1960}" type="presParOf" srcId="{00186FD3-3F63-46EE-A230-FDD6869DCDE3}" destId="{1EFC51B4-C12F-4591-A8AC-CF830708B1B9}" srcOrd="0" destOrd="0" presId="urn:microsoft.com/office/officeart/2005/8/layout/hierarchy3"/>
    <dgm:cxn modelId="{4ED0C99A-94C8-4E96-AA36-F5EA96A701A0}" type="presParOf" srcId="{00186FD3-3F63-46EE-A230-FDD6869DCDE3}" destId="{0C70534E-9D68-4F4E-B28C-3C87F7E43355}" srcOrd="1" destOrd="0" presId="urn:microsoft.com/office/officeart/2005/8/layout/hierarchy3"/>
    <dgm:cxn modelId="{32D848F6-A198-40C9-98DC-E849C64EFA7E}" type="presParOf" srcId="{00186FD3-3F63-46EE-A230-FDD6869DCDE3}" destId="{1D931FC9-DB90-40BC-B6E0-FACB226A041C}" srcOrd="2" destOrd="0" presId="urn:microsoft.com/office/officeart/2005/8/layout/hierarchy3"/>
    <dgm:cxn modelId="{403A7DFC-4211-43CF-BC9F-F61D54B2F602}" type="presParOf" srcId="{00186FD3-3F63-46EE-A230-FDD6869DCDE3}" destId="{80801C0E-BD4F-444E-BBF8-1B35AE3E0CEC}" srcOrd="3" destOrd="0" presId="urn:microsoft.com/office/officeart/2005/8/layout/hierarchy3"/>
    <dgm:cxn modelId="{85D1F12E-E7D2-4B45-ADD6-A356A8CA5D77}" type="presParOf" srcId="{00186FD3-3F63-46EE-A230-FDD6869DCDE3}" destId="{971A4F55-DECD-455E-9787-3AD94E81ECEF}" srcOrd="4" destOrd="0" presId="urn:microsoft.com/office/officeart/2005/8/layout/hierarchy3"/>
    <dgm:cxn modelId="{ED68F021-48F8-4240-B426-24CCF41A2613}" type="presParOf" srcId="{00186FD3-3F63-46EE-A230-FDD6869DCDE3}" destId="{9A5F457D-BDC3-4DAB-9CC2-B4F19A95407C}" srcOrd="5" destOrd="0" presId="urn:microsoft.com/office/officeart/2005/8/layout/hierarchy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522614-EB20-459C-8436-B69BA8133DB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5612A-3430-482F-92D8-497E31E3D36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бюджет-1313,8 тыс.рублей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A2BFB1-5FA6-4E1B-BA34-93A35214E9B2}" type="par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7FBD05-9063-418D-870E-E2E56D116CA2}" type="sib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158B1F-512E-4387-9C5F-69665987978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газопровода;</a:t>
          </a:r>
        </a:p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Диспансеризация муниципальных служащих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A9E9C5-D4C5-4341-B321-83F5C3E98DC0}" type="parTrans" cxnId="{3456FC9B-1C7E-45FF-B00A-5C5A7AB1534C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474F96-1FA1-406D-A332-66C75876E124}" type="sibTrans" cxnId="{3456FC9B-1C7E-45FF-B00A-5C5A7AB1534C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2C87ED-7613-4D8E-A449-5EB5E079819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Налоги; прочие расходы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3EF481-3F5D-4401-B654-A9FE523FC7F5}" type="parTrans" cxnId="{8736C0B0-B69E-4ED6-8EEE-5F195FB6C362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93DAD7-BB45-4E21-869A-0AD8BC92F8CF}" type="sibTrans" cxnId="{8736C0B0-B69E-4ED6-8EEE-5F195FB6C362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1F9B56-077C-4D18-AC1B-C207B9E31448}">
      <dgm:prSet/>
      <dgm:spPr/>
      <dgm:t>
        <a:bodyPr/>
        <a:lstStyle/>
        <a:p>
          <a:endParaRPr lang="ru-RU" dirty="0"/>
        </a:p>
      </dgm:t>
    </dgm:pt>
    <dgm:pt modelId="{70C5BC59-7312-4D3E-A003-7C65AC0B283F}" type="par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75690A-0693-41CF-8EA5-0F7CF797DC79}" type="sib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0B4DFF-209B-427C-8280-E5D90AC62274}">
      <dgm:prSet/>
      <dgm:spPr/>
      <dgm:t>
        <a:bodyPr/>
        <a:lstStyle/>
        <a:p>
          <a:endParaRPr lang="ru-RU" dirty="0"/>
        </a:p>
      </dgm:t>
    </dgm:pt>
    <dgm:pt modelId="{CCCA68DF-3B34-4A1E-853B-EDFDB973AE89}" type="par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5A1E4A-9B3C-4B92-9AED-F13E53578B43}" type="sib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B01190-5D98-41A0-92C6-7C00AEBE6C7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Коммунальные услуги; Обслуживание пожарной сигнализации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2ADAC6-A221-4335-99AD-D06E7D0024C7}" type="sibTrans" cxnId="{4043E387-4B81-4B28-8F3E-A6288737837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2A38B6-23BE-4436-BA68-7BF4E310DB0D}" type="parTrans" cxnId="{4043E387-4B81-4B28-8F3E-A6288737837D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614EC6-A5E9-4E2B-81AC-9A51E3483414}" type="pres">
      <dgm:prSet presAssocID="{C7522614-EB20-459C-8436-B69BA8133D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5E20AA-3CB4-4F07-A692-DFABF5EB88CB}" type="pres">
      <dgm:prSet presAssocID="{E2F5612A-3430-482F-92D8-497E31E3D367}" presName="centerShape" presStyleLbl="node0" presStyleIdx="0" presStyleCnt="1"/>
      <dgm:spPr/>
      <dgm:t>
        <a:bodyPr/>
        <a:lstStyle/>
        <a:p>
          <a:endParaRPr lang="ru-RU"/>
        </a:p>
      </dgm:t>
    </dgm:pt>
    <dgm:pt modelId="{05B1A91F-81A4-43EE-9B99-0F617219E3E0}" type="pres">
      <dgm:prSet presAssocID="{082A38B6-23BE-4436-BA68-7BF4E310DB0D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BF96BD55-34C0-4B54-AC98-4355C9C33DAB}" type="pres">
      <dgm:prSet presAssocID="{42B01190-5D98-41A0-92C6-7C00AEBE6C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5365E-A515-4392-AB92-5E74455B06AE}" type="pres">
      <dgm:prSet presAssocID="{C1A9E9C5-D4C5-4341-B321-83F5C3E98DC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72F3F5A-0AC9-4029-BEBB-D3B772A1B5E6}" type="pres">
      <dgm:prSet presAssocID="{1E158B1F-512E-4387-9C5F-69665987978B}" presName="node" presStyleLbl="node1" presStyleIdx="1" presStyleCnt="3" custScaleX="1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2BDC6-A84F-4D60-A3CB-8E474FFF200C}" type="pres">
      <dgm:prSet presAssocID="{FB3EF481-3F5D-4401-B654-A9FE523FC7F5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310A57C-F0B0-409C-9281-7DA7C21EBE02}" type="pres">
      <dgm:prSet presAssocID="{862C87ED-7613-4D8E-A449-5EB5E07981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740C17-1C75-476F-A6C4-CC63CC46ACA2}" type="presOf" srcId="{C1A9E9C5-D4C5-4341-B321-83F5C3E98DC0}" destId="{AB35365E-A515-4392-AB92-5E74455B06AE}" srcOrd="0" destOrd="0" presId="urn:microsoft.com/office/officeart/2005/8/layout/radial4"/>
    <dgm:cxn modelId="{3456FC9B-1C7E-45FF-B00A-5C5A7AB1534C}" srcId="{E2F5612A-3430-482F-92D8-497E31E3D367}" destId="{1E158B1F-512E-4387-9C5F-69665987978B}" srcOrd="1" destOrd="0" parTransId="{C1A9E9C5-D4C5-4341-B321-83F5C3E98DC0}" sibTransId="{0B474F96-1FA1-406D-A332-66C75876E124}"/>
    <dgm:cxn modelId="{8736C0B0-B69E-4ED6-8EEE-5F195FB6C362}" srcId="{E2F5612A-3430-482F-92D8-497E31E3D367}" destId="{862C87ED-7613-4D8E-A449-5EB5E0798199}" srcOrd="2" destOrd="0" parTransId="{FB3EF481-3F5D-4401-B654-A9FE523FC7F5}" sibTransId="{0E93DAD7-BB45-4E21-869A-0AD8BC92F8CF}"/>
    <dgm:cxn modelId="{DE8FC4D5-AD6C-491E-B951-488257755EED}" type="presOf" srcId="{1E158B1F-512E-4387-9C5F-69665987978B}" destId="{272F3F5A-0AC9-4029-BEBB-D3B772A1B5E6}" srcOrd="0" destOrd="0" presId="urn:microsoft.com/office/officeart/2005/8/layout/radial4"/>
    <dgm:cxn modelId="{B74652DB-A901-43F0-9159-6F1CDE7BD433}" srcId="{C7522614-EB20-459C-8436-B69BA8133DB1}" destId="{E2F5612A-3430-482F-92D8-497E31E3D367}" srcOrd="0" destOrd="0" parTransId="{CEA2BFB1-5FA6-4E1B-BA34-93A35214E9B2}" sibTransId="{4F7FBD05-9063-418D-870E-E2E56D116CA2}"/>
    <dgm:cxn modelId="{D99D18BC-8F9B-499D-8805-AE802E29B0F2}" type="presOf" srcId="{082A38B6-23BE-4436-BA68-7BF4E310DB0D}" destId="{05B1A91F-81A4-43EE-9B99-0F617219E3E0}" srcOrd="0" destOrd="0" presId="urn:microsoft.com/office/officeart/2005/8/layout/radial4"/>
    <dgm:cxn modelId="{A18C5486-C32B-402E-8517-ADA34120365D}" type="presOf" srcId="{42B01190-5D98-41A0-92C6-7C00AEBE6C7E}" destId="{BF96BD55-34C0-4B54-AC98-4355C9C33DAB}" srcOrd="0" destOrd="0" presId="urn:microsoft.com/office/officeart/2005/8/layout/radial4"/>
    <dgm:cxn modelId="{7494EAB7-9464-45AF-B9A5-1B2828D4AAE0}" type="presOf" srcId="{862C87ED-7613-4D8E-A449-5EB5E0798199}" destId="{2310A57C-F0B0-409C-9281-7DA7C21EBE02}" srcOrd="0" destOrd="0" presId="urn:microsoft.com/office/officeart/2005/8/layout/radial4"/>
    <dgm:cxn modelId="{2CCEA1D8-64CB-472E-A4D5-B321282D6D45}" srcId="{C7522614-EB20-459C-8436-B69BA8133DB1}" destId="{970B4DFF-209B-427C-8280-E5D90AC62274}" srcOrd="1" destOrd="0" parTransId="{CCCA68DF-3B34-4A1E-853B-EDFDB973AE89}" sibTransId="{5A5A1E4A-9B3C-4B92-9AED-F13E53578B43}"/>
    <dgm:cxn modelId="{11655281-1963-4ECD-BE58-AB63F60D4649}" srcId="{C7522614-EB20-459C-8436-B69BA8133DB1}" destId="{241F9B56-077C-4D18-AC1B-C207B9E31448}" srcOrd="2" destOrd="0" parTransId="{70C5BC59-7312-4D3E-A003-7C65AC0B283F}" sibTransId="{7A75690A-0693-41CF-8EA5-0F7CF797DC79}"/>
    <dgm:cxn modelId="{03ACA213-87FA-4D45-ADB5-A43D8B88CB73}" type="presOf" srcId="{C7522614-EB20-459C-8436-B69BA8133DB1}" destId="{A0614EC6-A5E9-4E2B-81AC-9A51E3483414}" srcOrd="0" destOrd="0" presId="urn:microsoft.com/office/officeart/2005/8/layout/radial4"/>
    <dgm:cxn modelId="{609535B5-9A8A-426C-AFCE-B3E3F97DC33F}" type="presOf" srcId="{E2F5612A-3430-482F-92D8-497E31E3D367}" destId="{D95E20AA-3CB4-4F07-A692-DFABF5EB88CB}" srcOrd="0" destOrd="0" presId="urn:microsoft.com/office/officeart/2005/8/layout/radial4"/>
    <dgm:cxn modelId="{4043E387-4B81-4B28-8F3E-A6288737837D}" srcId="{E2F5612A-3430-482F-92D8-497E31E3D367}" destId="{42B01190-5D98-41A0-92C6-7C00AEBE6C7E}" srcOrd="0" destOrd="0" parTransId="{082A38B6-23BE-4436-BA68-7BF4E310DB0D}" sibTransId="{6F2ADAC6-A221-4335-99AD-D06E7D0024C7}"/>
    <dgm:cxn modelId="{642019F8-4A2C-46D3-A371-F07550D36088}" type="presOf" srcId="{FB3EF481-3F5D-4401-B654-A9FE523FC7F5}" destId="{00A2BDC6-A84F-4D60-A3CB-8E474FFF200C}" srcOrd="0" destOrd="0" presId="urn:microsoft.com/office/officeart/2005/8/layout/radial4"/>
    <dgm:cxn modelId="{A980BF39-8E09-44EC-ABBA-ABFEB82F12A9}" type="presParOf" srcId="{A0614EC6-A5E9-4E2B-81AC-9A51E3483414}" destId="{D95E20AA-3CB4-4F07-A692-DFABF5EB88CB}" srcOrd="0" destOrd="0" presId="urn:microsoft.com/office/officeart/2005/8/layout/radial4"/>
    <dgm:cxn modelId="{B540A388-C326-45CB-A42E-7EF59BA82F90}" type="presParOf" srcId="{A0614EC6-A5E9-4E2B-81AC-9A51E3483414}" destId="{05B1A91F-81A4-43EE-9B99-0F617219E3E0}" srcOrd="1" destOrd="0" presId="urn:microsoft.com/office/officeart/2005/8/layout/radial4"/>
    <dgm:cxn modelId="{A99D2F1F-28F6-42C3-ACBC-1724A679D86F}" type="presParOf" srcId="{A0614EC6-A5E9-4E2B-81AC-9A51E3483414}" destId="{BF96BD55-34C0-4B54-AC98-4355C9C33DAB}" srcOrd="2" destOrd="0" presId="urn:microsoft.com/office/officeart/2005/8/layout/radial4"/>
    <dgm:cxn modelId="{03C015C3-B83C-49D0-B743-C087436FA077}" type="presParOf" srcId="{A0614EC6-A5E9-4E2B-81AC-9A51E3483414}" destId="{AB35365E-A515-4392-AB92-5E74455B06AE}" srcOrd="3" destOrd="0" presId="urn:microsoft.com/office/officeart/2005/8/layout/radial4"/>
    <dgm:cxn modelId="{AB58ACBC-EEB9-4D58-9B73-515579BD20A2}" type="presParOf" srcId="{A0614EC6-A5E9-4E2B-81AC-9A51E3483414}" destId="{272F3F5A-0AC9-4029-BEBB-D3B772A1B5E6}" srcOrd="4" destOrd="0" presId="urn:microsoft.com/office/officeart/2005/8/layout/radial4"/>
    <dgm:cxn modelId="{1348E6A1-30F0-4F3F-8B48-931C2D26B237}" type="presParOf" srcId="{A0614EC6-A5E9-4E2B-81AC-9A51E3483414}" destId="{00A2BDC6-A84F-4D60-A3CB-8E474FFF200C}" srcOrd="5" destOrd="0" presId="urn:microsoft.com/office/officeart/2005/8/layout/radial4"/>
    <dgm:cxn modelId="{A6BBB680-B4B8-48FE-AD24-E8DD60B519B2}" type="presParOf" srcId="{A0614EC6-A5E9-4E2B-81AC-9A51E3483414}" destId="{2310A57C-F0B0-409C-9281-7DA7C21EBE02}" srcOrd="6" destOrd="0" presId="urn:microsoft.com/office/officeart/2005/8/layout/radial4"/>
  </dgm:cxnLst>
  <dgm:bg>
    <a:blipFill>
      <a:blip xmlns:r="http://schemas.openxmlformats.org/officeDocument/2006/relationships" r:embed="rId1"/>
      <a:stretch>
        <a:fillRect/>
      </a:stretch>
    </a:blipFill>
  </dgm:bg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29BD8019-0048-47EE-B518-670CA249DB6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Оплата труда-16352,5 тыс.рублей</a:t>
          </a:r>
          <a:endParaRPr lang="ru-RU" dirty="0">
            <a:solidFill>
              <a:schemeClr val="tx1"/>
            </a:solidFill>
          </a:endParaRPr>
        </a:p>
      </dgm:t>
    </dgm:pt>
    <dgm:pt modelId="{C0CC9E0D-1601-4835-BDB5-351A758E57BF}" type="par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C60086-8D2F-485E-B6C5-0294213A605A}" type="sib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BCFEBB-28B7-4921-B8A8-4EFD9A46962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Материальные затраты -900,1 тыс.рублей</a:t>
          </a:r>
          <a:endParaRPr lang="ru-RU" dirty="0">
            <a:solidFill>
              <a:schemeClr val="tx1"/>
            </a:solidFill>
          </a:endParaRPr>
        </a:p>
      </dgm:t>
    </dgm:pt>
    <dgm:pt modelId="{601F9010-6073-45D2-BAE8-152664283C77}" type="par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550C22-6403-461C-8A55-742DE36BD6A0}" type="sib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F4B3E-5705-4797-A05D-ADA6DB431792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17 252,6 тыс.рублей</a:t>
          </a:r>
          <a:endParaRPr lang="ru-RU" dirty="0">
            <a:solidFill>
              <a:schemeClr val="tx1"/>
            </a:solidFill>
          </a:endParaRPr>
        </a:p>
      </dgm:t>
    </dgm:pt>
    <dgm:pt modelId="{1372B87C-DE3A-47D0-92A9-76FCC7178F67}" type="par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AA059-2A29-4378-AC32-0015A785EA96}" type="sib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  <dgm:pt modelId="{2A7712F3-DCA2-4997-AC6F-3A939F7E27A5}" type="pres">
      <dgm:prSet presAssocID="{9224BD90-466E-4C6D-A6C7-CF9F66E8F779}" presName="vNodes" presStyleCnt="0"/>
      <dgm:spPr/>
    </dgm:pt>
    <dgm:pt modelId="{C313D739-A8DD-49E1-AD1A-071FFD4B2DE8}" type="pres">
      <dgm:prSet presAssocID="{29BD8019-0048-47EE-B518-670CA249DB64}" presName="node" presStyleLbl="node1" presStyleIdx="0" presStyleCnt="3" custLinFactNeighborX="216" custLinFactNeighborY="20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7549D-143D-44D3-8147-84F19C490A5C}" type="pres">
      <dgm:prSet presAssocID="{2BC60086-8D2F-485E-B6C5-0294213A605A}" presName="spacerT" presStyleCnt="0"/>
      <dgm:spPr/>
    </dgm:pt>
    <dgm:pt modelId="{F19B64EE-47D1-4F16-A345-D55C1E7EF792}" type="pres">
      <dgm:prSet presAssocID="{2BC60086-8D2F-485E-B6C5-0294213A60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5DDA5C-0E0B-4F4F-A7F9-F4CCDCB84653}" type="pres">
      <dgm:prSet presAssocID="{2BC60086-8D2F-485E-B6C5-0294213A605A}" presName="spacerB" presStyleCnt="0"/>
      <dgm:spPr/>
    </dgm:pt>
    <dgm:pt modelId="{BB6E3EDB-3C20-4038-9DED-A6C6A4EAD2B0}" type="pres">
      <dgm:prSet presAssocID="{92BCFEBB-28B7-4921-B8A8-4EFD9A4696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8A4FC-3F0C-40D3-8F57-855C836FACC7}" type="pres">
      <dgm:prSet presAssocID="{9224BD90-466E-4C6D-A6C7-CF9F66E8F77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8FB4500-5DA1-463E-AC9E-4F4AA553212B}" type="pres">
      <dgm:prSet presAssocID="{9224BD90-466E-4C6D-A6C7-CF9F66E8F7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C6AD1C7-039E-445F-9D2A-9E43827688CF}" type="pres">
      <dgm:prSet presAssocID="{9224BD90-466E-4C6D-A6C7-CF9F66E8F7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7A1C51-B119-44C2-9C1E-16162D372EE6}" type="presOf" srcId="{92BCFEBB-28B7-4921-B8A8-4EFD9A469628}" destId="{BB6E3EDB-3C20-4038-9DED-A6C6A4EAD2B0}" srcOrd="0" destOrd="0" presId="urn:microsoft.com/office/officeart/2005/8/layout/equation2"/>
    <dgm:cxn modelId="{503840FC-28FD-43F0-B11A-C8FA949F0202}" type="presOf" srcId="{2BC60086-8D2F-485E-B6C5-0294213A605A}" destId="{F19B64EE-47D1-4F16-A345-D55C1E7EF792}" srcOrd="0" destOrd="0" presId="urn:microsoft.com/office/officeart/2005/8/layout/equation2"/>
    <dgm:cxn modelId="{456F3A0A-3F58-43F8-B734-3BC162E38914}" type="presOf" srcId="{F73F4B3E-5705-4797-A05D-ADA6DB431792}" destId="{6C6AD1C7-039E-445F-9D2A-9E43827688CF}" srcOrd="0" destOrd="0" presId="urn:microsoft.com/office/officeart/2005/8/layout/equation2"/>
    <dgm:cxn modelId="{C22D5198-D2CE-436F-85E1-C195416A959A}" type="presOf" srcId="{E7550C22-6403-461C-8A55-742DE36BD6A0}" destId="{2448A4FC-3F0C-40D3-8F57-855C836FACC7}" srcOrd="0" destOrd="0" presId="urn:microsoft.com/office/officeart/2005/8/layout/equation2"/>
    <dgm:cxn modelId="{41E8BB77-4538-469C-B21D-56728ABE6605}" type="presOf" srcId="{29BD8019-0048-47EE-B518-670CA249DB64}" destId="{C313D739-A8DD-49E1-AD1A-071FFD4B2DE8}" srcOrd="0" destOrd="0" presId="urn:microsoft.com/office/officeart/2005/8/layout/equation2"/>
    <dgm:cxn modelId="{E3FBC2B2-7492-4749-92AA-28D4DFDF728B}" type="presOf" srcId="{9224BD90-466E-4C6D-A6C7-CF9F66E8F779}" destId="{914A5618-BA9D-4F71-8FE7-AAB7B3EFB7E5}" srcOrd="0" destOrd="0" presId="urn:microsoft.com/office/officeart/2005/8/layout/equation2"/>
    <dgm:cxn modelId="{87746BA2-ED18-4C08-AC65-86ABDE1D0170}" srcId="{9224BD90-466E-4C6D-A6C7-CF9F66E8F779}" destId="{F73F4B3E-5705-4797-A05D-ADA6DB431792}" srcOrd="2" destOrd="0" parTransId="{1372B87C-DE3A-47D0-92A9-76FCC7178F67}" sibTransId="{D9EAA059-2A29-4378-AC32-0015A785EA96}"/>
    <dgm:cxn modelId="{93945C7D-D802-4C14-99DD-15FA4F6A4104}" srcId="{9224BD90-466E-4C6D-A6C7-CF9F66E8F779}" destId="{29BD8019-0048-47EE-B518-670CA249DB64}" srcOrd="0" destOrd="0" parTransId="{C0CC9E0D-1601-4835-BDB5-351A758E57BF}" sibTransId="{2BC60086-8D2F-485E-B6C5-0294213A605A}"/>
    <dgm:cxn modelId="{54516DAA-46ED-458B-A3CF-67BD337079C4}" type="presOf" srcId="{E7550C22-6403-461C-8A55-742DE36BD6A0}" destId="{28FB4500-5DA1-463E-AC9E-4F4AA553212B}" srcOrd="1" destOrd="0" presId="urn:microsoft.com/office/officeart/2005/8/layout/equation2"/>
    <dgm:cxn modelId="{EFC54632-1786-4238-92B0-0531B7C38B85}" srcId="{9224BD90-466E-4C6D-A6C7-CF9F66E8F779}" destId="{92BCFEBB-28B7-4921-B8A8-4EFD9A469628}" srcOrd="1" destOrd="0" parTransId="{601F9010-6073-45D2-BAE8-152664283C77}" sibTransId="{E7550C22-6403-461C-8A55-742DE36BD6A0}"/>
    <dgm:cxn modelId="{A1AA7BC3-295E-40D3-8773-2274F99C2BDB}" type="presParOf" srcId="{914A5618-BA9D-4F71-8FE7-AAB7B3EFB7E5}" destId="{2A7712F3-DCA2-4997-AC6F-3A939F7E27A5}" srcOrd="0" destOrd="0" presId="urn:microsoft.com/office/officeart/2005/8/layout/equation2"/>
    <dgm:cxn modelId="{561F879E-9D45-43CA-8759-24905F43DE40}" type="presParOf" srcId="{2A7712F3-DCA2-4997-AC6F-3A939F7E27A5}" destId="{C313D739-A8DD-49E1-AD1A-071FFD4B2DE8}" srcOrd="0" destOrd="0" presId="urn:microsoft.com/office/officeart/2005/8/layout/equation2"/>
    <dgm:cxn modelId="{60096B9E-1746-48A9-838D-883F79CD5F67}" type="presParOf" srcId="{2A7712F3-DCA2-4997-AC6F-3A939F7E27A5}" destId="{D217549D-143D-44D3-8147-84F19C490A5C}" srcOrd="1" destOrd="0" presId="urn:microsoft.com/office/officeart/2005/8/layout/equation2"/>
    <dgm:cxn modelId="{1DCF9357-8083-4684-A76B-278BAA46DF68}" type="presParOf" srcId="{2A7712F3-DCA2-4997-AC6F-3A939F7E27A5}" destId="{F19B64EE-47D1-4F16-A345-D55C1E7EF792}" srcOrd="2" destOrd="0" presId="urn:microsoft.com/office/officeart/2005/8/layout/equation2"/>
    <dgm:cxn modelId="{326855CD-59C9-41A4-8971-3CDB05E27866}" type="presParOf" srcId="{2A7712F3-DCA2-4997-AC6F-3A939F7E27A5}" destId="{FE5DDA5C-0E0B-4F4F-A7F9-F4CCDCB84653}" srcOrd="3" destOrd="0" presId="urn:microsoft.com/office/officeart/2005/8/layout/equation2"/>
    <dgm:cxn modelId="{0669514C-89AD-446A-985F-C242EC60B104}" type="presParOf" srcId="{2A7712F3-DCA2-4997-AC6F-3A939F7E27A5}" destId="{BB6E3EDB-3C20-4038-9DED-A6C6A4EAD2B0}" srcOrd="4" destOrd="0" presId="urn:microsoft.com/office/officeart/2005/8/layout/equation2"/>
    <dgm:cxn modelId="{12786307-080C-4E43-8021-0A8FDCD42067}" type="presParOf" srcId="{914A5618-BA9D-4F71-8FE7-AAB7B3EFB7E5}" destId="{2448A4FC-3F0C-40D3-8F57-855C836FACC7}" srcOrd="1" destOrd="0" presId="urn:microsoft.com/office/officeart/2005/8/layout/equation2"/>
    <dgm:cxn modelId="{D4F3BA4D-21D6-4AB6-9CF7-59240D2D3733}" type="presParOf" srcId="{2448A4FC-3F0C-40D3-8F57-855C836FACC7}" destId="{28FB4500-5DA1-463E-AC9E-4F4AA553212B}" srcOrd="0" destOrd="0" presId="urn:microsoft.com/office/officeart/2005/8/layout/equation2"/>
    <dgm:cxn modelId="{1C337705-86DB-46A6-A214-03C5F313D9FF}" type="presParOf" srcId="{914A5618-BA9D-4F71-8FE7-AAB7B3EFB7E5}" destId="{6C6AD1C7-039E-445F-9D2A-9E43827688CF}" srcOrd="2" destOrd="0" presId="urn:microsoft.com/office/officeart/2005/8/layout/equation2"/>
  </dgm:cxnLst>
  <dgm:bg>
    <a:noFill/>
  </dgm:bg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85951,3тыс.рублей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1749,8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88 844,8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449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77992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412900" custScaleY="115691" custLinFactX="-11858" custLinFactNeighborX="-100000" custLinFactNeighborY="-672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44230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2831B4-CFC8-4933-9D67-335394C5ED0B}" type="presOf" srcId="{61CFA3A0-3EA5-446F-BFEA-4E5C00BD9F79}" destId="{FCB29D86-B06C-42C3-85E3-1197097D8BAD}" srcOrd="0" destOrd="0" presId="urn:microsoft.com/office/officeart/2005/8/layout/equation2"/>
    <dgm:cxn modelId="{6F175A4C-1C85-49E2-B82E-762FDB797CC6}" type="presOf" srcId="{A34E5386-8D9E-403F-BC35-51D3E74873BB}" destId="{95B39CA1-075A-4468-AB75-87149731765B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1C52CA78-7449-49AA-8706-E533248C6C77}" type="presOf" srcId="{2554F243-FF62-44F8-9C78-DECC89CAB534}" destId="{BDDB12A3-A2B9-464C-B5EB-C54D7712418E}" srcOrd="1" destOrd="0" presId="urn:microsoft.com/office/officeart/2005/8/layout/equation2"/>
    <dgm:cxn modelId="{393AB8FB-7BF3-4D14-A884-0958E18F2776}" type="presOf" srcId="{F04D6508-6CD9-4640-B470-820B69227427}" destId="{69581245-37B1-4E45-942B-14F498BA53FE}" srcOrd="0" destOrd="0" presId="urn:microsoft.com/office/officeart/2005/8/layout/equation2"/>
    <dgm:cxn modelId="{E0F7EADA-8283-453F-A477-F94EBC3B12BC}" type="presOf" srcId="{767895D7-5846-4356-8DAB-83201904E9D4}" destId="{0FA44B67-0D44-4461-8660-22144984064E}" srcOrd="0" destOrd="0" presId="urn:microsoft.com/office/officeart/2005/8/layout/equation2"/>
    <dgm:cxn modelId="{C1DE810A-96CD-46C1-9869-515F51698539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5035EA85-40C9-426E-AFEF-550C7EFE8E5D}" type="presOf" srcId="{2554F243-FF62-44F8-9C78-DECC89CAB534}" destId="{1609A433-C0A7-46C5-9610-3F590E9289AA}" srcOrd="0" destOrd="0" presId="urn:microsoft.com/office/officeart/2005/8/layout/equation2"/>
    <dgm:cxn modelId="{634A0E76-CC80-4578-BF7C-14D5F73FD8A1}" type="presParOf" srcId="{69581245-37B1-4E45-942B-14F498BA53FE}" destId="{D5F9385C-EF54-4843-9E99-DC96C7CBCE3B}" srcOrd="0" destOrd="0" presId="urn:microsoft.com/office/officeart/2005/8/layout/equation2"/>
    <dgm:cxn modelId="{21F5557B-E168-4A7E-A74C-E767EDED0C0F}" type="presParOf" srcId="{D5F9385C-EF54-4843-9E99-DC96C7CBCE3B}" destId="{D4F4D0A2-C05E-45AB-9180-A399986867AD}" srcOrd="0" destOrd="0" presId="urn:microsoft.com/office/officeart/2005/8/layout/equation2"/>
    <dgm:cxn modelId="{783F643D-2D51-46B9-AF66-BB7810409EFB}" type="presParOf" srcId="{D5F9385C-EF54-4843-9E99-DC96C7CBCE3B}" destId="{27BD5F55-9FFD-4AB5-90EF-EAE71105359E}" srcOrd="1" destOrd="0" presId="urn:microsoft.com/office/officeart/2005/8/layout/equation2"/>
    <dgm:cxn modelId="{5E80A00F-5ED8-4CF2-8115-938945960B0B}" type="presParOf" srcId="{D5F9385C-EF54-4843-9E99-DC96C7CBCE3B}" destId="{95B39CA1-075A-4468-AB75-87149731765B}" srcOrd="2" destOrd="0" presId="urn:microsoft.com/office/officeart/2005/8/layout/equation2"/>
    <dgm:cxn modelId="{734D1114-8284-4884-83DA-2095D8B2030E}" type="presParOf" srcId="{D5F9385C-EF54-4843-9E99-DC96C7CBCE3B}" destId="{CD726AC3-340D-4577-A77B-3DDF9740D49C}" srcOrd="3" destOrd="0" presId="urn:microsoft.com/office/officeart/2005/8/layout/equation2"/>
    <dgm:cxn modelId="{E872A14A-BC5E-4306-B8F5-9DE70CC9142C}" type="presParOf" srcId="{D5F9385C-EF54-4843-9E99-DC96C7CBCE3B}" destId="{0FA44B67-0D44-4461-8660-22144984064E}" srcOrd="4" destOrd="0" presId="urn:microsoft.com/office/officeart/2005/8/layout/equation2"/>
    <dgm:cxn modelId="{217521E1-A689-4BE3-B06A-E6A7C1E3E758}" type="presParOf" srcId="{69581245-37B1-4E45-942B-14F498BA53FE}" destId="{1609A433-C0A7-46C5-9610-3F590E9289AA}" srcOrd="1" destOrd="0" presId="urn:microsoft.com/office/officeart/2005/8/layout/equation2"/>
    <dgm:cxn modelId="{494DA4B9-3473-4D66-8B44-5C51A8CBD4CB}" type="presParOf" srcId="{1609A433-C0A7-46C5-9610-3F590E9289AA}" destId="{BDDB12A3-A2B9-464C-B5EB-C54D7712418E}" srcOrd="0" destOrd="0" presId="urn:microsoft.com/office/officeart/2005/8/layout/equation2"/>
    <dgm:cxn modelId="{FE67E2EC-9BCA-402B-9C18-2A596CCE603E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337,5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16,3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353,8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0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29161" custScaleY="20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319848" custScaleY="171970" custLinFactX="-14040" custLinFactNeighborX="-100000" custLinFactNeighborY="-59473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0754" custScaleY="13649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03EECE-7F6B-442A-A99D-1EE476EBBF50}" type="presOf" srcId="{2554F243-FF62-44F8-9C78-DECC89CAB534}" destId="{BDDB12A3-A2B9-464C-B5EB-C54D7712418E}" srcOrd="1" destOrd="0" presId="urn:microsoft.com/office/officeart/2005/8/layout/equation2"/>
    <dgm:cxn modelId="{C6B96E5B-8E90-4AC7-8E20-E4C3ED9F1224}" type="presOf" srcId="{72D66F61-F681-41F1-8B88-7197E8BF0A76}" destId="{D4F4D0A2-C05E-45AB-9180-A399986867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765A33A1-F02F-4998-A203-3FB1CE0A493B}" type="presOf" srcId="{767895D7-5846-4356-8DAB-83201904E9D4}" destId="{0FA44B67-0D44-4461-8660-22144984064E}" srcOrd="0" destOrd="0" presId="urn:microsoft.com/office/officeart/2005/8/layout/equation2"/>
    <dgm:cxn modelId="{64C0379F-D903-4488-83B0-D23188F328AC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063CCC6A-0E85-4C0F-841E-13C1C5A2B83F}" type="presOf" srcId="{F04D6508-6CD9-4640-B470-820B69227427}" destId="{69581245-37B1-4E45-942B-14F498BA53FE}" srcOrd="0" destOrd="0" presId="urn:microsoft.com/office/officeart/2005/8/layout/equation2"/>
    <dgm:cxn modelId="{62296792-050A-4145-B321-0787C5290E09}" type="presOf" srcId="{2554F243-FF62-44F8-9C78-DECC89CAB534}" destId="{1609A433-C0A7-46C5-9610-3F590E9289AA}" srcOrd="0" destOrd="0" presId="urn:microsoft.com/office/officeart/2005/8/layout/equation2"/>
    <dgm:cxn modelId="{4C40A9DD-2CD3-4BA1-A3FD-18B1E9C1B917}" type="presOf" srcId="{A34E5386-8D9E-403F-BC35-51D3E74873BB}" destId="{95B39CA1-075A-4468-AB75-87149731765B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7CF7109C-19BC-43F6-9D2B-1FDD5EC82EA8}" type="presParOf" srcId="{69581245-37B1-4E45-942B-14F498BA53FE}" destId="{D5F9385C-EF54-4843-9E99-DC96C7CBCE3B}" srcOrd="0" destOrd="0" presId="urn:microsoft.com/office/officeart/2005/8/layout/equation2"/>
    <dgm:cxn modelId="{A156B15B-C17E-4EC0-9922-08E3DDC0F411}" type="presParOf" srcId="{D5F9385C-EF54-4843-9E99-DC96C7CBCE3B}" destId="{D4F4D0A2-C05E-45AB-9180-A399986867AD}" srcOrd="0" destOrd="0" presId="urn:microsoft.com/office/officeart/2005/8/layout/equation2"/>
    <dgm:cxn modelId="{F268DF94-2C3A-4AB2-BC90-AAD0A2E5EF7A}" type="presParOf" srcId="{D5F9385C-EF54-4843-9E99-DC96C7CBCE3B}" destId="{27BD5F55-9FFD-4AB5-90EF-EAE71105359E}" srcOrd="1" destOrd="0" presId="urn:microsoft.com/office/officeart/2005/8/layout/equation2"/>
    <dgm:cxn modelId="{3ED73CE0-0382-4CAB-92E0-BBCB684982E3}" type="presParOf" srcId="{D5F9385C-EF54-4843-9E99-DC96C7CBCE3B}" destId="{95B39CA1-075A-4468-AB75-87149731765B}" srcOrd="2" destOrd="0" presId="urn:microsoft.com/office/officeart/2005/8/layout/equation2"/>
    <dgm:cxn modelId="{09BCA013-3167-4E8B-BC51-87BED2372BCD}" type="presParOf" srcId="{D5F9385C-EF54-4843-9E99-DC96C7CBCE3B}" destId="{CD726AC3-340D-4577-A77B-3DDF9740D49C}" srcOrd="3" destOrd="0" presId="urn:microsoft.com/office/officeart/2005/8/layout/equation2"/>
    <dgm:cxn modelId="{1CCC5160-653F-4D5E-AD73-379A158FB2CC}" type="presParOf" srcId="{D5F9385C-EF54-4843-9E99-DC96C7CBCE3B}" destId="{0FA44B67-0D44-4461-8660-22144984064E}" srcOrd="4" destOrd="0" presId="urn:microsoft.com/office/officeart/2005/8/layout/equation2"/>
    <dgm:cxn modelId="{12395281-45CE-4F20-B833-1C07A139BDC5}" type="presParOf" srcId="{69581245-37B1-4E45-942B-14F498BA53FE}" destId="{1609A433-C0A7-46C5-9610-3F590E9289AA}" srcOrd="1" destOrd="0" presId="urn:microsoft.com/office/officeart/2005/8/layout/equation2"/>
    <dgm:cxn modelId="{F39B8FF3-4587-47FF-92C4-A18E64240AD6}" type="presParOf" srcId="{1609A433-C0A7-46C5-9610-3F590E9289AA}" destId="{BDDB12A3-A2B9-464C-B5EB-C54D7712418E}" srcOrd="0" destOrd="0" presId="urn:microsoft.com/office/officeart/2005/8/layout/equation2"/>
    <dgm:cxn modelId="{76BCA32D-22D3-4C1B-9887-3F7871673E28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hList7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C2E56C-3C10-464A-A681-9BD20C00B781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газификации-</a:t>
          </a:r>
        </a:p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4651,8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441BBB5-2B53-4A50-88EB-C311A7E50DA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7227,0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02CBF34F-07A2-44F6-8FF1-1C1D7DC4EF1F}" type="parTrans" cxnId="{30816343-DE9D-4D3A-BD5C-76D5D02FF88D}">
      <dgm:prSet/>
      <dgm:spPr/>
      <dgm:t>
        <a:bodyPr/>
        <a:lstStyle/>
        <a:p>
          <a:endParaRPr lang="ru-RU"/>
        </a:p>
      </dgm:t>
    </dgm:pt>
    <dgm:pt modelId="{F415C846-41B7-4E06-87D2-993B8970544C}" type="sibTrans" cxnId="{30816343-DE9D-4D3A-BD5C-76D5D02FF88D}">
      <dgm:prSet/>
      <dgm:spPr/>
      <dgm:t>
        <a:bodyPr/>
        <a:lstStyle/>
        <a:p>
          <a:endParaRPr lang="ru-RU"/>
        </a:p>
      </dgm:t>
    </dgm:pt>
    <dgm:pt modelId="{CF727259-3FDE-454D-84EF-816760152F3A}">
      <dgm:prSet phldrT="[Текст]" custT="1"/>
      <dgm:spPr/>
      <dgm:t>
        <a:bodyPr/>
        <a:lstStyle/>
        <a:p>
          <a:pPr algn="ctr"/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и укреплению МТБ</a:t>
          </a: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  5057,8 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817AEAD6-C312-4A5F-A033-8433C30CD8D3}" type="sibTrans" cxnId="{F98AE8B3-B058-4C19-BD04-A6B565845928}">
      <dgm:prSet/>
      <dgm:spPr/>
      <dgm:t>
        <a:bodyPr/>
        <a:lstStyle/>
        <a:p>
          <a:endParaRPr lang="ru-RU"/>
        </a:p>
      </dgm:t>
    </dgm:pt>
    <dgm:pt modelId="{07B4C7BA-C0E8-4C8B-B658-A7AF423DFC7D}" type="parTrans" cxnId="{F98AE8B3-B058-4C19-BD04-A6B565845928}">
      <dgm:prSet/>
      <dgm:spPr/>
      <dgm:t>
        <a:bodyPr/>
        <a:lstStyle/>
        <a:p>
          <a:endParaRPr lang="ru-RU"/>
        </a:p>
      </dgm:t>
    </dgm:pt>
    <dgm:pt modelId="{9D7C61F8-0EF6-4CDB-A832-7C19794B1DA8}" type="pres">
      <dgm:prSet presAssocID="{E7EB6CF2-5E2C-4F37-BD5D-C9320AA8DA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1BC2A7-5B6C-4636-A7A5-8D0EBEA161BA}" type="pres">
      <dgm:prSet presAssocID="{E7EB6CF2-5E2C-4F37-BD5D-C9320AA8DA48}" presName="fgShape" presStyleLbl="fgShp" presStyleIdx="0" presStyleCnt="1"/>
      <dgm:spPr/>
    </dgm:pt>
    <dgm:pt modelId="{B6BAD8CE-1E8C-4ABD-83A6-5B37ABCB5ECA}" type="pres">
      <dgm:prSet presAssocID="{E7EB6CF2-5E2C-4F37-BD5D-C9320AA8DA48}" presName="linComp" presStyleCnt="0"/>
      <dgm:spPr/>
    </dgm:pt>
    <dgm:pt modelId="{E03A9CC0-9673-448A-849A-D5F3A13D81F3}" type="pres">
      <dgm:prSet presAssocID="{69C2E56C-3C10-464A-A681-9BD20C00B781}" presName="compNode" presStyleCnt="0"/>
      <dgm:spPr/>
    </dgm:pt>
    <dgm:pt modelId="{800C0D67-4A34-45A6-B41E-F4831821E229}" type="pres">
      <dgm:prSet presAssocID="{69C2E56C-3C10-464A-A681-9BD20C00B781}" presName="bkgdShape" presStyleLbl="node1" presStyleIdx="0" presStyleCnt="3"/>
      <dgm:spPr/>
      <dgm:t>
        <a:bodyPr/>
        <a:lstStyle/>
        <a:p>
          <a:endParaRPr lang="ru-RU"/>
        </a:p>
      </dgm:t>
    </dgm:pt>
    <dgm:pt modelId="{66E70E44-5842-40A4-B4D2-96BF49C52781}" type="pres">
      <dgm:prSet presAssocID="{69C2E56C-3C10-464A-A681-9BD20C00B7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501CF-E208-4FF4-8138-425C94B42944}" type="pres">
      <dgm:prSet presAssocID="{69C2E56C-3C10-464A-A681-9BD20C00B781}" presName="invisiNode" presStyleLbl="node1" presStyleIdx="0" presStyleCnt="3"/>
      <dgm:spPr/>
    </dgm:pt>
    <dgm:pt modelId="{908E60B7-B17A-4BED-9CE7-C9C06796845E}" type="pres">
      <dgm:prSet presAssocID="{69C2E56C-3C10-464A-A681-9BD20C00B781}" presName="imagNode" presStyleLbl="fgImgPlace1" presStyleIdx="0" presStyleCnt="3" custFlipVert="1" custScaleY="10097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502E08-7D68-4C3C-B350-ADCFF0C4A8CE}" type="pres">
      <dgm:prSet presAssocID="{5A47A15E-C55B-450B-A734-718884B16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A8035B-ECB9-480C-9E6B-4D58C23DC600}" type="pres">
      <dgm:prSet presAssocID="{CF727259-3FDE-454D-84EF-816760152F3A}" presName="compNode" presStyleCnt="0"/>
      <dgm:spPr/>
    </dgm:pt>
    <dgm:pt modelId="{D0CAD344-16A1-43C5-901D-B4E86BA57F29}" type="pres">
      <dgm:prSet presAssocID="{CF727259-3FDE-454D-84EF-816760152F3A}" presName="bkgdShape" presStyleLbl="node1" presStyleIdx="1" presStyleCnt="3"/>
      <dgm:spPr/>
      <dgm:t>
        <a:bodyPr/>
        <a:lstStyle/>
        <a:p>
          <a:endParaRPr lang="ru-RU"/>
        </a:p>
      </dgm:t>
    </dgm:pt>
    <dgm:pt modelId="{4D22A403-BD5F-4C09-84A2-192815A77749}" type="pres">
      <dgm:prSet presAssocID="{CF727259-3FDE-454D-84EF-816760152F3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C76F7-7E68-4EEB-8DA4-53528970EB4A}" type="pres">
      <dgm:prSet presAssocID="{CF727259-3FDE-454D-84EF-816760152F3A}" presName="invisiNode" presStyleLbl="node1" presStyleIdx="1" presStyleCnt="3"/>
      <dgm:spPr/>
    </dgm:pt>
    <dgm:pt modelId="{D762AE8C-1226-44FD-9381-E6F89B651494}" type="pres">
      <dgm:prSet presAssocID="{CF727259-3FDE-454D-84EF-816760152F3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F6349E-E6C0-4A08-9475-8DF89D7F2BC3}" type="pres">
      <dgm:prSet presAssocID="{817AEAD6-C312-4A5F-A033-8433C30CD8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B3E8E7F-5B3C-4ED8-A9B6-BA2BCA906595}" type="pres">
      <dgm:prSet presAssocID="{5441BBB5-2B53-4A50-88EB-C311A7E50DA7}" presName="compNode" presStyleCnt="0"/>
      <dgm:spPr/>
    </dgm:pt>
    <dgm:pt modelId="{6D81A612-A8FC-4122-B14C-AA4175CD2C6C}" type="pres">
      <dgm:prSet presAssocID="{5441BBB5-2B53-4A50-88EB-C311A7E50DA7}" presName="bkgdShape" presStyleLbl="node1" presStyleIdx="2" presStyleCnt="3"/>
      <dgm:spPr/>
      <dgm:t>
        <a:bodyPr/>
        <a:lstStyle/>
        <a:p>
          <a:endParaRPr lang="ru-RU"/>
        </a:p>
      </dgm:t>
    </dgm:pt>
    <dgm:pt modelId="{2A9C3121-8424-4376-8123-ADD77AF42A88}" type="pres">
      <dgm:prSet presAssocID="{5441BBB5-2B53-4A50-88EB-C311A7E50DA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8DB4E-97FE-4AAA-A347-7F4D72B6317B}" type="pres">
      <dgm:prSet presAssocID="{5441BBB5-2B53-4A50-88EB-C311A7E50DA7}" presName="invisiNode" presStyleLbl="node1" presStyleIdx="2" presStyleCnt="3"/>
      <dgm:spPr/>
    </dgm:pt>
    <dgm:pt modelId="{B17FE4E3-6F85-4166-B55D-C55DD638AF5B}" type="pres">
      <dgm:prSet presAssocID="{5441BBB5-2B53-4A50-88EB-C311A7E50DA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9FE0BBA7-C64F-49BA-ACFD-748171B32D78}" type="presOf" srcId="{5441BBB5-2B53-4A50-88EB-C311A7E50DA7}" destId="{2A9C3121-8424-4376-8123-ADD77AF42A88}" srcOrd="1" destOrd="0" presId="urn:microsoft.com/office/officeart/2005/8/layout/hList7"/>
    <dgm:cxn modelId="{203BFC34-F6A5-4B77-A615-27CF3E0F6DCA}" type="presOf" srcId="{817AEAD6-C312-4A5F-A033-8433C30CD8D3}" destId="{03F6349E-E6C0-4A08-9475-8DF89D7F2BC3}" srcOrd="0" destOrd="0" presId="urn:microsoft.com/office/officeart/2005/8/layout/hList7"/>
    <dgm:cxn modelId="{30816343-DE9D-4D3A-BD5C-76D5D02FF88D}" srcId="{E7EB6CF2-5E2C-4F37-BD5D-C9320AA8DA48}" destId="{5441BBB5-2B53-4A50-88EB-C311A7E50DA7}" srcOrd="2" destOrd="0" parTransId="{02CBF34F-07A2-44F6-8FF1-1C1D7DC4EF1F}" sibTransId="{F415C846-41B7-4E06-87D2-993B8970544C}"/>
    <dgm:cxn modelId="{C38A84E2-022C-41E6-9008-9AE664823139}" type="presOf" srcId="{69C2E56C-3C10-464A-A681-9BD20C00B781}" destId="{800C0D67-4A34-45A6-B41E-F4831821E229}" srcOrd="0" destOrd="0" presId="urn:microsoft.com/office/officeart/2005/8/layout/hList7"/>
    <dgm:cxn modelId="{B8F9477B-EAC4-4D12-B107-5E37E2DB4D70}" type="presOf" srcId="{69C2E56C-3C10-464A-A681-9BD20C00B781}" destId="{66E70E44-5842-40A4-B4D2-96BF49C52781}" srcOrd="1" destOrd="0" presId="urn:microsoft.com/office/officeart/2005/8/layout/hList7"/>
    <dgm:cxn modelId="{F98AE8B3-B058-4C19-BD04-A6B565845928}" srcId="{E7EB6CF2-5E2C-4F37-BD5D-C9320AA8DA48}" destId="{CF727259-3FDE-454D-84EF-816760152F3A}" srcOrd="1" destOrd="0" parTransId="{07B4C7BA-C0E8-4C8B-B658-A7AF423DFC7D}" sibTransId="{817AEAD6-C312-4A5F-A033-8433C30CD8D3}"/>
    <dgm:cxn modelId="{6C60670E-F724-477D-968E-DB99CF0DDD4E}" type="presOf" srcId="{5A47A15E-C55B-450B-A734-718884B1602A}" destId="{83502E08-7D68-4C3C-B350-ADCFF0C4A8CE}" srcOrd="0" destOrd="0" presId="urn:microsoft.com/office/officeart/2005/8/layout/hList7"/>
    <dgm:cxn modelId="{739298C5-DD07-446F-85C5-F621AEE9E576}" type="presOf" srcId="{E7EB6CF2-5E2C-4F37-BD5D-C9320AA8DA48}" destId="{9D7C61F8-0EF6-4CDB-A832-7C19794B1DA8}" srcOrd="0" destOrd="0" presId="urn:microsoft.com/office/officeart/2005/8/layout/hList7"/>
    <dgm:cxn modelId="{68246DC9-52AB-4548-9511-76D6699860D5}" type="presOf" srcId="{CF727259-3FDE-454D-84EF-816760152F3A}" destId="{4D22A403-BD5F-4C09-84A2-192815A77749}" srcOrd="1" destOrd="0" presId="urn:microsoft.com/office/officeart/2005/8/layout/hList7"/>
    <dgm:cxn modelId="{58FBD139-0707-428F-8DD7-C7D708E6079D}" type="presOf" srcId="{5441BBB5-2B53-4A50-88EB-C311A7E50DA7}" destId="{6D81A612-A8FC-4122-B14C-AA4175CD2C6C}" srcOrd="0" destOrd="0" presId="urn:microsoft.com/office/officeart/2005/8/layout/hList7"/>
    <dgm:cxn modelId="{F9C7B773-CF0B-4A54-9227-D79A1E91AF9E}" type="presOf" srcId="{CF727259-3FDE-454D-84EF-816760152F3A}" destId="{D0CAD344-16A1-43C5-901D-B4E86BA57F29}" srcOrd="0" destOrd="0" presId="urn:microsoft.com/office/officeart/2005/8/layout/hList7"/>
    <dgm:cxn modelId="{850E7B34-0153-4D35-9B4C-C9ADAE4954C5}" type="presParOf" srcId="{9D7C61F8-0EF6-4CDB-A832-7C19794B1DA8}" destId="{2F1BC2A7-5B6C-4636-A7A5-8D0EBEA161BA}" srcOrd="0" destOrd="0" presId="urn:microsoft.com/office/officeart/2005/8/layout/hList7"/>
    <dgm:cxn modelId="{B2A36DFC-F7F3-4AF9-A65D-D2E9EA3352DD}" type="presParOf" srcId="{9D7C61F8-0EF6-4CDB-A832-7C19794B1DA8}" destId="{B6BAD8CE-1E8C-4ABD-83A6-5B37ABCB5ECA}" srcOrd="1" destOrd="0" presId="urn:microsoft.com/office/officeart/2005/8/layout/hList7"/>
    <dgm:cxn modelId="{F70EA341-7BF5-439D-8FB0-795969A44021}" type="presParOf" srcId="{B6BAD8CE-1E8C-4ABD-83A6-5B37ABCB5ECA}" destId="{E03A9CC0-9673-448A-849A-D5F3A13D81F3}" srcOrd="0" destOrd="0" presId="urn:microsoft.com/office/officeart/2005/8/layout/hList7"/>
    <dgm:cxn modelId="{6BBBED8D-1069-4B81-A0A1-1B01FA29DDB0}" type="presParOf" srcId="{E03A9CC0-9673-448A-849A-D5F3A13D81F3}" destId="{800C0D67-4A34-45A6-B41E-F4831821E229}" srcOrd="0" destOrd="0" presId="urn:microsoft.com/office/officeart/2005/8/layout/hList7"/>
    <dgm:cxn modelId="{B174F1D8-746A-4AFA-B05E-8833695A7FEA}" type="presParOf" srcId="{E03A9CC0-9673-448A-849A-D5F3A13D81F3}" destId="{66E70E44-5842-40A4-B4D2-96BF49C52781}" srcOrd="1" destOrd="0" presId="urn:microsoft.com/office/officeart/2005/8/layout/hList7"/>
    <dgm:cxn modelId="{4522DF39-A09E-4463-B37D-EBB34D2A1465}" type="presParOf" srcId="{E03A9CC0-9673-448A-849A-D5F3A13D81F3}" destId="{A5B501CF-E208-4FF4-8138-425C94B42944}" srcOrd="2" destOrd="0" presId="urn:microsoft.com/office/officeart/2005/8/layout/hList7"/>
    <dgm:cxn modelId="{4FEADFDC-75F0-42FD-9AB2-B87D3D175D55}" type="presParOf" srcId="{E03A9CC0-9673-448A-849A-D5F3A13D81F3}" destId="{908E60B7-B17A-4BED-9CE7-C9C06796845E}" srcOrd="3" destOrd="0" presId="urn:microsoft.com/office/officeart/2005/8/layout/hList7"/>
    <dgm:cxn modelId="{C4EFDB44-1A9C-47C0-8489-0BA2F14520BE}" type="presParOf" srcId="{B6BAD8CE-1E8C-4ABD-83A6-5B37ABCB5ECA}" destId="{83502E08-7D68-4C3C-B350-ADCFF0C4A8CE}" srcOrd="1" destOrd="0" presId="urn:microsoft.com/office/officeart/2005/8/layout/hList7"/>
    <dgm:cxn modelId="{938506B2-4447-4CB0-A65C-F6DB4CC2043B}" type="presParOf" srcId="{B6BAD8CE-1E8C-4ABD-83A6-5B37ABCB5ECA}" destId="{73A8035B-ECB9-480C-9E6B-4D58C23DC600}" srcOrd="2" destOrd="0" presId="urn:microsoft.com/office/officeart/2005/8/layout/hList7"/>
    <dgm:cxn modelId="{65560653-591F-4FAE-A215-5A4620755A45}" type="presParOf" srcId="{73A8035B-ECB9-480C-9E6B-4D58C23DC600}" destId="{D0CAD344-16A1-43C5-901D-B4E86BA57F29}" srcOrd="0" destOrd="0" presId="urn:microsoft.com/office/officeart/2005/8/layout/hList7"/>
    <dgm:cxn modelId="{3B12DE90-24DF-4FB6-8A7E-BBC91D71915B}" type="presParOf" srcId="{73A8035B-ECB9-480C-9E6B-4D58C23DC600}" destId="{4D22A403-BD5F-4C09-84A2-192815A77749}" srcOrd="1" destOrd="0" presId="urn:microsoft.com/office/officeart/2005/8/layout/hList7"/>
    <dgm:cxn modelId="{DBF0DEDA-C468-422D-9D3F-09BC9D9327A9}" type="presParOf" srcId="{73A8035B-ECB9-480C-9E6B-4D58C23DC600}" destId="{F47C76F7-7E68-4EEB-8DA4-53528970EB4A}" srcOrd="2" destOrd="0" presId="urn:microsoft.com/office/officeart/2005/8/layout/hList7"/>
    <dgm:cxn modelId="{45484BF3-06FD-4696-B67A-938CCB64F229}" type="presParOf" srcId="{73A8035B-ECB9-480C-9E6B-4D58C23DC600}" destId="{D762AE8C-1226-44FD-9381-E6F89B651494}" srcOrd="3" destOrd="0" presId="urn:microsoft.com/office/officeart/2005/8/layout/hList7"/>
    <dgm:cxn modelId="{C41ED358-D7CB-403E-A31B-5424407E9640}" type="presParOf" srcId="{B6BAD8CE-1E8C-4ABD-83A6-5B37ABCB5ECA}" destId="{03F6349E-E6C0-4A08-9475-8DF89D7F2BC3}" srcOrd="3" destOrd="0" presId="urn:microsoft.com/office/officeart/2005/8/layout/hList7"/>
    <dgm:cxn modelId="{E98F54F1-E4D5-4C5E-9DA4-77C28AD0745F}" type="presParOf" srcId="{B6BAD8CE-1E8C-4ABD-83A6-5B37ABCB5ECA}" destId="{FB3E8E7F-5B3C-4ED8-A9B6-BA2BCA906595}" srcOrd="4" destOrd="0" presId="urn:microsoft.com/office/officeart/2005/8/layout/hList7"/>
    <dgm:cxn modelId="{C7052F56-5624-4C07-90F4-528E3A9A7315}" type="presParOf" srcId="{FB3E8E7F-5B3C-4ED8-A9B6-BA2BCA906595}" destId="{6D81A612-A8FC-4122-B14C-AA4175CD2C6C}" srcOrd="0" destOrd="0" presId="urn:microsoft.com/office/officeart/2005/8/layout/hList7"/>
    <dgm:cxn modelId="{219F00DB-2B28-4265-B3DB-7FEAE84282C4}" type="presParOf" srcId="{FB3E8E7F-5B3C-4ED8-A9B6-BA2BCA906595}" destId="{2A9C3121-8424-4376-8123-ADD77AF42A88}" srcOrd="1" destOrd="0" presId="urn:microsoft.com/office/officeart/2005/8/layout/hList7"/>
    <dgm:cxn modelId="{A58618C8-92EF-46A1-AFEC-61376EBF3AF1}" type="presParOf" srcId="{FB3E8E7F-5B3C-4ED8-A9B6-BA2BCA906595}" destId="{D748DB4E-97FE-4AAA-A347-7F4D72B6317B}" srcOrd="2" destOrd="0" presId="urn:microsoft.com/office/officeart/2005/8/layout/hList7"/>
    <dgm:cxn modelId="{9BD38F17-063E-430E-A76E-344B7D114497}" type="presParOf" srcId="{FB3E8E7F-5B3C-4ED8-A9B6-BA2BCA906595}" destId="{B17FE4E3-6F85-4166-B55D-C55DD638AF5B}" srcOrd="3" destOrd="0" presId="urn:microsoft.com/office/officeart/2005/8/layout/hList7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</dgm:pt>
    <dgm:pt modelId="{69C2E56C-3C10-464A-A681-9BD20C00B78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2022 году</a:t>
          </a:r>
          <a:r>
            <a:rPr lang="ru-RU" sz="18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16,9 млн. рублей: </a:t>
          </a:r>
        </a:p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9D94F-1FFA-4C55-A98F-7B86EB10B583}" type="pres">
      <dgm:prSet presAssocID="{E7EB6CF2-5E2C-4F37-BD5D-C9320AA8DA48}" presName="diagram" presStyleCnt="0">
        <dgm:presLayoutVars>
          <dgm:dir/>
          <dgm:resizeHandles/>
        </dgm:presLayoutVars>
      </dgm:prSet>
      <dgm:spPr/>
    </dgm:pt>
    <dgm:pt modelId="{2D54C9F7-4595-4C85-B283-E6F4FFB1BD94}" type="pres">
      <dgm:prSet presAssocID="{69C2E56C-3C10-464A-A681-9BD20C00B781}" presName="firstNode" presStyleLbl="node1" presStyleIdx="0" presStyleCnt="1" custScaleX="6339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39E489C2-ADE1-4E99-BA1D-4770A6E8C708}" type="presOf" srcId="{E7EB6CF2-5E2C-4F37-BD5D-C9320AA8DA48}" destId="{6CD9D94F-1FFA-4C55-A98F-7B86EB10B583}" srcOrd="0" destOrd="0" presId="urn:microsoft.com/office/officeart/2005/8/layout/bProcess2"/>
    <dgm:cxn modelId="{D5AC5EA3-7081-428A-A6AF-2D6A8F01FEFE}" type="presOf" srcId="{69C2E56C-3C10-464A-A681-9BD20C00B781}" destId="{2D54C9F7-4595-4C85-B283-E6F4FFB1BD94}" srcOrd="0" destOrd="0" presId="urn:microsoft.com/office/officeart/2005/8/layout/bProcess2"/>
    <dgm:cxn modelId="{BF95BDA1-3BE1-4471-982E-BB04A62C4209}" type="presParOf" srcId="{6CD9D94F-1FFA-4C55-A98F-7B86EB10B583}" destId="{2D54C9F7-4595-4C85-B283-E6F4FFB1BD94}" srcOrd="0" destOrd="0" presId="urn:microsoft.com/office/officeart/2005/8/layout/bProcess2"/>
  </dgm:cxnLst>
  <dgm:bg>
    <a:effectLst>
      <a:softEdge rad="127000"/>
    </a:effectLst>
  </dgm:bg>
  <dgm:whole>
    <a:ln>
      <a:noFill/>
    </a:ln>
  </dgm:whole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91.6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54.1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1066</a:t>
          </a:r>
          <a:endParaRPr lang="ru-RU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воспитанникам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1104" custLinFactNeighborX="-13112" custLinFactNeighborY="2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329F15B3-B6BE-4A37-B488-299CA32CF5D7}" type="presOf" srcId="{72D66F61-F681-41F1-8B88-7197E8BF0A76}" destId="{D4F4D0A2-C05E-45AB-9180-A399986867AD}" srcOrd="0" destOrd="0" presId="urn:microsoft.com/office/officeart/2005/8/layout/equation2"/>
    <dgm:cxn modelId="{57735CED-DC57-4028-B6D4-0F8120ECA1C6}" type="presOf" srcId="{61CFA3A0-3EA5-446F-BFEA-4E5C00BD9F79}" destId="{FCB29D86-B06C-42C3-85E3-1197097D8BAD}" srcOrd="0" destOrd="0" presId="urn:microsoft.com/office/officeart/2005/8/layout/equation2"/>
    <dgm:cxn modelId="{6018B5E1-E86E-47E1-9BEB-F52333737150}" type="presOf" srcId="{2554F243-FF62-44F8-9C78-DECC89CAB534}" destId="{BDDB12A3-A2B9-464C-B5EB-C54D7712418E}" srcOrd="1" destOrd="0" presId="urn:microsoft.com/office/officeart/2005/8/layout/equation2"/>
    <dgm:cxn modelId="{1D901E8F-5772-41BF-91CD-3FE97AE9FD53}" type="presOf" srcId="{F04D6508-6CD9-4640-B470-820B69227427}" destId="{69581245-37B1-4E45-942B-14F498BA53FE}" srcOrd="0" destOrd="0" presId="urn:microsoft.com/office/officeart/2005/8/layout/equation2"/>
    <dgm:cxn modelId="{E39C3420-25C9-43B8-835B-7B3AE9AA0810}" type="presOf" srcId="{A34E5386-8D9E-403F-BC35-51D3E74873BB}" destId="{95B39CA1-075A-4468-AB75-87149731765B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86357B3D-E0DD-4F30-8F67-90E9CFCD50BA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A83F6A4B-AB1B-471F-A0B3-95FCEE851390}" type="presOf" srcId="{2554F243-FF62-44F8-9C78-DECC89CAB534}" destId="{1609A433-C0A7-46C5-9610-3F590E9289AA}" srcOrd="0" destOrd="0" presId="urn:microsoft.com/office/officeart/2005/8/layout/equation2"/>
    <dgm:cxn modelId="{CAD7A6DD-20B8-47C1-AA0B-4CDCDB1002DA}" type="presParOf" srcId="{69581245-37B1-4E45-942B-14F498BA53FE}" destId="{D5F9385C-EF54-4843-9E99-DC96C7CBCE3B}" srcOrd="0" destOrd="0" presId="urn:microsoft.com/office/officeart/2005/8/layout/equation2"/>
    <dgm:cxn modelId="{0A9937BC-4118-4A44-A71F-D6D40BA080DB}" type="presParOf" srcId="{D5F9385C-EF54-4843-9E99-DC96C7CBCE3B}" destId="{D4F4D0A2-C05E-45AB-9180-A399986867AD}" srcOrd="0" destOrd="0" presId="urn:microsoft.com/office/officeart/2005/8/layout/equation2"/>
    <dgm:cxn modelId="{E22F955A-A9A8-490C-B0AF-2D61039E9DC1}" type="presParOf" srcId="{D5F9385C-EF54-4843-9E99-DC96C7CBCE3B}" destId="{27BD5F55-9FFD-4AB5-90EF-EAE71105359E}" srcOrd="1" destOrd="0" presId="urn:microsoft.com/office/officeart/2005/8/layout/equation2"/>
    <dgm:cxn modelId="{54ED70E7-9D9A-428C-A327-DB5341EFDB2D}" type="presParOf" srcId="{D5F9385C-EF54-4843-9E99-DC96C7CBCE3B}" destId="{95B39CA1-075A-4468-AB75-87149731765B}" srcOrd="2" destOrd="0" presId="urn:microsoft.com/office/officeart/2005/8/layout/equation2"/>
    <dgm:cxn modelId="{EFA5D401-8524-462C-B551-1DFBA38A5CF8}" type="presParOf" srcId="{D5F9385C-EF54-4843-9E99-DC96C7CBCE3B}" destId="{CD726AC3-340D-4577-A77B-3DDF9740D49C}" srcOrd="3" destOrd="0" presId="urn:microsoft.com/office/officeart/2005/8/layout/equation2"/>
    <dgm:cxn modelId="{583E6012-4BE5-4B7C-9A1F-F828C6E6391B}" type="presParOf" srcId="{D5F9385C-EF54-4843-9E99-DC96C7CBCE3B}" destId="{0FA44B67-0D44-4461-8660-22144984064E}" srcOrd="4" destOrd="0" presId="urn:microsoft.com/office/officeart/2005/8/layout/equation2"/>
    <dgm:cxn modelId="{F4701500-774F-4964-B37F-AE4496FADFC2}" type="presParOf" srcId="{69581245-37B1-4E45-942B-14F498BA53FE}" destId="{1609A433-C0A7-46C5-9610-3F590E9289AA}" srcOrd="1" destOrd="0" presId="urn:microsoft.com/office/officeart/2005/8/layout/equation2"/>
    <dgm:cxn modelId="{B4DA4A91-04BC-4F86-89E4-6B3930824377}" type="presParOf" srcId="{1609A433-C0A7-46C5-9610-3F590E9289AA}" destId="{BDDB12A3-A2B9-464C-B5EB-C54D7712418E}" srcOrd="0" destOrd="0" presId="urn:microsoft.com/office/officeart/2005/8/layout/equation2"/>
    <dgm:cxn modelId="{39E1EFCF-4F5A-4A3C-9CF0-41576DFFDA72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 и областной бюджет 305,9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95,7млн.рублей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3287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D4262A-748A-4E0C-A023-833DBCDEA77F}" type="presOf" srcId="{A34E5386-8D9E-403F-BC35-51D3E74873BB}" destId="{95B39CA1-075A-4468-AB75-87149731765B}" srcOrd="0" destOrd="0" presId="urn:microsoft.com/office/officeart/2005/8/layout/equation2"/>
    <dgm:cxn modelId="{1D97C0E4-6EC9-4DA9-90CF-72E49D36A5EC}" type="presOf" srcId="{2554F243-FF62-44F8-9C78-DECC89CAB534}" destId="{BDDB12A3-A2B9-464C-B5EB-C54D7712418E}" srcOrd="1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8A397A79-CF70-4971-BF33-48FA7FAB1B9A}" type="presOf" srcId="{767895D7-5846-4356-8DAB-83201904E9D4}" destId="{0FA44B67-0D44-4461-8660-22144984064E}" srcOrd="0" destOrd="0" presId="urn:microsoft.com/office/officeart/2005/8/layout/equation2"/>
    <dgm:cxn modelId="{A5879DDA-59FD-466F-803A-2BEEA91793C1}" type="presOf" srcId="{F04D6508-6CD9-4640-B470-820B69227427}" destId="{69581245-37B1-4E45-942B-14F498BA53FE}" srcOrd="0" destOrd="0" presId="urn:microsoft.com/office/officeart/2005/8/layout/equation2"/>
    <dgm:cxn modelId="{254F75E6-4E1D-42AF-BFE5-CB5ADEB670EE}" type="presOf" srcId="{72D66F61-F681-41F1-8B88-7197E8BF0A76}" destId="{D4F4D0A2-C05E-45AB-9180-A399986867AD}" srcOrd="0" destOrd="0" presId="urn:microsoft.com/office/officeart/2005/8/layout/equation2"/>
    <dgm:cxn modelId="{F537DDE0-9F89-4C56-AC4D-1CDE92BB0ADF}" type="presOf" srcId="{2554F243-FF62-44F8-9C78-DECC89CAB534}" destId="{1609A433-C0A7-46C5-9610-3F590E9289AA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D379E42D-FF02-4468-9203-2663A654FF09}" type="presOf" srcId="{61CFA3A0-3EA5-446F-BFEA-4E5C00BD9F79}" destId="{FCB29D86-B06C-42C3-85E3-1197097D8BAD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2D446BA6-A9CD-49D3-B5D0-2C7883A9661F}" type="presParOf" srcId="{69581245-37B1-4E45-942B-14F498BA53FE}" destId="{D5F9385C-EF54-4843-9E99-DC96C7CBCE3B}" srcOrd="0" destOrd="0" presId="urn:microsoft.com/office/officeart/2005/8/layout/equation2"/>
    <dgm:cxn modelId="{1DA76D5F-B276-4F8E-B31C-C05FDA5F0DAE}" type="presParOf" srcId="{D5F9385C-EF54-4843-9E99-DC96C7CBCE3B}" destId="{D4F4D0A2-C05E-45AB-9180-A399986867AD}" srcOrd="0" destOrd="0" presId="urn:microsoft.com/office/officeart/2005/8/layout/equation2"/>
    <dgm:cxn modelId="{41E59208-AB97-4373-8295-915A8484C0F8}" type="presParOf" srcId="{D5F9385C-EF54-4843-9E99-DC96C7CBCE3B}" destId="{27BD5F55-9FFD-4AB5-90EF-EAE71105359E}" srcOrd="1" destOrd="0" presId="urn:microsoft.com/office/officeart/2005/8/layout/equation2"/>
    <dgm:cxn modelId="{577F0F49-3F56-4FB6-9303-3463DFE89D04}" type="presParOf" srcId="{D5F9385C-EF54-4843-9E99-DC96C7CBCE3B}" destId="{95B39CA1-075A-4468-AB75-87149731765B}" srcOrd="2" destOrd="0" presId="urn:microsoft.com/office/officeart/2005/8/layout/equation2"/>
    <dgm:cxn modelId="{CED57998-42A1-4BFD-85A6-036ECE6C3D46}" type="presParOf" srcId="{D5F9385C-EF54-4843-9E99-DC96C7CBCE3B}" destId="{CD726AC3-340D-4577-A77B-3DDF9740D49C}" srcOrd="3" destOrd="0" presId="urn:microsoft.com/office/officeart/2005/8/layout/equation2"/>
    <dgm:cxn modelId="{11F4429E-653E-4AEA-B469-FFA3DCF553C8}" type="presParOf" srcId="{D5F9385C-EF54-4843-9E99-DC96C7CBCE3B}" destId="{0FA44B67-0D44-4461-8660-22144984064E}" srcOrd="4" destOrd="0" presId="urn:microsoft.com/office/officeart/2005/8/layout/equation2"/>
    <dgm:cxn modelId="{5D97C794-AC47-4F71-843B-C8799D871DE2}" type="presParOf" srcId="{69581245-37B1-4E45-942B-14F498BA53FE}" destId="{1609A433-C0A7-46C5-9610-3F590E9289AA}" srcOrd="1" destOrd="0" presId="urn:microsoft.com/office/officeart/2005/8/layout/equation2"/>
    <dgm:cxn modelId="{9079660D-FE6B-43D5-9C07-FA97101CACA6}" type="presParOf" srcId="{1609A433-C0A7-46C5-9610-3F590E9289AA}" destId="{BDDB12A3-A2B9-464C-B5EB-C54D7712418E}" srcOrd="0" destOrd="0" presId="urn:microsoft.com/office/officeart/2005/8/layout/equation2"/>
    <dgm:cxn modelId="{41450D82-2D3D-45E6-BC8F-655A32DF6437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10237,6тыс.рублей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2096,9 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400" b="1" dirty="0" smtClean="0"/>
            <a:t>12334,5</a:t>
          </a:r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5CF91A-02C4-45A0-82F7-031C964C1699}" type="presOf" srcId="{EA5E913F-0173-472D-9A3F-17D38FFDF5A0}" destId="{C8495333-1AE7-498E-984E-FAE69C1AB6CC}" srcOrd="0" destOrd="0" presId="urn:microsoft.com/office/officeart/2005/8/layout/equation1"/>
    <dgm:cxn modelId="{CA415527-4A3C-4399-AC27-2C1E74DEBE3A}" type="presOf" srcId="{D6BA9926-ED89-41BE-8CE4-E719CF5DA9E1}" destId="{784D67A0-633F-4AE8-A18F-746B80662327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B8C31E20-0F79-4ECB-988D-84467743EF0B}" type="presOf" srcId="{BF27568C-0A88-4D17-880E-D622B9F7A997}" destId="{26C25246-DD6E-45ED-BEAB-87D4B565FB59}" srcOrd="0" destOrd="0" presId="urn:microsoft.com/office/officeart/2005/8/layout/equation1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C45E35CD-0EE2-4FF2-94D9-7ACB901C7B8F}" type="presOf" srcId="{B10C2DD9-5442-4A76-829D-D82FDDEF1685}" destId="{8A8EE487-56DA-4E16-A26F-471CC4EBF477}" srcOrd="0" destOrd="0" presId="urn:microsoft.com/office/officeart/2005/8/layout/equation1"/>
    <dgm:cxn modelId="{1058C641-4AAA-4922-8398-3DD9D74EA346}" type="presOf" srcId="{E96D47A6-D0FB-4ED6-8E23-B1096ECD689D}" destId="{0642395D-E9F2-4D84-94AF-6A6CDB736D76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C3E49606-B685-4337-AEA4-379EDD616A45}" type="presOf" srcId="{00FD3B00-02EC-4538-AB57-F7D6D2FBF44D}" destId="{28BD63D7-13EE-408D-9D94-9F3C64F7E1CF}" srcOrd="0" destOrd="0" presId="urn:microsoft.com/office/officeart/2005/8/layout/equation1"/>
    <dgm:cxn modelId="{D539271D-87BD-4023-8C19-A88692ED8593}" type="presParOf" srcId="{26C25246-DD6E-45ED-BEAB-87D4B565FB59}" destId="{8A8EE487-56DA-4E16-A26F-471CC4EBF477}" srcOrd="0" destOrd="0" presId="urn:microsoft.com/office/officeart/2005/8/layout/equation1"/>
    <dgm:cxn modelId="{E476E869-ACD8-44A0-ADAC-7FC01E40CD01}" type="presParOf" srcId="{26C25246-DD6E-45ED-BEAB-87D4B565FB59}" destId="{AD4DD71D-3F8D-4807-9DA2-4B419F692605}" srcOrd="1" destOrd="0" presId="urn:microsoft.com/office/officeart/2005/8/layout/equation1"/>
    <dgm:cxn modelId="{C3CCD2FD-CA6B-4F8A-BCE9-921116702EA0}" type="presParOf" srcId="{26C25246-DD6E-45ED-BEAB-87D4B565FB59}" destId="{C8495333-1AE7-498E-984E-FAE69C1AB6CC}" srcOrd="2" destOrd="0" presId="urn:microsoft.com/office/officeart/2005/8/layout/equation1"/>
    <dgm:cxn modelId="{13428B06-7932-440E-AB33-696C2408D762}" type="presParOf" srcId="{26C25246-DD6E-45ED-BEAB-87D4B565FB59}" destId="{4734C42A-70F1-4FA2-9E4B-DA81926C7C51}" srcOrd="3" destOrd="0" presId="urn:microsoft.com/office/officeart/2005/8/layout/equation1"/>
    <dgm:cxn modelId="{CCA47248-225F-4143-B1C6-DAA3ABB7B59C}" type="presParOf" srcId="{26C25246-DD6E-45ED-BEAB-87D4B565FB59}" destId="{0642395D-E9F2-4D84-94AF-6A6CDB736D76}" srcOrd="4" destOrd="0" presId="urn:microsoft.com/office/officeart/2005/8/layout/equation1"/>
    <dgm:cxn modelId="{7C909F2B-BA9B-43C9-A6ED-23A73C1D4368}" type="presParOf" srcId="{26C25246-DD6E-45ED-BEAB-87D4B565FB59}" destId="{BA2A8C1B-C79E-44F1-87FF-BE5F4F8F4152}" srcOrd="5" destOrd="0" presId="urn:microsoft.com/office/officeart/2005/8/layout/equation1"/>
    <dgm:cxn modelId="{83F9E944-0F1A-41F2-9838-E646CB811FB7}" type="presParOf" srcId="{26C25246-DD6E-45ED-BEAB-87D4B565FB59}" destId="{784D67A0-633F-4AE8-A18F-746B80662327}" srcOrd="6" destOrd="0" presId="urn:microsoft.com/office/officeart/2005/8/layout/equation1"/>
    <dgm:cxn modelId="{A9F4DD01-9D87-41D4-9A1D-36D0CA482DD4}" type="presParOf" srcId="{26C25246-DD6E-45ED-BEAB-87D4B565FB59}" destId="{507B29D6-7BAF-4A4C-BFFB-DEA163B56B5B}" srcOrd="7" destOrd="0" presId="urn:microsoft.com/office/officeart/2005/8/layout/equation1"/>
    <dgm:cxn modelId="{75B5FAC4-854D-483C-B658-6677D5C19A30}" type="presParOf" srcId="{26C25246-DD6E-45ED-BEAB-87D4B565FB59}" destId="{28BD63D7-13EE-408D-9D94-9F3C64F7E1CF}" srcOrd="8" destOrd="0" presId="urn:microsoft.com/office/officeart/2005/8/layout/equation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7,8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33,1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2021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98E369-E693-4DC2-BE92-8BC19F1C9C4C}" type="presOf" srcId="{2554F243-FF62-44F8-9C78-DECC89CAB534}" destId="{BDDB12A3-A2B9-464C-B5EB-C54D7712418E}" srcOrd="1" destOrd="0" presId="urn:microsoft.com/office/officeart/2005/8/layout/equation2"/>
    <dgm:cxn modelId="{C0B12D6A-5DC5-42FB-9A27-85EC389B1D4E}" type="presOf" srcId="{72D66F61-F681-41F1-8B88-7197E8BF0A76}" destId="{D4F4D0A2-C05E-45AB-9180-A399986867AD}" srcOrd="0" destOrd="0" presId="urn:microsoft.com/office/officeart/2005/8/layout/equation2"/>
    <dgm:cxn modelId="{EC7290E4-F6C2-41F9-AC01-4BDBBF0662B3}" type="presOf" srcId="{61CFA3A0-3EA5-446F-BFEA-4E5C00BD9F79}" destId="{FCB29D86-B06C-42C3-85E3-1197097D8BAD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3CE38655-25C7-4E81-B722-01D82D89850D}" type="presOf" srcId="{F04D6508-6CD9-4640-B470-820B69227427}" destId="{69581245-37B1-4E45-942B-14F498BA53FE}" srcOrd="0" destOrd="0" presId="urn:microsoft.com/office/officeart/2005/8/layout/equation2"/>
    <dgm:cxn modelId="{299180FE-9FFB-4E65-95E3-F5A90F0402D8}" type="presOf" srcId="{A34E5386-8D9E-403F-BC35-51D3E74873BB}" destId="{95B39CA1-075A-4468-AB75-87149731765B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96CB6DCF-D540-4C80-9C72-35E2CF2F4E6D}" type="presOf" srcId="{2554F243-FF62-44F8-9C78-DECC89CAB534}" destId="{1609A433-C0A7-46C5-9610-3F590E9289AA}" srcOrd="0" destOrd="0" presId="urn:microsoft.com/office/officeart/2005/8/layout/equation2"/>
    <dgm:cxn modelId="{7A22305B-B045-4822-8327-57A9D8794EF8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4BD7A567-AC2B-4673-971C-BBF81EE77F31}" type="presParOf" srcId="{69581245-37B1-4E45-942B-14F498BA53FE}" destId="{D5F9385C-EF54-4843-9E99-DC96C7CBCE3B}" srcOrd="0" destOrd="0" presId="urn:microsoft.com/office/officeart/2005/8/layout/equation2"/>
    <dgm:cxn modelId="{C6477D90-DA23-4596-848C-DBC37A4E0091}" type="presParOf" srcId="{D5F9385C-EF54-4843-9E99-DC96C7CBCE3B}" destId="{D4F4D0A2-C05E-45AB-9180-A399986867AD}" srcOrd="0" destOrd="0" presId="urn:microsoft.com/office/officeart/2005/8/layout/equation2"/>
    <dgm:cxn modelId="{B915A25E-A822-4F34-B57B-2F48CAFE4021}" type="presParOf" srcId="{D5F9385C-EF54-4843-9E99-DC96C7CBCE3B}" destId="{27BD5F55-9FFD-4AB5-90EF-EAE71105359E}" srcOrd="1" destOrd="0" presId="urn:microsoft.com/office/officeart/2005/8/layout/equation2"/>
    <dgm:cxn modelId="{55DB27B1-4B1C-4ABD-B5CC-7CCB301DBFFE}" type="presParOf" srcId="{D5F9385C-EF54-4843-9E99-DC96C7CBCE3B}" destId="{95B39CA1-075A-4468-AB75-87149731765B}" srcOrd="2" destOrd="0" presId="urn:microsoft.com/office/officeart/2005/8/layout/equation2"/>
    <dgm:cxn modelId="{A1044842-0EE9-4915-A34D-5E5642459CFB}" type="presParOf" srcId="{D5F9385C-EF54-4843-9E99-DC96C7CBCE3B}" destId="{CD726AC3-340D-4577-A77B-3DDF9740D49C}" srcOrd="3" destOrd="0" presId="urn:microsoft.com/office/officeart/2005/8/layout/equation2"/>
    <dgm:cxn modelId="{F5ABF08C-F301-4936-A3F1-2F5B407091B0}" type="presParOf" srcId="{D5F9385C-EF54-4843-9E99-DC96C7CBCE3B}" destId="{0FA44B67-0D44-4461-8660-22144984064E}" srcOrd="4" destOrd="0" presId="urn:microsoft.com/office/officeart/2005/8/layout/equation2"/>
    <dgm:cxn modelId="{9925A6B9-7569-4B1C-AAAA-C1FC037F6B15}" type="presParOf" srcId="{69581245-37B1-4E45-942B-14F498BA53FE}" destId="{1609A433-C0A7-46C5-9610-3F590E9289AA}" srcOrd="1" destOrd="0" presId="urn:microsoft.com/office/officeart/2005/8/layout/equation2"/>
    <dgm:cxn modelId="{4B7C307C-D6CC-484C-99E3-BE6883742786}" type="presParOf" srcId="{1609A433-C0A7-46C5-9610-3F590E9289AA}" destId="{BDDB12A3-A2B9-464C-B5EB-C54D7712418E}" srcOrd="0" destOrd="0" presId="urn:microsoft.com/office/officeart/2005/8/layout/equation2"/>
    <dgm:cxn modelId="{C2D72DAC-ECB4-487F-B697-D30CD9AE76DF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46FD6C7-A7D7-46CC-A8BD-B4D65F5026B3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BFD4D7B-DF81-4B0E-82C7-8FE0AA315A6D}" type="par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8AF82-B2DE-49A1-963E-912626332499}" type="sib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40F619-05A2-4993-9CF1-6496C04924A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2022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F2FDBC-7CB1-48E4-99BA-A9A05D3414F5}" type="par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93BB636-C5A8-4735-A562-C9107403D6D1}" type="sib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595A1A-21EA-4BF9-AF75-B5CFBA5620E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зарплата-35305,31 рубль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93B932-60E9-4D05-9D2B-8E32FF4398B9}" type="par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1B83707-9A4E-4053-BB76-8A8B52CD459C}" type="sib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EAEC33-2133-48E9-8137-6EDB05331B2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2022 год 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A3BDEC-83E7-4F0C-AD4F-1A2A2A3F8C0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AB1216C-EDCC-4C88-ADD3-37DEBA38F9EA}" type="par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5C58CAB-1972-4767-8020-9DA989057A50}" type="sib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2022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зарплата-31756,5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зарплата-37267,97 рубля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6EB6C1-3AF5-4926-9AF4-65C7848517D4}" type="pres">
      <dgm:prSet presAssocID="{D46FD6C7-A7D7-46CC-A8BD-B4D65F5026B3}" presName="root" presStyleCnt="0"/>
      <dgm:spPr/>
      <dgm:t>
        <a:bodyPr/>
        <a:lstStyle/>
        <a:p>
          <a:endParaRPr lang="ru-RU"/>
        </a:p>
      </dgm:t>
    </dgm:pt>
    <dgm:pt modelId="{F8E04DC2-F4E8-4542-9098-6B7C3691394D}" type="pres">
      <dgm:prSet presAssocID="{D46FD6C7-A7D7-46CC-A8BD-B4D65F5026B3}" presName="rootComposite" presStyleCnt="0"/>
      <dgm:spPr/>
      <dgm:t>
        <a:bodyPr/>
        <a:lstStyle/>
        <a:p>
          <a:endParaRPr lang="ru-RU"/>
        </a:p>
      </dgm:t>
    </dgm:pt>
    <dgm:pt modelId="{E5EED1D3-1CAF-4D1D-B94E-5A427C6C905D}" type="pres">
      <dgm:prSet presAssocID="{D46FD6C7-A7D7-46CC-A8BD-B4D65F5026B3}" presName="rootText" presStyleLbl="node1" presStyleIdx="0" presStyleCnt="3"/>
      <dgm:spPr/>
      <dgm:t>
        <a:bodyPr/>
        <a:lstStyle/>
        <a:p>
          <a:endParaRPr lang="ru-RU"/>
        </a:p>
      </dgm:t>
    </dgm:pt>
    <dgm:pt modelId="{AA955C1E-AB52-475F-9772-88CEBE26DB07}" type="pres">
      <dgm:prSet presAssocID="{D46FD6C7-A7D7-46CC-A8BD-B4D65F5026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6B6E562B-91A6-423E-AF1C-F7403F903816}" type="pres">
      <dgm:prSet presAssocID="{D46FD6C7-A7D7-46CC-A8BD-B4D65F5026B3}" presName="childShape" presStyleCnt="0"/>
      <dgm:spPr/>
      <dgm:t>
        <a:bodyPr/>
        <a:lstStyle/>
        <a:p>
          <a:endParaRPr lang="ru-RU"/>
        </a:p>
      </dgm:t>
    </dgm:pt>
    <dgm:pt modelId="{1AFE0F6E-C823-49F6-A5CA-F428AB7DECFA}" type="pres">
      <dgm:prSet presAssocID="{F2F2FDBC-7CB1-48E4-99BA-A9A05D3414F5}" presName="Name13" presStyleLbl="parChTrans1D2" presStyleIdx="0" presStyleCnt="9"/>
      <dgm:spPr/>
      <dgm:t>
        <a:bodyPr/>
        <a:lstStyle/>
        <a:p>
          <a:endParaRPr lang="ru-RU"/>
        </a:p>
      </dgm:t>
    </dgm:pt>
    <dgm:pt modelId="{99F26518-A02E-44FB-95EE-FE4166821D14}" type="pres">
      <dgm:prSet presAssocID="{5540F619-05A2-4993-9CF1-6496C04924A9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5C2D-103D-496C-B0DA-2DC4BE06BB3F}" type="pres">
      <dgm:prSet presAssocID="{7AB1216C-EDCC-4C88-ADD3-37DEBA38F9EA}" presName="Name13" presStyleLbl="parChTrans1D2" presStyleIdx="1" presStyleCnt="9"/>
      <dgm:spPr/>
      <dgm:t>
        <a:bodyPr/>
        <a:lstStyle/>
        <a:p>
          <a:endParaRPr lang="ru-RU"/>
        </a:p>
      </dgm:t>
    </dgm:pt>
    <dgm:pt modelId="{E63F2D9A-B4AF-40FB-A629-F0D84C354DA6}" type="pres">
      <dgm:prSet presAssocID="{08A3BDEC-83E7-4F0C-AD4F-1A2A2A3F8C0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AA24-D3EB-49AA-B69E-465D133BFF49}" type="pres">
      <dgm:prSet presAssocID="{AD93B932-60E9-4D05-9D2B-8E32FF4398B9}" presName="Name13" presStyleLbl="parChTrans1D2" presStyleIdx="2" presStyleCnt="9"/>
      <dgm:spPr/>
      <dgm:t>
        <a:bodyPr/>
        <a:lstStyle/>
        <a:p>
          <a:endParaRPr lang="ru-RU"/>
        </a:p>
      </dgm:t>
    </dgm:pt>
    <dgm:pt modelId="{2FB6030E-05F4-4433-94DD-668905AD06D8}" type="pres">
      <dgm:prSet presAssocID="{30595A1A-21EA-4BF9-AF75-B5CFBA5620EE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1" presStyleCnt="3" custLinFactNeighborX="-2061" custLinFactNeighborY="-4681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4" presStyleCnt="9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5" presStyleCnt="9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2" presStyleCnt="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2" presStyleCnt="3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6" presStyleCnt="9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8" presStyleCnt="9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ADC5E963-C71B-42C8-A127-B0B8CB251549}" type="presOf" srcId="{F10F6F97-9F93-402A-B224-E29B54683D58}" destId="{91E1600F-5FFB-465F-88D8-A967A4F9FF16}" srcOrd="0" destOrd="0" presId="urn:microsoft.com/office/officeart/2005/8/layout/hierarchy3"/>
    <dgm:cxn modelId="{E09C1E96-25F0-4732-B398-3CD34B7ADC33}" type="presOf" srcId="{B7833DE1-1FC3-448D-8DAB-8E9E0475470E}" destId="{A24C3B19-9D21-4893-BC05-851331C81D58}" srcOrd="0" destOrd="0" presId="urn:microsoft.com/office/officeart/2005/8/layout/hierarchy3"/>
    <dgm:cxn modelId="{EDA198EE-A31E-4401-8D28-5CBC3B0D8303}" type="presOf" srcId="{30595A1A-21EA-4BF9-AF75-B5CFBA5620EE}" destId="{2FB6030E-05F4-4433-94DD-668905AD06D8}" srcOrd="0" destOrd="0" presId="urn:microsoft.com/office/officeart/2005/8/layout/hierarchy3"/>
    <dgm:cxn modelId="{69EF358B-D680-49D5-9616-E6EFC941D8E7}" type="presOf" srcId="{F2F2FDBC-7CB1-48E4-99BA-A9A05D3414F5}" destId="{1AFE0F6E-C823-49F6-A5CA-F428AB7DECFA}" srcOrd="0" destOrd="0" presId="urn:microsoft.com/office/officeart/2005/8/layout/hierarchy3"/>
    <dgm:cxn modelId="{C1DE16DE-7CEF-4714-94FD-40374A5869DF}" type="presOf" srcId="{B2F26ABB-04BF-4CEC-850A-68A805E0699C}" destId="{766D250A-CB0F-437C-B218-EA2A9D80F129}" srcOrd="0" destOrd="0" presId="urn:microsoft.com/office/officeart/2005/8/layout/hierarchy3"/>
    <dgm:cxn modelId="{53C9DCA3-4876-42D5-B97C-3A6802749E51}" type="presOf" srcId="{8138F520-122C-4C1A-8B52-C070D70FF34E}" destId="{9A5F457D-BDC3-4DAB-9CC2-B4F19A95407C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D5DB06B8-226E-4593-ADBE-2EECE27EDEC9}" type="presOf" srcId="{3FBD101C-9D91-4160-B315-6329CF6F2A59}" destId="{8E93F8EE-3C09-4CD9-B711-BF68FC95964A}" srcOrd="0" destOrd="0" presId="urn:microsoft.com/office/officeart/2005/8/layout/hierarchy3"/>
    <dgm:cxn modelId="{0035CDDE-4E24-4A0C-A673-14599DFEB228}" type="presOf" srcId="{AD93B932-60E9-4D05-9D2B-8E32FF4398B9}" destId="{587BAA24-D3EB-49AA-B69E-465D133BFF49}" srcOrd="0" destOrd="0" presId="urn:microsoft.com/office/officeart/2005/8/layout/hierarchy3"/>
    <dgm:cxn modelId="{5B678277-BA8D-436F-9B91-A330EE602954}" type="presOf" srcId="{5540F619-05A2-4993-9CF1-6496C04924A9}" destId="{99F26518-A02E-44FB-95EE-FE4166821D14}" srcOrd="0" destOrd="0" presId="urn:microsoft.com/office/officeart/2005/8/layout/hierarchy3"/>
    <dgm:cxn modelId="{DE0197D5-10AE-4C79-AD5C-FBE5EF54D750}" srcId="{D46FD6C7-A7D7-46CC-A8BD-B4D65F5026B3}" destId="{5540F619-05A2-4993-9CF1-6496C04924A9}" srcOrd="0" destOrd="0" parTransId="{F2F2FDBC-7CB1-48E4-99BA-A9A05D3414F5}" sibTransId="{393BB636-C5A8-4735-A562-C9107403D6D1}"/>
    <dgm:cxn modelId="{65738B73-24CA-4F11-AC2E-9B0454354695}" type="presOf" srcId="{C5EF881E-99A2-4FAA-9A50-F314A205F0C0}" destId="{728E9C79-55FE-49AD-B9F4-9C031C90FAB5}" srcOrd="0" destOrd="0" presId="urn:microsoft.com/office/officeart/2005/8/layout/hierarchy3"/>
    <dgm:cxn modelId="{733F259B-4581-40A7-A54D-F5C34601240D}" type="presOf" srcId="{08A3BDEC-83E7-4F0C-AD4F-1A2A2A3F8C04}" destId="{E63F2D9A-B4AF-40FB-A629-F0D84C354DA6}" srcOrd="0" destOrd="0" presId="urn:microsoft.com/office/officeart/2005/8/layout/hierarchy3"/>
    <dgm:cxn modelId="{3B08CED3-6152-4575-A2E1-F116DB2BFDBA}" type="presOf" srcId="{0CEAEC33-2133-48E9-8137-6EDB05331B2B}" destId="{1C6FA0C7-D9F4-4909-B938-933BC2C6478A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265DFACC-44AF-44E6-AEE7-632C9F0A9CB2}" type="presOf" srcId="{DDAAA8D2-5A09-476B-BD4F-710AF81E4D0A}" destId="{1D931FC9-DB90-40BC-B6E0-FACB226A041C}" srcOrd="0" destOrd="0" presId="urn:microsoft.com/office/officeart/2005/8/layout/hierarchy3"/>
    <dgm:cxn modelId="{62854944-0DBA-4B93-95E8-F0E8620E960C}" type="presOf" srcId="{7E66F205-14A7-4CB6-8460-FC88B867B04A}" destId="{971A4F55-DECD-455E-9787-3AD94E81ECEF}" srcOrd="0" destOrd="0" presId="urn:microsoft.com/office/officeart/2005/8/layout/hierarchy3"/>
    <dgm:cxn modelId="{539E7041-10EF-4CC1-9DAF-B1F8E77E88D3}" srcId="{F10F6F97-9F93-402A-B224-E29B54683D58}" destId="{0CEAEC33-2133-48E9-8137-6EDB05331B2B}" srcOrd="1" destOrd="0" parTransId="{2AFB3797-B43A-4853-B308-8DF38495D867}" sibTransId="{85250907-E04C-4B90-B2A5-B8A6546F8271}"/>
    <dgm:cxn modelId="{9BD54193-1B77-4C14-8FC8-F16ADFD69883}" srcId="{D46FD6C7-A7D7-46CC-A8BD-B4D65F5026B3}" destId="{30595A1A-21EA-4BF9-AF75-B5CFBA5620EE}" srcOrd="2" destOrd="0" parTransId="{AD93B932-60E9-4D05-9D2B-8E32FF4398B9}" sibTransId="{51B83707-9A4E-4053-BB76-8A8B52CD459C}"/>
    <dgm:cxn modelId="{0D9A4315-7DCD-4CB7-9CF2-F3E0B7AB4F6B}" type="presOf" srcId="{0CEAEC33-2133-48E9-8137-6EDB05331B2B}" destId="{E16EA799-DFA7-4563-82D5-5EB069F37F8A}" srcOrd="1" destOrd="0" presId="urn:microsoft.com/office/officeart/2005/8/layout/hierarchy3"/>
    <dgm:cxn modelId="{E1D027DE-D226-43E0-ACFC-881472BE91AF}" srcId="{F10F6F97-9F93-402A-B224-E29B54683D58}" destId="{D46FD6C7-A7D7-46CC-A8BD-B4D65F5026B3}" srcOrd="0" destOrd="0" parTransId="{CBFD4D7B-DF81-4B0E-82C7-8FE0AA315A6D}" sibTransId="{7138AF82-B2DE-49A1-963E-912626332499}"/>
    <dgm:cxn modelId="{D5054EEA-6029-462F-A99A-74B189BFFE0C}" srcId="{F10F6F97-9F93-402A-B224-E29B54683D58}" destId="{B7833DE1-1FC3-448D-8DAB-8E9E0475470E}" srcOrd="2" destOrd="0" parTransId="{FBA90E6A-D931-4693-9B02-094153843908}" sibTransId="{4EFD531D-C29A-4F83-B2A9-6F20B3BA6471}"/>
    <dgm:cxn modelId="{8BED00BB-D791-4421-87A3-C5B513664548}" type="presOf" srcId="{D5A89D00-9A6D-4B78-B7B1-F703EBD477E8}" destId="{0C70534E-9D68-4F4E-B28C-3C87F7E43355}" srcOrd="0" destOrd="0" presId="urn:microsoft.com/office/officeart/2005/8/layout/hierarchy3"/>
    <dgm:cxn modelId="{801B8C4D-FC49-4C0E-A4A1-F97A96D2FC22}" type="presOf" srcId="{A0546686-5068-4E3A-B0C0-7860C634D1DD}" destId="{BA295A75-4940-4FB4-B0AD-BA4328373DD4}" srcOrd="0" destOrd="0" presId="urn:microsoft.com/office/officeart/2005/8/layout/hierarchy3"/>
    <dgm:cxn modelId="{583AB0F1-ADD3-4BB7-A86A-756229F72FE1}" type="presOf" srcId="{D46FD6C7-A7D7-46CC-A8BD-B4D65F5026B3}" destId="{AA955C1E-AB52-475F-9772-88CEBE26DB07}" srcOrd="1" destOrd="0" presId="urn:microsoft.com/office/officeart/2005/8/layout/hierarchy3"/>
    <dgm:cxn modelId="{6119269E-2B56-4051-AFC7-2BE515716D93}" type="presOf" srcId="{7CC8CE9E-F848-49C0-B2D7-F8F8B0C6A776}" destId="{F8C73DD7-DB5B-414D-9539-7AF5CDB65C79}" srcOrd="0" destOrd="0" presId="urn:microsoft.com/office/officeart/2005/8/layout/hierarchy3"/>
    <dgm:cxn modelId="{EF99198A-45EE-4DF5-8754-C5D9974B8310}" type="presOf" srcId="{B7833DE1-1FC3-448D-8DAB-8E9E0475470E}" destId="{331CFB01-33F4-454A-9BC6-871924892FC7}" srcOrd="1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18182B49-990C-47D6-B170-FD2AD557846E}" type="presOf" srcId="{D46FD6C7-A7D7-46CC-A8BD-B4D65F5026B3}" destId="{E5EED1D3-1CAF-4D1D-B94E-5A427C6C905D}" srcOrd="0" destOrd="0" presId="urn:microsoft.com/office/officeart/2005/8/layout/hierarchy3"/>
    <dgm:cxn modelId="{ADFE2C18-9319-42A5-942F-FFDE0EAC406B}" type="presOf" srcId="{DD9A4543-E3BC-42BD-A303-A17B71AAB924}" destId="{80801C0E-BD4F-444E-BBF8-1B35AE3E0CEC}" srcOrd="0" destOrd="0" presId="urn:microsoft.com/office/officeart/2005/8/layout/hierarchy3"/>
    <dgm:cxn modelId="{A2B47A48-B513-4B3D-A115-92314C81FA5B}" srcId="{D46FD6C7-A7D7-46CC-A8BD-B4D65F5026B3}" destId="{08A3BDEC-83E7-4F0C-AD4F-1A2A2A3F8C04}" srcOrd="1" destOrd="0" parTransId="{7AB1216C-EDCC-4C88-ADD3-37DEBA38F9EA}" sibTransId="{E5C58CAB-1972-4767-8020-9DA989057A50}"/>
    <dgm:cxn modelId="{AD456781-4552-4940-9E5D-3F8053F226F3}" type="presOf" srcId="{80539843-1E0F-4120-816F-0FD1F7EABC7C}" destId="{1EFC51B4-C12F-4591-A8AC-CF830708B1B9}" srcOrd="0" destOrd="0" presId="urn:microsoft.com/office/officeart/2005/8/layout/hierarchy3"/>
    <dgm:cxn modelId="{C8A8DC38-DD9F-4A5D-8EF9-60CC877075A5}" type="presOf" srcId="{7AB1216C-EDCC-4C88-ADD3-37DEBA38F9EA}" destId="{93E95C2D-103D-496C-B0DA-2DC4BE06BB3F}" srcOrd="0" destOrd="0" presId="urn:microsoft.com/office/officeart/2005/8/layout/hierarchy3"/>
    <dgm:cxn modelId="{668C1BD1-4523-4234-880E-636C06484F2C}" type="presOf" srcId="{7533BFC3-D329-4CEE-A7CB-470A7F4D4AD9}" destId="{E7224BAD-BB76-421B-A9F1-DB5154DD4F84}" srcOrd="0" destOrd="0" presId="urn:microsoft.com/office/officeart/2005/8/layout/hierarchy3"/>
    <dgm:cxn modelId="{907AD32D-9966-4555-9246-87DA2F5C8BEF}" type="presParOf" srcId="{91E1600F-5FFB-465F-88D8-A967A4F9FF16}" destId="{686EB6C1-3AF5-4926-9AF4-65C7848517D4}" srcOrd="0" destOrd="0" presId="urn:microsoft.com/office/officeart/2005/8/layout/hierarchy3"/>
    <dgm:cxn modelId="{1B221FDB-DF09-4E8F-83A9-7163247BB7E6}" type="presParOf" srcId="{686EB6C1-3AF5-4926-9AF4-65C7848517D4}" destId="{F8E04DC2-F4E8-4542-9098-6B7C3691394D}" srcOrd="0" destOrd="0" presId="urn:microsoft.com/office/officeart/2005/8/layout/hierarchy3"/>
    <dgm:cxn modelId="{D25746CB-CDB2-4AF5-9848-621FA18A7D34}" type="presParOf" srcId="{F8E04DC2-F4E8-4542-9098-6B7C3691394D}" destId="{E5EED1D3-1CAF-4D1D-B94E-5A427C6C905D}" srcOrd="0" destOrd="0" presId="urn:microsoft.com/office/officeart/2005/8/layout/hierarchy3"/>
    <dgm:cxn modelId="{78DD303F-48C0-4046-AFA9-8C7B8D3E694E}" type="presParOf" srcId="{F8E04DC2-F4E8-4542-9098-6B7C3691394D}" destId="{AA955C1E-AB52-475F-9772-88CEBE26DB07}" srcOrd="1" destOrd="0" presId="urn:microsoft.com/office/officeart/2005/8/layout/hierarchy3"/>
    <dgm:cxn modelId="{9302A720-177F-4574-AA9A-1A53D5A46A63}" type="presParOf" srcId="{686EB6C1-3AF5-4926-9AF4-65C7848517D4}" destId="{6B6E562B-91A6-423E-AF1C-F7403F903816}" srcOrd="1" destOrd="0" presId="urn:microsoft.com/office/officeart/2005/8/layout/hierarchy3"/>
    <dgm:cxn modelId="{48B5F6F3-570A-47BB-9016-F763FB4C3378}" type="presParOf" srcId="{6B6E562B-91A6-423E-AF1C-F7403F903816}" destId="{1AFE0F6E-C823-49F6-A5CA-F428AB7DECFA}" srcOrd="0" destOrd="0" presId="urn:microsoft.com/office/officeart/2005/8/layout/hierarchy3"/>
    <dgm:cxn modelId="{6F32479E-949F-4541-BE84-11709CBD5D4A}" type="presParOf" srcId="{6B6E562B-91A6-423E-AF1C-F7403F903816}" destId="{99F26518-A02E-44FB-95EE-FE4166821D14}" srcOrd="1" destOrd="0" presId="urn:microsoft.com/office/officeart/2005/8/layout/hierarchy3"/>
    <dgm:cxn modelId="{52B39A0B-5610-424A-A968-F07B0B7E5F19}" type="presParOf" srcId="{6B6E562B-91A6-423E-AF1C-F7403F903816}" destId="{93E95C2D-103D-496C-B0DA-2DC4BE06BB3F}" srcOrd="2" destOrd="0" presId="urn:microsoft.com/office/officeart/2005/8/layout/hierarchy3"/>
    <dgm:cxn modelId="{281147D5-98EF-4013-B04D-8840F9CFFF0D}" type="presParOf" srcId="{6B6E562B-91A6-423E-AF1C-F7403F903816}" destId="{E63F2D9A-B4AF-40FB-A629-F0D84C354DA6}" srcOrd="3" destOrd="0" presId="urn:microsoft.com/office/officeart/2005/8/layout/hierarchy3"/>
    <dgm:cxn modelId="{BAAD34FB-6D5A-49AE-8F27-38F254C57C80}" type="presParOf" srcId="{6B6E562B-91A6-423E-AF1C-F7403F903816}" destId="{587BAA24-D3EB-49AA-B69E-465D133BFF49}" srcOrd="4" destOrd="0" presId="urn:microsoft.com/office/officeart/2005/8/layout/hierarchy3"/>
    <dgm:cxn modelId="{5F2CB623-DAA6-4416-B89A-A5E78C1D8605}" type="presParOf" srcId="{6B6E562B-91A6-423E-AF1C-F7403F903816}" destId="{2FB6030E-05F4-4433-94DD-668905AD06D8}" srcOrd="5" destOrd="0" presId="urn:microsoft.com/office/officeart/2005/8/layout/hierarchy3"/>
    <dgm:cxn modelId="{06E9940C-F9D8-4079-B809-E459C2C7AFC0}" type="presParOf" srcId="{91E1600F-5FFB-465F-88D8-A967A4F9FF16}" destId="{3B8F12EC-5B36-496A-9012-B24D8530CDA5}" srcOrd="1" destOrd="0" presId="urn:microsoft.com/office/officeart/2005/8/layout/hierarchy3"/>
    <dgm:cxn modelId="{D17BBAF3-596A-41B0-BD8C-B1A4F2819004}" type="presParOf" srcId="{3B8F12EC-5B36-496A-9012-B24D8530CDA5}" destId="{D8E483CC-11A9-4F1F-AAD6-FD6DDD797AEF}" srcOrd="0" destOrd="0" presId="urn:microsoft.com/office/officeart/2005/8/layout/hierarchy3"/>
    <dgm:cxn modelId="{DF492EDE-BBA8-453E-8586-F8A5F78BFC35}" type="presParOf" srcId="{D8E483CC-11A9-4F1F-AAD6-FD6DDD797AEF}" destId="{1C6FA0C7-D9F4-4909-B938-933BC2C6478A}" srcOrd="0" destOrd="0" presId="urn:microsoft.com/office/officeart/2005/8/layout/hierarchy3"/>
    <dgm:cxn modelId="{6B98308F-AB02-45E5-82FD-A68F6D2185DE}" type="presParOf" srcId="{D8E483CC-11A9-4F1F-AAD6-FD6DDD797AEF}" destId="{E16EA799-DFA7-4563-82D5-5EB069F37F8A}" srcOrd="1" destOrd="0" presId="urn:microsoft.com/office/officeart/2005/8/layout/hierarchy3"/>
    <dgm:cxn modelId="{433DAF61-9E3A-4900-92CF-B895119DABEC}" type="presParOf" srcId="{3B8F12EC-5B36-496A-9012-B24D8530CDA5}" destId="{00186FD3-3F63-46EE-A230-FDD6869DCDE3}" srcOrd="1" destOrd="0" presId="urn:microsoft.com/office/officeart/2005/8/layout/hierarchy3"/>
    <dgm:cxn modelId="{9E236C65-CC7B-4E28-9CD7-074EE4515D4A}" type="presParOf" srcId="{00186FD3-3F63-46EE-A230-FDD6869DCDE3}" destId="{1EFC51B4-C12F-4591-A8AC-CF830708B1B9}" srcOrd="0" destOrd="0" presId="urn:microsoft.com/office/officeart/2005/8/layout/hierarchy3"/>
    <dgm:cxn modelId="{AD8628C4-6A97-4806-8F67-E0F366430ED4}" type="presParOf" srcId="{00186FD3-3F63-46EE-A230-FDD6869DCDE3}" destId="{0C70534E-9D68-4F4E-B28C-3C87F7E43355}" srcOrd="1" destOrd="0" presId="urn:microsoft.com/office/officeart/2005/8/layout/hierarchy3"/>
    <dgm:cxn modelId="{6F89C851-59A6-4DD2-8E72-883C5695D672}" type="presParOf" srcId="{00186FD3-3F63-46EE-A230-FDD6869DCDE3}" destId="{1D931FC9-DB90-40BC-B6E0-FACB226A041C}" srcOrd="2" destOrd="0" presId="urn:microsoft.com/office/officeart/2005/8/layout/hierarchy3"/>
    <dgm:cxn modelId="{7D926B80-E94E-4ACD-BD7F-38BD86746EE8}" type="presParOf" srcId="{00186FD3-3F63-46EE-A230-FDD6869DCDE3}" destId="{80801C0E-BD4F-444E-BBF8-1B35AE3E0CEC}" srcOrd="3" destOrd="0" presId="urn:microsoft.com/office/officeart/2005/8/layout/hierarchy3"/>
    <dgm:cxn modelId="{603DAD39-D121-489D-8E05-BCB8876AD418}" type="presParOf" srcId="{00186FD3-3F63-46EE-A230-FDD6869DCDE3}" destId="{971A4F55-DECD-455E-9787-3AD94E81ECEF}" srcOrd="4" destOrd="0" presId="urn:microsoft.com/office/officeart/2005/8/layout/hierarchy3"/>
    <dgm:cxn modelId="{9A50076E-22C0-43F4-B640-07A43DBD9CB5}" type="presParOf" srcId="{00186FD3-3F63-46EE-A230-FDD6869DCDE3}" destId="{9A5F457D-BDC3-4DAB-9CC2-B4F19A95407C}" srcOrd="5" destOrd="0" presId="urn:microsoft.com/office/officeart/2005/8/layout/hierarchy3"/>
    <dgm:cxn modelId="{BBBEC177-68E9-47F3-859A-20A03EAC8007}" type="presParOf" srcId="{91E1600F-5FFB-465F-88D8-A967A4F9FF16}" destId="{3B5E6B9B-4C62-42EA-8E7D-474C285341DE}" srcOrd="2" destOrd="0" presId="urn:microsoft.com/office/officeart/2005/8/layout/hierarchy3"/>
    <dgm:cxn modelId="{2903C633-2332-4B18-A960-AA6F0E9391BF}" type="presParOf" srcId="{3B5E6B9B-4C62-42EA-8E7D-474C285341DE}" destId="{8C4D7F78-C18A-449A-B640-9D953C5E99CC}" srcOrd="0" destOrd="0" presId="urn:microsoft.com/office/officeart/2005/8/layout/hierarchy3"/>
    <dgm:cxn modelId="{73E3012A-5071-4333-A84C-521E3348F198}" type="presParOf" srcId="{8C4D7F78-C18A-449A-B640-9D953C5E99CC}" destId="{A24C3B19-9D21-4893-BC05-851331C81D58}" srcOrd="0" destOrd="0" presId="urn:microsoft.com/office/officeart/2005/8/layout/hierarchy3"/>
    <dgm:cxn modelId="{83D26528-E13C-4D80-9B87-60D17598FA53}" type="presParOf" srcId="{8C4D7F78-C18A-449A-B640-9D953C5E99CC}" destId="{331CFB01-33F4-454A-9BC6-871924892FC7}" srcOrd="1" destOrd="0" presId="urn:microsoft.com/office/officeart/2005/8/layout/hierarchy3"/>
    <dgm:cxn modelId="{C0013E64-0474-4018-98C8-D12CABB29BE8}" type="presParOf" srcId="{3B5E6B9B-4C62-42EA-8E7D-474C285341DE}" destId="{83EA767F-291C-448F-8C9E-FCD08ED5B9DF}" srcOrd="1" destOrd="0" presId="urn:microsoft.com/office/officeart/2005/8/layout/hierarchy3"/>
    <dgm:cxn modelId="{CC166E92-493B-401B-A8EA-06EB37254C0C}" type="presParOf" srcId="{83EA767F-291C-448F-8C9E-FCD08ED5B9DF}" destId="{766D250A-CB0F-437C-B218-EA2A9D80F129}" srcOrd="0" destOrd="0" presId="urn:microsoft.com/office/officeart/2005/8/layout/hierarchy3"/>
    <dgm:cxn modelId="{E88BF67C-7B9E-443D-99FE-9A44F0C7197C}" type="presParOf" srcId="{83EA767F-291C-448F-8C9E-FCD08ED5B9DF}" destId="{8E93F8EE-3C09-4CD9-B711-BF68FC95964A}" srcOrd="1" destOrd="0" presId="urn:microsoft.com/office/officeart/2005/8/layout/hierarchy3"/>
    <dgm:cxn modelId="{2167CDC0-F431-4F84-BE05-B0CDA26DD91E}" type="presParOf" srcId="{83EA767F-291C-448F-8C9E-FCD08ED5B9DF}" destId="{F8C73DD7-DB5B-414D-9539-7AF5CDB65C79}" srcOrd="2" destOrd="0" presId="urn:microsoft.com/office/officeart/2005/8/layout/hierarchy3"/>
    <dgm:cxn modelId="{2BA33A6C-A68D-43F1-8DB4-8B512E82A578}" type="presParOf" srcId="{83EA767F-291C-448F-8C9E-FCD08ED5B9DF}" destId="{728E9C79-55FE-49AD-B9F4-9C031C90FAB5}" srcOrd="3" destOrd="0" presId="urn:microsoft.com/office/officeart/2005/8/layout/hierarchy3"/>
    <dgm:cxn modelId="{239DE106-AFA5-4E39-AA6B-6E0503349176}" type="presParOf" srcId="{83EA767F-291C-448F-8C9E-FCD08ED5B9DF}" destId="{BA295A75-4940-4FB4-B0AD-BA4328373DD4}" srcOrd="4" destOrd="0" presId="urn:microsoft.com/office/officeart/2005/8/layout/hierarchy3"/>
    <dgm:cxn modelId="{AF62C477-A0C9-4F09-B54A-931F80CB1F82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AED3DD-5980-4C05-8864-63AE20A376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B7DE70-A046-49AB-976A-DAC8ECD2DC8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 культуры и спорта-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69.6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 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978B45-FEAC-49FC-800C-9FD96C3444A6}" type="par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A2F78-9DFD-4664-9184-058FA0468273}" type="sib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CFFB7C-34F2-458B-B8CA-5E25FE3B8B6D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предоставления дополнительного образования детей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2E84E0-2764-4D92-B840-810036E0DABF}" type="par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5EA26-B2B3-4590-9FE4-4D6ACC17F796}" type="sib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1D06EC-D43B-4C98-AC10-5EDA81A3842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библиотечного обслуживания населения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межпоселенческими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библиотеками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DFDC9-E49B-48DD-8EC1-470A62331983}" type="par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35896E-3E4C-47FB-AC16-4DF8013AF10B}" type="sib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7231C-B4F4-43D5-B915-060B74733F0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комплектование и обеспечение сохранности библиотечных фондов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AE1395-C90D-448C-8374-2CA325ECDD7E}" type="par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84FE6A-3877-462F-BDA4-67FA578E0EC0}" type="sib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E83923-E645-4A24-9E20-AC2414560E56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условий для обеспечения населения услугами организаций культуры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17DBC8-2A6D-400F-AC4B-2F055CD2AFC1}" type="par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15FCF0-8B58-4271-AEEC-1E6B3247C29E}" type="sib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60DF0D-FAC4-40EB-A694-C5347493EF5F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и проведению мероприятий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межпоселенческого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характера по работе с детьми и молодежью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C6726E-4C12-4630-B5CA-6B00EE6D6170}" type="par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7C29A-1F5A-4ECF-8654-97527D8D0542}" type="sib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1F33EF-89D6-4DE2-9B57-FE128ACA5AA9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обеспечению условий для развития на территории  района физической культуры и массового спорта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177314-C521-4BA4-A051-52F18745E4CE}" type="par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4739C3-D8CB-44BD-9D84-BD6A01F4BDE7}" type="sib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87157-DA81-4AA9-BB02-E75243DCD865}" type="pres">
      <dgm:prSet presAssocID="{EBAED3DD-5980-4C05-8864-63AE20A376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D0B008-B606-44C5-B10F-90C31FCC62C0}" type="pres">
      <dgm:prSet presAssocID="{91B7DE70-A046-49AB-976A-DAC8ECD2DC83}" presName="centerShape" presStyleLbl="node0" presStyleIdx="0" presStyleCnt="1" custScaleX="144457"/>
      <dgm:spPr/>
      <dgm:t>
        <a:bodyPr/>
        <a:lstStyle/>
        <a:p>
          <a:endParaRPr lang="ru-RU"/>
        </a:p>
      </dgm:t>
    </dgm:pt>
    <dgm:pt modelId="{FC7EF23E-96F3-44DF-B34B-A3C7F0807541}" type="pres">
      <dgm:prSet presAssocID="{28CFFB7C-34F2-458B-B8CA-5E25FE3B8B6D}" presName="node" presStyleLbl="node1" presStyleIdx="0" presStyleCnt="6" custScaleX="178963" custScaleY="702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059BE-2258-485D-8067-449D5F42B940}" type="pres">
      <dgm:prSet presAssocID="{28CFFB7C-34F2-458B-B8CA-5E25FE3B8B6D}" presName="dummy" presStyleCnt="0"/>
      <dgm:spPr/>
    </dgm:pt>
    <dgm:pt modelId="{ACA3C378-3AC4-4BF2-BD33-4C84825FDD3D}" type="pres">
      <dgm:prSet presAssocID="{33D5EA26-B2B3-4590-9FE4-4D6ACC17F796}" presName="sibTrans" presStyleLbl="sibTrans2D1" presStyleIdx="0" presStyleCnt="6" custScaleX="148296" custScaleY="114204" custLinFactNeighborX="3350" custLinFactNeighborY="-1848"/>
      <dgm:spPr/>
      <dgm:t>
        <a:bodyPr/>
        <a:lstStyle/>
        <a:p>
          <a:endParaRPr lang="ru-RU"/>
        </a:p>
      </dgm:t>
    </dgm:pt>
    <dgm:pt modelId="{0021252E-4D51-4092-A835-C94BE5000F4D}" type="pres">
      <dgm:prSet presAssocID="{9F1F33EF-89D6-4DE2-9B57-FE128ACA5AA9}" presName="node" presStyleLbl="node1" presStyleIdx="1" presStyleCnt="6" custScaleX="166235" custScaleY="114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82529-048D-4E6C-8528-395841A34EEC}" type="pres">
      <dgm:prSet presAssocID="{9F1F33EF-89D6-4DE2-9B57-FE128ACA5AA9}" presName="dummy" presStyleCnt="0"/>
      <dgm:spPr/>
    </dgm:pt>
    <dgm:pt modelId="{6AF8D803-E519-4CF3-BE17-6FA0FBF561F7}" type="pres">
      <dgm:prSet presAssocID="{C64739C3-D8CB-44BD-9D84-BD6A01F4BDE7}" presName="sibTrans" presStyleLbl="sibTrans2D1" presStyleIdx="1" presStyleCnt="6" custScaleX="164323"/>
      <dgm:spPr/>
      <dgm:t>
        <a:bodyPr/>
        <a:lstStyle/>
        <a:p>
          <a:endParaRPr lang="ru-RU"/>
        </a:p>
      </dgm:t>
    </dgm:pt>
    <dgm:pt modelId="{D3F9B53B-59C2-489E-8C5A-B3B8CE8B112B}" type="pres">
      <dgm:prSet presAssocID="{7360DF0D-FAC4-40EB-A694-C5347493EF5F}" presName="node" presStyleLbl="node1" presStyleIdx="2" presStyleCnt="6" custScaleX="178083" custScaleY="11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2FC63-BD57-4E98-8021-0CE5BEE2722D}" type="pres">
      <dgm:prSet presAssocID="{7360DF0D-FAC4-40EB-A694-C5347493EF5F}" presName="dummy" presStyleCnt="0"/>
      <dgm:spPr/>
    </dgm:pt>
    <dgm:pt modelId="{A5B32655-0B01-4AE4-A7F0-F1D9306C3EA8}" type="pres">
      <dgm:prSet presAssocID="{81F7C29A-1F5A-4ECF-8654-97527D8D0542}" presName="sibTrans" presStyleLbl="sibTrans2D1" presStyleIdx="2" presStyleCnt="6" custLinFactNeighborX="10453" custLinFactNeighborY="8096"/>
      <dgm:spPr/>
      <dgm:t>
        <a:bodyPr/>
        <a:lstStyle/>
        <a:p>
          <a:endParaRPr lang="ru-RU"/>
        </a:p>
      </dgm:t>
    </dgm:pt>
    <dgm:pt modelId="{E44C64E1-30F6-48E3-8CC0-534C01C3B23C}" type="pres">
      <dgm:prSet presAssocID="{C1E83923-E645-4A24-9E20-AC2414560E56}" presName="node" presStyleLbl="node1" presStyleIdx="3" presStyleCnt="6" custScaleX="182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29F52-F1AE-44A6-902E-83F25CD37664}" type="pres">
      <dgm:prSet presAssocID="{C1E83923-E645-4A24-9E20-AC2414560E56}" presName="dummy" presStyleCnt="0"/>
      <dgm:spPr/>
    </dgm:pt>
    <dgm:pt modelId="{F7F26839-AA08-43E7-8F96-E6471D6DA21A}" type="pres">
      <dgm:prSet presAssocID="{B115FCF0-8B58-4271-AEEC-1E6B3247C29E}" presName="sibTrans" presStyleLbl="sibTrans2D1" presStyleIdx="3" presStyleCnt="6" custLinFactNeighborX="-8014" custLinFactNeighborY="6675"/>
      <dgm:spPr/>
      <dgm:t>
        <a:bodyPr/>
        <a:lstStyle/>
        <a:p>
          <a:endParaRPr lang="ru-RU"/>
        </a:p>
      </dgm:t>
    </dgm:pt>
    <dgm:pt modelId="{E176087B-B005-4FCC-9554-EEB41D156A70}" type="pres">
      <dgm:prSet presAssocID="{9917231C-B4F4-43D5-B915-060B74733F0A}" presName="node" presStyleLbl="node1" presStyleIdx="4" presStyleCnt="6" custScaleX="163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5E104-4E1C-4E69-9025-E2C9A69D27A5}" type="pres">
      <dgm:prSet presAssocID="{9917231C-B4F4-43D5-B915-060B74733F0A}" presName="dummy" presStyleCnt="0"/>
      <dgm:spPr/>
    </dgm:pt>
    <dgm:pt modelId="{599CD22F-D0B8-46CE-898F-20ADEEDD2BFF}" type="pres">
      <dgm:prSet presAssocID="{8A84FE6A-3877-462F-BDA4-67FA578E0EC0}" presName="sibTrans" presStyleLbl="sibTrans2D1" presStyleIdx="4" presStyleCnt="6" custScaleX="145456" custLinFactNeighborX="-8013" custLinFactNeighborY="-427"/>
      <dgm:spPr/>
      <dgm:t>
        <a:bodyPr/>
        <a:lstStyle/>
        <a:p>
          <a:endParaRPr lang="ru-RU"/>
        </a:p>
      </dgm:t>
    </dgm:pt>
    <dgm:pt modelId="{D81BA4B6-6899-401B-9408-37B50A23B39E}" type="pres">
      <dgm:prSet presAssocID="{111D06EC-D43B-4C98-AC10-5EDA81A3842E}" presName="node" presStyleLbl="node1" presStyleIdx="5" presStyleCnt="6" custScaleX="175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7B580-AC0D-40F7-8D16-F816DF17ABAD}" type="pres">
      <dgm:prSet presAssocID="{111D06EC-D43B-4C98-AC10-5EDA81A3842E}" presName="dummy" presStyleCnt="0"/>
      <dgm:spPr/>
    </dgm:pt>
    <dgm:pt modelId="{810B65E7-1CCE-4809-B7E4-9751EBF1CBD7}" type="pres">
      <dgm:prSet presAssocID="{5935896E-3E4C-47FB-AC16-4DF8013AF10B}" presName="sibTrans" presStyleLbl="sibTrans2D1" presStyleIdx="5" presStyleCnt="6" custScaleX="152960" custScaleY="120741"/>
      <dgm:spPr/>
      <dgm:t>
        <a:bodyPr/>
        <a:lstStyle/>
        <a:p>
          <a:endParaRPr lang="ru-RU"/>
        </a:p>
      </dgm:t>
    </dgm:pt>
  </dgm:ptLst>
  <dgm:cxnLst>
    <dgm:cxn modelId="{264514E5-6468-45D3-A857-2B18470E154A}" type="presOf" srcId="{7360DF0D-FAC4-40EB-A694-C5347493EF5F}" destId="{D3F9B53B-59C2-489E-8C5A-B3B8CE8B112B}" srcOrd="0" destOrd="0" presId="urn:microsoft.com/office/officeart/2005/8/layout/radial6"/>
    <dgm:cxn modelId="{0422ADD1-5583-4BFF-9805-292074AFA0A1}" type="presOf" srcId="{28CFFB7C-34F2-458B-B8CA-5E25FE3B8B6D}" destId="{FC7EF23E-96F3-44DF-B34B-A3C7F0807541}" srcOrd="0" destOrd="0" presId="urn:microsoft.com/office/officeart/2005/8/layout/radial6"/>
    <dgm:cxn modelId="{C4F1E004-77ED-4FAB-A0CB-46EC1C3ADFB5}" type="presOf" srcId="{9F1F33EF-89D6-4DE2-9B57-FE128ACA5AA9}" destId="{0021252E-4D51-4092-A835-C94BE5000F4D}" srcOrd="0" destOrd="0" presId="urn:microsoft.com/office/officeart/2005/8/layout/radial6"/>
    <dgm:cxn modelId="{3FB5F13C-3AFE-40A1-87CC-D7D303A648D5}" type="presOf" srcId="{91B7DE70-A046-49AB-976A-DAC8ECD2DC83}" destId="{75D0B008-B606-44C5-B10F-90C31FCC62C0}" srcOrd="0" destOrd="0" presId="urn:microsoft.com/office/officeart/2005/8/layout/radial6"/>
    <dgm:cxn modelId="{15A6A93F-70DA-479D-AB24-1F8CA69D082D}" srcId="{91B7DE70-A046-49AB-976A-DAC8ECD2DC83}" destId="{7360DF0D-FAC4-40EB-A694-C5347493EF5F}" srcOrd="2" destOrd="0" parTransId="{F6C6726E-4C12-4630-B5CA-6B00EE6D6170}" sibTransId="{81F7C29A-1F5A-4ECF-8654-97527D8D0542}"/>
    <dgm:cxn modelId="{3F57F575-2F29-44CA-AD0D-B452D3DC0143}" type="presOf" srcId="{5935896E-3E4C-47FB-AC16-4DF8013AF10B}" destId="{810B65E7-1CCE-4809-B7E4-9751EBF1CBD7}" srcOrd="0" destOrd="0" presId="urn:microsoft.com/office/officeart/2005/8/layout/radial6"/>
    <dgm:cxn modelId="{31C1B429-10B0-42AD-9228-39520442E874}" srcId="{91B7DE70-A046-49AB-976A-DAC8ECD2DC83}" destId="{28CFFB7C-34F2-458B-B8CA-5E25FE3B8B6D}" srcOrd="0" destOrd="0" parTransId="{5B2E84E0-2764-4D92-B840-810036E0DABF}" sibTransId="{33D5EA26-B2B3-4590-9FE4-4D6ACC17F796}"/>
    <dgm:cxn modelId="{9CED374F-954B-488F-A8EF-C5603D9043B0}" srcId="{91B7DE70-A046-49AB-976A-DAC8ECD2DC83}" destId="{9917231C-B4F4-43D5-B915-060B74733F0A}" srcOrd="4" destOrd="0" parTransId="{BBAE1395-C90D-448C-8374-2CA325ECDD7E}" sibTransId="{8A84FE6A-3877-462F-BDA4-67FA578E0EC0}"/>
    <dgm:cxn modelId="{D67CEAC6-C368-4153-BB2B-CA4C061F0B94}" type="presOf" srcId="{81F7C29A-1F5A-4ECF-8654-97527D8D0542}" destId="{A5B32655-0B01-4AE4-A7F0-F1D9306C3EA8}" srcOrd="0" destOrd="0" presId="urn:microsoft.com/office/officeart/2005/8/layout/radial6"/>
    <dgm:cxn modelId="{AD5125EC-9C94-4646-972E-B896F5F2AEA6}" type="presOf" srcId="{8A84FE6A-3877-462F-BDA4-67FA578E0EC0}" destId="{599CD22F-D0B8-46CE-898F-20ADEEDD2BFF}" srcOrd="0" destOrd="0" presId="urn:microsoft.com/office/officeart/2005/8/layout/radial6"/>
    <dgm:cxn modelId="{57001311-2858-4E59-AE16-7239104BFD70}" type="presOf" srcId="{B115FCF0-8B58-4271-AEEC-1E6B3247C29E}" destId="{F7F26839-AA08-43E7-8F96-E6471D6DA21A}" srcOrd="0" destOrd="0" presId="urn:microsoft.com/office/officeart/2005/8/layout/radial6"/>
    <dgm:cxn modelId="{461558D8-9DA3-4D1B-BAE4-014A3009696A}" type="presOf" srcId="{111D06EC-D43B-4C98-AC10-5EDA81A3842E}" destId="{D81BA4B6-6899-401B-9408-37B50A23B39E}" srcOrd="0" destOrd="0" presId="urn:microsoft.com/office/officeart/2005/8/layout/radial6"/>
    <dgm:cxn modelId="{7772D6CA-FFD7-40F7-89A3-A147AE45F71A}" type="presOf" srcId="{C64739C3-D8CB-44BD-9D84-BD6A01F4BDE7}" destId="{6AF8D803-E519-4CF3-BE17-6FA0FBF561F7}" srcOrd="0" destOrd="0" presId="urn:microsoft.com/office/officeart/2005/8/layout/radial6"/>
    <dgm:cxn modelId="{71766F32-2225-4B6E-AAC9-A5D069E3048D}" type="presOf" srcId="{C1E83923-E645-4A24-9E20-AC2414560E56}" destId="{E44C64E1-30F6-48E3-8CC0-534C01C3B23C}" srcOrd="0" destOrd="0" presId="urn:microsoft.com/office/officeart/2005/8/layout/radial6"/>
    <dgm:cxn modelId="{AE0B0D13-CA81-490F-920A-0943C2D13C08}" srcId="{91B7DE70-A046-49AB-976A-DAC8ECD2DC83}" destId="{111D06EC-D43B-4C98-AC10-5EDA81A3842E}" srcOrd="5" destOrd="0" parTransId="{4B3DFDC9-E49B-48DD-8EC1-470A62331983}" sibTransId="{5935896E-3E4C-47FB-AC16-4DF8013AF10B}"/>
    <dgm:cxn modelId="{3C7B45D7-90D3-4917-B6BB-497AA205CE8F}" type="presOf" srcId="{EBAED3DD-5980-4C05-8864-63AE20A3769B}" destId="{87487157-DA81-4AA9-BB02-E75243DCD865}" srcOrd="0" destOrd="0" presId="urn:microsoft.com/office/officeart/2005/8/layout/radial6"/>
    <dgm:cxn modelId="{76A82EE9-91DD-4582-86DC-C495FA917BBF}" type="presOf" srcId="{33D5EA26-B2B3-4590-9FE4-4D6ACC17F796}" destId="{ACA3C378-3AC4-4BF2-BD33-4C84825FDD3D}" srcOrd="0" destOrd="0" presId="urn:microsoft.com/office/officeart/2005/8/layout/radial6"/>
    <dgm:cxn modelId="{B1E21849-D87A-42DA-8B0D-96E8813580C1}" srcId="{EBAED3DD-5980-4C05-8864-63AE20A3769B}" destId="{91B7DE70-A046-49AB-976A-DAC8ECD2DC83}" srcOrd="0" destOrd="0" parTransId="{4F978B45-FEAC-49FC-800C-9FD96C3444A6}" sibTransId="{86BA2F78-9DFD-4664-9184-058FA0468273}"/>
    <dgm:cxn modelId="{A8DF33DF-A2CF-4B7C-92EA-DD6F0AD629D9}" srcId="{91B7DE70-A046-49AB-976A-DAC8ECD2DC83}" destId="{C1E83923-E645-4A24-9E20-AC2414560E56}" srcOrd="3" destOrd="0" parTransId="{2F17DBC8-2A6D-400F-AC4B-2F055CD2AFC1}" sibTransId="{B115FCF0-8B58-4271-AEEC-1E6B3247C29E}"/>
    <dgm:cxn modelId="{D570AF9B-33CA-4E81-9F84-4374E3D1B6D7}" srcId="{91B7DE70-A046-49AB-976A-DAC8ECD2DC83}" destId="{9F1F33EF-89D6-4DE2-9B57-FE128ACA5AA9}" srcOrd="1" destOrd="0" parTransId="{91177314-C521-4BA4-A051-52F18745E4CE}" sibTransId="{C64739C3-D8CB-44BD-9D84-BD6A01F4BDE7}"/>
    <dgm:cxn modelId="{C00F2444-68C2-4849-99A3-28654A069341}" type="presOf" srcId="{9917231C-B4F4-43D5-B915-060B74733F0A}" destId="{E176087B-B005-4FCC-9554-EEB41D156A70}" srcOrd="0" destOrd="0" presId="urn:microsoft.com/office/officeart/2005/8/layout/radial6"/>
    <dgm:cxn modelId="{4EBF18AE-1877-4761-B79B-502538877006}" type="presParOf" srcId="{87487157-DA81-4AA9-BB02-E75243DCD865}" destId="{75D0B008-B606-44C5-B10F-90C31FCC62C0}" srcOrd="0" destOrd="0" presId="urn:microsoft.com/office/officeart/2005/8/layout/radial6"/>
    <dgm:cxn modelId="{3876FE26-CFC3-4F7A-9458-B54A4F146719}" type="presParOf" srcId="{87487157-DA81-4AA9-BB02-E75243DCD865}" destId="{FC7EF23E-96F3-44DF-B34B-A3C7F0807541}" srcOrd="1" destOrd="0" presId="urn:microsoft.com/office/officeart/2005/8/layout/radial6"/>
    <dgm:cxn modelId="{0B5E6DBD-5595-41AE-809B-2E0B3EA35F08}" type="presParOf" srcId="{87487157-DA81-4AA9-BB02-E75243DCD865}" destId="{B88059BE-2258-485D-8067-449D5F42B940}" srcOrd="2" destOrd="0" presId="urn:microsoft.com/office/officeart/2005/8/layout/radial6"/>
    <dgm:cxn modelId="{23848040-8616-4218-95A8-511E46A1309F}" type="presParOf" srcId="{87487157-DA81-4AA9-BB02-E75243DCD865}" destId="{ACA3C378-3AC4-4BF2-BD33-4C84825FDD3D}" srcOrd="3" destOrd="0" presId="urn:microsoft.com/office/officeart/2005/8/layout/radial6"/>
    <dgm:cxn modelId="{27732464-B26A-48A6-81D9-D27766C1ED56}" type="presParOf" srcId="{87487157-DA81-4AA9-BB02-E75243DCD865}" destId="{0021252E-4D51-4092-A835-C94BE5000F4D}" srcOrd="4" destOrd="0" presId="urn:microsoft.com/office/officeart/2005/8/layout/radial6"/>
    <dgm:cxn modelId="{3A4FC2DC-3850-4DCA-9386-7069D212416A}" type="presParOf" srcId="{87487157-DA81-4AA9-BB02-E75243DCD865}" destId="{CC582529-048D-4E6C-8528-395841A34EEC}" srcOrd="5" destOrd="0" presId="urn:microsoft.com/office/officeart/2005/8/layout/radial6"/>
    <dgm:cxn modelId="{35191629-9E9C-453B-B6C4-C68FC44B1A7E}" type="presParOf" srcId="{87487157-DA81-4AA9-BB02-E75243DCD865}" destId="{6AF8D803-E519-4CF3-BE17-6FA0FBF561F7}" srcOrd="6" destOrd="0" presId="urn:microsoft.com/office/officeart/2005/8/layout/radial6"/>
    <dgm:cxn modelId="{47AEBB02-3734-45EC-A71C-5F015B32B608}" type="presParOf" srcId="{87487157-DA81-4AA9-BB02-E75243DCD865}" destId="{D3F9B53B-59C2-489E-8C5A-B3B8CE8B112B}" srcOrd="7" destOrd="0" presId="urn:microsoft.com/office/officeart/2005/8/layout/radial6"/>
    <dgm:cxn modelId="{3711CBA2-6F5B-401E-9637-A7F25F5BF453}" type="presParOf" srcId="{87487157-DA81-4AA9-BB02-E75243DCD865}" destId="{2FD2FC63-BD57-4E98-8021-0CE5BEE2722D}" srcOrd="8" destOrd="0" presId="urn:microsoft.com/office/officeart/2005/8/layout/radial6"/>
    <dgm:cxn modelId="{7A85AE4C-72D1-4E5A-AA65-B4E857BE489A}" type="presParOf" srcId="{87487157-DA81-4AA9-BB02-E75243DCD865}" destId="{A5B32655-0B01-4AE4-A7F0-F1D9306C3EA8}" srcOrd="9" destOrd="0" presId="urn:microsoft.com/office/officeart/2005/8/layout/radial6"/>
    <dgm:cxn modelId="{893C6C42-8F17-40FA-B979-20A7A9B468A1}" type="presParOf" srcId="{87487157-DA81-4AA9-BB02-E75243DCD865}" destId="{E44C64E1-30F6-48E3-8CC0-534C01C3B23C}" srcOrd="10" destOrd="0" presId="urn:microsoft.com/office/officeart/2005/8/layout/radial6"/>
    <dgm:cxn modelId="{20E9AC92-C881-4FB1-9D7A-85A42F201256}" type="presParOf" srcId="{87487157-DA81-4AA9-BB02-E75243DCD865}" destId="{A8229F52-F1AE-44A6-902E-83F25CD37664}" srcOrd="11" destOrd="0" presId="urn:microsoft.com/office/officeart/2005/8/layout/radial6"/>
    <dgm:cxn modelId="{7D5F3C43-CD5B-492C-B33F-330AF8F9214A}" type="presParOf" srcId="{87487157-DA81-4AA9-BB02-E75243DCD865}" destId="{F7F26839-AA08-43E7-8F96-E6471D6DA21A}" srcOrd="12" destOrd="0" presId="urn:microsoft.com/office/officeart/2005/8/layout/radial6"/>
    <dgm:cxn modelId="{42F96F6E-3DE7-4F30-B157-73F961B42CD3}" type="presParOf" srcId="{87487157-DA81-4AA9-BB02-E75243DCD865}" destId="{E176087B-B005-4FCC-9554-EEB41D156A70}" srcOrd="13" destOrd="0" presId="urn:microsoft.com/office/officeart/2005/8/layout/radial6"/>
    <dgm:cxn modelId="{7EE1EFB7-B015-47D9-BF5C-386C9715A8D6}" type="presParOf" srcId="{87487157-DA81-4AA9-BB02-E75243DCD865}" destId="{D665E104-4E1C-4E69-9025-E2C9A69D27A5}" srcOrd="14" destOrd="0" presId="urn:microsoft.com/office/officeart/2005/8/layout/radial6"/>
    <dgm:cxn modelId="{0ED6F636-790C-4D67-B254-75C5E1B1B82E}" type="presParOf" srcId="{87487157-DA81-4AA9-BB02-E75243DCD865}" destId="{599CD22F-D0B8-46CE-898F-20ADEEDD2BFF}" srcOrd="15" destOrd="0" presId="urn:microsoft.com/office/officeart/2005/8/layout/radial6"/>
    <dgm:cxn modelId="{5D668C07-8E9A-471D-ABB7-FD8ED1E830F6}" type="presParOf" srcId="{87487157-DA81-4AA9-BB02-E75243DCD865}" destId="{D81BA4B6-6899-401B-9408-37B50A23B39E}" srcOrd="16" destOrd="0" presId="urn:microsoft.com/office/officeart/2005/8/layout/radial6"/>
    <dgm:cxn modelId="{B19C89E1-902F-48A7-B542-558BF30BEE71}" type="presParOf" srcId="{87487157-DA81-4AA9-BB02-E75243DCD865}" destId="{F087B580-AC0D-40F7-8D16-F816DF17ABAD}" srcOrd="17" destOrd="0" presId="urn:microsoft.com/office/officeart/2005/8/layout/radial6"/>
    <dgm:cxn modelId="{7E155B1C-F64D-4BA6-A3D3-AD1183F35735}" type="presParOf" srcId="{87487157-DA81-4AA9-BB02-E75243DCD865}" destId="{810B65E7-1CCE-4809-B7E4-9751EBF1CBD7}" srcOrd="18" destOrd="0" presId="urn:microsoft.com/office/officeart/2005/8/layout/radial6"/>
  </dgm:cxnLst>
  <dgm:bg>
    <a:noFill/>
  </dgm:bg>
  <dgm:whole>
    <a:ln>
      <a:solidFill>
        <a:srgbClr val="002060"/>
      </a:solidFill>
    </a:ln>
  </dgm:whole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7833DE1-1FC3-448D-8DAB-8E9E0475470E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2022 год-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зарплата- 36 155,10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0" presStyleCnt="1" custScaleX="329843" custScaleY="85834" custLinFactNeighborX="-240" custLinFactNeighborY="7415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0" presStyleCnt="1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0" presStyleCnt="3" custScaleX="30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1" presStyleCnt="3" custScaleX="31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2" presStyleCnt="3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2" presStyleCnt="3" custScaleX="319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DD9495-E9B6-450B-8360-88382FB62C23}" type="presOf" srcId="{B7833DE1-1FC3-448D-8DAB-8E9E0475470E}" destId="{A24C3B19-9D21-4893-BC05-851331C81D58}" srcOrd="0" destOrd="0" presId="urn:microsoft.com/office/officeart/2005/8/layout/hierarchy3"/>
    <dgm:cxn modelId="{CC5F436D-5B72-4DF5-B62B-5CFF69628D25}" type="presOf" srcId="{C5EF881E-99A2-4FAA-9A50-F314A205F0C0}" destId="{728E9C79-55FE-49AD-B9F4-9C031C90FAB5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07F58F22-525E-4286-AE34-5D7A6A31F764}" type="presOf" srcId="{B7833DE1-1FC3-448D-8DAB-8E9E0475470E}" destId="{331CFB01-33F4-454A-9BC6-871924892FC7}" srcOrd="1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D5054EEA-6029-462F-A99A-74B189BFFE0C}" srcId="{F10F6F97-9F93-402A-B224-E29B54683D58}" destId="{B7833DE1-1FC3-448D-8DAB-8E9E0475470E}" srcOrd="0" destOrd="0" parTransId="{FBA90E6A-D931-4693-9B02-094153843908}" sibTransId="{4EFD531D-C29A-4F83-B2A9-6F20B3BA6471}"/>
    <dgm:cxn modelId="{946D7179-FD99-4786-8996-8E53D971BE97}" type="presOf" srcId="{7533BFC3-D329-4CEE-A7CB-470A7F4D4AD9}" destId="{E7224BAD-BB76-421B-A9F1-DB5154DD4F84}" srcOrd="0" destOrd="0" presId="urn:microsoft.com/office/officeart/2005/8/layout/hierarchy3"/>
    <dgm:cxn modelId="{E201ACD6-B0F2-4AB5-AD97-2EDF7B01DA55}" type="presOf" srcId="{7CC8CE9E-F848-49C0-B2D7-F8F8B0C6A776}" destId="{F8C73DD7-DB5B-414D-9539-7AF5CDB65C79}" srcOrd="0" destOrd="0" presId="urn:microsoft.com/office/officeart/2005/8/layout/hierarchy3"/>
    <dgm:cxn modelId="{D396D64B-B461-4767-B172-4ED4AE700FEF}" type="presOf" srcId="{3FBD101C-9D91-4160-B315-6329CF6F2A59}" destId="{8E93F8EE-3C09-4CD9-B711-BF68FC95964A}" srcOrd="0" destOrd="0" presId="urn:microsoft.com/office/officeart/2005/8/layout/hierarchy3"/>
    <dgm:cxn modelId="{AFD3743A-9057-4D68-9941-8757C02A6A3A}" type="presOf" srcId="{A0546686-5068-4E3A-B0C0-7860C634D1DD}" destId="{BA295A75-4940-4FB4-B0AD-BA4328373DD4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86303A60-5CFE-45E0-B9AA-FAFDAD7F2815}" type="presOf" srcId="{B2F26ABB-04BF-4CEC-850A-68A805E0699C}" destId="{766D250A-CB0F-437C-B218-EA2A9D80F129}" srcOrd="0" destOrd="0" presId="urn:microsoft.com/office/officeart/2005/8/layout/hierarchy3"/>
    <dgm:cxn modelId="{F4C76019-7849-4193-954E-CB36AC22742F}" type="presOf" srcId="{F10F6F97-9F93-402A-B224-E29B54683D58}" destId="{91E1600F-5FFB-465F-88D8-A967A4F9FF16}" srcOrd="0" destOrd="0" presId="urn:microsoft.com/office/officeart/2005/8/layout/hierarchy3"/>
    <dgm:cxn modelId="{9B247012-6BBD-4B52-9EA1-7E5136BBF409}" type="presParOf" srcId="{91E1600F-5FFB-465F-88D8-A967A4F9FF16}" destId="{3B5E6B9B-4C62-42EA-8E7D-474C285341DE}" srcOrd="0" destOrd="0" presId="urn:microsoft.com/office/officeart/2005/8/layout/hierarchy3"/>
    <dgm:cxn modelId="{68378005-ED64-4028-B2C3-1948C206EFA9}" type="presParOf" srcId="{3B5E6B9B-4C62-42EA-8E7D-474C285341DE}" destId="{8C4D7F78-C18A-449A-B640-9D953C5E99CC}" srcOrd="0" destOrd="0" presId="urn:microsoft.com/office/officeart/2005/8/layout/hierarchy3"/>
    <dgm:cxn modelId="{66B8C77E-4A9B-498C-9D70-2F9FCA0B23AC}" type="presParOf" srcId="{8C4D7F78-C18A-449A-B640-9D953C5E99CC}" destId="{A24C3B19-9D21-4893-BC05-851331C81D58}" srcOrd="0" destOrd="0" presId="urn:microsoft.com/office/officeart/2005/8/layout/hierarchy3"/>
    <dgm:cxn modelId="{604C4CE7-A532-4207-8F27-23EEE4803A03}" type="presParOf" srcId="{8C4D7F78-C18A-449A-B640-9D953C5E99CC}" destId="{331CFB01-33F4-454A-9BC6-871924892FC7}" srcOrd="1" destOrd="0" presId="urn:microsoft.com/office/officeart/2005/8/layout/hierarchy3"/>
    <dgm:cxn modelId="{1F970F1D-6754-401B-A600-04E3CC96A040}" type="presParOf" srcId="{3B5E6B9B-4C62-42EA-8E7D-474C285341DE}" destId="{83EA767F-291C-448F-8C9E-FCD08ED5B9DF}" srcOrd="1" destOrd="0" presId="urn:microsoft.com/office/officeart/2005/8/layout/hierarchy3"/>
    <dgm:cxn modelId="{6AF330DE-D926-40FD-916B-445762FC785A}" type="presParOf" srcId="{83EA767F-291C-448F-8C9E-FCD08ED5B9DF}" destId="{766D250A-CB0F-437C-B218-EA2A9D80F129}" srcOrd="0" destOrd="0" presId="urn:microsoft.com/office/officeart/2005/8/layout/hierarchy3"/>
    <dgm:cxn modelId="{68F08428-ADAC-4CB9-8A8D-C64D274E48F8}" type="presParOf" srcId="{83EA767F-291C-448F-8C9E-FCD08ED5B9DF}" destId="{8E93F8EE-3C09-4CD9-B711-BF68FC95964A}" srcOrd="1" destOrd="0" presId="urn:microsoft.com/office/officeart/2005/8/layout/hierarchy3"/>
    <dgm:cxn modelId="{56522CE1-1E36-453A-A5BE-3865E7C92CFC}" type="presParOf" srcId="{83EA767F-291C-448F-8C9E-FCD08ED5B9DF}" destId="{F8C73DD7-DB5B-414D-9539-7AF5CDB65C79}" srcOrd="2" destOrd="0" presId="urn:microsoft.com/office/officeart/2005/8/layout/hierarchy3"/>
    <dgm:cxn modelId="{02B52701-57BE-40E5-AA5B-08C0550CA8AE}" type="presParOf" srcId="{83EA767F-291C-448F-8C9E-FCD08ED5B9DF}" destId="{728E9C79-55FE-49AD-B9F4-9C031C90FAB5}" srcOrd="3" destOrd="0" presId="urn:microsoft.com/office/officeart/2005/8/layout/hierarchy3"/>
    <dgm:cxn modelId="{05A6430D-24A8-46A0-9AEE-6CA8105A1C4D}" type="presParOf" srcId="{83EA767F-291C-448F-8C9E-FCD08ED5B9DF}" destId="{BA295A75-4940-4FB4-B0AD-BA4328373DD4}" srcOrd="4" destOrd="0" presId="urn:microsoft.com/office/officeart/2005/8/layout/hierarchy3"/>
    <dgm:cxn modelId="{3186F559-7A37-4868-8CAF-5EEF14E9BC0D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List7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Федеральный бюджет</a:t>
          </a:r>
        </a:p>
        <a:p>
          <a:r>
            <a:rPr lang="ru-RU" dirty="0" smtClean="0">
              <a:solidFill>
                <a:srgbClr val="002060"/>
              </a:solidFill>
            </a:rPr>
            <a:t>187,1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Областной </a:t>
          </a:r>
        </a:p>
        <a:p>
          <a:r>
            <a:rPr lang="ru-RU" dirty="0" smtClean="0">
              <a:solidFill>
                <a:srgbClr val="002060"/>
              </a:solidFill>
            </a:rPr>
            <a:t>бюджет</a:t>
          </a:r>
        </a:p>
        <a:p>
          <a:r>
            <a:rPr lang="ru-RU" dirty="0" smtClean="0">
              <a:solidFill>
                <a:srgbClr val="002060"/>
              </a:solidFill>
            </a:rPr>
            <a:t>1323,8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Местный</a:t>
          </a:r>
        </a:p>
        <a:p>
          <a:r>
            <a:rPr lang="ru-RU" dirty="0" smtClean="0">
              <a:solidFill>
                <a:srgbClr val="002060"/>
              </a:solidFill>
            </a:rPr>
            <a:t> бюджет</a:t>
          </a:r>
        </a:p>
        <a:p>
          <a:r>
            <a:rPr lang="ru-RU" dirty="0" smtClean="0">
              <a:solidFill>
                <a:srgbClr val="002060"/>
              </a:solidFill>
            </a:rPr>
            <a:t>49813,7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689FA4B-B641-4A72-B7E1-2FDB93F0EB55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784AF-851D-42EF-A584-AC015A095FE8}" type="pres">
      <dgm:prSet presAssocID="{1031D0C2-5C99-4F38-B689-CEE3444C6841}" presName="fgShape" presStyleLbl="fgShp" presStyleIdx="0" presStyleCnt="1" custFlipVert="0" custScaleY="32203" custLinFactNeighborX="684" custLinFactNeighborY="-2260"/>
      <dgm:spPr/>
    </dgm:pt>
    <dgm:pt modelId="{498E7BA9-ED3B-42C7-8124-E3EE4ED7A87F}" type="pres">
      <dgm:prSet presAssocID="{1031D0C2-5C99-4F38-B689-CEE3444C6841}" presName="linComp" presStyleCnt="0"/>
      <dgm:spPr/>
    </dgm:pt>
    <dgm:pt modelId="{D4BEB6CE-1DB7-4928-AC7A-F09ADF0FAB5D}" type="pres">
      <dgm:prSet presAssocID="{711BFC02-B6A0-4419-8C83-B248B349388D}" presName="compNode" presStyleCnt="0"/>
      <dgm:spPr/>
    </dgm:pt>
    <dgm:pt modelId="{BEB95449-FD7C-4FB7-ACC8-9D37C1E8413D}" type="pres">
      <dgm:prSet presAssocID="{711BFC02-B6A0-4419-8C83-B248B349388D}" presName="bkgdShape" presStyleLbl="node1" presStyleIdx="0" presStyleCnt="3" custLinFactNeighborX="2770"/>
      <dgm:spPr/>
      <dgm:t>
        <a:bodyPr/>
        <a:lstStyle/>
        <a:p>
          <a:endParaRPr lang="ru-RU"/>
        </a:p>
      </dgm:t>
    </dgm:pt>
    <dgm:pt modelId="{DE4B02F3-C11A-4D49-B3A4-4937F4B1CF7C}" type="pres">
      <dgm:prSet presAssocID="{711BFC02-B6A0-4419-8C83-B248B349388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A737D-C153-40C1-91EE-7AF7D88AE82B}" type="pres">
      <dgm:prSet presAssocID="{711BFC02-B6A0-4419-8C83-B248B349388D}" presName="invisiNode" presStyleLbl="node1" presStyleIdx="0" presStyleCnt="3"/>
      <dgm:spPr/>
    </dgm:pt>
    <dgm:pt modelId="{C4E92898-E909-4EA8-AD47-51B8831E2930}" type="pres">
      <dgm:prSet presAssocID="{711BFC02-B6A0-4419-8C83-B248B349388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149A07-5B40-45A2-ADEE-20A24C27CCF2}" type="pres">
      <dgm:prSet presAssocID="{BA34F14F-3B61-42CC-97F0-E91BE0BA75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D5529D-19CC-4802-8341-00895BC9848E}" type="pres">
      <dgm:prSet presAssocID="{95120F2A-B035-4B29-8C9C-07627AE646A3}" presName="compNode" presStyleCnt="0"/>
      <dgm:spPr/>
    </dgm:pt>
    <dgm:pt modelId="{D81E8674-4FF2-46FE-BCF6-EA064CE9FA23}" type="pres">
      <dgm:prSet presAssocID="{95120F2A-B035-4B29-8C9C-07627AE646A3}" presName="bkgdShape" presStyleLbl="node1" presStyleIdx="1" presStyleCnt="3"/>
      <dgm:spPr/>
      <dgm:t>
        <a:bodyPr/>
        <a:lstStyle/>
        <a:p>
          <a:endParaRPr lang="ru-RU"/>
        </a:p>
      </dgm:t>
    </dgm:pt>
    <dgm:pt modelId="{20928B54-63E5-43DC-AF84-4B367DD408AB}" type="pres">
      <dgm:prSet presAssocID="{95120F2A-B035-4B29-8C9C-07627AE646A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4514-5856-4892-BB1A-3A6431C92E48}" type="pres">
      <dgm:prSet presAssocID="{95120F2A-B035-4B29-8C9C-07627AE646A3}" presName="invisiNode" presStyleLbl="node1" presStyleIdx="1" presStyleCnt="3"/>
      <dgm:spPr/>
    </dgm:pt>
    <dgm:pt modelId="{6E4D853E-1BA0-41E3-910A-54F3F587B1E4}" type="pres">
      <dgm:prSet presAssocID="{95120F2A-B035-4B29-8C9C-07627AE646A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ED9DA48-036B-4BEA-8C3E-A109C440175D}" type="pres">
      <dgm:prSet presAssocID="{9BD1C599-E207-49FD-8B52-F697DC8A66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319A91-1150-40D9-B65C-CB423DB11B3D}" type="pres">
      <dgm:prSet presAssocID="{742ED51E-2C64-4F31-9C23-BD1D8512AC39}" presName="compNode" presStyleCnt="0"/>
      <dgm:spPr/>
    </dgm:pt>
    <dgm:pt modelId="{6329AF4F-3682-424C-9817-C4F77EC26080}" type="pres">
      <dgm:prSet presAssocID="{742ED51E-2C64-4F31-9C23-BD1D8512AC39}" presName="bkgdShape" presStyleLbl="node1" presStyleIdx="2" presStyleCnt="3"/>
      <dgm:spPr/>
      <dgm:t>
        <a:bodyPr/>
        <a:lstStyle/>
        <a:p>
          <a:endParaRPr lang="ru-RU"/>
        </a:p>
      </dgm:t>
    </dgm:pt>
    <dgm:pt modelId="{F3DBBBC7-A9C4-4576-A972-9D3C8D822270}" type="pres">
      <dgm:prSet presAssocID="{742ED51E-2C64-4F31-9C23-BD1D8512A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D852-5B97-4E0F-8CE1-13F107BE2272}" type="pres">
      <dgm:prSet presAssocID="{742ED51E-2C64-4F31-9C23-BD1D8512AC39}" presName="invisiNode" presStyleLbl="node1" presStyleIdx="2" presStyleCnt="3"/>
      <dgm:spPr/>
    </dgm:pt>
    <dgm:pt modelId="{CC99D5E8-9018-447A-B545-F78238B8FE04}" type="pres">
      <dgm:prSet presAssocID="{742ED51E-2C64-4F31-9C23-BD1D8512AC3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29141FC-D967-4785-B433-A151F3C8CADC}" type="presOf" srcId="{742ED51E-2C64-4F31-9C23-BD1D8512AC39}" destId="{F3DBBBC7-A9C4-4576-A972-9D3C8D822270}" srcOrd="1" destOrd="0" presId="urn:microsoft.com/office/officeart/2005/8/layout/hList7"/>
    <dgm:cxn modelId="{5AEC04E2-3354-46AE-97BF-42D30AC2E932}" type="presOf" srcId="{711BFC02-B6A0-4419-8C83-B248B349388D}" destId="{BEB95449-FD7C-4FB7-ACC8-9D37C1E8413D}" srcOrd="0" destOrd="0" presId="urn:microsoft.com/office/officeart/2005/8/layout/hList7"/>
    <dgm:cxn modelId="{3E19EBA2-A02C-410E-8899-892BEAAE0329}" type="presOf" srcId="{1031D0C2-5C99-4F38-B689-CEE3444C6841}" destId="{C689FA4B-B641-4A72-B7E1-2FDB93F0EB55}" srcOrd="0" destOrd="0" presId="urn:microsoft.com/office/officeart/2005/8/layout/hList7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FFFAF4C5-131B-4A8C-9137-EB86C7B45360}" type="presOf" srcId="{9BD1C599-E207-49FD-8B52-F697DC8A6651}" destId="{1ED9DA48-036B-4BEA-8C3E-A109C440175D}" srcOrd="0" destOrd="0" presId="urn:microsoft.com/office/officeart/2005/8/layout/hList7"/>
    <dgm:cxn modelId="{EE10B474-6B64-412C-83BF-E6A89A38D0A9}" type="presOf" srcId="{95120F2A-B035-4B29-8C9C-07627AE646A3}" destId="{20928B54-63E5-43DC-AF84-4B367DD408AB}" srcOrd="1" destOrd="0" presId="urn:microsoft.com/office/officeart/2005/8/layout/hList7"/>
    <dgm:cxn modelId="{22550760-4EBC-42BC-AA96-0D4446C09D3B}" type="presOf" srcId="{BA34F14F-3B61-42CC-97F0-E91BE0BA75AC}" destId="{A9149A07-5B40-45A2-ADEE-20A24C27CCF2}" srcOrd="0" destOrd="0" presId="urn:microsoft.com/office/officeart/2005/8/layout/hList7"/>
    <dgm:cxn modelId="{DD8E1DD1-0DD1-4C35-9313-71D29616DE96}" type="presOf" srcId="{742ED51E-2C64-4F31-9C23-BD1D8512AC39}" destId="{6329AF4F-3682-424C-9817-C4F77EC26080}" srcOrd="0" destOrd="0" presId="urn:microsoft.com/office/officeart/2005/8/layout/hList7"/>
    <dgm:cxn modelId="{387E6620-0D86-47C1-A583-F80453BDA51B}" type="presOf" srcId="{711BFC02-B6A0-4419-8C83-B248B349388D}" destId="{DE4B02F3-C11A-4D49-B3A4-4937F4B1CF7C}" srcOrd="1" destOrd="0" presId="urn:microsoft.com/office/officeart/2005/8/layout/hList7"/>
    <dgm:cxn modelId="{B2DC3BB5-645C-4913-B009-9FAF30E9D390}" type="presOf" srcId="{95120F2A-B035-4B29-8C9C-07627AE646A3}" destId="{D81E8674-4FF2-46FE-BCF6-EA064CE9FA23}" srcOrd="0" destOrd="0" presId="urn:microsoft.com/office/officeart/2005/8/layout/hList7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502599EF-0F38-4E8B-8B1A-80E8BE3529F7}" type="presParOf" srcId="{C689FA4B-B641-4A72-B7E1-2FDB93F0EB55}" destId="{79A784AF-851D-42EF-A584-AC015A095FE8}" srcOrd="0" destOrd="0" presId="urn:microsoft.com/office/officeart/2005/8/layout/hList7"/>
    <dgm:cxn modelId="{B2ADD17F-D003-4B7A-983E-297F27A8D2D0}" type="presParOf" srcId="{C689FA4B-B641-4A72-B7E1-2FDB93F0EB55}" destId="{498E7BA9-ED3B-42C7-8124-E3EE4ED7A87F}" srcOrd="1" destOrd="0" presId="urn:microsoft.com/office/officeart/2005/8/layout/hList7"/>
    <dgm:cxn modelId="{1E0B0F9F-DDDA-4B2D-9DB5-2D9236D491C6}" type="presParOf" srcId="{498E7BA9-ED3B-42C7-8124-E3EE4ED7A87F}" destId="{D4BEB6CE-1DB7-4928-AC7A-F09ADF0FAB5D}" srcOrd="0" destOrd="0" presId="urn:microsoft.com/office/officeart/2005/8/layout/hList7"/>
    <dgm:cxn modelId="{8B596651-E4D7-49FF-8DD8-9E2FE9ED2A8C}" type="presParOf" srcId="{D4BEB6CE-1DB7-4928-AC7A-F09ADF0FAB5D}" destId="{BEB95449-FD7C-4FB7-ACC8-9D37C1E8413D}" srcOrd="0" destOrd="0" presId="urn:microsoft.com/office/officeart/2005/8/layout/hList7"/>
    <dgm:cxn modelId="{80342837-9D95-4985-907B-16B7903F185D}" type="presParOf" srcId="{D4BEB6CE-1DB7-4928-AC7A-F09ADF0FAB5D}" destId="{DE4B02F3-C11A-4D49-B3A4-4937F4B1CF7C}" srcOrd="1" destOrd="0" presId="urn:microsoft.com/office/officeart/2005/8/layout/hList7"/>
    <dgm:cxn modelId="{94CA5E14-4039-4DA5-8169-DE805141DB0D}" type="presParOf" srcId="{D4BEB6CE-1DB7-4928-AC7A-F09ADF0FAB5D}" destId="{318A737D-C153-40C1-91EE-7AF7D88AE82B}" srcOrd="2" destOrd="0" presId="urn:microsoft.com/office/officeart/2005/8/layout/hList7"/>
    <dgm:cxn modelId="{0AD8D7AA-678A-4B06-BDC9-E05EC14CD44D}" type="presParOf" srcId="{D4BEB6CE-1DB7-4928-AC7A-F09ADF0FAB5D}" destId="{C4E92898-E909-4EA8-AD47-51B8831E2930}" srcOrd="3" destOrd="0" presId="urn:microsoft.com/office/officeart/2005/8/layout/hList7"/>
    <dgm:cxn modelId="{B9EEBAE9-9C24-412E-B011-024A4FEB9D4D}" type="presParOf" srcId="{498E7BA9-ED3B-42C7-8124-E3EE4ED7A87F}" destId="{A9149A07-5B40-45A2-ADEE-20A24C27CCF2}" srcOrd="1" destOrd="0" presId="urn:microsoft.com/office/officeart/2005/8/layout/hList7"/>
    <dgm:cxn modelId="{E3249C5E-C34F-4399-B102-C5AAA9B3FEB8}" type="presParOf" srcId="{498E7BA9-ED3B-42C7-8124-E3EE4ED7A87F}" destId="{E6D5529D-19CC-4802-8341-00895BC9848E}" srcOrd="2" destOrd="0" presId="urn:microsoft.com/office/officeart/2005/8/layout/hList7"/>
    <dgm:cxn modelId="{BA6920D4-3281-4E4D-8452-F756F335A7E7}" type="presParOf" srcId="{E6D5529D-19CC-4802-8341-00895BC9848E}" destId="{D81E8674-4FF2-46FE-BCF6-EA064CE9FA23}" srcOrd="0" destOrd="0" presId="urn:microsoft.com/office/officeart/2005/8/layout/hList7"/>
    <dgm:cxn modelId="{0D177ED5-4E76-424C-BFE5-E68F256BAC62}" type="presParOf" srcId="{E6D5529D-19CC-4802-8341-00895BC9848E}" destId="{20928B54-63E5-43DC-AF84-4B367DD408AB}" srcOrd="1" destOrd="0" presId="urn:microsoft.com/office/officeart/2005/8/layout/hList7"/>
    <dgm:cxn modelId="{FB994AE8-B2D7-42A2-9F06-B4F0FF0912B2}" type="presParOf" srcId="{E6D5529D-19CC-4802-8341-00895BC9848E}" destId="{5D954514-5856-4892-BB1A-3A6431C92E48}" srcOrd="2" destOrd="0" presId="urn:microsoft.com/office/officeart/2005/8/layout/hList7"/>
    <dgm:cxn modelId="{92D34493-E9FF-479F-AA10-32D89B1A58D1}" type="presParOf" srcId="{E6D5529D-19CC-4802-8341-00895BC9848E}" destId="{6E4D853E-1BA0-41E3-910A-54F3F587B1E4}" srcOrd="3" destOrd="0" presId="urn:microsoft.com/office/officeart/2005/8/layout/hList7"/>
    <dgm:cxn modelId="{200722CD-1F54-4245-8EDA-539046FFE146}" type="presParOf" srcId="{498E7BA9-ED3B-42C7-8124-E3EE4ED7A87F}" destId="{1ED9DA48-036B-4BEA-8C3E-A109C440175D}" srcOrd="3" destOrd="0" presId="urn:microsoft.com/office/officeart/2005/8/layout/hList7"/>
    <dgm:cxn modelId="{51E44E1A-3253-429E-AFA3-D8089C8D3BF6}" type="presParOf" srcId="{498E7BA9-ED3B-42C7-8124-E3EE4ED7A87F}" destId="{17319A91-1150-40D9-B65C-CB423DB11B3D}" srcOrd="4" destOrd="0" presId="urn:microsoft.com/office/officeart/2005/8/layout/hList7"/>
    <dgm:cxn modelId="{82645193-D4AD-4AD0-86DC-5881E3FCF5FA}" type="presParOf" srcId="{17319A91-1150-40D9-B65C-CB423DB11B3D}" destId="{6329AF4F-3682-424C-9817-C4F77EC26080}" srcOrd="0" destOrd="0" presId="urn:microsoft.com/office/officeart/2005/8/layout/hList7"/>
    <dgm:cxn modelId="{C1496F74-B23F-4D66-946D-E785AF73953C}" type="presParOf" srcId="{17319A91-1150-40D9-B65C-CB423DB11B3D}" destId="{F3DBBBC7-A9C4-4576-A972-9D3C8D822270}" srcOrd="1" destOrd="0" presId="urn:microsoft.com/office/officeart/2005/8/layout/hList7"/>
    <dgm:cxn modelId="{0FF6B263-F5F4-4C05-B228-60572FB5EFC5}" type="presParOf" srcId="{17319A91-1150-40D9-B65C-CB423DB11B3D}" destId="{FBC9D852-5B97-4E0F-8CE1-13F107BE2272}" srcOrd="2" destOrd="0" presId="urn:microsoft.com/office/officeart/2005/8/layout/hList7"/>
    <dgm:cxn modelId="{C658B363-5C74-441E-970A-E6759608FBF6}" type="presParOf" srcId="{17319A91-1150-40D9-B65C-CB423DB11B3D}" destId="{CC99D5E8-9018-447A-B545-F78238B8FE04}" srcOrd="3" destOrd="0" presId="urn:microsoft.com/office/officeart/2005/8/layout/hList7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0.7785</cdr:x>
      <cdr:y>1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0" y="0"/>
          <a:ext cx="3646606" cy="3122762"/>
          <a:chOff x="7179586" y="2230"/>
          <a:chExt cx="7420250" cy="7249782"/>
        </a:xfrm>
      </cdr:grpSpPr>
      <cdr:cxnSp macro="">
        <cdr:nvCxnSpPr>
          <cdr:cNvPr id="3" name="Прямая соединительная линия 2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B6F7C5D5-0F4A-47B3-A469-FA3AD225DED5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rot="16200000" flipV="1">
            <a:off x="10764445" y="3713426"/>
            <a:ext cx="2088013" cy="4143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Овал 3">
            <a:extLst xmlns:a="http://schemas.openxmlformats.org/drawingml/2006/main">
              <a:ext uri="{FF2B5EF4-FFF2-40B4-BE49-F238E27FC236}">
  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4C22AFC9-23B1-46AE-80BC-A7B72E904AC7}"/>
              </a:ext>
            </a:extLst>
          </cdr:cNvPr>
          <cdr:cNvSpPr/>
        </cdr:nvSpPr>
        <cdr:spPr>
          <a:xfrm xmlns:a="http://schemas.openxmlformats.org/drawingml/2006/main">
            <a:off x="7179586" y="2230"/>
            <a:ext cx="125006" cy="125006"/>
          </a:xfrm>
          <a:prstGeom xmlns:a="http://schemas.openxmlformats.org/drawingml/2006/main" prst="ellipse">
            <a:avLst/>
          </a:prstGeom>
          <a:solidFill xmlns:a="http://schemas.openxmlformats.org/drawingml/2006/main">
            <a:sysClr val="window" lastClr="FFFFFF"/>
          </a:solidFill>
          <a:ln xmlns:a="http://schemas.openxmlformats.org/drawingml/2006/main"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0.37494</cdr:x>
      <cdr:y>0.69413</cdr:y>
    </cdr:from>
    <cdr:to>
      <cdr:x>0.60734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69072" y="3744416"/>
          <a:ext cx="2088276" cy="792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0.48713</cdr:x>
      <cdr:y>0.64073</cdr:y>
    </cdr:from>
    <cdr:to>
      <cdr:x>0.51117</cdr:x>
      <cdr:y>0.70748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 flipV="1">
          <a:off x="4377184" y="3456384"/>
          <a:ext cx="21602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0.3509</cdr:x>
      <cdr:y>0.41381</cdr:y>
    </cdr:from>
    <cdr:to>
      <cdr:x>0.51117</cdr:x>
      <cdr:y>0.53394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3153048" y="2232248"/>
          <a:ext cx="1440160" cy="648072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accent3">
              <a:lumMod val="75000"/>
            </a:schemeClr>
          </a:solidFill>
          <a:prstDash val="dash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0.51117</cdr:x>
      <cdr:y>0.54729</cdr:y>
    </cdr:from>
    <cdr:to>
      <cdr:x>0.51919</cdr:x>
      <cdr:y>0.58734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593208" y="2952328"/>
          <a:ext cx="72065" cy="216047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0.49514</cdr:x>
      <cdr:y>0.64073</cdr:y>
    </cdr:from>
    <cdr:to>
      <cdr:x>0.5896</cdr:x>
      <cdr:y>0.70747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449192" y="3456384"/>
          <a:ext cx="848789" cy="360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10,6%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0.0919</cdr:x>
      <cdr:y>0.19108</cdr:y>
    </cdr:from>
    <cdr:to>
      <cdr:x>0.16796</cdr:x>
      <cdr:y>0.27539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>
          <a:off x="333375" y="57150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0.00263</cdr:x>
      <cdr:y>0.85671</cdr:y>
    </cdr:from>
    <cdr:to>
      <cdr:x>0.27514</cdr:x>
      <cdr:y>0.94825</cdr:y>
    </cdr:to>
    <cdr:sp macro="" textlink="">
      <cdr:nvSpPr>
        <cdr:cNvPr id="25" name="Прямоугольник 24">
          <a:extLst xmlns:a="http://schemas.openxmlformats.org/drawingml/2006/main">
            <a:ext uri="{FF2B5EF4-FFF2-40B4-BE49-F238E27FC236}">
              <a16:creationId xmlns:lc="http://schemas.openxmlformats.org/drawingml/2006/lockedCanvas" xmlns="" xmlns:a16="http://schemas.microsoft.com/office/drawing/2014/main" xmlns:p="http://schemas.openxmlformats.org/presentationml/2006/main" xmlns:r="http://schemas.openxmlformats.org/officeDocument/2006/relationships" id="{0D9FF38C-E252-404B-B6D9-E8B70A944C46}"/>
            </a:ext>
          </a:extLst>
        </cdr:cNvPr>
        <cdr:cNvSpPr/>
      </cdr:nvSpPr>
      <cdr:spPr>
        <a:xfrm xmlns:a="http://schemas.openxmlformats.org/drawingml/2006/main">
          <a:off x="9540" y="2880537"/>
          <a:ext cx="988519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18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377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566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754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5943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131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32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50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400" spc="133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0.01838</cdr:x>
      <cdr:y>0.38854</cdr:y>
    </cdr:from>
    <cdr:to>
      <cdr:x>0.09444</cdr:x>
      <cdr:y>0.47284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66675" y="116205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0.14474</cdr:x>
      <cdr:y>0.64998</cdr:y>
    </cdr:from>
    <cdr:to>
      <cdr:x>0.62867</cdr:x>
      <cdr:y>0.74813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43654" y="1907430"/>
          <a:ext cx="3489324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5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3F4F-A9E0-46CD-9458-72E83A29FD26}" type="datetimeFigureOut">
              <a:rPr lang="ru-RU" smtClean="0"/>
              <a:pPr/>
              <a:t>24.04.2023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5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87E6-BE5F-449A-99C7-2D8E208DAB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BCFB5680-8FDB-4347-97FE-DFEB0BF07A3E}" type="datetimeFigureOut">
              <a:rPr lang="ru-RU"/>
              <a:pPr/>
              <a:t>24.04.2023</a:t>
            </a:fld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5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9E8C7320-9D90-4350-8044-A3B7AF404B44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89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5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5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2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7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6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1D2D2-DA1D-4BFE-95A1-ED3031C3C548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A715B8-2A6C-4C1A-A87D-EF0FBC1BA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EE0A-4FFE-4EAB-BC1C-11519B73C9A7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6AD2-F712-485E-AD9A-0F687904B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AF61-84A2-4F26-A695-E93879E52271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1C7B-912E-4928-8D42-9E83F5EA5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8496-E907-4D83-99A6-4F07E7DCC61A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4A91-0391-4CC0-A6B9-C5538017B525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00A-98B2-48A9-843B-938BFF1D52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A42F-52E2-4C55-8D50-A4CE12A7F1C9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8199-CFA9-4943-BF32-6B81A890E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5850-4359-44AD-8EE7-A1D211771BC3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00D8-6DA8-4496-B0A2-C8DC601E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BBE9B-467B-4A4F-9696-F24602D81E8D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76663-4A7C-4348-BD38-3DEA22636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1F89-5C1B-4F66-9782-701272B96BAD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DFC7-8346-4356-AA59-AC3B9C216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994-5252-4799-954B-9DF1694F5EA2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8921-A072-4407-87AE-F5E31A65E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5015-5D94-42C0-BFBC-CDC3E73BF053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FE08-674B-4DF7-B679-B427B974C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19EF-64ED-44B6-BE0C-42C04EB493A7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693E-1C31-4230-BD8B-3182DF0F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6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2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6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1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9" y="496891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6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2" y="-1586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2" y="-1586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6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4" y="2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2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0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9799B-0CDD-46D3-A3F0-29CC1BA197D2}" type="datetime1">
              <a:rPr lang="ru-RU" smtClean="0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4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58767-7786-416C-9011-0C3743951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6" r:id="rId5"/>
    <p:sldLayoutId id="2147483877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878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hart" Target="../charts/chart4.xm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59.pn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hart" Target="../charts/chart8.xm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chart" Target="../charts/chart9.xml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diagramData" Target="../diagrams/data2.xml"/><Relationship Id="rId7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chart" Target="../charts/chart1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59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jpeg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98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01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Data" Target="../diagrams/data15.xml"/><Relationship Id="rId7" Type="http://schemas.openxmlformats.org/officeDocument/2006/relationships/diagramData" Target="../diagrams/data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diagramColors" Target="../diagrams/colors16.xml"/><Relationship Id="rId4" Type="http://schemas.openxmlformats.org/officeDocument/2006/relationships/diagramLayout" Target="../diagrams/layout15.xml"/><Relationship Id="rId9" Type="http://schemas.openxmlformats.org/officeDocument/2006/relationships/diagramQuickStyle" Target="../diagrams/quickStyl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3.jpe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Relationship Id="rId9" Type="http://schemas.openxmlformats.org/officeDocument/2006/relationships/image" Target="../media/image4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5875356" y="10820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9430" y="513059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chemeClr val="bg2">
                    <a:lumMod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chemeClr val="bg2">
                  <a:lumMod val="9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143117"/>
            <a:ext cx="57298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Диаграмма 160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977928910"/>
              </p:ext>
            </p:extLst>
          </p:nvPr>
        </p:nvGraphicFramePr>
        <p:xfrm>
          <a:off x="333173" y="1987685"/>
          <a:ext cx="4171949" cy="467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247776" y="529244"/>
            <a:ext cx="668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</a:p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ОБЛАСТНОГО БЮДЖЕТА </a:t>
            </a: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4477589" y="1444971"/>
            <a:ext cx="453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                  за 2022 год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EBE72085-9FC3-4BD0-8195-CF8F3ABC3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" y="1332723"/>
            <a:ext cx="8299048" cy="25980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5D30BC3-1C82-42B2-98E9-EB0056E5516E}"/>
              </a:ext>
            </a:extLst>
          </p:cNvPr>
          <p:cNvSpPr txBox="1"/>
          <p:nvPr/>
        </p:nvSpPr>
        <p:spPr>
          <a:xfrm>
            <a:off x="152402" y="1444775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</a:t>
            </a:r>
          </a:p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2021 год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2" name="Диаграмма 71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788368"/>
              </p:ext>
            </p:extLst>
          </p:nvPr>
        </p:nvGraphicFramePr>
        <p:xfrm>
          <a:off x="4905375" y="3409950"/>
          <a:ext cx="2590800" cy="225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7" name="Диаграмма 156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477810672"/>
              </p:ext>
            </p:extLst>
          </p:nvPr>
        </p:nvGraphicFramePr>
        <p:xfrm>
          <a:off x="4622350" y="2000250"/>
          <a:ext cx="4171949" cy="457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1743124" y="3261936"/>
            <a:ext cx="13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1130,8</a:t>
            </a:r>
          </a:p>
          <a:p>
            <a:pPr algn="ctr"/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руб.</a:t>
            </a:r>
            <a:endParaRPr lang="ru-RU" dirty="0"/>
          </a:p>
        </p:txBody>
      </p:sp>
      <p:sp>
        <p:nvSpPr>
          <p:cNvPr id="159" name="TextBox 158"/>
          <p:cNvSpPr txBox="1"/>
          <p:nvPr/>
        </p:nvSpPr>
        <p:spPr>
          <a:xfrm>
            <a:off x="5965920" y="3262244"/>
            <a:ext cx="144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1184,2</a:t>
            </a: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млн руб.</a:t>
            </a:r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903645" y="5048225"/>
            <a:ext cx="3653358" cy="1295676"/>
            <a:chOff x="932220" y="5038700"/>
            <a:chExt cx="3653358" cy="1295676"/>
          </a:xfrm>
        </p:grpSpPr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00329" y="6026599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34"/>
          <p:cNvGrpSpPr/>
          <p:nvPr/>
        </p:nvGrpSpPr>
        <p:grpSpPr>
          <a:xfrm>
            <a:off x="5188567" y="5057399"/>
            <a:ext cx="3653358" cy="1288852"/>
            <a:chOff x="932220" y="5038700"/>
            <a:chExt cx="3653358" cy="1288852"/>
          </a:xfrm>
        </p:grpSpPr>
        <p:sp>
          <p:nvSpPr>
            <p:cNvPr id="36" name="Овал 35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0329" y="6019775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="" xmlns:a16="http://schemas.microsoft.com/office/drawing/2014/main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7" name="Рисунок 46" descr="герб РО обреза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04"/>
            <a:ext cx="861428" cy="90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pic>
        <p:nvPicPr>
          <p:cNvPr id="1026" name="Picture 2" descr="C:\Users\user\Pictures\603baffa717f43828e9d5cdedb2d8300_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43900" y="428604"/>
            <a:ext cx="857256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расходов бюджета Орловского района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2022 году</a:t>
            </a:r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1 500 381,4 тыс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рублей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58304" y="1463576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5875094"/>
            <a:ext cx="4176465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1 296 276,8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тыс. рублей 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86,4 %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11247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4903" y="367707"/>
            <a:ext cx="8382000" cy="822919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в 2022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2833" y="1102975"/>
            <a:ext cx="5132219" cy="1153555"/>
            <a:chOff x="-555228" y="2984892"/>
            <a:chExt cx="6842957" cy="1502649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26229"/>
              <a:ext cx="4707514" cy="1290381"/>
            </a:xfrm>
            <a:prstGeom prst="rect">
              <a:avLst/>
            </a:prstGeom>
            <a:solidFill>
              <a:srgbClr val="2860A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2984892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860A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19205" y="3098517"/>
              <a:ext cx="4544784" cy="84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органов власти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261 работник 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органов местного самоуправления</a:t>
              </a:r>
            </a:p>
          </p:txBody>
        </p:sp>
      </p:grp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55104" y="1410612"/>
            <a:ext cx="2959596" cy="599597"/>
          </a:xfrm>
          <a:prstGeom prst="rect">
            <a:avLst/>
          </a:prstGeom>
          <a:solidFill>
            <a:srgbClr val="286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76505" y="137546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аппарата </a:t>
            </a:r>
            <a:b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управления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7247168" y="1712898"/>
            <a:ext cx="486232" cy="36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16597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7" y="164791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59278" y="133307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97,8 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Прямая соединительная линия 118"/>
          <p:cNvCxnSpPr>
            <a:stCxn id="82" idx="3"/>
            <a:endCxn id="88" idx="1"/>
          </p:cNvCxnSpPr>
          <p:nvPr/>
        </p:nvCxnSpPr>
        <p:spPr>
          <a:xfrm flipH="1">
            <a:off x="3314700" y="1706775"/>
            <a:ext cx="438132" cy="36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43307" y="2485532"/>
            <a:ext cx="5132219" cy="1153555"/>
            <a:chOff x="-555228" y="3074780"/>
            <a:chExt cx="6842957" cy="1502649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182411"/>
              <a:ext cx="4707514" cy="1290381"/>
            </a:xfrm>
            <a:prstGeom prst="rect">
              <a:avLst/>
            </a:prstGeom>
            <a:solidFill>
              <a:srgbClr val="EDE31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74780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EDE31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62472" y="3400506"/>
              <a:ext cx="4623756" cy="60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 </a:t>
              </a:r>
              <a:b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32476" y="2742778"/>
            <a:ext cx="2924175" cy="461665"/>
          </a:xfrm>
          <a:prstGeom prst="rect">
            <a:avLst/>
          </a:prstGeom>
          <a:solidFill>
            <a:srgbClr val="EDE3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обеспечение муниципальных учреждений 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21206" y="300460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8" name="Прямая соединительная линия 137"/>
          <p:cNvCxnSpPr>
            <a:stCxn id="132" idx="3"/>
            <a:endCxn id="136" idx="3"/>
          </p:cNvCxnSpPr>
          <p:nvPr/>
        </p:nvCxnSpPr>
        <p:spPr>
          <a:xfrm rot="10800000">
            <a:off x="3256651" y="2973611"/>
            <a:ext cx="486656" cy="8984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51035" y="3856233"/>
            <a:ext cx="5132219" cy="1153555"/>
            <a:chOff x="-555228" y="3086016"/>
            <a:chExt cx="6842956" cy="1502649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55228" y="3328959"/>
              <a:ext cx="4707514" cy="10298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850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26768" y="3607227"/>
              <a:ext cx="4533492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более 12,5 тыс. граждан и семей</a:t>
              </a:r>
            </a:p>
          </p:txBody>
        </p:sp>
      </p:grpSp>
      <p:sp>
        <p:nvSpPr>
          <p:cNvPr id="143" name="Прямоугольник 142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36054" y="4146620"/>
            <a:ext cx="2959596" cy="5995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66081" y="4122105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социальной поддержки отдельных категорий граждан, включая обеспечение жильем</a:t>
            </a:r>
          </a:p>
        </p:txBody>
      </p:sp>
      <p:sp>
        <p:nvSpPr>
          <p:cNvPr id="145" name="Овал 14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37553" y="437529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6" name="Прямая соединительная линия 145"/>
          <p:cNvCxnSpPr>
            <a:stCxn id="140" idx="3"/>
            <a:endCxn id="143" idx="1"/>
          </p:cNvCxnSpPr>
          <p:nvPr/>
        </p:nvCxnSpPr>
        <p:spPr>
          <a:xfrm flipH="1">
            <a:off x="3295650" y="4438023"/>
            <a:ext cx="455384" cy="839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Группа 7">
            <a:extLst>
              <a:ext uri="{FF2B5EF4-FFF2-40B4-BE49-F238E27FC236}">
                <a16:creationId xmlns="" xmlns:a16="http://schemas.microsoft.com/office/drawing/2014/main" id="{0714EEE4-8C7C-4FA3-ACE2-7E2C05F1BB8E}"/>
              </a:ext>
            </a:extLst>
          </p:cNvPr>
          <p:cNvGrpSpPr/>
          <p:nvPr/>
        </p:nvGrpSpPr>
        <p:grpSpPr>
          <a:xfrm>
            <a:off x="3786182" y="5199257"/>
            <a:ext cx="5107497" cy="1153555"/>
            <a:chOff x="-533765" y="3086016"/>
            <a:chExt cx="6809993" cy="1502649"/>
          </a:xfrm>
        </p:grpSpPr>
        <p:sp>
          <p:nvSpPr>
            <p:cNvPr id="148" name="Прямоугольник 147">
              <a:extLst>
                <a:ext uri="{FF2B5EF4-FFF2-40B4-BE49-F238E27FC236}">
                  <a16:creationId xmlns="" xmlns:a16="http://schemas.microsoft.com/office/drawing/2014/main" id="{FA791429-810C-4D9B-8223-378454232875}"/>
                </a:ext>
              </a:extLst>
            </p:cNvPr>
            <p:cNvSpPr/>
            <p:nvPr/>
          </p:nvSpPr>
          <p:spPr>
            <a:xfrm flipH="1">
              <a:off x="-533765" y="3292572"/>
              <a:ext cx="4707513" cy="9926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Овал 148">
              <a:extLst>
                <a:ext uri="{FF2B5EF4-FFF2-40B4-BE49-F238E27FC236}">
                  <a16:creationId xmlns="" xmlns:a16="http://schemas.microsoft.com/office/drawing/2014/main" id="{DF8B3407-34E3-437B-BF9B-F95559B1D828}"/>
                </a:ext>
              </a:extLst>
            </p:cNvPr>
            <p:cNvSpPr/>
            <p:nvPr/>
          </p:nvSpPr>
          <p:spPr>
            <a:xfrm>
              <a:off x="47735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A586D18D-E780-4A17-8FAC-70171FB7D852}"/>
                </a:ext>
              </a:extLst>
            </p:cNvPr>
            <p:cNvSpPr txBox="1"/>
            <p:nvPr/>
          </p:nvSpPr>
          <p:spPr>
            <a:xfrm>
              <a:off x="-406161" y="3647488"/>
              <a:ext cx="4514084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</a:t>
              </a:r>
            </a:p>
          </p:txBody>
        </p:sp>
      </p:grp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FA791429-810C-4D9B-8223-378454232875}"/>
              </a:ext>
            </a:extLst>
          </p:cNvPr>
          <p:cNvSpPr/>
          <p:nvPr/>
        </p:nvSpPr>
        <p:spPr>
          <a:xfrm flipH="1">
            <a:off x="303348" y="5481020"/>
            <a:ext cx="2959596" cy="5995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342001" y="545650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субсидии на иные цели муниципальным учреждениям</a:t>
            </a:r>
          </a:p>
        </p:txBody>
      </p:sp>
      <p:sp>
        <p:nvSpPr>
          <p:cNvPr id="153" name="Овал 15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747976" y="571832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4" name="Прямая соединительная линия 153"/>
          <p:cNvCxnSpPr>
            <a:stCxn id="148" idx="3"/>
            <a:endCxn id="151" idx="1"/>
          </p:cNvCxnSpPr>
          <p:nvPr/>
        </p:nvCxnSpPr>
        <p:spPr>
          <a:xfrm rot="10800000" flipV="1">
            <a:off x="3262944" y="5738827"/>
            <a:ext cx="523238" cy="4199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7248067" y="3053684"/>
            <a:ext cx="474597" cy="11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Овал 15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8519" y="299506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77429" y="5472491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207,7 </a:t>
            </a:r>
            <a:r>
              <a:rPr lang="ru-RU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4308" y="412443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388,2 </a:t>
            </a:r>
            <a:r>
              <a:rPr lang="ru-RU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A586D18D-E780-4A17-8FAC-70171FB7D852}"/>
              </a:ext>
            </a:extLst>
          </p:cNvPr>
          <p:cNvSpPr txBox="1"/>
          <p:nvPr/>
        </p:nvSpPr>
        <p:spPr>
          <a:xfrm>
            <a:off x="7767005" y="2763260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649,6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endParaRPr lang="ru-RU" sz="5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7273046" y="4424384"/>
            <a:ext cx="457345" cy="501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694923" y="43648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 flipH="1">
            <a:off x="7274845" y="5758785"/>
            <a:ext cx="465971" cy="2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7704448" y="570609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7651" y="381001"/>
            <a:ext cx="8734425" cy="866775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на повышение оплаты труда в 2022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769224" y="1209588"/>
            <a:ext cx="5622176" cy="546743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2484183" y="1685926"/>
            <a:ext cx="4433631" cy="44336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897855" y="2176209"/>
            <a:ext cx="3386393" cy="338639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3390898" y="2638425"/>
            <a:ext cx="2409825" cy="24098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 rot="10800000">
            <a:off x="3497033" y="1304925"/>
            <a:ext cx="2304000" cy="234020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Овал 97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1865845" y="3649180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E3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Овал 101">
            <a:extLst>
              <a:ext uri="{FF2B5EF4-FFF2-40B4-BE49-F238E27FC236}">
                <a16:creationId xmlns="" xmlns:a16="http://schemas.microsoft.com/office/drawing/2014/main" id="{DF8B3407-34E3-437B-BF9B-F95559B1D828}"/>
              </a:ext>
            </a:extLst>
          </p:cNvPr>
          <p:cNvSpPr/>
          <p:nvPr/>
        </p:nvSpPr>
        <p:spPr>
          <a:xfrm>
            <a:off x="5208883" y="3666655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2860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 1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987262" y="58748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8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926" y="5962442"/>
            <a:ext cx="148180" cy="148180"/>
          </a:xfrm>
          <a:prstGeom prst="rect">
            <a:avLst/>
          </a:prstGeom>
          <a:noFill/>
        </p:spPr>
      </p:pic>
      <p:sp>
        <p:nvSpPr>
          <p:cNvPr id="113" name="Овал 11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958437" y="29030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2990642"/>
            <a:ext cx="148180" cy="148180"/>
          </a:xfrm>
          <a:prstGeom prst="rect">
            <a:avLst/>
          </a:prstGeom>
          <a:noFill/>
        </p:spPr>
      </p:pic>
      <p:sp>
        <p:nvSpPr>
          <p:cNvPr id="147" name="Овал 14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920711" y="28935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003653" y="2967670"/>
            <a:ext cx="166183" cy="164948"/>
          </a:xfrm>
          <a:prstGeom prst="rect">
            <a:avLst/>
          </a:prstGeom>
          <a:noFill/>
        </p:spPr>
      </p:pic>
      <p:sp>
        <p:nvSpPr>
          <p:cNvPr id="157" name="Овал 15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2291687" y="3187902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8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2363995" y="3264053"/>
            <a:ext cx="166183" cy="164948"/>
          </a:xfrm>
          <a:prstGeom prst="rect">
            <a:avLst/>
          </a:prstGeom>
          <a:noFill/>
        </p:spPr>
      </p:pic>
      <p:sp>
        <p:nvSpPr>
          <p:cNvPr id="159" name="Овал 15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4513709" y="54081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0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121" y="5481724"/>
            <a:ext cx="166600" cy="166600"/>
          </a:xfrm>
          <a:prstGeom prst="rect">
            <a:avLst/>
          </a:prstGeom>
          <a:noFill/>
        </p:spPr>
      </p:pic>
      <p:sp>
        <p:nvSpPr>
          <p:cNvPr id="161" name="Овал 16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054062" y="22267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2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467" y="2300375"/>
            <a:ext cx="166600" cy="166600"/>
          </a:xfrm>
          <a:prstGeom prst="rect">
            <a:avLst/>
          </a:prstGeom>
          <a:noFill/>
        </p:spPr>
      </p:pic>
      <p:sp>
        <p:nvSpPr>
          <p:cNvPr id="164" name="Овал 16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982226" y="21777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Овал 16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054838" y="2258223"/>
            <a:ext cx="49871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Овал 18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172202" y="3568364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8" name="Овал 18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236186" y="36350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9" name="Овал 18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067177" y="53876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0" name="Овал 18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31161" y="54543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1" name="Овал 19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86427" y="25682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2" name="Овал 19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750411" y="26349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3" name="Овал 19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10352" y="32540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" name="Овал 19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674336" y="33207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5" name="Овал 19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32159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6" name="Овал 19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32826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7" name="Овал 19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19402" y="35874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8" name="Овал 19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2883386" y="3654092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Овал 1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13903" y="59781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Овал 19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177887" y="60448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1" name="Овал 20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543427" y="49399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2" name="Овал 20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4605404" y="50066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Овал 202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048252" y="53495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" name="Овал 20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112236" y="54162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" name="Овал 20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29002" y="24729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6" name="Овал 205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3492986" y="25396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Овал 206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00702" y="33016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" name="Овал 20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5664686" y="33683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3574419" y="1397483"/>
            <a:ext cx="21469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19 990,2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соотношения целевых показателей заработной платы работников бюджетной сферы, установленных  Указами Президента Российской Федерации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 года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1788254" y="3879552"/>
            <a:ext cx="24002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835,1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Индексация заработной платы «неуказных» категорий работников бюджетной сферы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октября 2022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 4,0 %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BB62FD61-17F3-43CD-8C1F-B4C186AFF1D3}"/>
              </a:ext>
            </a:extLst>
          </p:cNvPr>
          <p:cNvSpPr txBox="1"/>
          <p:nvPr/>
        </p:nvSpPr>
        <p:spPr>
          <a:xfrm>
            <a:off x="5165448" y="3983004"/>
            <a:ext cx="23431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7065,4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минимального размера оплаты труда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января 2022 с 01.06.2022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12 792 рублей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305550" y="1229603"/>
            <a:ext cx="283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27890,7</a:t>
            </a:r>
          </a:p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92117" y="1500174"/>
          <a:ext cx="3627458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Диаграмма 58"/>
          <p:cNvGraphicFramePr/>
          <p:nvPr/>
        </p:nvGraphicFramePr>
        <p:xfrm>
          <a:off x="3790950" y="5283145"/>
          <a:ext cx="1724025" cy="65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613923"/>
            <a:ext cx="8602173" cy="314748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«Бюджет развития» Орловского района в 2022 году</a:t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3929058" y="3000372"/>
            <a:ext cx="82800" cy="83701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2500298" y="1071546"/>
            <a:ext cx="380461" cy="3896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2857488" y="1142984"/>
            <a:ext cx="742950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4286248" y="2928934"/>
            <a:ext cx="727870" cy="14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57950" y="3643314"/>
            <a:ext cx="2565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– 21828,1 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391276" y="2928934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основных средств – 108686,0 тыс.рублей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215074" y="2071678"/>
            <a:ext cx="81410" cy="74219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6410326" y="1928802"/>
            <a:ext cx="2514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и реконструкция муниципальных объектов – 19332,8 тыс..рублей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429388" y="2928934"/>
            <a:ext cx="71897" cy="45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4286248" y="2714620"/>
            <a:ext cx="114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12,9 %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61925" y="2562225"/>
            <a:ext cx="504825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2786050" y="857232"/>
            <a:ext cx="128588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14,7 %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3867" y="2283678"/>
            <a:ext cx="98853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72,4 %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1176282" y="2180083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0" name="Рисунок 109" descr="1437521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0" y="5010522"/>
            <a:ext cx="2390776" cy="1685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3" name="Прямая соединительная линия 112"/>
          <p:cNvCxnSpPr/>
          <p:nvPr/>
        </p:nvCxnSpPr>
        <p:spPr>
          <a:xfrm flipV="1">
            <a:off x="3857620" y="3000372"/>
            <a:ext cx="397003" cy="250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4" name="Рисунок 113" descr="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429132"/>
            <a:ext cx="1762123" cy="177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8" name="Овал 117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2428860" y="1428736"/>
            <a:ext cx="97153" cy="10633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Овал 119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V="1">
            <a:off x="871517" y="2800351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1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2357430"/>
            <a:ext cx="1752590" cy="185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Прямоугольник 1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1552750" y="2599426"/>
            <a:ext cx="1804803" cy="11541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00" b="1" spc="133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150,0 </a:t>
            </a:r>
            <a:r>
              <a:rPr lang="ru-RU" sz="2300" b="1" spc="133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млн</a:t>
            </a:r>
            <a:r>
              <a:rPr lang="ru-RU" sz="14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рублей</a:t>
            </a:r>
            <a:endParaRPr lang="ru-RU" sz="1400" b="1" spc="133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D9FF38C-E252-404B-B6D9-E8B70A944C46}"/>
              </a:ext>
            </a:extLst>
          </p:cNvPr>
          <p:cNvSpPr/>
          <p:nvPr/>
        </p:nvSpPr>
        <p:spPr>
          <a:xfrm>
            <a:off x="7636254" y="1124849"/>
            <a:ext cx="13504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112085" cy="6861132"/>
          </a:xfrm>
          <a:prstGeom prst="rect">
            <a:avLst/>
          </a:prstGeom>
        </p:spPr>
      </p:pic>
      <p:sp>
        <p:nvSpPr>
          <p:cNvPr id="65" name="Овал 64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 flipH="1" flipV="1">
            <a:off x="6357950" y="3643314"/>
            <a:ext cx="45719" cy="142876"/>
          </a:xfrm>
          <a:prstGeom prst="ellipse">
            <a:avLst/>
          </a:prstGeom>
          <a:noFill/>
          <a:ln w="38100">
            <a:solidFill>
              <a:srgbClr val="B88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8306" name="Picture 2" descr="http://vpered-tum.ru/http:/vpered-tum.ru/public_html/wp-content/uploads/2019/03/NLg57P24jc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2" y="3214686"/>
            <a:ext cx="1855947" cy="1374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1"/>
            <a:ext cx="3857652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Обеспечение жильем жителей Орловского района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 2022 году</a:t>
            </a:r>
          </a:p>
          <a:p>
            <a:pPr algn="ctr"/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16 733,3 тыс. рублей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643051"/>
            <a:ext cx="7848872" cy="7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13 423,6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000" y="1428736"/>
            <a:ext cx="1224136" cy="857256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8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23528" y="2492897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35496" y="2928934"/>
            <a:ext cx="4176464" cy="92869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3268,5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851920" y="2714621"/>
            <a:ext cx="1224136" cy="928695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2  семьи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9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gray">
          <a:xfrm>
            <a:off x="5148066" y="2852938"/>
            <a:ext cx="86409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en-US" sz="15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3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4429132"/>
            <a:ext cx="5832648" cy="1357322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 в сельской местности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5400000" y="4572008"/>
            <a:ext cx="1224136" cy="857256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 семья</a:t>
            </a:r>
            <a:endParaRPr lang="en-US" sz="1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89959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/>
        </p:nvGraphicFramePr>
        <p:xfrm>
          <a:off x="-1095153" y="1305147"/>
          <a:ext cx="8305577" cy="259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600851"/>
            <a:ext cx="8220075" cy="5299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Структура и динамика расходов бюджета Орловского района по разделу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ru-RU" sz="2000" b="1" dirty="0" smtClean="0">
                <a:solidFill>
                  <a:srgbClr val="18C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Здравоохранение»</a:t>
            </a:r>
            <a:r>
              <a:rPr lang="ru-RU" sz="2000" b="1" dirty="0" smtClean="0">
                <a:solidFill>
                  <a:srgbClr val="F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 2021-2022 годах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" name="Содержимое 60" descr="fom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22" y="6237314"/>
            <a:ext cx="1026543" cy="384311"/>
          </a:xfrm>
        </p:spPr>
      </p:pic>
      <p:sp>
        <p:nvSpPr>
          <p:cNvPr id="6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85720" y="2071677"/>
          <a:ext cx="450059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Скругленный прямоугольник 33"/>
          <p:cNvSpPr/>
          <p:nvPr/>
        </p:nvSpPr>
        <p:spPr>
          <a:xfrm>
            <a:off x="4954772" y="1802400"/>
            <a:ext cx="1892596" cy="912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Стационарная медицинская помощь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19016" y="1821598"/>
            <a:ext cx="1134139" cy="8215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16977,6 тыс. рубле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861007" y="1814508"/>
            <a:ext cx="1134139" cy="8286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14910,4 тыс. рублей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22875" y="2714621"/>
            <a:ext cx="1906772" cy="6429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Амбулаторная помощь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912243" y="3492976"/>
            <a:ext cx="1913860" cy="10790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" bIns="10800" rtlCol="0" anchor="ctr">
            <a:noAutofit/>
          </a:bodyPr>
          <a:lstStyle/>
          <a:p>
            <a:pPr algn="ctr"/>
            <a:r>
              <a:rPr lang="ru-RU" sz="1200" dirty="0" smtClean="0"/>
              <a:t>Скорая медицинская помощь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76258" y="2714621"/>
            <a:ext cx="1134139" cy="6429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fontScale="92500" lnSpcReduction="1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7388,7  тыс. рублей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94206" y="3429000"/>
            <a:ext cx="1134139" cy="10715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9,0 тыс. рублей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929588" y="2643183"/>
            <a:ext cx="1069103" cy="714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lnSpcReduction="1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67768,3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899993" y="3429001"/>
            <a:ext cx="1098697" cy="1000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88,6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 тыс. рублей</a:t>
            </a:r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7074902" y="926098"/>
            <a:ext cx="519931" cy="1061238"/>
          </a:xfrm>
          <a:prstGeom prst="rightArrow">
            <a:avLst>
              <a:gd name="adj1" fmla="val 62765"/>
              <a:gd name="adj2" fmla="val 54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2021</a:t>
            </a:r>
          </a:p>
          <a:p>
            <a:pPr algn="ctr"/>
            <a:r>
              <a:rPr lang="ru-RU" sz="1400" b="1" dirty="0" smtClean="0"/>
              <a:t>год</a:t>
            </a:r>
            <a:endParaRPr lang="ru-RU" sz="1400" b="1" dirty="0"/>
          </a:p>
        </p:txBody>
      </p:sp>
      <p:sp>
        <p:nvSpPr>
          <p:cNvPr id="56" name="Стрелка вправо 55"/>
          <p:cNvSpPr/>
          <p:nvPr/>
        </p:nvSpPr>
        <p:spPr>
          <a:xfrm rot="5400000">
            <a:off x="8176138" y="932181"/>
            <a:ext cx="523473" cy="1052623"/>
          </a:xfrm>
          <a:prstGeom prst="rightArrow">
            <a:avLst>
              <a:gd name="adj1" fmla="val 596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2022 год</a:t>
            </a:r>
            <a:endParaRPr lang="ru-RU" sz="1400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5578" y="1428737"/>
            <a:ext cx="3024335" cy="642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2022 год  -  93202,2</a:t>
            </a:r>
          </a:p>
          <a:p>
            <a:pPr algn="ctr"/>
            <a:r>
              <a:rPr lang="ru-RU" sz="1400" b="1" dirty="0" smtClean="0"/>
              <a:t> тыс. рублей</a:t>
            </a:r>
            <a:endParaRPr lang="ru-RU" sz="14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942802" y="4714885"/>
            <a:ext cx="1903228" cy="15001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200" dirty="0" smtClean="0"/>
              <a:t>Другие вопросы в области здравоохранения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929456" y="4643446"/>
            <a:ext cx="991263" cy="15001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27819,6 тыс. рублей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898654" y="4572009"/>
            <a:ext cx="1112874" cy="1571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10434,9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4714885"/>
            <a:ext cx="3786188" cy="164307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2573,1 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786058"/>
            <a:ext cx="3929091" cy="17859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мероприятия по обеспечению ранней диагностики и профилактики развития тяжелых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заболеваний и выплаты студентам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7" descr="http://www.medkurs.ru/wp-content/uploads/2017/08/149053286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5"/>
            <a:ext cx="40719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GZQKOMJ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57233"/>
            <a:ext cx="4286280" cy="1857388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5143506" y="2857497"/>
            <a:ext cx="3643313" cy="15716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разработки проектно-сметной документации было направлено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14940" y="4714885"/>
            <a:ext cx="3571875" cy="15716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744,5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5"/>
            <a:ext cx="4041648" cy="1857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Выборочный капитальный ремонт кабинет томографии     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4051,7  тыс.рублей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8449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Ремонт котла КСВ-2.5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111,0 тыс.рублей</a:t>
            </a:r>
          </a:p>
          <a:p>
            <a:endParaRPr lang="ru-RU" dirty="0"/>
          </a:p>
        </p:txBody>
      </p:sp>
      <p:pic>
        <p:nvPicPr>
          <p:cNvPr id="25601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8050" y="3135709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562" y="2708275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4"/>
            <a:ext cx="4041648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Приобретение  системы компьютерной томографии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28090,3 тыс.рублей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Приобретение  оборудования 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14207,6 тыс.рублей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4577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562" y="2708275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143380"/>
            <a:ext cx="1552515" cy="259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000372"/>
            <a:ext cx="20359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072074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85728"/>
            <a:ext cx="82296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  <a:t/>
            </a:r>
            <a:b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</a:br>
            <a:r>
              <a:rPr sz="2000" b="1" spc="80" smtClean="0">
                <a:solidFill>
                  <a:srgbClr val="5B5B5B"/>
                </a:solidFill>
                <a:latin typeface="Tahoma"/>
                <a:cs typeface="Tahoma"/>
              </a:rPr>
              <a:t>ИСПОЛНЕНИЕ</a:t>
            </a:r>
            <a:r>
              <a:rPr sz="2000" b="1" spc="204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smtClean="0">
                <a:solidFill>
                  <a:srgbClr val="5B5B5B"/>
                </a:solidFill>
                <a:latin typeface="Tahoma"/>
                <a:cs typeface="Tahoma"/>
              </a:rPr>
              <a:t>БЮД</a:t>
            </a:r>
            <a:r>
              <a:rPr lang="ru-RU" sz="2000" b="1" spc="75" dirty="0" smtClean="0">
                <a:solidFill>
                  <a:srgbClr val="5B5B5B"/>
                </a:solidFill>
                <a:latin typeface="Tahoma"/>
                <a:cs typeface="Tahoma"/>
              </a:rPr>
              <a:t>Ж</a:t>
            </a:r>
            <a:r>
              <a:rPr sz="2000" b="1" spc="75" smtClean="0">
                <a:solidFill>
                  <a:srgbClr val="5B5B5B"/>
                </a:solidFill>
                <a:latin typeface="Tahoma"/>
                <a:cs typeface="Tahoma"/>
              </a:rPr>
              <a:t>ЕТА</a:t>
            </a:r>
            <a:r>
              <a:rPr sz="2000" b="1" spc="204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0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spc="45" smtClean="0">
                <a:solidFill>
                  <a:srgbClr val="5B5B5B"/>
                </a:solidFill>
                <a:latin typeface="Tahoma"/>
                <a:cs typeface="Tahoma"/>
              </a:rPr>
              <a:t>ЗА</a:t>
            </a:r>
            <a:r>
              <a:rPr sz="2000" b="1" spc="175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smtClean="0">
                <a:solidFill>
                  <a:srgbClr val="5B5B5B"/>
                </a:solidFill>
                <a:latin typeface="Tahoma"/>
                <a:cs typeface="Tahoma"/>
              </a:rPr>
              <a:t>202</a:t>
            </a:r>
            <a:r>
              <a:rPr lang="en-US" sz="2000" b="1" spc="60" dirty="0" smtClean="0">
                <a:solidFill>
                  <a:srgbClr val="5B5B5B"/>
                </a:solidFill>
                <a:latin typeface="Tahoma"/>
                <a:cs typeface="Tahoma"/>
              </a:rPr>
              <a:t>2</a:t>
            </a:r>
            <a:r>
              <a:rPr sz="2000" b="1" spc="195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5B5B5B"/>
                </a:solidFill>
                <a:latin typeface="Tahoma"/>
                <a:cs typeface="Tahoma"/>
              </a:rPr>
              <a:t>ГОД</a:t>
            </a:r>
            <a:r>
              <a:rPr sz="2000" b="1" spc="204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ОСУЩЕСТВЛЯЛОСЬ</a:t>
            </a:r>
            <a:r>
              <a:rPr sz="2000" b="1" spc="21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5B5B5B"/>
                </a:solidFill>
                <a:latin typeface="Tahoma"/>
                <a:cs typeface="Tahoma"/>
              </a:rPr>
              <a:t>НА</a:t>
            </a:r>
            <a:r>
              <a:rPr sz="2000" b="1" spc="18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5B5B5B"/>
                </a:solidFill>
                <a:latin typeface="Tahoma"/>
                <a:cs typeface="Tahoma"/>
              </a:rPr>
              <a:t>ОСНОВЕ: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71500" y="1214421"/>
            <a:ext cx="8077200" cy="3900503"/>
            <a:chOff x="571500" y="1152525"/>
            <a:chExt cx="8077200" cy="39624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1152525"/>
              <a:ext cx="2743200" cy="2095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2380" y="1484756"/>
              <a:ext cx="526415" cy="490220"/>
            </a:xfrm>
            <a:custGeom>
              <a:avLst/>
              <a:gdLst/>
              <a:ahLst/>
              <a:cxnLst/>
              <a:rect l="l" t="t" r="r" b="b"/>
              <a:pathLst>
                <a:path w="526414" h="490219">
                  <a:moveTo>
                    <a:pt x="363474" y="112268"/>
                  </a:moveTo>
                  <a:lnTo>
                    <a:pt x="354926" y="68745"/>
                  </a:lnTo>
                  <a:lnTo>
                    <a:pt x="346202" y="55397"/>
                  </a:lnTo>
                  <a:lnTo>
                    <a:pt x="346202" y="112268"/>
                  </a:lnTo>
                  <a:lnTo>
                    <a:pt x="346202" y="215773"/>
                  </a:lnTo>
                  <a:lnTo>
                    <a:pt x="338836" y="251548"/>
                  </a:lnTo>
                  <a:lnTo>
                    <a:pt x="318909" y="280962"/>
                  </a:lnTo>
                  <a:lnTo>
                    <a:pt x="289674" y="300901"/>
                  </a:lnTo>
                  <a:lnTo>
                    <a:pt x="254381" y="308229"/>
                  </a:lnTo>
                  <a:lnTo>
                    <a:pt x="218706" y="300901"/>
                  </a:lnTo>
                  <a:lnTo>
                    <a:pt x="189877" y="280962"/>
                  </a:lnTo>
                  <a:lnTo>
                    <a:pt x="170599" y="251548"/>
                  </a:lnTo>
                  <a:lnTo>
                    <a:pt x="163576" y="215773"/>
                  </a:lnTo>
                  <a:lnTo>
                    <a:pt x="163576" y="112268"/>
                  </a:lnTo>
                  <a:lnTo>
                    <a:pt x="170599" y="76504"/>
                  </a:lnTo>
                  <a:lnTo>
                    <a:pt x="189877" y="47091"/>
                  </a:lnTo>
                  <a:lnTo>
                    <a:pt x="218706" y="27152"/>
                  </a:lnTo>
                  <a:lnTo>
                    <a:pt x="254381" y="19812"/>
                  </a:lnTo>
                  <a:lnTo>
                    <a:pt x="289674" y="27152"/>
                  </a:lnTo>
                  <a:lnTo>
                    <a:pt x="318909" y="47091"/>
                  </a:lnTo>
                  <a:lnTo>
                    <a:pt x="338836" y="76504"/>
                  </a:lnTo>
                  <a:lnTo>
                    <a:pt x="346202" y="112268"/>
                  </a:lnTo>
                  <a:lnTo>
                    <a:pt x="346202" y="55397"/>
                  </a:lnTo>
                  <a:lnTo>
                    <a:pt x="331597" y="33045"/>
                  </a:lnTo>
                  <a:lnTo>
                    <a:pt x="312610" y="19812"/>
                  </a:lnTo>
                  <a:lnTo>
                    <a:pt x="296926" y="8890"/>
                  </a:lnTo>
                  <a:lnTo>
                    <a:pt x="254381" y="0"/>
                  </a:lnTo>
                  <a:lnTo>
                    <a:pt x="211569" y="8890"/>
                  </a:lnTo>
                  <a:lnTo>
                    <a:pt x="176479" y="33045"/>
                  </a:lnTo>
                  <a:lnTo>
                    <a:pt x="152742" y="68745"/>
                  </a:lnTo>
                  <a:lnTo>
                    <a:pt x="144018" y="112268"/>
                  </a:lnTo>
                  <a:lnTo>
                    <a:pt x="144018" y="215773"/>
                  </a:lnTo>
                  <a:lnTo>
                    <a:pt x="152742" y="258826"/>
                  </a:lnTo>
                  <a:lnTo>
                    <a:pt x="176479" y="294576"/>
                  </a:lnTo>
                  <a:lnTo>
                    <a:pt x="211569" y="319011"/>
                  </a:lnTo>
                  <a:lnTo>
                    <a:pt x="254381" y="328041"/>
                  </a:lnTo>
                  <a:lnTo>
                    <a:pt x="296926" y="319011"/>
                  </a:lnTo>
                  <a:lnTo>
                    <a:pt x="312216" y="308229"/>
                  </a:lnTo>
                  <a:lnTo>
                    <a:pt x="331584" y="294576"/>
                  </a:lnTo>
                  <a:lnTo>
                    <a:pt x="354926" y="258826"/>
                  </a:lnTo>
                  <a:lnTo>
                    <a:pt x="363474" y="215773"/>
                  </a:lnTo>
                  <a:lnTo>
                    <a:pt x="363474" y="112268"/>
                  </a:lnTo>
                  <a:close/>
                </a:path>
                <a:path w="526414" h="490219">
                  <a:moveTo>
                    <a:pt x="526415" y="479171"/>
                  </a:moveTo>
                  <a:lnTo>
                    <a:pt x="525729" y="470281"/>
                  </a:lnTo>
                  <a:lnTo>
                    <a:pt x="525310" y="464604"/>
                  </a:lnTo>
                  <a:lnTo>
                    <a:pt x="518121" y="428739"/>
                  </a:lnTo>
                  <a:lnTo>
                    <a:pt x="506730" y="400380"/>
                  </a:lnTo>
                  <a:lnTo>
                    <a:pt x="506730" y="470281"/>
                  </a:lnTo>
                  <a:lnTo>
                    <a:pt x="19685" y="470281"/>
                  </a:lnTo>
                  <a:lnTo>
                    <a:pt x="24701" y="439864"/>
                  </a:lnTo>
                  <a:lnTo>
                    <a:pt x="40360" y="397535"/>
                  </a:lnTo>
                  <a:lnTo>
                    <a:pt x="72377" y="352082"/>
                  </a:lnTo>
                  <a:lnTo>
                    <a:pt x="126492" y="312293"/>
                  </a:lnTo>
                  <a:lnTo>
                    <a:pt x="152488" y="344474"/>
                  </a:lnTo>
                  <a:lnTo>
                    <a:pt x="185267" y="368833"/>
                  </a:lnTo>
                  <a:lnTo>
                    <a:pt x="222973" y="384251"/>
                  </a:lnTo>
                  <a:lnTo>
                    <a:pt x="263779" y="389636"/>
                  </a:lnTo>
                  <a:lnTo>
                    <a:pt x="304673" y="384251"/>
                  </a:lnTo>
                  <a:lnTo>
                    <a:pt x="340271" y="369824"/>
                  </a:lnTo>
                  <a:lnTo>
                    <a:pt x="342734" y="368833"/>
                  </a:lnTo>
                  <a:lnTo>
                    <a:pt x="375894" y="344474"/>
                  </a:lnTo>
                  <a:lnTo>
                    <a:pt x="402082" y="312293"/>
                  </a:lnTo>
                  <a:lnTo>
                    <a:pt x="454926" y="352082"/>
                  </a:lnTo>
                  <a:lnTo>
                    <a:pt x="486308" y="397535"/>
                  </a:lnTo>
                  <a:lnTo>
                    <a:pt x="501726" y="439864"/>
                  </a:lnTo>
                  <a:lnTo>
                    <a:pt x="506730" y="470281"/>
                  </a:lnTo>
                  <a:lnTo>
                    <a:pt x="506730" y="400380"/>
                  </a:lnTo>
                  <a:lnTo>
                    <a:pt x="462305" y="331901"/>
                  </a:lnTo>
                  <a:lnTo>
                    <a:pt x="402082" y="290322"/>
                  </a:lnTo>
                  <a:lnTo>
                    <a:pt x="397764" y="288036"/>
                  </a:lnTo>
                  <a:lnTo>
                    <a:pt x="392303" y="290322"/>
                  </a:lnTo>
                  <a:lnTo>
                    <a:pt x="389001" y="295783"/>
                  </a:lnTo>
                  <a:lnTo>
                    <a:pt x="366077" y="326910"/>
                  </a:lnTo>
                  <a:lnTo>
                    <a:pt x="336194" y="350189"/>
                  </a:lnTo>
                  <a:lnTo>
                    <a:pt x="301409" y="364782"/>
                  </a:lnTo>
                  <a:lnTo>
                    <a:pt x="263779" y="369824"/>
                  </a:lnTo>
                  <a:lnTo>
                    <a:pt x="225615" y="364782"/>
                  </a:lnTo>
                  <a:lnTo>
                    <a:pt x="190715" y="350189"/>
                  </a:lnTo>
                  <a:lnTo>
                    <a:pt x="160718" y="326910"/>
                  </a:lnTo>
                  <a:lnTo>
                    <a:pt x="149720" y="312293"/>
                  </a:lnTo>
                  <a:lnTo>
                    <a:pt x="137287" y="295783"/>
                  </a:lnTo>
                  <a:lnTo>
                    <a:pt x="135128" y="290322"/>
                  </a:lnTo>
                  <a:lnTo>
                    <a:pt x="129667" y="288036"/>
                  </a:lnTo>
                  <a:lnTo>
                    <a:pt x="124206" y="290322"/>
                  </a:lnTo>
                  <a:lnTo>
                    <a:pt x="64020" y="331901"/>
                  </a:lnTo>
                  <a:lnTo>
                    <a:pt x="27317" y="381266"/>
                  </a:lnTo>
                  <a:lnTo>
                    <a:pt x="8267" y="428739"/>
                  </a:lnTo>
                  <a:lnTo>
                    <a:pt x="0" y="479171"/>
                  </a:lnTo>
                  <a:lnTo>
                    <a:pt x="0" y="483616"/>
                  </a:lnTo>
                  <a:lnTo>
                    <a:pt x="1143" y="484632"/>
                  </a:lnTo>
                  <a:lnTo>
                    <a:pt x="2159" y="485775"/>
                  </a:lnTo>
                  <a:lnTo>
                    <a:pt x="6604" y="490220"/>
                  </a:lnTo>
                  <a:lnTo>
                    <a:pt x="519811" y="490220"/>
                  </a:lnTo>
                  <a:lnTo>
                    <a:pt x="521970" y="488061"/>
                  </a:lnTo>
                  <a:lnTo>
                    <a:pt x="524129" y="485775"/>
                  </a:lnTo>
                  <a:lnTo>
                    <a:pt x="526415" y="484632"/>
                  </a:lnTo>
                  <a:lnTo>
                    <a:pt x="526415" y="479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8975" y="3095625"/>
              <a:ext cx="2752725" cy="2019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7" y="1270888"/>
              <a:ext cx="2448052" cy="17978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5975" y="1152525"/>
              <a:ext cx="2752725" cy="2095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564" y="3212973"/>
              <a:ext cx="2448052" cy="17383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83051" y="1412747"/>
              <a:ext cx="316230" cy="627380"/>
            </a:xfrm>
            <a:custGeom>
              <a:avLst/>
              <a:gdLst/>
              <a:ahLst/>
              <a:cxnLst/>
              <a:rect l="l" t="t" r="r" b="b"/>
              <a:pathLst>
                <a:path w="316229" h="627380">
                  <a:moveTo>
                    <a:pt x="4445" y="0"/>
                  </a:moveTo>
                  <a:lnTo>
                    <a:pt x="0" y="627252"/>
                  </a:lnTo>
                  <a:lnTo>
                    <a:pt x="315722" y="32232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7982" y="2996945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29">
                  <a:moveTo>
                    <a:pt x="144017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7" y="265175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6063" y="3212998"/>
              <a:ext cx="941171" cy="5213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2179" y="3212973"/>
              <a:ext cx="2439670" cy="17282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405" y="1700783"/>
              <a:ext cx="469392" cy="5071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12405" y="1700783"/>
              <a:ext cx="469900" cy="507365"/>
            </a:xfrm>
            <a:custGeom>
              <a:avLst/>
              <a:gdLst/>
              <a:ahLst/>
              <a:cxnLst/>
              <a:rect l="l" t="t" r="r" b="b"/>
              <a:pathLst>
                <a:path w="469900" h="507364">
                  <a:moveTo>
                    <a:pt x="438403" y="366649"/>
                  </a:moveTo>
                  <a:lnTo>
                    <a:pt x="30988" y="366649"/>
                  </a:lnTo>
                  <a:lnTo>
                    <a:pt x="30988" y="48767"/>
                  </a:lnTo>
                  <a:lnTo>
                    <a:pt x="438403" y="48767"/>
                  </a:lnTo>
                  <a:lnTo>
                    <a:pt x="438403" y="366649"/>
                  </a:lnTo>
                  <a:close/>
                </a:path>
                <a:path w="469900" h="507364">
                  <a:moveTo>
                    <a:pt x="22860" y="18923"/>
                  </a:moveTo>
                  <a:lnTo>
                    <a:pt x="446404" y="18923"/>
                  </a:lnTo>
                  <a:lnTo>
                    <a:pt x="449834" y="18923"/>
                  </a:lnTo>
                  <a:lnTo>
                    <a:pt x="451866" y="21081"/>
                  </a:lnTo>
                  <a:lnTo>
                    <a:pt x="451866" y="24764"/>
                  </a:lnTo>
                  <a:lnTo>
                    <a:pt x="451866" y="28448"/>
                  </a:lnTo>
                  <a:lnTo>
                    <a:pt x="449834" y="30606"/>
                  </a:lnTo>
                  <a:lnTo>
                    <a:pt x="446404" y="30606"/>
                  </a:lnTo>
                  <a:lnTo>
                    <a:pt x="22860" y="30606"/>
                  </a:lnTo>
                  <a:lnTo>
                    <a:pt x="19430" y="30606"/>
                  </a:lnTo>
                  <a:lnTo>
                    <a:pt x="16764" y="28448"/>
                  </a:lnTo>
                  <a:lnTo>
                    <a:pt x="16764" y="24764"/>
                  </a:lnTo>
                  <a:lnTo>
                    <a:pt x="16764" y="21081"/>
                  </a:lnTo>
                  <a:lnTo>
                    <a:pt x="19430" y="18923"/>
                  </a:lnTo>
                  <a:lnTo>
                    <a:pt x="22860" y="18923"/>
                  </a:lnTo>
                  <a:close/>
                </a:path>
                <a:path w="469900" h="507364">
                  <a:moveTo>
                    <a:pt x="446404" y="0"/>
                  </a:moveTo>
                  <a:lnTo>
                    <a:pt x="22860" y="0"/>
                  </a:lnTo>
                  <a:lnTo>
                    <a:pt x="13876" y="1922"/>
                  </a:lnTo>
                  <a:lnTo>
                    <a:pt x="6619" y="7191"/>
                  </a:lnTo>
                  <a:lnTo>
                    <a:pt x="1768" y="15055"/>
                  </a:lnTo>
                  <a:lnTo>
                    <a:pt x="0" y="24764"/>
                  </a:lnTo>
                  <a:lnTo>
                    <a:pt x="970" y="32065"/>
                  </a:lnTo>
                  <a:lnTo>
                    <a:pt x="3762" y="38496"/>
                  </a:lnTo>
                  <a:lnTo>
                    <a:pt x="8197" y="43713"/>
                  </a:lnTo>
                  <a:lnTo>
                    <a:pt x="14097" y="47370"/>
                  </a:lnTo>
                  <a:lnTo>
                    <a:pt x="14097" y="376174"/>
                  </a:lnTo>
                  <a:lnTo>
                    <a:pt x="14097" y="381253"/>
                  </a:lnTo>
                  <a:lnTo>
                    <a:pt x="18161" y="385571"/>
                  </a:lnTo>
                  <a:lnTo>
                    <a:pt x="22860" y="385571"/>
                  </a:lnTo>
                  <a:lnTo>
                    <a:pt x="226187" y="385571"/>
                  </a:lnTo>
                  <a:lnTo>
                    <a:pt x="226187" y="430656"/>
                  </a:lnTo>
                  <a:lnTo>
                    <a:pt x="90170" y="489585"/>
                  </a:lnTo>
                  <a:lnTo>
                    <a:pt x="86105" y="491108"/>
                  </a:lnTo>
                  <a:lnTo>
                    <a:pt x="83439" y="496950"/>
                  </a:lnTo>
                  <a:lnTo>
                    <a:pt x="85471" y="501268"/>
                  </a:lnTo>
                  <a:lnTo>
                    <a:pt x="86868" y="504951"/>
                  </a:lnTo>
                  <a:lnTo>
                    <a:pt x="90170" y="507111"/>
                  </a:lnTo>
                  <a:lnTo>
                    <a:pt x="93599" y="507111"/>
                  </a:lnTo>
                  <a:lnTo>
                    <a:pt x="94234" y="507111"/>
                  </a:lnTo>
                  <a:lnTo>
                    <a:pt x="94869" y="507111"/>
                  </a:lnTo>
                  <a:lnTo>
                    <a:pt x="96266" y="506349"/>
                  </a:lnTo>
                  <a:lnTo>
                    <a:pt x="234950" y="446658"/>
                  </a:lnTo>
                  <a:lnTo>
                    <a:pt x="372364" y="506349"/>
                  </a:lnTo>
                  <a:lnTo>
                    <a:pt x="373761" y="507111"/>
                  </a:lnTo>
                  <a:lnTo>
                    <a:pt x="375030" y="507111"/>
                  </a:lnTo>
                  <a:lnTo>
                    <a:pt x="375793" y="507111"/>
                  </a:lnTo>
                  <a:lnTo>
                    <a:pt x="379095" y="507111"/>
                  </a:lnTo>
                  <a:lnTo>
                    <a:pt x="382524" y="504951"/>
                  </a:lnTo>
                  <a:lnTo>
                    <a:pt x="383794" y="501268"/>
                  </a:lnTo>
                  <a:lnTo>
                    <a:pt x="385825" y="496950"/>
                  </a:lnTo>
                  <a:lnTo>
                    <a:pt x="383159" y="491108"/>
                  </a:lnTo>
                  <a:lnTo>
                    <a:pt x="379095" y="489585"/>
                  </a:lnTo>
                  <a:lnTo>
                    <a:pt x="242443" y="430656"/>
                  </a:lnTo>
                  <a:lnTo>
                    <a:pt x="242443" y="385571"/>
                  </a:lnTo>
                  <a:lnTo>
                    <a:pt x="446404" y="385571"/>
                  </a:lnTo>
                  <a:lnTo>
                    <a:pt x="451230" y="385571"/>
                  </a:lnTo>
                  <a:lnTo>
                    <a:pt x="455168" y="381253"/>
                  </a:lnTo>
                  <a:lnTo>
                    <a:pt x="455168" y="376174"/>
                  </a:lnTo>
                  <a:lnTo>
                    <a:pt x="455168" y="47370"/>
                  </a:lnTo>
                  <a:lnTo>
                    <a:pt x="460819" y="43713"/>
                  </a:lnTo>
                  <a:lnTo>
                    <a:pt x="465328" y="38496"/>
                  </a:lnTo>
                  <a:lnTo>
                    <a:pt x="468312" y="32065"/>
                  </a:lnTo>
                  <a:lnTo>
                    <a:pt x="469392" y="24764"/>
                  </a:lnTo>
                  <a:lnTo>
                    <a:pt x="467514" y="15055"/>
                  </a:lnTo>
                  <a:lnTo>
                    <a:pt x="462470" y="7191"/>
                  </a:lnTo>
                  <a:lnTo>
                    <a:pt x="455140" y="1922"/>
                  </a:lnTo>
                  <a:lnTo>
                    <a:pt x="44640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2231" y="1806829"/>
              <a:ext cx="186690" cy="2018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47469" y="1802066"/>
              <a:ext cx="196215" cy="21132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34339" y="2215134"/>
            <a:ext cx="1925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Президента Федеральному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Собранию, определяющих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бюджетную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политику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27221" y="3245357"/>
            <a:ext cx="17881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Основных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направле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ий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27221" y="4159757"/>
            <a:ext cx="21183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Бюджетной</a:t>
            </a:r>
            <a:r>
              <a:rPr sz="1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налоговой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>
                <a:solidFill>
                  <a:srgbClr val="FFFFFF"/>
                </a:solidFill>
                <a:latin typeface="Tahoma"/>
                <a:cs typeface="Tahoma"/>
              </a:rPr>
              <a:t>политики</a:t>
            </a:r>
            <a:r>
              <a:rPr sz="12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 района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339" y="1300733"/>
            <a:ext cx="72771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62245" algn="l"/>
              </a:tabLst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оло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жений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иона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ьн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262245" algn="l"/>
              </a:tabLst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послания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проектов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95975" y="4895848"/>
            <a:ext cx="2733675" cy="196214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091809" y="5047233"/>
            <a:ext cx="22339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Муниципальных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91809" y="5336844"/>
            <a:ext cx="1623463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spc="-5">
                <a:solidFill>
                  <a:srgbClr val="FFFFFF"/>
                </a:solidFill>
                <a:latin typeface="Tahoma"/>
                <a:cs typeface="Tahoma"/>
              </a:rPr>
              <a:t>программ </a:t>
            </a:r>
            <a:r>
              <a:rPr sz="19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900" b="1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</a:t>
            </a:r>
            <a:r>
              <a:rPr sz="1900" b="1" spc="-5" smtClean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района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500" y="4895848"/>
            <a:ext cx="7753337" cy="1962149"/>
            <a:chOff x="571500" y="4895848"/>
            <a:chExt cx="7753337" cy="1962149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84414" y="5517235"/>
              <a:ext cx="440423" cy="4982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500" y="4895848"/>
              <a:ext cx="2733675" cy="196214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34339" y="4966058"/>
            <a:ext cx="2189480" cy="17119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Плана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Первоочередных мероприятий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 обеспечению социальной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стабильности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устойчивого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экономики</a:t>
            </a:r>
            <a:endParaRPr sz="1200">
              <a:latin typeface="Tahoma"/>
              <a:cs typeface="Tahoma"/>
            </a:endParaRPr>
          </a:p>
          <a:p>
            <a:pPr marL="12700" marR="28067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Орловском районе </a:t>
            </a:r>
            <a:r>
              <a:rPr sz="1200" smtClean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1200" spc="5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условиях</a:t>
            </a:r>
            <a:r>
              <a:rPr sz="12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распространения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коронавирусной</a:t>
            </a:r>
            <a:r>
              <a:rPr sz="12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инфекции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763648" y="2924936"/>
            <a:ext cx="5544820" cy="3651885"/>
            <a:chOff x="1763648" y="2924936"/>
            <a:chExt cx="5544820" cy="3651885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8470" y="5013185"/>
              <a:ext cx="417372" cy="37732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101085" y="5877267"/>
              <a:ext cx="318770" cy="627380"/>
            </a:xfrm>
            <a:custGeom>
              <a:avLst/>
              <a:gdLst/>
              <a:ahLst/>
              <a:cxnLst/>
              <a:rect l="l" t="t" r="r" b="b"/>
              <a:pathLst>
                <a:path w="318770" h="627379">
                  <a:moveTo>
                    <a:pt x="0" y="0"/>
                  </a:moveTo>
                  <a:lnTo>
                    <a:pt x="10413" y="627138"/>
                  </a:lnTo>
                  <a:lnTo>
                    <a:pt x="318769" y="314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3649" y="3068967"/>
              <a:ext cx="144145" cy="243204"/>
            </a:xfrm>
            <a:custGeom>
              <a:avLst/>
              <a:gdLst/>
              <a:ahLst/>
              <a:cxnLst/>
              <a:rect l="l" t="t" r="r" b="b"/>
              <a:pathLst>
                <a:path w="144144" h="243204">
                  <a:moveTo>
                    <a:pt x="144018" y="0"/>
                  </a:moveTo>
                  <a:lnTo>
                    <a:pt x="0" y="0"/>
                  </a:lnTo>
                  <a:lnTo>
                    <a:pt x="0" y="171056"/>
                  </a:lnTo>
                  <a:lnTo>
                    <a:pt x="0" y="182867"/>
                  </a:lnTo>
                  <a:lnTo>
                    <a:pt x="11811" y="182867"/>
                  </a:lnTo>
                  <a:lnTo>
                    <a:pt x="72009" y="243065"/>
                  </a:lnTo>
                  <a:lnTo>
                    <a:pt x="132207" y="182867"/>
                  </a:lnTo>
                  <a:lnTo>
                    <a:pt x="144018" y="182867"/>
                  </a:lnTo>
                  <a:lnTo>
                    <a:pt x="144018" y="171056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27982" y="2924936"/>
              <a:ext cx="1656080" cy="1275080"/>
            </a:xfrm>
            <a:custGeom>
              <a:avLst/>
              <a:gdLst/>
              <a:ahLst/>
              <a:cxnLst/>
              <a:rect l="l" t="t" r="r" b="b"/>
              <a:pathLst>
                <a:path w="1656079" h="1275079">
                  <a:moveTo>
                    <a:pt x="144018" y="72009"/>
                  </a:moveTo>
                  <a:lnTo>
                    <a:pt x="72009" y="0"/>
                  </a:lnTo>
                  <a:lnTo>
                    <a:pt x="0" y="72009"/>
                  </a:lnTo>
                  <a:lnTo>
                    <a:pt x="144018" y="72009"/>
                  </a:lnTo>
                  <a:close/>
                </a:path>
                <a:path w="1656079" h="1275079">
                  <a:moveTo>
                    <a:pt x="1655699" y="981329"/>
                  </a:moveTo>
                  <a:lnTo>
                    <a:pt x="1355852" y="648335"/>
                  </a:lnTo>
                  <a:lnTo>
                    <a:pt x="1329563" y="1274953"/>
                  </a:lnTo>
                  <a:lnTo>
                    <a:pt x="1655699" y="981329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4323" y="2924936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30">
                  <a:moveTo>
                    <a:pt x="144018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8" y="26517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63942" y="3189604"/>
              <a:ext cx="144145" cy="72390"/>
            </a:xfrm>
            <a:custGeom>
              <a:avLst/>
              <a:gdLst/>
              <a:ahLst/>
              <a:cxnLst/>
              <a:rect l="l" t="t" r="r" b="b"/>
              <a:pathLst>
                <a:path w="144145" h="72389">
                  <a:moveTo>
                    <a:pt x="144017" y="0"/>
                  </a:moveTo>
                  <a:lnTo>
                    <a:pt x="0" y="0"/>
                  </a:lnTo>
                  <a:lnTo>
                    <a:pt x="72008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2315" y="4797183"/>
              <a:ext cx="144145" cy="336550"/>
            </a:xfrm>
            <a:custGeom>
              <a:avLst/>
              <a:gdLst/>
              <a:ahLst/>
              <a:cxnLst/>
              <a:rect l="l" t="t" r="r" b="b"/>
              <a:pathLst>
                <a:path w="144145" h="336550">
                  <a:moveTo>
                    <a:pt x="144018" y="0"/>
                  </a:moveTo>
                  <a:lnTo>
                    <a:pt x="0" y="0"/>
                  </a:lnTo>
                  <a:lnTo>
                    <a:pt x="0" y="264401"/>
                  </a:lnTo>
                  <a:lnTo>
                    <a:pt x="0" y="265163"/>
                  </a:lnTo>
                  <a:lnTo>
                    <a:pt x="762" y="265163"/>
                  </a:lnTo>
                  <a:lnTo>
                    <a:pt x="72009" y="336410"/>
                  </a:lnTo>
                  <a:lnTo>
                    <a:pt x="143256" y="265163"/>
                  </a:lnTo>
                  <a:lnTo>
                    <a:pt x="144018" y="265163"/>
                  </a:lnTo>
                  <a:lnTo>
                    <a:pt x="144018" y="264401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1E2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24144" y="5949276"/>
              <a:ext cx="317500" cy="627380"/>
            </a:xfrm>
            <a:custGeom>
              <a:avLst/>
              <a:gdLst/>
              <a:ahLst/>
              <a:cxnLst/>
              <a:rect l="l" t="t" r="r" b="b"/>
              <a:pathLst>
                <a:path w="317500" h="627379">
                  <a:moveTo>
                    <a:pt x="317372" y="0"/>
                  </a:moveTo>
                  <a:lnTo>
                    <a:pt x="0" y="303123"/>
                  </a:lnTo>
                  <a:lnTo>
                    <a:pt x="309371" y="627164"/>
                  </a:lnTo>
                  <a:lnTo>
                    <a:pt x="31737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962135" y="5156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4294967295"/>
          </p:nvPr>
        </p:nvSpPr>
        <p:spPr>
          <a:xfrm>
            <a:off x="928688" y="798513"/>
            <a:ext cx="7715278" cy="1916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Приобретение и установка врачебной амбулатории х.Камышевка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24412,2 тыс.рублей.</a:t>
            </a:r>
          </a:p>
          <a:p>
            <a:pPr algn="ctr">
              <a:buNone/>
            </a:pP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00372"/>
            <a:ext cx="5643602" cy="316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071810"/>
            <a:ext cx="207170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642918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Приобретение электрокардиографа и холодильника</a:t>
            </a:r>
          </a:p>
          <a:p>
            <a:pPr algn="ctr"/>
            <a:r>
              <a:rPr lang="ru-RU" dirty="0" smtClean="0"/>
              <a:t>  п. Красноармейский</a:t>
            </a:r>
          </a:p>
          <a:p>
            <a:pPr algn="ctr"/>
            <a:r>
              <a:rPr lang="ru-RU" dirty="0" smtClean="0"/>
              <a:t>  -292,5 тыс.рублей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041775" cy="20002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r>
              <a:rPr lang="ru-RU" dirty="0" smtClean="0"/>
              <a:t>Приобретение стерилизатора парового автоматического-429,7 тыс.рублей.</a:t>
            </a:r>
          </a:p>
          <a:p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1612" y="2708275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8893" y="2708275"/>
            <a:ext cx="218598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642918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Комплексные меры противодействия злоупотребления наркотикам-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88,6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Расходы по содержанию канала связи вызова экстренных оперативных служб по единому номеру «112»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210,0 тыс.рублей</a:t>
            </a:r>
          </a:p>
          <a:p>
            <a:pPr algn="ctr"/>
            <a:endParaRPr lang="ru-RU" dirty="0"/>
          </a:p>
        </p:txBody>
      </p:sp>
      <p:pic>
        <p:nvPicPr>
          <p:cNvPr id="3075" name="Picture 3" descr="C:\Users\user\Pictures\112-1024x4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29190" y="3000372"/>
            <a:ext cx="3571899" cy="3000396"/>
          </a:xfrm>
          <a:prstGeom prst="rect">
            <a:avLst/>
          </a:prstGeom>
          <a:noFill/>
        </p:spPr>
      </p:pic>
      <p:pic>
        <p:nvPicPr>
          <p:cNvPr id="21505" name="Picture 1" descr="C:\Users\user\Pictures\Народы Сибири\p_pav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43020"/>
            <a:ext cx="4041775" cy="281671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1"/>
            <a:ext cx="8229600" cy="107157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направлены на финансовое обеспечение мероприятий , связанных с предотвращением С</a:t>
            </a:r>
            <a: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OVID-19 (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костюмы противочумные, респираторы,  выплаты стимулирующего характера)-6782,2 </a:t>
            </a:r>
            <a:r>
              <a:rPr lang="en-US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357430"/>
            <a:ext cx="18037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00372"/>
            <a:ext cx="19288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214818"/>
            <a:ext cx="1643074" cy="19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6" name="Picture 6" descr="https://storage.myseldon.com/news_pict_90/90A2B286D8CF54F3A215A5420EF41BC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857496"/>
            <a:ext cx="4087279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Ремонт участка водопроводной сети п.Красноармейский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1158,0 тыс.рублей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Приобретение 5 насосов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901,6 тыс.рублей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714356"/>
            <a:ext cx="77153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на жилищно-коммунальное хозяйство</a:t>
            </a:r>
            <a:endParaRPr lang="ru-RU" dirty="0"/>
          </a:p>
        </p:txBody>
      </p:sp>
      <p:pic>
        <p:nvPicPr>
          <p:cNvPr id="11" name="Picture 2" descr="C:\Users\user\Pictures\wilorainsystembasickopie_1_1000x10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7" y="3127375"/>
            <a:ext cx="3048000" cy="3048000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44562" y="2708275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Строительство водопровода п.Орловский , ул.Гагарина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318,0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Строительство водопровода </a:t>
            </a:r>
            <a:r>
              <a:rPr lang="ru-RU" sz="1800" dirty="0" err="1" smtClean="0"/>
              <a:t>х.Быстрянский</a:t>
            </a:r>
            <a:endParaRPr lang="ru-RU" sz="1800" dirty="0" smtClean="0"/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624,0 тыс.рублей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381000" y="3305464"/>
            <a:ext cx="4041775" cy="269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286135"/>
            <a:ext cx="2767006" cy="33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857232"/>
            <a:ext cx="4041648" cy="18449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Капитальный ремонт канализационной сети п.Орловский пер.Почтовый 99-101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473,9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857232"/>
            <a:ext cx="4041775" cy="1857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Приобретение электродвигателя и двух газоанализаторов 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514,3 тыс.рублей</a:t>
            </a:r>
          </a:p>
          <a:p>
            <a:pPr algn="ctr"/>
            <a:endParaRPr lang="ru-RU" dirty="0"/>
          </a:p>
        </p:txBody>
      </p:sp>
      <p:pic>
        <p:nvPicPr>
          <p:cNvPr id="17409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71809"/>
            <a:ext cx="3571900" cy="352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Pictures\Народы Сибири\3_02p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3071810"/>
            <a:ext cx="4041775" cy="350046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572560" cy="50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215370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Субсидия на возмещение затрат предприятий водоснабжения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-9587,8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10" y="1785927"/>
            <a:ext cx="3429024" cy="17145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бюджет 9146,7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86380" y="1857365"/>
            <a:ext cx="3214710" cy="15716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бюджет-441,1 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143108" y="1357297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15140" y="1428736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096" y="4077118"/>
            <a:ext cx="2819645" cy="16031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7616698" cy="6857996"/>
            <a:chOff x="0" y="0"/>
            <a:chExt cx="7616698" cy="685799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1196721"/>
              <a:ext cx="1998988" cy="1631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2085" cy="6857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34090" y="1395511"/>
              <a:ext cx="1209281" cy="1650364"/>
            </a:xfrm>
            <a:custGeom>
              <a:avLst/>
              <a:gdLst/>
              <a:ahLst/>
              <a:cxnLst/>
              <a:rect l="l" t="t" r="r" b="b"/>
              <a:pathLst>
                <a:path w="1121410" h="1650364">
                  <a:moveTo>
                    <a:pt x="619785" y="0"/>
                  </a:moveTo>
                  <a:lnTo>
                    <a:pt x="558815" y="4900"/>
                  </a:lnTo>
                  <a:lnTo>
                    <a:pt x="497868" y="22717"/>
                  </a:lnTo>
                  <a:lnTo>
                    <a:pt x="437586" y="52370"/>
                  </a:lnTo>
                  <a:lnTo>
                    <a:pt x="378611" y="92776"/>
                  </a:lnTo>
                  <a:lnTo>
                    <a:pt x="321588" y="142854"/>
                  </a:lnTo>
                  <a:lnTo>
                    <a:pt x="294008" y="171181"/>
                  </a:lnTo>
                  <a:lnTo>
                    <a:pt x="267158" y="201521"/>
                  </a:lnTo>
                  <a:lnTo>
                    <a:pt x="241116" y="233737"/>
                  </a:lnTo>
                  <a:lnTo>
                    <a:pt x="215963" y="267695"/>
                  </a:lnTo>
                  <a:lnTo>
                    <a:pt x="191780" y="303260"/>
                  </a:lnTo>
                  <a:lnTo>
                    <a:pt x="168646" y="340295"/>
                  </a:lnTo>
                  <a:lnTo>
                    <a:pt x="146643" y="378667"/>
                  </a:lnTo>
                  <a:lnTo>
                    <a:pt x="125851" y="418239"/>
                  </a:lnTo>
                  <a:lnTo>
                    <a:pt x="106349" y="458876"/>
                  </a:lnTo>
                  <a:lnTo>
                    <a:pt x="88218" y="500444"/>
                  </a:lnTo>
                  <a:lnTo>
                    <a:pt x="71539" y="542806"/>
                  </a:lnTo>
                  <a:lnTo>
                    <a:pt x="56392" y="585828"/>
                  </a:lnTo>
                  <a:lnTo>
                    <a:pt x="42857" y="629374"/>
                  </a:lnTo>
                  <a:lnTo>
                    <a:pt x="31015" y="673310"/>
                  </a:lnTo>
                  <a:lnTo>
                    <a:pt x="20945" y="717499"/>
                  </a:lnTo>
                  <a:lnTo>
                    <a:pt x="12728" y="761807"/>
                  </a:lnTo>
                  <a:lnTo>
                    <a:pt x="6445" y="806098"/>
                  </a:lnTo>
                  <a:lnTo>
                    <a:pt x="2176" y="850237"/>
                  </a:lnTo>
                  <a:lnTo>
                    <a:pt x="0" y="894090"/>
                  </a:lnTo>
                  <a:lnTo>
                    <a:pt x="0" y="937519"/>
                  </a:lnTo>
                  <a:lnTo>
                    <a:pt x="2253" y="980392"/>
                  </a:lnTo>
                  <a:lnTo>
                    <a:pt x="6842" y="1022571"/>
                  </a:lnTo>
                  <a:lnTo>
                    <a:pt x="13846" y="1063922"/>
                  </a:lnTo>
                  <a:lnTo>
                    <a:pt x="23346" y="1104310"/>
                  </a:lnTo>
                  <a:lnTo>
                    <a:pt x="35422" y="1143599"/>
                  </a:lnTo>
                  <a:lnTo>
                    <a:pt x="55174" y="1196016"/>
                  </a:lnTo>
                  <a:lnTo>
                    <a:pt x="78180" y="1244678"/>
                  </a:lnTo>
                  <a:lnTo>
                    <a:pt x="104215" y="1289726"/>
                  </a:lnTo>
                  <a:lnTo>
                    <a:pt x="133052" y="1331299"/>
                  </a:lnTo>
                  <a:lnTo>
                    <a:pt x="164465" y="1369536"/>
                  </a:lnTo>
                  <a:lnTo>
                    <a:pt x="198231" y="1404576"/>
                  </a:lnTo>
                  <a:lnTo>
                    <a:pt x="234121" y="1436558"/>
                  </a:lnTo>
                  <a:lnTo>
                    <a:pt x="271912" y="1465623"/>
                  </a:lnTo>
                  <a:lnTo>
                    <a:pt x="311377" y="1491909"/>
                  </a:lnTo>
                  <a:lnTo>
                    <a:pt x="352291" y="1515556"/>
                  </a:lnTo>
                  <a:lnTo>
                    <a:pt x="394428" y="1536703"/>
                  </a:lnTo>
                  <a:lnTo>
                    <a:pt x="437562" y="1555490"/>
                  </a:lnTo>
                  <a:lnTo>
                    <a:pt x="481468" y="1572055"/>
                  </a:lnTo>
                  <a:lnTo>
                    <a:pt x="525919" y="1586538"/>
                  </a:lnTo>
                  <a:lnTo>
                    <a:pt x="570692" y="1599079"/>
                  </a:lnTo>
                  <a:lnTo>
                    <a:pt x="615558" y="1609816"/>
                  </a:lnTo>
                  <a:lnTo>
                    <a:pt x="803179" y="1641447"/>
                  </a:lnTo>
                  <a:lnTo>
                    <a:pt x="964951" y="1650361"/>
                  </a:lnTo>
                  <a:lnTo>
                    <a:pt x="1078455" y="1647606"/>
                  </a:lnTo>
                  <a:lnTo>
                    <a:pt x="1121272" y="1644233"/>
                  </a:lnTo>
                  <a:lnTo>
                    <a:pt x="1060650" y="1591994"/>
                  </a:lnTo>
                  <a:lnTo>
                    <a:pt x="929852" y="1445589"/>
                  </a:lnTo>
                  <a:lnTo>
                    <a:pt x="805483" y="1220484"/>
                  </a:lnTo>
                  <a:lnTo>
                    <a:pt x="764148" y="932144"/>
                  </a:lnTo>
                  <a:lnTo>
                    <a:pt x="768790" y="875700"/>
                  </a:lnTo>
                  <a:lnTo>
                    <a:pt x="775605" y="819575"/>
                  </a:lnTo>
                  <a:lnTo>
                    <a:pt x="784150" y="763932"/>
                  </a:lnTo>
                  <a:lnTo>
                    <a:pt x="793985" y="708938"/>
                  </a:lnTo>
                  <a:lnTo>
                    <a:pt x="804669" y="654756"/>
                  </a:lnTo>
                  <a:lnTo>
                    <a:pt x="837406" y="498727"/>
                  </a:lnTo>
                  <a:lnTo>
                    <a:pt x="847075" y="449439"/>
                  </a:lnTo>
                  <a:lnTo>
                    <a:pt x="855389" y="401786"/>
                  </a:lnTo>
                  <a:lnTo>
                    <a:pt x="861905" y="355932"/>
                  </a:lnTo>
                  <a:lnTo>
                    <a:pt x="866183" y="312042"/>
                  </a:lnTo>
                  <a:lnTo>
                    <a:pt x="867781" y="270281"/>
                  </a:lnTo>
                  <a:lnTo>
                    <a:pt x="866259" y="230812"/>
                  </a:lnTo>
                  <a:lnTo>
                    <a:pt x="852090" y="159413"/>
                  </a:lnTo>
                  <a:lnTo>
                    <a:pt x="820146" y="99159"/>
                  </a:lnTo>
                  <a:lnTo>
                    <a:pt x="768093" y="51364"/>
                  </a:lnTo>
                  <a:lnTo>
                    <a:pt x="709877" y="19236"/>
                  </a:lnTo>
                  <a:lnTo>
                    <a:pt x="650078" y="2732"/>
                  </a:lnTo>
                  <a:lnTo>
                    <a:pt x="61978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3711" y="2582579"/>
              <a:ext cx="1780539" cy="1084580"/>
            </a:xfrm>
            <a:custGeom>
              <a:avLst/>
              <a:gdLst/>
              <a:ahLst/>
              <a:cxnLst/>
              <a:rect l="l" t="t" r="r" b="b"/>
              <a:pathLst>
                <a:path w="1780539" h="1084579">
                  <a:moveTo>
                    <a:pt x="631071" y="0"/>
                  </a:moveTo>
                  <a:lnTo>
                    <a:pt x="588322" y="676"/>
                  </a:lnTo>
                  <a:lnTo>
                    <a:pt x="546377" y="4399"/>
                  </a:lnTo>
                  <a:lnTo>
                    <a:pt x="505323" y="11029"/>
                  </a:lnTo>
                  <a:lnTo>
                    <a:pt x="465244" y="20424"/>
                  </a:lnTo>
                  <a:lnTo>
                    <a:pt x="426227" y="32445"/>
                  </a:lnTo>
                  <a:lnTo>
                    <a:pt x="388356" y="46950"/>
                  </a:lnTo>
                  <a:lnTo>
                    <a:pt x="351716" y="63800"/>
                  </a:lnTo>
                  <a:lnTo>
                    <a:pt x="316393" y="82854"/>
                  </a:lnTo>
                  <a:lnTo>
                    <a:pt x="282473" y="103973"/>
                  </a:lnTo>
                  <a:lnTo>
                    <a:pt x="250041" y="127014"/>
                  </a:lnTo>
                  <a:lnTo>
                    <a:pt x="219181" y="151839"/>
                  </a:lnTo>
                  <a:lnTo>
                    <a:pt x="189980" y="178306"/>
                  </a:lnTo>
                  <a:lnTo>
                    <a:pt x="162523" y="206276"/>
                  </a:lnTo>
                  <a:lnTo>
                    <a:pt x="136895" y="235607"/>
                  </a:lnTo>
                  <a:lnTo>
                    <a:pt x="113182" y="266160"/>
                  </a:lnTo>
                  <a:lnTo>
                    <a:pt x="91469" y="297794"/>
                  </a:lnTo>
                  <a:lnTo>
                    <a:pt x="54383" y="363744"/>
                  </a:lnTo>
                  <a:lnTo>
                    <a:pt x="26321" y="432334"/>
                  </a:lnTo>
                  <a:lnTo>
                    <a:pt x="7965" y="502440"/>
                  </a:lnTo>
                  <a:lnTo>
                    <a:pt x="0" y="572941"/>
                  </a:lnTo>
                  <a:lnTo>
                    <a:pt x="126" y="607987"/>
                  </a:lnTo>
                  <a:lnTo>
                    <a:pt x="9025" y="676972"/>
                  </a:lnTo>
                  <a:lnTo>
                    <a:pt x="30020" y="743543"/>
                  </a:lnTo>
                  <a:lnTo>
                    <a:pt x="63796" y="806577"/>
                  </a:lnTo>
                  <a:lnTo>
                    <a:pt x="111033" y="864950"/>
                  </a:lnTo>
                  <a:lnTo>
                    <a:pt x="139914" y="892038"/>
                  </a:lnTo>
                  <a:lnTo>
                    <a:pt x="172416" y="917540"/>
                  </a:lnTo>
                  <a:lnTo>
                    <a:pt x="209773" y="943040"/>
                  </a:lnTo>
                  <a:lnTo>
                    <a:pt x="248918" y="966106"/>
                  </a:lnTo>
                  <a:lnTo>
                    <a:pt x="289731" y="986823"/>
                  </a:lnTo>
                  <a:lnTo>
                    <a:pt x="332094" y="1005277"/>
                  </a:lnTo>
                  <a:lnTo>
                    <a:pt x="375888" y="1021553"/>
                  </a:lnTo>
                  <a:lnTo>
                    <a:pt x="420992" y="1035738"/>
                  </a:lnTo>
                  <a:lnTo>
                    <a:pt x="467288" y="1047916"/>
                  </a:lnTo>
                  <a:lnTo>
                    <a:pt x="514657" y="1058175"/>
                  </a:lnTo>
                  <a:lnTo>
                    <a:pt x="562980" y="1066599"/>
                  </a:lnTo>
                  <a:lnTo>
                    <a:pt x="612137" y="1073274"/>
                  </a:lnTo>
                  <a:lnTo>
                    <a:pt x="662010" y="1078286"/>
                  </a:lnTo>
                  <a:lnTo>
                    <a:pt x="712479" y="1081721"/>
                  </a:lnTo>
                  <a:lnTo>
                    <a:pt x="763424" y="1083664"/>
                  </a:lnTo>
                  <a:lnTo>
                    <a:pt x="814728" y="1084201"/>
                  </a:lnTo>
                  <a:lnTo>
                    <a:pt x="866270" y="1083418"/>
                  </a:lnTo>
                  <a:lnTo>
                    <a:pt x="917932" y="1081401"/>
                  </a:lnTo>
                  <a:lnTo>
                    <a:pt x="969594" y="1078235"/>
                  </a:lnTo>
                  <a:lnTo>
                    <a:pt x="1021138" y="1074005"/>
                  </a:lnTo>
                  <a:lnTo>
                    <a:pt x="1072443" y="1068799"/>
                  </a:lnTo>
                  <a:lnTo>
                    <a:pt x="1123392" y="1062701"/>
                  </a:lnTo>
                  <a:lnTo>
                    <a:pt x="1381521" y="1020287"/>
                  </a:lnTo>
                  <a:lnTo>
                    <a:pt x="1589942" y="970563"/>
                  </a:lnTo>
                  <a:lnTo>
                    <a:pt x="1729235" y="929220"/>
                  </a:lnTo>
                  <a:lnTo>
                    <a:pt x="1779982" y="911952"/>
                  </a:lnTo>
                  <a:lnTo>
                    <a:pt x="1680711" y="894851"/>
                  </a:lnTo>
                  <a:lnTo>
                    <a:pt x="1450734" y="835339"/>
                  </a:lnTo>
                  <a:lnTo>
                    <a:pt x="1191801" y="721107"/>
                  </a:lnTo>
                  <a:lnTo>
                    <a:pt x="1005663" y="539842"/>
                  </a:lnTo>
                  <a:lnTo>
                    <a:pt x="986464" y="496311"/>
                  </a:lnTo>
                  <a:lnTo>
                    <a:pt x="971067" y="452450"/>
                  </a:lnTo>
                  <a:lnTo>
                    <a:pt x="958693" y="408622"/>
                  </a:lnTo>
                  <a:lnTo>
                    <a:pt x="948564" y="365195"/>
                  </a:lnTo>
                  <a:lnTo>
                    <a:pt x="939901" y="322534"/>
                  </a:lnTo>
                  <a:lnTo>
                    <a:pt x="931926" y="281004"/>
                  </a:lnTo>
                  <a:lnTo>
                    <a:pt x="923859" y="240971"/>
                  </a:lnTo>
                  <a:lnTo>
                    <a:pt x="914921" y="202800"/>
                  </a:lnTo>
                  <a:lnTo>
                    <a:pt x="891321" y="133508"/>
                  </a:lnTo>
                  <a:lnTo>
                    <a:pt x="854894" y="76052"/>
                  </a:lnTo>
                  <a:lnTo>
                    <a:pt x="799411" y="33357"/>
                  </a:lnTo>
                  <a:lnTo>
                    <a:pt x="762577" y="18459"/>
                  </a:lnTo>
                  <a:lnTo>
                    <a:pt x="718643" y="8347"/>
                  </a:lnTo>
                  <a:lnTo>
                    <a:pt x="674540" y="2510"/>
                  </a:lnTo>
                  <a:lnTo>
                    <a:pt x="631071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5703" y="4087621"/>
              <a:ext cx="1870075" cy="792480"/>
            </a:xfrm>
            <a:custGeom>
              <a:avLst/>
              <a:gdLst/>
              <a:ahLst/>
              <a:cxnLst/>
              <a:rect l="l" t="t" r="r" b="b"/>
              <a:pathLst>
                <a:path w="1870075" h="792479">
                  <a:moveTo>
                    <a:pt x="1869476" y="0"/>
                  </a:moveTo>
                  <a:lnTo>
                    <a:pt x="1782975" y="38409"/>
                  </a:lnTo>
                  <a:lnTo>
                    <a:pt x="1563708" y="119634"/>
                  </a:lnTo>
                  <a:lnTo>
                    <a:pt x="1272026" y="192666"/>
                  </a:lnTo>
                  <a:lnTo>
                    <a:pt x="968284" y="206501"/>
                  </a:lnTo>
                  <a:lnTo>
                    <a:pt x="911092" y="198974"/>
                  </a:lnTo>
                  <a:lnTo>
                    <a:pt x="856991" y="189468"/>
                  </a:lnTo>
                  <a:lnTo>
                    <a:pt x="805637" y="178548"/>
                  </a:lnTo>
                  <a:lnTo>
                    <a:pt x="756686" y="166780"/>
                  </a:lnTo>
                  <a:lnTo>
                    <a:pt x="664624" y="142957"/>
                  </a:lnTo>
                  <a:lnTo>
                    <a:pt x="620825" y="132032"/>
                  </a:lnTo>
                  <a:lnTo>
                    <a:pt x="578056" y="122518"/>
                  </a:lnTo>
                  <a:lnTo>
                    <a:pt x="535974" y="114979"/>
                  </a:lnTo>
                  <a:lnTo>
                    <a:pt x="494235" y="109981"/>
                  </a:lnTo>
                  <a:lnTo>
                    <a:pt x="452497" y="108089"/>
                  </a:lnTo>
                  <a:lnTo>
                    <a:pt x="410415" y="109868"/>
                  </a:lnTo>
                  <a:lnTo>
                    <a:pt x="367646" y="115881"/>
                  </a:lnTo>
                  <a:lnTo>
                    <a:pt x="323847" y="126695"/>
                  </a:lnTo>
                  <a:lnTo>
                    <a:pt x="278674" y="142875"/>
                  </a:lnTo>
                  <a:lnTo>
                    <a:pt x="236376" y="161968"/>
                  </a:lnTo>
                  <a:lnTo>
                    <a:pt x="197724" y="182394"/>
                  </a:lnTo>
                  <a:lnTo>
                    <a:pt x="162673" y="204026"/>
                  </a:lnTo>
                  <a:lnTo>
                    <a:pt x="131176" y="226739"/>
                  </a:lnTo>
                  <a:lnTo>
                    <a:pt x="78660" y="274906"/>
                  </a:lnTo>
                  <a:lnTo>
                    <a:pt x="39804" y="325890"/>
                  </a:lnTo>
                  <a:lnTo>
                    <a:pt x="14239" y="378688"/>
                  </a:lnTo>
                  <a:lnTo>
                    <a:pt x="1593" y="432295"/>
                  </a:lnTo>
                  <a:lnTo>
                    <a:pt x="0" y="459088"/>
                  </a:lnTo>
                  <a:lnTo>
                    <a:pt x="1497" y="485707"/>
                  </a:lnTo>
                  <a:lnTo>
                    <a:pt x="13578" y="537921"/>
                  </a:lnTo>
                  <a:lnTo>
                    <a:pt x="37467" y="587932"/>
                  </a:lnTo>
                  <a:lnTo>
                    <a:pt x="72793" y="634736"/>
                  </a:lnTo>
                  <a:lnTo>
                    <a:pt x="119185" y="677328"/>
                  </a:lnTo>
                  <a:lnTo>
                    <a:pt x="176273" y="714706"/>
                  </a:lnTo>
                  <a:lnTo>
                    <a:pt x="243687" y="745864"/>
                  </a:lnTo>
                  <a:lnTo>
                    <a:pt x="281149" y="758797"/>
                  </a:lnTo>
                  <a:lnTo>
                    <a:pt x="321054" y="769799"/>
                  </a:lnTo>
                  <a:lnTo>
                    <a:pt x="363355" y="778744"/>
                  </a:lnTo>
                  <a:lnTo>
                    <a:pt x="408006" y="785507"/>
                  </a:lnTo>
                  <a:lnTo>
                    <a:pt x="454959" y="789962"/>
                  </a:lnTo>
                  <a:lnTo>
                    <a:pt x="504170" y="791983"/>
                  </a:lnTo>
                  <a:lnTo>
                    <a:pt x="555592" y="791446"/>
                  </a:lnTo>
                  <a:lnTo>
                    <a:pt x="609177" y="788224"/>
                  </a:lnTo>
                  <a:lnTo>
                    <a:pt x="664881" y="782192"/>
                  </a:lnTo>
                  <a:lnTo>
                    <a:pt x="1190587" y="614701"/>
                  </a:lnTo>
                  <a:lnTo>
                    <a:pt x="1567168" y="350853"/>
                  </a:lnTo>
                  <a:lnTo>
                    <a:pt x="1793754" y="107126"/>
                  </a:lnTo>
                  <a:lnTo>
                    <a:pt x="1869476" y="0"/>
                  </a:lnTo>
                  <a:close/>
                </a:path>
              </a:pathLst>
            </a:custGeom>
            <a:solidFill>
              <a:srgbClr val="A1B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05245" y="4398009"/>
              <a:ext cx="1754505" cy="1218565"/>
            </a:xfrm>
            <a:custGeom>
              <a:avLst/>
              <a:gdLst/>
              <a:ahLst/>
              <a:cxnLst/>
              <a:rect l="l" t="t" r="r" b="b"/>
              <a:pathLst>
                <a:path w="1754504" h="1218564">
                  <a:moveTo>
                    <a:pt x="1434853" y="0"/>
                  </a:moveTo>
                  <a:lnTo>
                    <a:pt x="1411043" y="53518"/>
                  </a:lnTo>
                  <a:lnTo>
                    <a:pt x="1325141" y="182975"/>
                  </a:lnTo>
                  <a:lnTo>
                    <a:pt x="1155444" y="341721"/>
                  </a:lnTo>
                  <a:lnTo>
                    <a:pt x="880244" y="483107"/>
                  </a:lnTo>
                  <a:lnTo>
                    <a:pt x="821235" y="502869"/>
                  </a:lnTo>
                  <a:lnTo>
                    <a:pt x="762327" y="520807"/>
                  </a:lnTo>
                  <a:lnTo>
                    <a:pt x="703789" y="537197"/>
                  </a:lnTo>
                  <a:lnTo>
                    <a:pt x="645888" y="552314"/>
                  </a:lnTo>
                  <a:lnTo>
                    <a:pt x="588894" y="566431"/>
                  </a:lnTo>
                  <a:lnTo>
                    <a:pt x="426028" y="605540"/>
                  </a:lnTo>
                  <a:lnTo>
                    <a:pt x="375340" y="618410"/>
                  </a:lnTo>
                  <a:lnTo>
                    <a:pt x="326899" y="631656"/>
                  </a:lnTo>
                  <a:lnTo>
                    <a:pt x="280973" y="645551"/>
                  </a:lnTo>
                  <a:lnTo>
                    <a:pt x="237831" y="660371"/>
                  </a:lnTo>
                  <a:lnTo>
                    <a:pt x="197741" y="676391"/>
                  </a:lnTo>
                  <a:lnTo>
                    <a:pt x="160971" y="693885"/>
                  </a:lnTo>
                  <a:lnTo>
                    <a:pt x="127790" y="713127"/>
                  </a:lnTo>
                  <a:lnTo>
                    <a:pt x="73265" y="757959"/>
                  </a:lnTo>
                  <a:lnTo>
                    <a:pt x="28766" y="822245"/>
                  </a:lnTo>
                  <a:lnTo>
                    <a:pt x="12317" y="859020"/>
                  </a:lnTo>
                  <a:lnTo>
                    <a:pt x="0" y="928210"/>
                  </a:lnTo>
                  <a:lnTo>
                    <a:pt x="3561" y="960503"/>
                  </a:lnTo>
                  <a:lnTo>
                    <a:pt x="28695" y="1020186"/>
                  </a:lnTo>
                  <a:lnTo>
                    <a:pt x="75939" y="1072927"/>
                  </a:lnTo>
                  <a:lnTo>
                    <a:pt x="107138" y="1096544"/>
                  </a:lnTo>
                  <a:lnTo>
                    <a:pt x="143007" y="1118244"/>
                  </a:lnTo>
                  <a:lnTo>
                    <a:pt x="183260" y="1137967"/>
                  </a:lnTo>
                  <a:lnTo>
                    <a:pt x="227613" y="1155653"/>
                  </a:lnTo>
                  <a:lnTo>
                    <a:pt x="275778" y="1171241"/>
                  </a:lnTo>
                  <a:lnTo>
                    <a:pt x="327470" y="1184671"/>
                  </a:lnTo>
                  <a:lnTo>
                    <a:pt x="382404" y="1195882"/>
                  </a:lnTo>
                  <a:lnTo>
                    <a:pt x="424485" y="1202820"/>
                  </a:lnTo>
                  <a:lnTo>
                    <a:pt x="468018" y="1208508"/>
                  </a:lnTo>
                  <a:lnTo>
                    <a:pt x="512860" y="1212924"/>
                  </a:lnTo>
                  <a:lnTo>
                    <a:pt x="558867" y="1216040"/>
                  </a:lnTo>
                  <a:lnTo>
                    <a:pt x="605898" y="1217834"/>
                  </a:lnTo>
                  <a:lnTo>
                    <a:pt x="653807" y="1218279"/>
                  </a:lnTo>
                  <a:lnTo>
                    <a:pt x="702453" y="1217351"/>
                  </a:lnTo>
                  <a:lnTo>
                    <a:pt x="751692" y="1215025"/>
                  </a:lnTo>
                  <a:lnTo>
                    <a:pt x="801381" y="1211277"/>
                  </a:lnTo>
                  <a:lnTo>
                    <a:pt x="851376" y="1206080"/>
                  </a:lnTo>
                  <a:lnTo>
                    <a:pt x="901535" y="1199411"/>
                  </a:lnTo>
                  <a:lnTo>
                    <a:pt x="951714" y="1191244"/>
                  </a:lnTo>
                  <a:lnTo>
                    <a:pt x="1001769" y="1181554"/>
                  </a:lnTo>
                  <a:lnTo>
                    <a:pt x="1051559" y="1170317"/>
                  </a:lnTo>
                  <a:lnTo>
                    <a:pt x="1100939" y="1157508"/>
                  </a:lnTo>
                  <a:lnTo>
                    <a:pt x="1149767" y="1143101"/>
                  </a:lnTo>
                  <a:lnTo>
                    <a:pt x="1197898" y="1127072"/>
                  </a:lnTo>
                  <a:lnTo>
                    <a:pt x="1245191" y="1109396"/>
                  </a:lnTo>
                  <a:lnTo>
                    <a:pt x="1291501" y="1090049"/>
                  </a:lnTo>
                  <a:lnTo>
                    <a:pt x="1336686" y="1069004"/>
                  </a:lnTo>
                  <a:lnTo>
                    <a:pt x="1380602" y="1046238"/>
                  </a:lnTo>
                  <a:lnTo>
                    <a:pt x="1423106" y="1021724"/>
                  </a:lnTo>
                  <a:lnTo>
                    <a:pt x="1464056" y="995440"/>
                  </a:lnTo>
                  <a:lnTo>
                    <a:pt x="1503306" y="967358"/>
                  </a:lnTo>
                  <a:lnTo>
                    <a:pt x="1554017" y="925154"/>
                  </a:lnTo>
                  <a:lnTo>
                    <a:pt x="1598234" y="882616"/>
                  </a:lnTo>
                  <a:lnTo>
                    <a:pt x="1636259" y="839860"/>
                  </a:lnTo>
                  <a:lnTo>
                    <a:pt x="1668395" y="797002"/>
                  </a:lnTo>
                  <a:lnTo>
                    <a:pt x="1694943" y="754155"/>
                  </a:lnTo>
                  <a:lnTo>
                    <a:pt x="1716205" y="711435"/>
                  </a:lnTo>
                  <a:lnTo>
                    <a:pt x="1732481" y="668958"/>
                  </a:lnTo>
                  <a:lnTo>
                    <a:pt x="1744075" y="626838"/>
                  </a:lnTo>
                  <a:lnTo>
                    <a:pt x="1751287" y="585191"/>
                  </a:lnTo>
                  <a:lnTo>
                    <a:pt x="1754420" y="544131"/>
                  </a:lnTo>
                  <a:lnTo>
                    <a:pt x="1753775" y="503773"/>
                  </a:lnTo>
                  <a:lnTo>
                    <a:pt x="1749653" y="464234"/>
                  </a:lnTo>
                  <a:lnTo>
                    <a:pt x="1742356" y="425627"/>
                  </a:lnTo>
                  <a:lnTo>
                    <a:pt x="1732187" y="388068"/>
                  </a:lnTo>
                  <a:lnTo>
                    <a:pt x="1719446" y="351672"/>
                  </a:lnTo>
                  <a:lnTo>
                    <a:pt x="1704435" y="316554"/>
                  </a:lnTo>
                  <a:lnTo>
                    <a:pt x="1605821" y="166038"/>
                  </a:lnTo>
                  <a:lnTo>
                    <a:pt x="1523674" y="76882"/>
                  </a:lnTo>
                  <a:lnTo>
                    <a:pt x="1460267" y="19992"/>
                  </a:lnTo>
                  <a:lnTo>
                    <a:pt x="1434853" y="0"/>
                  </a:lnTo>
                  <a:close/>
                </a:path>
              </a:pathLst>
            </a:custGeom>
            <a:solidFill>
              <a:srgbClr val="C12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89753" y="1958518"/>
              <a:ext cx="1767839" cy="1233805"/>
            </a:xfrm>
            <a:custGeom>
              <a:avLst/>
              <a:gdLst/>
              <a:ahLst/>
              <a:cxnLst/>
              <a:rect l="l" t="t" r="r" b="b"/>
              <a:pathLst>
                <a:path w="1767840" h="1233805">
                  <a:moveTo>
                    <a:pt x="1293612" y="0"/>
                  </a:moveTo>
                  <a:lnTo>
                    <a:pt x="1240418" y="2012"/>
                  </a:lnTo>
                  <a:lnTo>
                    <a:pt x="1185790" y="7331"/>
                  </a:lnTo>
                  <a:lnTo>
                    <a:pt x="1129919" y="16077"/>
                  </a:lnTo>
                  <a:lnTo>
                    <a:pt x="1082321" y="26247"/>
                  </a:lnTo>
                  <a:lnTo>
                    <a:pt x="1034507" y="38518"/>
                  </a:lnTo>
                  <a:lnTo>
                    <a:pt x="986527" y="52966"/>
                  </a:lnTo>
                  <a:lnTo>
                    <a:pt x="938431" y="69665"/>
                  </a:lnTo>
                  <a:lnTo>
                    <a:pt x="890269" y="88689"/>
                  </a:lnTo>
                  <a:lnTo>
                    <a:pt x="842093" y="110114"/>
                  </a:lnTo>
                  <a:lnTo>
                    <a:pt x="793951" y="134013"/>
                  </a:lnTo>
                  <a:lnTo>
                    <a:pt x="745895" y="160463"/>
                  </a:lnTo>
                  <a:lnTo>
                    <a:pt x="697974" y="189536"/>
                  </a:lnTo>
                  <a:lnTo>
                    <a:pt x="650239" y="221309"/>
                  </a:lnTo>
                  <a:lnTo>
                    <a:pt x="601664" y="256761"/>
                  </a:lnTo>
                  <a:lnTo>
                    <a:pt x="555619" y="293238"/>
                  </a:lnTo>
                  <a:lnTo>
                    <a:pt x="512031" y="330609"/>
                  </a:lnTo>
                  <a:lnTo>
                    <a:pt x="470828" y="368741"/>
                  </a:lnTo>
                  <a:lnTo>
                    <a:pt x="431934" y="407503"/>
                  </a:lnTo>
                  <a:lnTo>
                    <a:pt x="395275" y="446763"/>
                  </a:lnTo>
                  <a:lnTo>
                    <a:pt x="360779" y="486388"/>
                  </a:lnTo>
                  <a:lnTo>
                    <a:pt x="328371" y="526247"/>
                  </a:lnTo>
                  <a:lnTo>
                    <a:pt x="297978" y="566207"/>
                  </a:lnTo>
                  <a:lnTo>
                    <a:pt x="269525" y="606137"/>
                  </a:lnTo>
                  <a:lnTo>
                    <a:pt x="242939" y="645904"/>
                  </a:lnTo>
                  <a:lnTo>
                    <a:pt x="218146" y="685377"/>
                  </a:lnTo>
                  <a:lnTo>
                    <a:pt x="195072" y="724424"/>
                  </a:lnTo>
                  <a:lnTo>
                    <a:pt x="173643" y="762913"/>
                  </a:lnTo>
                  <a:lnTo>
                    <a:pt x="153786" y="800711"/>
                  </a:lnTo>
                  <a:lnTo>
                    <a:pt x="135426" y="837686"/>
                  </a:lnTo>
                  <a:lnTo>
                    <a:pt x="118491" y="873708"/>
                  </a:lnTo>
                  <a:lnTo>
                    <a:pt x="62472" y="1013332"/>
                  </a:lnTo>
                  <a:lnTo>
                    <a:pt x="25908" y="1127835"/>
                  </a:lnTo>
                  <a:lnTo>
                    <a:pt x="6012" y="1205285"/>
                  </a:lnTo>
                  <a:lnTo>
                    <a:pt x="0" y="1233753"/>
                  </a:lnTo>
                  <a:lnTo>
                    <a:pt x="46446" y="1185199"/>
                  </a:lnTo>
                  <a:lnTo>
                    <a:pt x="172212" y="1075066"/>
                  </a:lnTo>
                  <a:lnTo>
                    <a:pt x="356937" y="956647"/>
                  </a:lnTo>
                  <a:lnTo>
                    <a:pt x="580263" y="883233"/>
                  </a:lnTo>
                  <a:lnTo>
                    <a:pt x="631711" y="877777"/>
                  </a:lnTo>
                  <a:lnTo>
                    <a:pt x="682393" y="874641"/>
                  </a:lnTo>
                  <a:lnTo>
                    <a:pt x="732390" y="873350"/>
                  </a:lnTo>
                  <a:lnTo>
                    <a:pt x="781781" y="873430"/>
                  </a:lnTo>
                  <a:lnTo>
                    <a:pt x="830648" y="874405"/>
                  </a:lnTo>
                  <a:lnTo>
                    <a:pt x="927129" y="877144"/>
                  </a:lnTo>
                  <a:lnTo>
                    <a:pt x="974904" y="877959"/>
                  </a:lnTo>
                  <a:lnTo>
                    <a:pt x="1022476" y="877772"/>
                  </a:lnTo>
                  <a:lnTo>
                    <a:pt x="1068343" y="876089"/>
                  </a:lnTo>
                  <a:lnTo>
                    <a:pt x="1113912" y="872832"/>
                  </a:lnTo>
                  <a:lnTo>
                    <a:pt x="1159217" y="867598"/>
                  </a:lnTo>
                  <a:lnTo>
                    <a:pt x="1204288" y="859986"/>
                  </a:lnTo>
                  <a:lnTo>
                    <a:pt x="1249156" y="849594"/>
                  </a:lnTo>
                  <a:lnTo>
                    <a:pt x="1293852" y="836020"/>
                  </a:lnTo>
                  <a:lnTo>
                    <a:pt x="1338408" y="818864"/>
                  </a:lnTo>
                  <a:lnTo>
                    <a:pt x="1382856" y="797723"/>
                  </a:lnTo>
                  <a:lnTo>
                    <a:pt x="1427225" y="772196"/>
                  </a:lnTo>
                  <a:lnTo>
                    <a:pt x="1471549" y="741882"/>
                  </a:lnTo>
                  <a:lnTo>
                    <a:pt x="1525519" y="699890"/>
                  </a:lnTo>
                  <a:lnTo>
                    <a:pt x="1573628" y="658165"/>
                  </a:lnTo>
                  <a:lnTo>
                    <a:pt x="1616026" y="616809"/>
                  </a:lnTo>
                  <a:lnTo>
                    <a:pt x="1652860" y="575922"/>
                  </a:lnTo>
                  <a:lnTo>
                    <a:pt x="1684280" y="535605"/>
                  </a:lnTo>
                  <a:lnTo>
                    <a:pt x="1710434" y="495959"/>
                  </a:lnTo>
                  <a:lnTo>
                    <a:pt x="1731470" y="457087"/>
                  </a:lnTo>
                  <a:lnTo>
                    <a:pt x="1747539" y="419088"/>
                  </a:lnTo>
                  <a:lnTo>
                    <a:pt x="1758788" y="382063"/>
                  </a:lnTo>
                  <a:lnTo>
                    <a:pt x="1767423" y="311344"/>
                  </a:lnTo>
                  <a:lnTo>
                    <a:pt x="1765106" y="277851"/>
                  </a:lnTo>
                  <a:lnTo>
                    <a:pt x="1747948" y="215105"/>
                  </a:lnTo>
                  <a:lnTo>
                    <a:pt x="1715082" y="158684"/>
                  </a:lnTo>
                  <a:lnTo>
                    <a:pt x="1667698" y="109400"/>
                  </a:lnTo>
                  <a:lnTo>
                    <a:pt x="1606987" y="68059"/>
                  </a:lnTo>
                  <a:lnTo>
                    <a:pt x="1572005" y="50621"/>
                  </a:lnTo>
                  <a:lnTo>
                    <a:pt x="1531411" y="35321"/>
                  </a:lnTo>
                  <a:lnTo>
                    <a:pt x="1488242" y="22606"/>
                  </a:lnTo>
                  <a:lnTo>
                    <a:pt x="1442687" y="12596"/>
                  </a:lnTo>
                  <a:lnTo>
                    <a:pt x="1394936" y="5412"/>
                  </a:lnTo>
                  <a:lnTo>
                    <a:pt x="1345182" y="1173"/>
                  </a:lnTo>
                  <a:lnTo>
                    <a:pt x="1293612" y="0"/>
                  </a:lnTo>
                  <a:close/>
                </a:path>
              </a:pathLst>
            </a:custGeom>
            <a:solidFill>
              <a:srgbClr val="F79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30519" y="1341659"/>
              <a:ext cx="1167130" cy="1697355"/>
            </a:xfrm>
            <a:custGeom>
              <a:avLst/>
              <a:gdLst/>
              <a:ahLst/>
              <a:cxnLst/>
              <a:rect l="l" t="t" r="r" b="b"/>
              <a:pathLst>
                <a:path w="1167129" h="1697355">
                  <a:moveTo>
                    <a:pt x="988605" y="0"/>
                  </a:moveTo>
                  <a:lnTo>
                    <a:pt x="912558" y="11941"/>
                  </a:lnTo>
                  <a:lnTo>
                    <a:pt x="871362" y="24164"/>
                  </a:lnTo>
                  <a:lnTo>
                    <a:pt x="828453" y="40266"/>
                  </a:lnTo>
                  <a:lnTo>
                    <a:pt x="784131" y="60032"/>
                  </a:lnTo>
                  <a:lnTo>
                    <a:pt x="738696" y="83246"/>
                  </a:lnTo>
                  <a:lnTo>
                    <a:pt x="692451" y="109692"/>
                  </a:lnTo>
                  <a:lnTo>
                    <a:pt x="645696" y="139155"/>
                  </a:lnTo>
                  <a:lnTo>
                    <a:pt x="598731" y="171418"/>
                  </a:lnTo>
                  <a:lnTo>
                    <a:pt x="560552" y="199488"/>
                  </a:lnTo>
                  <a:lnTo>
                    <a:pt x="522455" y="229263"/>
                  </a:lnTo>
                  <a:lnTo>
                    <a:pt x="484577" y="260639"/>
                  </a:lnTo>
                  <a:lnTo>
                    <a:pt x="447050" y="293517"/>
                  </a:lnTo>
                  <a:lnTo>
                    <a:pt x="410011" y="327792"/>
                  </a:lnTo>
                  <a:lnTo>
                    <a:pt x="373593" y="363365"/>
                  </a:lnTo>
                  <a:lnTo>
                    <a:pt x="337931" y="400133"/>
                  </a:lnTo>
                  <a:lnTo>
                    <a:pt x="303160" y="437994"/>
                  </a:lnTo>
                  <a:lnTo>
                    <a:pt x="269415" y="476846"/>
                  </a:lnTo>
                  <a:lnTo>
                    <a:pt x="236829" y="516588"/>
                  </a:lnTo>
                  <a:lnTo>
                    <a:pt x="205537" y="557117"/>
                  </a:lnTo>
                  <a:lnTo>
                    <a:pt x="175675" y="598333"/>
                  </a:lnTo>
                  <a:lnTo>
                    <a:pt x="147376" y="640132"/>
                  </a:lnTo>
                  <a:lnTo>
                    <a:pt x="120775" y="682414"/>
                  </a:lnTo>
                  <a:lnTo>
                    <a:pt x="96008" y="725076"/>
                  </a:lnTo>
                  <a:lnTo>
                    <a:pt x="73207" y="768017"/>
                  </a:lnTo>
                  <a:lnTo>
                    <a:pt x="52509" y="811135"/>
                  </a:lnTo>
                  <a:lnTo>
                    <a:pt x="34047" y="854327"/>
                  </a:lnTo>
                  <a:lnTo>
                    <a:pt x="17956" y="897493"/>
                  </a:lnTo>
                  <a:lnTo>
                    <a:pt x="4371" y="940530"/>
                  </a:lnTo>
                  <a:lnTo>
                    <a:pt x="0" y="1292574"/>
                  </a:lnTo>
                  <a:lnTo>
                    <a:pt x="143801" y="1526698"/>
                  </a:lnTo>
                  <a:lnTo>
                    <a:pt x="317107" y="1656905"/>
                  </a:lnTo>
                  <a:lnTo>
                    <a:pt x="401246" y="1697196"/>
                  </a:lnTo>
                  <a:lnTo>
                    <a:pt x="394350" y="1638198"/>
                  </a:lnTo>
                  <a:lnTo>
                    <a:pt x="397801" y="1482963"/>
                  </a:lnTo>
                  <a:lnTo>
                    <a:pt x="447805" y="1264124"/>
                  </a:lnTo>
                  <a:lnTo>
                    <a:pt x="580570" y="1014317"/>
                  </a:lnTo>
                  <a:lnTo>
                    <a:pt x="614372" y="969981"/>
                  </a:lnTo>
                  <a:lnTo>
                    <a:pt x="649534" y="926232"/>
                  </a:lnTo>
                  <a:lnTo>
                    <a:pt x="685748" y="883060"/>
                  </a:lnTo>
                  <a:lnTo>
                    <a:pt x="722706" y="840458"/>
                  </a:lnTo>
                  <a:lnTo>
                    <a:pt x="760100" y="798416"/>
                  </a:lnTo>
                  <a:lnTo>
                    <a:pt x="907881" y="635697"/>
                  </a:lnTo>
                  <a:lnTo>
                    <a:pt x="942839" y="596337"/>
                  </a:lnTo>
                  <a:lnTo>
                    <a:pt x="976386" y="557488"/>
                  </a:lnTo>
                  <a:lnTo>
                    <a:pt x="1008214" y="519143"/>
                  </a:lnTo>
                  <a:lnTo>
                    <a:pt x="1038016" y="481292"/>
                  </a:lnTo>
                  <a:lnTo>
                    <a:pt x="1065484" y="443927"/>
                  </a:lnTo>
                  <a:lnTo>
                    <a:pt x="1090310" y="407040"/>
                  </a:lnTo>
                  <a:lnTo>
                    <a:pt x="1112187" y="370623"/>
                  </a:lnTo>
                  <a:lnTo>
                    <a:pt x="1130805" y="334668"/>
                  </a:lnTo>
                  <a:lnTo>
                    <a:pt x="1145859" y="299165"/>
                  </a:lnTo>
                  <a:lnTo>
                    <a:pt x="1164038" y="229487"/>
                  </a:lnTo>
                  <a:lnTo>
                    <a:pt x="1166548" y="195294"/>
                  </a:lnTo>
                  <a:lnTo>
                    <a:pt x="1164063" y="150593"/>
                  </a:lnTo>
                  <a:lnTo>
                    <a:pt x="1156554" y="112146"/>
                  </a:lnTo>
                  <a:lnTo>
                    <a:pt x="1127669" y="53150"/>
                  </a:lnTo>
                  <a:lnTo>
                    <a:pt x="1082300" y="16581"/>
                  </a:lnTo>
                  <a:lnTo>
                    <a:pt x="1022854" y="712"/>
                  </a:lnTo>
                  <a:lnTo>
                    <a:pt x="988605" y="0"/>
                  </a:lnTo>
                  <a:close/>
                </a:path>
              </a:pathLst>
            </a:custGeom>
            <a:solidFill>
              <a:srgbClr val="395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1563" y="3156616"/>
              <a:ext cx="1715135" cy="635635"/>
            </a:xfrm>
            <a:custGeom>
              <a:avLst/>
              <a:gdLst/>
              <a:ahLst/>
              <a:cxnLst/>
              <a:rect l="l" t="t" r="r" b="b"/>
              <a:pathLst>
                <a:path w="1715134" h="635635">
                  <a:moveTo>
                    <a:pt x="1111529" y="0"/>
                  </a:moveTo>
                  <a:lnTo>
                    <a:pt x="1048385" y="1873"/>
                  </a:lnTo>
                  <a:lnTo>
                    <a:pt x="991449" y="5421"/>
                  </a:lnTo>
                  <a:lnTo>
                    <a:pt x="935668" y="10574"/>
                  </a:lnTo>
                  <a:lnTo>
                    <a:pt x="881116" y="17226"/>
                  </a:lnTo>
                  <a:lnTo>
                    <a:pt x="827865" y="25271"/>
                  </a:lnTo>
                  <a:lnTo>
                    <a:pt x="775989" y="34601"/>
                  </a:lnTo>
                  <a:lnTo>
                    <a:pt x="725560" y="45110"/>
                  </a:lnTo>
                  <a:lnTo>
                    <a:pt x="676652" y="56691"/>
                  </a:lnTo>
                  <a:lnTo>
                    <a:pt x="629338" y="69239"/>
                  </a:lnTo>
                  <a:lnTo>
                    <a:pt x="583691" y="82645"/>
                  </a:lnTo>
                  <a:lnTo>
                    <a:pt x="530871" y="99387"/>
                  </a:lnTo>
                  <a:lnTo>
                    <a:pt x="480470" y="117016"/>
                  </a:lnTo>
                  <a:lnTo>
                    <a:pt x="432436" y="135303"/>
                  </a:lnTo>
                  <a:lnTo>
                    <a:pt x="386713" y="154017"/>
                  </a:lnTo>
                  <a:lnTo>
                    <a:pt x="343251" y="172927"/>
                  </a:lnTo>
                  <a:lnTo>
                    <a:pt x="301994" y="191800"/>
                  </a:lnTo>
                  <a:lnTo>
                    <a:pt x="262889" y="210407"/>
                  </a:lnTo>
                  <a:lnTo>
                    <a:pt x="152644" y="268837"/>
                  </a:lnTo>
                  <a:lnTo>
                    <a:pt x="69961" y="318754"/>
                  </a:lnTo>
                  <a:lnTo>
                    <a:pt x="18020" y="353550"/>
                  </a:lnTo>
                  <a:lnTo>
                    <a:pt x="0" y="366617"/>
                  </a:lnTo>
                  <a:lnTo>
                    <a:pt x="12630" y="364087"/>
                  </a:lnTo>
                  <a:lnTo>
                    <a:pt x="47513" y="357997"/>
                  </a:lnTo>
                  <a:lnTo>
                    <a:pt x="100137" y="350598"/>
                  </a:lnTo>
                  <a:lnTo>
                    <a:pt x="165988" y="344138"/>
                  </a:lnTo>
                  <a:lnTo>
                    <a:pt x="211057" y="342619"/>
                  </a:lnTo>
                  <a:lnTo>
                    <a:pt x="259011" y="342728"/>
                  </a:lnTo>
                  <a:lnTo>
                    <a:pt x="308787" y="345098"/>
                  </a:lnTo>
                  <a:lnTo>
                    <a:pt x="359320" y="350363"/>
                  </a:lnTo>
                  <a:lnTo>
                    <a:pt x="409547" y="359156"/>
                  </a:lnTo>
                  <a:lnTo>
                    <a:pt x="458403" y="372110"/>
                  </a:lnTo>
                  <a:lnTo>
                    <a:pt x="504825" y="389858"/>
                  </a:lnTo>
                  <a:lnTo>
                    <a:pt x="546693" y="412146"/>
                  </a:lnTo>
                  <a:lnTo>
                    <a:pt x="584865" y="436054"/>
                  </a:lnTo>
                  <a:lnTo>
                    <a:pt x="620337" y="460987"/>
                  </a:lnTo>
                  <a:lnTo>
                    <a:pt x="654105" y="486348"/>
                  </a:lnTo>
                  <a:lnTo>
                    <a:pt x="687167" y="511539"/>
                  </a:lnTo>
                  <a:lnTo>
                    <a:pt x="720519" y="535965"/>
                  </a:lnTo>
                  <a:lnTo>
                    <a:pt x="755158" y="559027"/>
                  </a:lnTo>
                  <a:lnTo>
                    <a:pt x="792082" y="580129"/>
                  </a:lnTo>
                  <a:lnTo>
                    <a:pt x="832285" y="598675"/>
                  </a:lnTo>
                  <a:lnTo>
                    <a:pt x="876767" y="614066"/>
                  </a:lnTo>
                  <a:lnTo>
                    <a:pt x="926523" y="625707"/>
                  </a:lnTo>
                  <a:lnTo>
                    <a:pt x="982550" y="633001"/>
                  </a:lnTo>
                  <a:lnTo>
                    <a:pt x="1045844" y="635349"/>
                  </a:lnTo>
                  <a:lnTo>
                    <a:pt x="1105971" y="633748"/>
                  </a:lnTo>
                  <a:lnTo>
                    <a:pt x="1163840" y="629991"/>
                  </a:lnTo>
                  <a:lnTo>
                    <a:pt x="1219364" y="624163"/>
                  </a:lnTo>
                  <a:lnTo>
                    <a:pt x="1272459" y="616348"/>
                  </a:lnTo>
                  <a:lnTo>
                    <a:pt x="1323038" y="606632"/>
                  </a:lnTo>
                  <a:lnTo>
                    <a:pt x="1371014" y="595098"/>
                  </a:lnTo>
                  <a:lnTo>
                    <a:pt x="1416302" y="581831"/>
                  </a:lnTo>
                  <a:lnTo>
                    <a:pt x="1458816" y="566916"/>
                  </a:lnTo>
                  <a:lnTo>
                    <a:pt x="1498469" y="550437"/>
                  </a:lnTo>
                  <a:lnTo>
                    <a:pt x="1535176" y="532479"/>
                  </a:lnTo>
                  <a:lnTo>
                    <a:pt x="1583845" y="503304"/>
                  </a:lnTo>
                  <a:lnTo>
                    <a:pt x="1624892" y="471940"/>
                  </a:lnTo>
                  <a:lnTo>
                    <a:pt x="1658283" y="438704"/>
                  </a:lnTo>
                  <a:lnTo>
                    <a:pt x="1683985" y="403910"/>
                  </a:lnTo>
                  <a:lnTo>
                    <a:pt x="1701966" y="367874"/>
                  </a:lnTo>
                  <a:lnTo>
                    <a:pt x="1712191" y="330912"/>
                  </a:lnTo>
                  <a:lnTo>
                    <a:pt x="1714627" y="293338"/>
                  </a:lnTo>
                  <a:lnTo>
                    <a:pt x="1706618" y="250948"/>
                  </a:lnTo>
                  <a:lnTo>
                    <a:pt x="1688403" y="209904"/>
                  </a:lnTo>
                  <a:lnTo>
                    <a:pt x="1660128" y="170815"/>
                  </a:lnTo>
                  <a:lnTo>
                    <a:pt x="1621935" y="134287"/>
                  </a:lnTo>
                  <a:lnTo>
                    <a:pt x="1573971" y="100928"/>
                  </a:lnTo>
                  <a:lnTo>
                    <a:pt x="1516380" y="71342"/>
                  </a:lnTo>
                  <a:lnTo>
                    <a:pt x="1476452" y="54928"/>
                  </a:lnTo>
                  <a:lnTo>
                    <a:pt x="1433275" y="40464"/>
                  </a:lnTo>
                  <a:lnTo>
                    <a:pt x="1386948" y="28045"/>
                  </a:lnTo>
                  <a:lnTo>
                    <a:pt x="1337569" y="17768"/>
                  </a:lnTo>
                  <a:lnTo>
                    <a:pt x="1285239" y="9728"/>
                  </a:lnTo>
                  <a:lnTo>
                    <a:pt x="1230056" y="4023"/>
                  </a:lnTo>
                  <a:lnTo>
                    <a:pt x="1172119" y="748"/>
                  </a:lnTo>
                  <a:lnTo>
                    <a:pt x="1111529" y="0"/>
                  </a:lnTo>
                  <a:close/>
                </a:path>
              </a:pathLst>
            </a:custGeom>
            <a:solidFill>
              <a:srgbClr val="4BC1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72000" y="4653153"/>
              <a:ext cx="864235" cy="1367790"/>
            </a:xfrm>
            <a:custGeom>
              <a:avLst/>
              <a:gdLst/>
              <a:ahLst/>
              <a:cxnLst/>
              <a:rect l="l" t="t" r="r" b="b"/>
              <a:pathLst>
                <a:path w="864235" h="1367789">
                  <a:moveTo>
                    <a:pt x="0" y="0"/>
                  </a:moveTo>
                  <a:lnTo>
                    <a:pt x="29731" y="41427"/>
                  </a:lnTo>
                  <a:lnTo>
                    <a:pt x="91170" y="150637"/>
                  </a:lnTo>
                  <a:lnTo>
                    <a:pt x="142678" y="305020"/>
                  </a:lnTo>
                  <a:lnTo>
                    <a:pt x="142621" y="481965"/>
                  </a:lnTo>
                  <a:lnTo>
                    <a:pt x="129188" y="533233"/>
                  </a:lnTo>
                  <a:lnTo>
                    <a:pt x="112882" y="581388"/>
                  </a:lnTo>
                  <a:lnTo>
                    <a:pt x="94831" y="627020"/>
                  </a:lnTo>
                  <a:lnTo>
                    <a:pt x="58003" y="713074"/>
                  </a:lnTo>
                  <a:lnTo>
                    <a:pt x="41481" y="754678"/>
                  </a:lnTo>
                  <a:lnTo>
                    <a:pt x="27724" y="796120"/>
                  </a:lnTo>
                  <a:lnTo>
                    <a:pt x="17859" y="837990"/>
                  </a:lnTo>
                  <a:lnTo>
                    <a:pt x="13015" y="880879"/>
                  </a:lnTo>
                  <a:lnTo>
                    <a:pt x="14318" y="925377"/>
                  </a:lnTo>
                  <a:lnTo>
                    <a:pt x="22896" y="972074"/>
                  </a:lnTo>
                  <a:lnTo>
                    <a:pt x="39877" y="1021562"/>
                  </a:lnTo>
                  <a:lnTo>
                    <a:pt x="65188" y="1075318"/>
                  </a:lnTo>
                  <a:lnTo>
                    <a:pt x="93240" y="1124481"/>
                  </a:lnTo>
                  <a:lnTo>
                    <a:pt x="123769" y="1169072"/>
                  </a:lnTo>
                  <a:lnTo>
                    <a:pt x="156509" y="1209108"/>
                  </a:lnTo>
                  <a:lnTo>
                    <a:pt x="191196" y="1244607"/>
                  </a:lnTo>
                  <a:lnTo>
                    <a:pt x="227563" y="1275590"/>
                  </a:lnTo>
                  <a:lnTo>
                    <a:pt x="265346" y="1302074"/>
                  </a:lnTo>
                  <a:lnTo>
                    <a:pt x="304280" y="1324078"/>
                  </a:lnTo>
                  <a:lnTo>
                    <a:pt x="344098" y="1341621"/>
                  </a:lnTo>
                  <a:lnTo>
                    <a:pt x="384537" y="1354722"/>
                  </a:lnTo>
                  <a:lnTo>
                    <a:pt x="425329" y="1363398"/>
                  </a:lnTo>
                  <a:lnTo>
                    <a:pt x="466211" y="1367669"/>
                  </a:lnTo>
                  <a:lnTo>
                    <a:pt x="506917" y="1367554"/>
                  </a:lnTo>
                  <a:lnTo>
                    <a:pt x="547182" y="1363071"/>
                  </a:lnTo>
                  <a:lnTo>
                    <a:pt x="586739" y="1354239"/>
                  </a:lnTo>
                  <a:lnTo>
                    <a:pt x="623406" y="1341689"/>
                  </a:lnTo>
                  <a:lnTo>
                    <a:pt x="658391" y="1325398"/>
                  </a:lnTo>
                  <a:lnTo>
                    <a:pt x="691456" y="1305483"/>
                  </a:lnTo>
                  <a:lnTo>
                    <a:pt x="722361" y="1282063"/>
                  </a:lnTo>
                  <a:lnTo>
                    <a:pt x="750867" y="1255256"/>
                  </a:lnTo>
                  <a:lnTo>
                    <a:pt x="776735" y="1225180"/>
                  </a:lnTo>
                  <a:lnTo>
                    <a:pt x="799725" y="1191954"/>
                  </a:lnTo>
                  <a:lnTo>
                    <a:pt x="819600" y="1155696"/>
                  </a:lnTo>
                  <a:lnTo>
                    <a:pt x="836118" y="1116524"/>
                  </a:lnTo>
                  <a:lnTo>
                    <a:pt x="849042" y="1074558"/>
                  </a:lnTo>
                  <a:lnTo>
                    <a:pt x="858133" y="1029915"/>
                  </a:lnTo>
                  <a:lnTo>
                    <a:pt x="863150" y="982713"/>
                  </a:lnTo>
                  <a:lnTo>
                    <a:pt x="863854" y="933071"/>
                  </a:lnTo>
                  <a:lnTo>
                    <a:pt x="860008" y="881107"/>
                  </a:lnTo>
                  <a:lnTo>
                    <a:pt x="851371" y="826940"/>
                  </a:lnTo>
                  <a:lnTo>
                    <a:pt x="837704" y="770688"/>
                  </a:lnTo>
                  <a:lnTo>
                    <a:pt x="818769" y="712470"/>
                  </a:lnTo>
                  <a:lnTo>
                    <a:pt x="798664" y="662808"/>
                  </a:lnTo>
                  <a:lnTo>
                    <a:pt x="776106" y="615084"/>
                  </a:lnTo>
                  <a:lnTo>
                    <a:pt x="751341" y="569298"/>
                  </a:lnTo>
                  <a:lnTo>
                    <a:pt x="724616" y="525450"/>
                  </a:lnTo>
                  <a:lnTo>
                    <a:pt x="696179" y="483540"/>
                  </a:lnTo>
                  <a:lnTo>
                    <a:pt x="666274" y="443568"/>
                  </a:lnTo>
                  <a:lnTo>
                    <a:pt x="635150" y="405534"/>
                  </a:lnTo>
                  <a:lnTo>
                    <a:pt x="603053" y="369438"/>
                  </a:lnTo>
                  <a:lnTo>
                    <a:pt x="570229" y="335280"/>
                  </a:lnTo>
                  <a:lnTo>
                    <a:pt x="530086" y="297265"/>
                  </a:lnTo>
                  <a:lnTo>
                    <a:pt x="489423" y="261816"/>
                  </a:lnTo>
                  <a:lnTo>
                    <a:pt x="448528" y="228934"/>
                  </a:lnTo>
                  <a:lnTo>
                    <a:pt x="407692" y="198617"/>
                  </a:lnTo>
                  <a:lnTo>
                    <a:pt x="367202" y="170866"/>
                  </a:lnTo>
                  <a:lnTo>
                    <a:pt x="327347" y="145681"/>
                  </a:lnTo>
                  <a:lnTo>
                    <a:pt x="288416" y="123063"/>
                  </a:lnTo>
                  <a:lnTo>
                    <a:pt x="176218" y="65151"/>
                  </a:lnTo>
                  <a:lnTo>
                    <a:pt x="84534" y="27146"/>
                  </a:lnTo>
                  <a:lnTo>
                    <a:pt x="22687" y="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4348" y="571480"/>
            <a:ext cx="764386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/>
              <a:t>ДОРОЖНЫЙ</a:t>
            </a:r>
            <a:r>
              <a:rPr sz="2000" b="1" spc="-70" dirty="0"/>
              <a:t> </a:t>
            </a:r>
            <a:r>
              <a:rPr sz="2000" b="1" spc="-10"/>
              <a:t>ФОНД</a:t>
            </a:r>
            <a:r>
              <a:rPr sz="2000" b="1" spc="-85"/>
              <a:t> </a:t>
            </a:r>
            <a:r>
              <a:rPr lang="ru-RU" sz="2000" b="1" spc="-15" dirty="0" smtClean="0"/>
              <a:t>ОРЛОВСКОГО РАЙОНА </a:t>
            </a:r>
            <a:r>
              <a:rPr sz="2000" b="1" smtClean="0"/>
              <a:t>ЗА</a:t>
            </a:r>
            <a:r>
              <a:rPr sz="2000" b="1" spc="-50" smtClean="0"/>
              <a:t> </a:t>
            </a:r>
            <a:r>
              <a:rPr sz="2000" b="1" spc="-10" smtClean="0"/>
              <a:t>202</a:t>
            </a:r>
            <a:r>
              <a:rPr lang="ru-RU" sz="2000" b="1" spc="-10" dirty="0" smtClean="0"/>
              <a:t>2</a:t>
            </a:r>
            <a:r>
              <a:rPr sz="2000" b="1" spc="-40" smtClean="0"/>
              <a:t> </a:t>
            </a:r>
            <a:r>
              <a:rPr sz="2000" b="1" spc="-10" dirty="0"/>
              <a:t>ГОД</a:t>
            </a:r>
            <a:endParaRPr sz="2000" b="1"/>
          </a:p>
        </p:txBody>
      </p:sp>
      <p:sp>
        <p:nvSpPr>
          <p:cNvPr id="17" name="object 17"/>
          <p:cNvSpPr txBox="1"/>
          <p:nvPr/>
        </p:nvSpPr>
        <p:spPr>
          <a:xfrm>
            <a:off x="1535430" y="1076959"/>
            <a:ext cx="19919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solidFill>
                  <a:srgbClr val="6F2F9F"/>
                </a:solidFill>
                <a:latin typeface="Calibri"/>
                <a:cs typeface="Calibri"/>
              </a:rPr>
              <a:t>Транспортный налог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35430" y="1646935"/>
            <a:ext cx="137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29,7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6827" y="2880105"/>
            <a:ext cx="159766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Акцизы</a:t>
            </a:r>
            <a:r>
              <a:rPr sz="1800" b="1" spc="-60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нефтепродукты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33,7</a:t>
            </a:r>
            <a:r>
              <a:rPr sz="1800" b="1" spc="-35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6827" y="4172457"/>
            <a:ext cx="144335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242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П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7D9345"/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к</a:t>
            </a: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7D9345"/>
                </a:solidFill>
                <a:latin typeface="Calibri"/>
                <a:cs typeface="Calibri"/>
              </a:rPr>
              <a:t>н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ые  работы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8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8,8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033" y="5420969"/>
            <a:ext cx="1373505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Капитальный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ремонт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6,0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68441" y="1142746"/>
            <a:ext cx="295084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Межбюджетные </a:t>
            </a:r>
            <a:r>
              <a:rPr sz="1800" b="1" spc="-5">
                <a:solidFill>
                  <a:srgbClr val="395C84"/>
                </a:solidFill>
                <a:latin typeface="Calibri"/>
                <a:cs typeface="Calibri"/>
              </a:rPr>
              <a:t>трансферты </a:t>
            </a:r>
            <a:r>
              <a:rPr sz="1800" b="1" spc="-395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395C84"/>
                </a:solidFill>
                <a:latin typeface="Calibri"/>
                <a:cs typeface="Calibri"/>
              </a:rPr>
              <a:t>областного</a:t>
            </a:r>
            <a:r>
              <a:rPr sz="1800" b="1" spc="-50" smtClean="0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3,7 млн.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649730">
              <a:lnSpc>
                <a:spcPct val="100000"/>
              </a:lnSpc>
              <a:spcBef>
                <a:spcPts val="370"/>
              </a:spcBef>
            </a:pP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Остатки</a:t>
            </a:r>
            <a:r>
              <a:rPr sz="1800" b="1" spc="-50" dirty="0">
                <a:solidFill>
                  <a:srgbClr val="F7921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52893" y="2243271"/>
            <a:ext cx="1373505" cy="10795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495"/>
              </a:spcBef>
            </a:pPr>
            <a:r>
              <a:rPr sz="1800" b="1" spc="-5" smtClean="0">
                <a:solidFill>
                  <a:srgbClr val="F7921F"/>
                </a:solidFill>
                <a:latin typeface="Calibri"/>
                <a:cs typeface="Calibri"/>
              </a:rPr>
              <a:t>01.01.202</a:t>
            </a:r>
            <a:r>
              <a:rPr lang="ru-RU" sz="1800" b="1" spc="-5" dirty="0" smtClean="0">
                <a:solidFill>
                  <a:srgbClr val="F7921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18,8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552450">
              <a:lnSpc>
                <a:spcPct val="100000"/>
              </a:lnSpc>
              <a:spcBef>
                <a:spcPts val="1030"/>
              </a:spcBef>
            </a:pPr>
            <a:r>
              <a:rPr sz="1800" b="1" spc="-5" dirty="0">
                <a:solidFill>
                  <a:srgbClr val="12A0D9"/>
                </a:solidFill>
                <a:latin typeface="Calibri"/>
                <a:cs typeface="Calibri"/>
              </a:rPr>
              <a:t>Прочие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5075" y="3296792"/>
            <a:ext cx="1396365" cy="5226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 indent="107314">
              <a:lnSpc>
                <a:spcPts val="1760"/>
              </a:lnSpc>
              <a:spcBef>
                <a:spcPts val="490"/>
              </a:spcBef>
            </a:pP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по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с</a:t>
            </a: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т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упле</a:t>
            </a:r>
            <a:r>
              <a:rPr sz="1800" b="1" spc="5" smtClean="0">
                <a:solidFill>
                  <a:srgbClr val="12A0D9"/>
                </a:solidFill>
                <a:latin typeface="Calibri"/>
                <a:cs typeface="Calibri"/>
              </a:rPr>
              <a:t>н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ия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79672" y="5699861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Ремонт</a:t>
            </a:r>
            <a:r>
              <a:rPr sz="1800" b="1" spc="-85" dirty="0">
                <a:solidFill>
                  <a:srgbClr val="F8B1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8B100"/>
                </a:solidFill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9672" y="5974181"/>
            <a:ext cx="144589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содержание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6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39,6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344671" y="3065779"/>
            <a:ext cx="3441065" cy="2433320"/>
            <a:chOff x="3344671" y="3065779"/>
            <a:chExt cx="3441065" cy="2433320"/>
          </a:xfrm>
        </p:grpSpPr>
        <p:sp>
          <p:nvSpPr>
            <p:cNvPr id="28" name="object 28"/>
            <p:cNvSpPr/>
            <p:nvPr/>
          </p:nvSpPr>
          <p:spPr>
            <a:xfrm>
              <a:off x="5251068" y="4060648"/>
              <a:ext cx="1534160" cy="1438275"/>
            </a:xfrm>
            <a:custGeom>
              <a:avLst/>
              <a:gdLst/>
              <a:ahLst/>
              <a:cxnLst/>
              <a:rect l="l" t="t" r="r" b="b"/>
              <a:pathLst>
                <a:path w="1534159" h="1438275">
                  <a:moveTo>
                    <a:pt x="856449" y="0"/>
                  </a:moveTo>
                  <a:lnTo>
                    <a:pt x="808513" y="192"/>
                  </a:lnTo>
                  <a:lnTo>
                    <a:pt x="760759" y="3643"/>
                  </a:lnTo>
                  <a:lnTo>
                    <a:pt x="713295" y="10100"/>
                  </a:lnTo>
                  <a:lnTo>
                    <a:pt x="666230" y="19315"/>
                  </a:lnTo>
                  <a:lnTo>
                    <a:pt x="619672" y="31035"/>
                  </a:lnTo>
                  <a:lnTo>
                    <a:pt x="573731" y="45011"/>
                  </a:lnTo>
                  <a:lnTo>
                    <a:pt x="528514" y="60992"/>
                  </a:lnTo>
                  <a:lnTo>
                    <a:pt x="484131" y="78727"/>
                  </a:lnTo>
                  <a:lnTo>
                    <a:pt x="440689" y="97966"/>
                  </a:lnTo>
                  <a:lnTo>
                    <a:pt x="266497" y="188926"/>
                  </a:lnTo>
                  <a:lnTo>
                    <a:pt x="126714" y="282053"/>
                  </a:lnTo>
                  <a:lnTo>
                    <a:pt x="33746" y="354605"/>
                  </a:lnTo>
                  <a:lnTo>
                    <a:pt x="0" y="383843"/>
                  </a:lnTo>
                  <a:lnTo>
                    <a:pt x="80085" y="388008"/>
                  </a:lnTo>
                  <a:lnTo>
                    <a:pt x="271970" y="423928"/>
                  </a:lnTo>
                  <a:lnTo>
                    <a:pt x="503098" y="526736"/>
                  </a:lnTo>
                  <a:lnTo>
                    <a:pt x="700913" y="731569"/>
                  </a:lnTo>
                  <a:lnTo>
                    <a:pt x="729043" y="779554"/>
                  </a:lnTo>
                  <a:lnTo>
                    <a:pt x="755185" y="828631"/>
                  </a:lnTo>
                  <a:lnTo>
                    <a:pt x="779612" y="878395"/>
                  </a:lnTo>
                  <a:lnTo>
                    <a:pt x="802598" y="928441"/>
                  </a:lnTo>
                  <a:lnTo>
                    <a:pt x="824416" y="978365"/>
                  </a:lnTo>
                  <a:lnTo>
                    <a:pt x="885605" y="1123356"/>
                  </a:lnTo>
                  <a:lnTo>
                    <a:pt x="905493" y="1168744"/>
                  </a:lnTo>
                  <a:lnTo>
                    <a:pt x="925582" y="1211986"/>
                  </a:lnTo>
                  <a:lnTo>
                    <a:pt x="946147" y="1252677"/>
                  </a:lnTo>
                  <a:lnTo>
                    <a:pt x="967461" y="1290412"/>
                  </a:lnTo>
                  <a:lnTo>
                    <a:pt x="989799" y="1324788"/>
                  </a:lnTo>
                  <a:lnTo>
                    <a:pt x="1013434" y="1355399"/>
                  </a:lnTo>
                  <a:lnTo>
                    <a:pt x="1065691" y="1403707"/>
                  </a:lnTo>
                  <a:lnTo>
                    <a:pt x="1126423" y="1432100"/>
                  </a:lnTo>
                  <a:lnTo>
                    <a:pt x="1196850" y="1438051"/>
                  </a:lnTo>
                  <a:lnTo>
                    <a:pt x="1231143" y="1434604"/>
                  </a:lnTo>
                  <a:lnTo>
                    <a:pt x="1294058" y="1417296"/>
                  </a:lnTo>
                  <a:lnTo>
                    <a:pt x="1349476" y="1387156"/>
                  </a:lnTo>
                  <a:lnTo>
                    <a:pt x="1397475" y="1345445"/>
                  </a:lnTo>
                  <a:lnTo>
                    <a:pt x="1438134" y="1293428"/>
                  </a:lnTo>
                  <a:lnTo>
                    <a:pt x="1471529" y="1232365"/>
                  </a:lnTo>
                  <a:lnTo>
                    <a:pt x="1497741" y="1163520"/>
                  </a:lnTo>
                  <a:lnTo>
                    <a:pt x="1508176" y="1126574"/>
                  </a:lnTo>
                  <a:lnTo>
                    <a:pt x="1516846" y="1088156"/>
                  </a:lnTo>
                  <a:lnTo>
                    <a:pt x="1523758" y="1048424"/>
                  </a:lnTo>
                  <a:lnTo>
                    <a:pt x="1528923" y="1007535"/>
                  </a:lnTo>
                  <a:lnTo>
                    <a:pt x="1532350" y="965647"/>
                  </a:lnTo>
                  <a:lnTo>
                    <a:pt x="1534050" y="922919"/>
                  </a:lnTo>
                  <a:lnTo>
                    <a:pt x="1534032" y="879508"/>
                  </a:lnTo>
                  <a:lnTo>
                    <a:pt x="1532305" y="835572"/>
                  </a:lnTo>
                  <a:lnTo>
                    <a:pt x="1528881" y="791268"/>
                  </a:lnTo>
                  <a:lnTo>
                    <a:pt x="1523767" y="746755"/>
                  </a:lnTo>
                  <a:lnTo>
                    <a:pt x="1516975" y="702190"/>
                  </a:lnTo>
                  <a:lnTo>
                    <a:pt x="1508514" y="657732"/>
                  </a:lnTo>
                  <a:lnTo>
                    <a:pt x="1498394" y="613537"/>
                  </a:lnTo>
                  <a:lnTo>
                    <a:pt x="1486624" y="569765"/>
                  </a:lnTo>
                  <a:lnTo>
                    <a:pt x="1473214" y="526572"/>
                  </a:lnTo>
                  <a:lnTo>
                    <a:pt x="1458174" y="484117"/>
                  </a:lnTo>
                  <a:lnTo>
                    <a:pt x="1441515" y="442556"/>
                  </a:lnTo>
                  <a:lnTo>
                    <a:pt x="1423245" y="402049"/>
                  </a:lnTo>
                  <a:lnTo>
                    <a:pt x="1403374" y="362754"/>
                  </a:lnTo>
                  <a:lnTo>
                    <a:pt x="1381912" y="324826"/>
                  </a:lnTo>
                  <a:lnTo>
                    <a:pt x="1358869" y="288426"/>
                  </a:lnTo>
                  <a:lnTo>
                    <a:pt x="1334255" y="253710"/>
                  </a:lnTo>
                  <a:lnTo>
                    <a:pt x="1308080" y="220836"/>
                  </a:lnTo>
                  <a:lnTo>
                    <a:pt x="1280352" y="189962"/>
                  </a:lnTo>
                  <a:lnTo>
                    <a:pt x="1251083" y="161247"/>
                  </a:lnTo>
                  <a:lnTo>
                    <a:pt x="1220281" y="134847"/>
                  </a:lnTo>
                  <a:lnTo>
                    <a:pt x="1187957" y="110920"/>
                  </a:lnTo>
                  <a:lnTo>
                    <a:pt x="1141793" y="81291"/>
                  </a:lnTo>
                  <a:lnTo>
                    <a:pt x="1095049" y="56675"/>
                  </a:lnTo>
                  <a:lnTo>
                    <a:pt x="1047835" y="36819"/>
                  </a:lnTo>
                  <a:lnTo>
                    <a:pt x="1000259" y="21475"/>
                  </a:lnTo>
                  <a:lnTo>
                    <a:pt x="952431" y="10390"/>
                  </a:lnTo>
                  <a:lnTo>
                    <a:pt x="904458" y="3315"/>
                  </a:lnTo>
                  <a:lnTo>
                    <a:pt x="85644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6" y="3068954"/>
              <a:ext cx="2448305" cy="13723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47846" y="3068954"/>
              <a:ext cx="2448560" cy="1372870"/>
            </a:xfrm>
            <a:custGeom>
              <a:avLst/>
              <a:gdLst/>
              <a:ahLst/>
              <a:cxnLst/>
              <a:rect l="l" t="t" r="r" b="b"/>
              <a:pathLst>
                <a:path w="2448560" h="1372870">
                  <a:moveTo>
                    <a:pt x="0" y="686181"/>
                  </a:moveTo>
                  <a:lnTo>
                    <a:pt x="5946" y="618120"/>
                  </a:lnTo>
                  <a:lnTo>
                    <a:pt x="23411" y="551956"/>
                  </a:lnTo>
                  <a:lnTo>
                    <a:pt x="51834" y="488002"/>
                  </a:lnTo>
                  <a:lnTo>
                    <a:pt x="90653" y="426573"/>
                  </a:lnTo>
                  <a:lnTo>
                    <a:pt x="139306" y="367983"/>
                  </a:lnTo>
                  <a:lnTo>
                    <a:pt x="167146" y="339851"/>
                  </a:lnTo>
                  <a:lnTo>
                    <a:pt x="197233" y="312547"/>
                  </a:lnTo>
                  <a:lnTo>
                    <a:pt x="229499" y="286110"/>
                  </a:lnTo>
                  <a:lnTo>
                    <a:pt x="263873" y="260580"/>
                  </a:lnTo>
                  <a:lnTo>
                    <a:pt x="300284" y="235995"/>
                  </a:lnTo>
                  <a:lnTo>
                    <a:pt x="338663" y="212395"/>
                  </a:lnTo>
                  <a:lnTo>
                    <a:pt x="378939" y="189820"/>
                  </a:lnTo>
                  <a:lnTo>
                    <a:pt x="421043" y="168308"/>
                  </a:lnTo>
                  <a:lnTo>
                    <a:pt x="464903" y="147899"/>
                  </a:lnTo>
                  <a:lnTo>
                    <a:pt x="510451" y="128632"/>
                  </a:lnTo>
                  <a:lnTo>
                    <a:pt x="557615" y="110547"/>
                  </a:lnTo>
                  <a:lnTo>
                    <a:pt x="606326" y="93683"/>
                  </a:lnTo>
                  <a:lnTo>
                    <a:pt x="656513" y="78079"/>
                  </a:lnTo>
                  <a:lnTo>
                    <a:pt x="708106" y="63775"/>
                  </a:lnTo>
                  <a:lnTo>
                    <a:pt x="761036" y="50809"/>
                  </a:lnTo>
                  <a:lnTo>
                    <a:pt x="815232" y="39222"/>
                  </a:lnTo>
                  <a:lnTo>
                    <a:pt x="870623" y="29052"/>
                  </a:lnTo>
                  <a:lnTo>
                    <a:pt x="927140" y="20338"/>
                  </a:lnTo>
                  <a:lnTo>
                    <a:pt x="984712" y="13121"/>
                  </a:lnTo>
                  <a:lnTo>
                    <a:pt x="1043270" y="7439"/>
                  </a:lnTo>
                  <a:lnTo>
                    <a:pt x="1102742" y="3332"/>
                  </a:lnTo>
                  <a:lnTo>
                    <a:pt x="1163060" y="839"/>
                  </a:lnTo>
                  <a:lnTo>
                    <a:pt x="1224152" y="0"/>
                  </a:lnTo>
                  <a:lnTo>
                    <a:pt x="1285245" y="839"/>
                  </a:lnTo>
                  <a:lnTo>
                    <a:pt x="1345563" y="3332"/>
                  </a:lnTo>
                  <a:lnTo>
                    <a:pt x="1405035" y="7439"/>
                  </a:lnTo>
                  <a:lnTo>
                    <a:pt x="1463593" y="13121"/>
                  </a:lnTo>
                  <a:lnTo>
                    <a:pt x="1521165" y="20338"/>
                  </a:lnTo>
                  <a:lnTo>
                    <a:pt x="1577682" y="29052"/>
                  </a:lnTo>
                  <a:lnTo>
                    <a:pt x="1633073" y="39222"/>
                  </a:lnTo>
                  <a:lnTo>
                    <a:pt x="1687269" y="50809"/>
                  </a:lnTo>
                  <a:lnTo>
                    <a:pt x="1740199" y="63775"/>
                  </a:lnTo>
                  <a:lnTo>
                    <a:pt x="1791792" y="78079"/>
                  </a:lnTo>
                  <a:lnTo>
                    <a:pt x="1841979" y="93683"/>
                  </a:lnTo>
                  <a:lnTo>
                    <a:pt x="1890690" y="110547"/>
                  </a:lnTo>
                  <a:lnTo>
                    <a:pt x="1937854" y="128632"/>
                  </a:lnTo>
                  <a:lnTo>
                    <a:pt x="1983402" y="147899"/>
                  </a:lnTo>
                  <a:lnTo>
                    <a:pt x="2027262" y="168308"/>
                  </a:lnTo>
                  <a:lnTo>
                    <a:pt x="2069366" y="189820"/>
                  </a:lnTo>
                  <a:lnTo>
                    <a:pt x="2109642" y="212395"/>
                  </a:lnTo>
                  <a:lnTo>
                    <a:pt x="2148021" y="235995"/>
                  </a:lnTo>
                  <a:lnTo>
                    <a:pt x="2184432" y="260580"/>
                  </a:lnTo>
                  <a:lnTo>
                    <a:pt x="2218806" y="286110"/>
                  </a:lnTo>
                  <a:lnTo>
                    <a:pt x="2251072" y="312547"/>
                  </a:lnTo>
                  <a:lnTo>
                    <a:pt x="2281159" y="339852"/>
                  </a:lnTo>
                  <a:lnTo>
                    <a:pt x="2308999" y="367983"/>
                  </a:lnTo>
                  <a:lnTo>
                    <a:pt x="2334520" y="396904"/>
                  </a:lnTo>
                  <a:lnTo>
                    <a:pt x="2378326" y="456952"/>
                  </a:lnTo>
                  <a:lnTo>
                    <a:pt x="2412017" y="519683"/>
                  </a:lnTo>
                  <a:lnTo>
                    <a:pt x="2435031" y="584782"/>
                  </a:lnTo>
                  <a:lnTo>
                    <a:pt x="2446807" y="651933"/>
                  </a:lnTo>
                  <a:lnTo>
                    <a:pt x="2448305" y="686181"/>
                  </a:lnTo>
                  <a:lnTo>
                    <a:pt x="2446807" y="720428"/>
                  </a:lnTo>
                  <a:lnTo>
                    <a:pt x="2442359" y="754241"/>
                  </a:lnTo>
                  <a:lnTo>
                    <a:pt x="2424894" y="820405"/>
                  </a:lnTo>
                  <a:lnTo>
                    <a:pt x="2396471" y="884359"/>
                  </a:lnTo>
                  <a:lnTo>
                    <a:pt x="2357652" y="945788"/>
                  </a:lnTo>
                  <a:lnTo>
                    <a:pt x="2308999" y="1004378"/>
                  </a:lnTo>
                  <a:lnTo>
                    <a:pt x="2281159" y="1032510"/>
                  </a:lnTo>
                  <a:lnTo>
                    <a:pt x="2251072" y="1059814"/>
                  </a:lnTo>
                  <a:lnTo>
                    <a:pt x="2218806" y="1086251"/>
                  </a:lnTo>
                  <a:lnTo>
                    <a:pt x="2184432" y="1111781"/>
                  </a:lnTo>
                  <a:lnTo>
                    <a:pt x="2148021" y="1136366"/>
                  </a:lnTo>
                  <a:lnTo>
                    <a:pt x="2109642" y="1159966"/>
                  </a:lnTo>
                  <a:lnTo>
                    <a:pt x="2069366" y="1182541"/>
                  </a:lnTo>
                  <a:lnTo>
                    <a:pt x="2027262" y="1204053"/>
                  </a:lnTo>
                  <a:lnTo>
                    <a:pt x="1983402" y="1224462"/>
                  </a:lnTo>
                  <a:lnTo>
                    <a:pt x="1937854" y="1243729"/>
                  </a:lnTo>
                  <a:lnTo>
                    <a:pt x="1890690" y="1261814"/>
                  </a:lnTo>
                  <a:lnTo>
                    <a:pt x="1841979" y="1278678"/>
                  </a:lnTo>
                  <a:lnTo>
                    <a:pt x="1791792" y="1294282"/>
                  </a:lnTo>
                  <a:lnTo>
                    <a:pt x="1740199" y="1308586"/>
                  </a:lnTo>
                  <a:lnTo>
                    <a:pt x="1687269" y="1321552"/>
                  </a:lnTo>
                  <a:lnTo>
                    <a:pt x="1633073" y="1333139"/>
                  </a:lnTo>
                  <a:lnTo>
                    <a:pt x="1577682" y="1343309"/>
                  </a:lnTo>
                  <a:lnTo>
                    <a:pt x="1521165" y="1352023"/>
                  </a:lnTo>
                  <a:lnTo>
                    <a:pt x="1463593" y="1359240"/>
                  </a:lnTo>
                  <a:lnTo>
                    <a:pt x="1405035" y="1364922"/>
                  </a:lnTo>
                  <a:lnTo>
                    <a:pt x="1345563" y="1369029"/>
                  </a:lnTo>
                  <a:lnTo>
                    <a:pt x="1285245" y="1371522"/>
                  </a:lnTo>
                  <a:lnTo>
                    <a:pt x="1224152" y="1372362"/>
                  </a:lnTo>
                  <a:lnTo>
                    <a:pt x="1163060" y="1371522"/>
                  </a:lnTo>
                  <a:lnTo>
                    <a:pt x="1102742" y="1369029"/>
                  </a:lnTo>
                  <a:lnTo>
                    <a:pt x="1043270" y="1364922"/>
                  </a:lnTo>
                  <a:lnTo>
                    <a:pt x="984712" y="1359240"/>
                  </a:lnTo>
                  <a:lnTo>
                    <a:pt x="927140" y="1352023"/>
                  </a:lnTo>
                  <a:lnTo>
                    <a:pt x="870623" y="1343309"/>
                  </a:lnTo>
                  <a:lnTo>
                    <a:pt x="815232" y="1333139"/>
                  </a:lnTo>
                  <a:lnTo>
                    <a:pt x="761036" y="1321552"/>
                  </a:lnTo>
                  <a:lnTo>
                    <a:pt x="708106" y="1308586"/>
                  </a:lnTo>
                  <a:lnTo>
                    <a:pt x="656513" y="1294282"/>
                  </a:lnTo>
                  <a:lnTo>
                    <a:pt x="606326" y="1278678"/>
                  </a:lnTo>
                  <a:lnTo>
                    <a:pt x="557615" y="1261814"/>
                  </a:lnTo>
                  <a:lnTo>
                    <a:pt x="510451" y="1243729"/>
                  </a:lnTo>
                  <a:lnTo>
                    <a:pt x="464903" y="1224462"/>
                  </a:lnTo>
                  <a:lnTo>
                    <a:pt x="421043" y="1204053"/>
                  </a:lnTo>
                  <a:lnTo>
                    <a:pt x="378939" y="1182541"/>
                  </a:lnTo>
                  <a:lnTo>
                    <a:pt x="338663" y="1159966"/>
                  </a:lnTo>
                  <a:lnTo>
                    <a:pt x="300284" y="1136366"/>
                  </a:lnTo>
                  <a:lnTo>
                    <a:pt x="263873" y="1111781"/>
                  </a:lnTo>
                  <a:lnTo>
                    <a:pt x="229499" y="1086251"/>
                  </a:lnTo>
                  <a:lnTo>
                    <a:pt x="197233" y="1059814"/>
                  </a:lnTo>
                  <a:lnTo>
                    <a:pt x="167146" y="1032510"/>
                  </a:lnTo>
                  <a:lnTo>
                    <a:pt x="139306" y="1004378"/>
                  </a:lnTo>
                  <a:lnTo>
                    <a:pt x="113785" y="975457"/>
                  </a:lnTo>
                  <a:lnTo>
                    <a:pt x="69979" y="915409"/>
                  </a:lnTo>
                  <a:lnTo>
                    <a:pt x="36288" y="852678"/>
                  </a:lnTo>
                  <a:lnTo>
                    <a:pt x="13274" y="787579"/>
                  </a:lnTo>
                  <a:lnTo>
                    <a:pt x="1498" y="720428"/>
                  </a:lnTo>
                  <a:lnTo>
                    <a:pt x="0" y="686181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784596" y="5614517"/>
            <a:ext cx="1639570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С</a:t>
            </a:r>
            <a:r>
              <a:rPr sz="1800" b="1" spc="-1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006FC0"/>
                </a:solidFill>
                <a:latin typeface="Calibri"/>
                <a:cs typeface="Calibri"/>
              </a:rPr>
              <a:t>и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ельст</a:t>
            </a:r>
            <a:r>
              <a:rPr sz="1800" b="1" spc="-10" dirty="0">
                <a:solidFill>
                  <a:srgbClr val="006FC0"/>
                </a:solidFill>
                <a:latin typeface="Calibri"/>
                <a:cs typeface="Calibri"/>
              </a:rPr>
              <a:t>в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о</a:t>
            </a:r>
            <a:r>
              <a:rPr sz="18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и  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реконструкция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17,8</a:t>
            </a:r>
            <a:r>
              <a:rPr sz="1800" b="1" spc="-4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31716" y="3102940"/>
            <a:ext cx="14827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ДОХОДЫ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85,9 </a:t>
            </a:r>
            <a:r>
              <a:rPr lang="ru-RU"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31716" y="3804284"/>
            <a:ext cx="1482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РАСХОДЫ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72,2 </a:t>
            </a:r>
            <a:r>
              <a:rPr lang="ru-RU"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78889" y="3002407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39,2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6589" y="1778000"/>
            <a:ext cx="58959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34,6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69683" y="3290392"/>
            <a:ext cx="4489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5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16726" y="2210180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21,9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32401" y="1634109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4,3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14876" y="5523382"/>
            <a:ext cx="5261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54,8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59785" y="5163058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8,3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55139" y="4370958"/>
            <a:ext cx="5308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12,2</a:t>
            </a:r>
            <a:r>
              <a:rPr sz="1500" b="1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00698" y="4658995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24,7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06688" y="46990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041648" cy="19288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Строительство тротуара по ул. Шолохова (от пер. Кировский до пер. Февральский) в п. Орловский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2 940,2 тыс.рублей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643438" y="714356"/>
            <a:ext cx="4214841" cy="1857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Строительство </a:t>
            </a:r>
            <a:r>
              <a:rPr lang="ru-RU" sz="1600" dirty="0" err="1" smtClean="0"/>
              <a:t>внутрипоселковой</a:t>
            </a:r>
            <a:r>
              <a:rPr lang="ru-RU" sz="1600" dirty="0" smtClean="0"/>
              <a:t> автомобильной дороги по ул. Комсомольская (от пер. П. Конной Армии до пер. Путиловский) в п. Орловский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14 896,2 тыс.рублей </a:t>
            </a:r>
          </a:p>
          <a:p>
            <a:pPr algn="ctr"/>
            <a:endParaRPr lang="ru-RU" dirty="0"/>
          </a:p>
        </p:txBody>
      </p:sp>
      <p:pic>
        <p:nvPicPr>
          <p:cNvPr id="13313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562" y="2708275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2714620"/>
            <a:ext cx="4041775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928" y="610565"/>
            <a:ext cx="804100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280"/>
              </a:lnSpc>
              <a:spcBef>
                <a:spcPts val="105"/>
              </a:spcBef>
            </a:pP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ОСНОВНЫЕ</a:t>
            </a:r>
            <a:r>
              <a:rPr sz="2000" b="1" spc="15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НАПРАВЛЕНИЯ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БЮДЖЕТНОЙ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5B5B5B"/>
                </a:solidFill>
                <a:latin typeface="Tahoma"/>
                <a:cs typeface="Tahoma"/>
              </a:rPr>
              <a:t>И</a:t>
            </a:r>
            <a:r>
              <a:rPr sz="2000" b="1" spc="18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НАЛОГОВОЙ</a:t>
            </a:r>
            <a:endParaRPr sz="2000">
              <a:latin typeface="Tahoma"/>
              <a:cs typeface="Tahoma"/>
            </a:endParaRPr>
          </a:p>
          <a:p>
            <a:pPr marL="12700" algn="ctr">
              <a:lnSpc>
                <a:spcPts val="2280"/>
              </a:lnSpc>
            </a:pPr>
            <a:r>
              <a:rPr sz="2000" b="1" spc="80">
                <a:solidFill>
                  <a:srgbClr val="5B5B5B"/>
                </a:solidFill>
                <a:latin typeface="Tahoma"/>
                <a:cs typeface="Tahoma"/>
              </a:rPr>
              <a:t>ПОЛИТИКИ</a:t>
            </a:r>
            <a:r>
              <a:rPr sz="2000" b="1" spc="17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smtClean="0">
                <a:solidFill>
                  <a:srgbClr val="5B5B5B"/>
                </a:solidFill>
                <a:latin typeface="Tahoma"/>
                <a:cs typeface="Tahoma"/>
              </a:rPr>
              <a:t>В</a:t>
            </a:r>
            <a:r>
              <a:rPr sz="2000" b="1" spc="19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smtClean="0">
                <a:solidFill>
                  <a:srgbClr val="5B5B5B"/>
                </a:solidFill>
                <a:latin typeface="Tahoma"/>
                <a:cs typeface="Tahoma"/>
              </a:rPr>
              <a:t>202</a:t>
            </a:r>
            <a:r>
              <a:rPr lang="en-US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2</a:t>
            </a:r>
            <a:r>
              <a:rPr sz="2000" b="1" spc="22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5B5B5B"/>
                </a:solidFill>
                <a:latin typeface="Tahoma"/>
                <a:cs typeface="Tahoma"/>
              </a:rPr>
              <a:t>ГОДУ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95159" y="1299336"/>
            <a:ext cx="1127125" cy="1050925"/>
            <a:chOff x="1095159" y="1299336"/>
            <a:chExt cx="1127125" cy="1050925"/>
          </a:xfrm>
        </p:grpSpPr>
        <p:sp>
          <p:nvSpPr>
            <p:cNvPr id="7" name="object 7"/>
            <p:cNvSpPr/>
            <p:nvPr/>
          </p:nvSpPr>
          <p:spPr>
            <a:xfrm>
              <a:off x="1095159" y="1299336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60" y="0"/>
                  </a:moveTo>
                  <a:lnTo>
                    <a:pt x="514849" y="1928"/>
                  </a:lnTo>
                  <a:lnTo>
                    <a:pt x="467384" y="7608"/>
                  </a:lnTo>
                  <a:lnTo>
                    <a:pt x="421236" y="16881"/>
                  </a:lnTo>
                  <a:lnTo>
                    <a:pt x="376573" y="29590"/>
                  </a:lnTo>
                  <a:lnTo>
                    <a:pt x="333566" y="45578"/>
                  </a:lnTo>
                  <a:lnTo>
                    <a:pt x="292382" y="64686"/>
                  </a:lnTo>
                  <a:lnTo>
                    <a:pt x="253192" y="86757"/>
                  </a:lnTo>
                  <a:lnTo>
                    <a:pt x="216165" y="111632"/>
                  </a:lnTo>
                  <a:lnTo>
                    <a:pt x="181469" y="139155"/>
                  </a:lnTo>
                  <a:lnTo>
                    <a:pt x="149275" y="169167"/>
                  </a:lnTo>
                  <a:lnTo>
                    <a:pt x="119751" y="201511"/>
                  </a:lnTo>
                  <a:lnTo>
                    <a:pt x="93066" y="236029"/>
                  </a:lnTo>
                  <a:lnTo>
                    <a:pt x="69390" y="272563"/>
                  </a:lnTo>
                  <a:lnTo>
                    <a:pt x="48893" y="310955"/>
                  </a:lnTo>
                  <a:lnTo>
                    <a:pt x="31743" y="351048"/>
                  </a:lnTo>
                  <a:lnTo>
                    <a:pt x="18109" y="392684"/>
                  </a:lnTo>
                  <a:lnTo>
                    <a:pt x="8161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1" y="614834"/>
                  </a:lnTo>
                  <a:lnTo>
                    <a:pt x="18109" y="657850"/>
                  </a:lnTo>
                  <a:lnTo>
                    <a:pt x="31743" y="699480"/>
                  </a:lnTo>
                  <a:lnTo>
                    <a:pt x="48893" y="739566"/>
                  </a:lnTo>
                  <a:lnTo>
                    <a:pt x="69390" y="777950"/>
                  </a:lnTo>
                  <a:lnTo>
                    <a:pt x="93066" y="814475"/>
                  </a:lnTo>
                  <a:lnTo>
                    <a:pt x="119751" y="848983"/>
                  </a:lnTo>
                  <a:lnTo>
                    <a:pt x="149275" y="881317"/>
                  </a:lnTo>
                  <a:lnTo>
                    <a:pt x="181469" y="911319"/>
                  </a:lnTo>
                  <a:lnTo>
                    <a:pt x="216165" y="938832"/>
                  </a:lnTo>
                  <a:lnTo>
                    <a:pt x="253192" y="963698"/>
                  </a:lnTo>
                  <a:lnTo>
                    <a:pt x="292382" y="985760"/>
                  </a:lnTo>
                  <a:lnTo>
                    <a:pt x="333566" y="1004860"/>
                  </a:lnTo>
                  <a:lnTo>
                    <a:pt x="376573" y="1020840"/>
                  </a:lnTo>
                  <a:lnTo>
                    <a:pt x="421236" y="1033543"/>
                  </a:lnTo>
                  <a:lnTo>
                    <a:pt x="467384" y="1042812"/>
                  </a:lnTo>
                  <a:lnTo>
                    <a:pt x="514849" y="1048489"/>
                  </a:lnTo>
                  <a:lnTo>
                    <a:pt x="563460" y="1050416"/>
                  </a:lnTo>
                  <a:lnTo>
                    <a:pt x="612091" y="1048489"/>
                  </a:lnTo>
                  <a:lnTo>
                    <a:pt x="659574" y="1042812"/>
                  </a:lnTo>
                  <a:lnTo>
                    <a:pt x="705739" y="1033543"/>
                  </a:lnTo>
                  <a:lnTo>
                    <a:pt x="750416" y="1020840"/>
                  </a:lnTo>
                  <a:lnTo>
                    <a:pt x="793438" y="1004860"/>
                  </a:lnTo>
                  <a:lnTo>
                    <a:pt x="834634" y="985760"/>
                  </a:lnTo>
                  <a:lnTo>
                    <a:pt x="873835" y="963698"/>
                  </a:lnTo>
                  <a:lnTo>
                    <a:pt x="910873" y="938832"/>
                  </a:lnTo>
                  <a:lnTo>
                    <a:pt x="945578" y="911319"/>
                  </a:lnTo>
                  <a:lnTo>
                    <a:pt x="977780" y="881317"/>
                  </a:lnTo>
                  <a:lnTo>
                    <a:pt x="1007311" y="848983"/>
                  </a:lnTo>
                  <a:lnTo>
                    <a:pt x="1034002" y="814475"/>
                  </a:lnTo>
                  <a:lnTo>
                    <a:pt x="1057683" y="777950"/>
                  </a:lnTo>
                  <a:lnTo>
                    <a:pt x="1078184" y="739566"/>
                  </a:lnTo>
                  <a:lnTo>
                    <a:pt x="1095338" y="699480"/>
                  </a:lnTo>
                  <a:lnTo>
                    <a:pt x="1108974" y="657850"/>
                  </a:lnTo>
                  <a:lnTo>
                    <a:pt x="1118924" y="614834"/>
                  </a:lnTo>
                  <a:lnTo>
                    <a:pt x="1125018" y="570588"/>
                  </a:lnTo>
                  <a:lnTo>
                    <a:pt x="1127086" y="525272"/>
                  </a:lnTo>
                  <a:lnTo>
                    <a:pt x="1125018" y="479954"/>
                  </a:lnTo>
                  <a:lnTo>
                    <a:pt x="1118924" y="435705"/>
                  </a:lnTo>
                  <a:lnTo>
                    <a:pt x="1108974" y="392684"/>
                  </a:lnTo>
                  <a:lnTo>
                    <a:pt x="1095338" y="351048"/>
                  </a:lnTo>
                  <a:lnTo>
                    <a:pt x="1078184" y="310955"/>
                  </a:lnTo>
                  <a:lnTo>
                    <a:pt x="1057683" y="272563"/>
                  </a:lnTo>
                  <a:lnTo>
                    <a:pt x="1034002" y="236029"/>
                  </a:lnTo>
                  <a:lnTo>
                    <a:pt x="1007311" y="201511"/>
                  </a:lnTo>
                  <a:lnTo>
                    <a:pt x="977780" y="169167"/>
                  </a:lnTo>
                  <a:lnTo>
                    <a:pt x="945578" y="139155"/>
                  </a:lnTo>
                  <a:lnTo>
                    <a:pt x="910873" y="111632"/>
                  </a:lnTo>
                  <a:lnTo>
                    <a:pt x="873835" y="86757"/>
                  </a:lnTo>
                  <a:lnTo>
                    <a:pt x="834634" y="64686"/>
                  </a:lnTo>
                  <a:lnTo>
                    <a:pt x="793438" y="45578"/>
                  </a:lnTo>
                  <a:lnTo>
                    <a:pt x="750416" y="29590"/>
                  </a:lnTo>
                  <a:lnTo>
                    <a:pt x="705739" y="16881"/>
                  </a:lnTo>
                  <a:lnTo>
                    <a:pt x="659574" y="7608"/>
                  </a:lnTo>
                  <a:lnTo>
                    <a:pt x="612091" y="1928"/>
                  </a:lnTo>
                  <a:lnTo>
                    <a:pt x="563460" y="0"/>
                  </a:lnTo>
                  <a:close/>
                </a:path>
              </a:pathLst>
            </a:custGeom>
            <a:solidFill>
              <a:srgbClr val="4471C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274" y="1436928"/>
              <a:ext cx="699973" cy="6999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1271" y="2372614"/>
            <a:ext cx="19837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СБ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Л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СИРОВ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ОСТИ 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47490" y="4914519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499" y="0"/>
                </a:moveTo>
                <a:lnTo>
                  <a:pt x="514868" y="1928"/>
                </a:lnTo>
                <a:lnTo>
                  <a:pt x="467389" y="7608"/>
                </a:lnTo>
                <a:lnTo>
                  <a:pt x="421229" y="16881"/>
                </a:lnTo>
                <a:lnTo>
                  <a:pt x="376557" y="29590"/>
                </a:lnTo>
                <a:lnTo>
                  <a:pt x="333543" y="45578"/>
                </a:lnTo>
                <a:lnTo>
                  <a:pt x="292355" y="64686"/>
                </a:lnTo>
                <a:lnTo>
                  <a:pt x="253163" y="86757"/>
                </a:lnTo>
                <a:lnTo>
                  <a:pt x="216134" y="111632"/>
                </a:lnTo>
                <a:lnTo>
                  <a:pt x="181440" y="139155"/>
                </a:lnTo>
                <a:lnTo>
                  <a:pt x="149247" y="169167"/>
                </a:lnTo>
                <a:lnTo>
                  <a:pt x="119726" y="201511"/>
                </a:lnTo>
                <a:lnTo>
                  <a:pt x="93045" y="236029"/>
                </a:lnTo>
                <a:lnTo>
                  <a:pt x="69373" y="272563"/>
                </a:lnTo>
                <a:lnTo>
                  <a:pt x="48880" y="310955"/>
                </a:lnTo>
                <a:lnTo>
                  <a:pt x="31734" y="351048"/>
                </a:lnTo>
                <a:lnTo>
                  <a:pt x="18103" y="392684"/>
                </a:lnTo>
                <a:lnTo>
                  <a:pt x="8158" y="435705"/>
                </a:lnTo>
                <a:lnTo>
                  <a:pt x="2067" y="479954"/>
                </a:lnTo>
                <a:lnTo>
                  <a:pt x="0" y="525271"/>
                </a:lnTo>
                <a:lnTo>
                  <a:pt x="2067" y="570581"/>
                </a:lnTo>
                <a:lnTo>
                  <a:pt x="8158" y="614821"/>
                </a:lnTo>
                <a:lnTo>
                  <a:pt x="18103" y="657834"/>
                </a:lnTo>
                <a:lnTo>
                  <a:pt x="31734" y="699462"/>
                </a:lnTo>
                <a:lnTo>
                  <a:pt x="48880" y="739546"/>
                </a:lnTo>
                <a:lnTo>
                  <a:pt x="69373" y="777930"/>
                </a:lnTo>
                <a:lnTo>
                  <a:pt x="93045" y="814456"/>
                </a:lnTo>
                <a:lnTo>
                  <a:pt x="119726" y="848966"/>
                </a:lnTo>
                <a:lnTo>
                  <a:pt x="149247" y="881303"/>
                </a:lnTo>
                <a:lnTo>
                  <a:pt x="181440" y="911308"/>
                </a:lnTo>
                <a:lnTo>
                  <a:pt x="216134" y="938824"/>
                </a:lnTo>
                <a:lnTo>
                  <a:pt x="253163" y="963694"/>
                </a:lnTo>
                <a:lnTo>
                  <a:pt x="292355" y="985759"/>
                </a:lnTo>
                <a:lnTo>
                  <a:pt x="333543" y="1004862"/>
                </a:lnTo>
                <a:lnTo>
                  <a:pt x="376557" y="1020846"/>
                </a:lnTo>
                <a:lnTo>
                  <a:pt x="421229" y="1033552"/>
                </a:lnTo>
                <a:lnTo>
                  <a:pt x="467389" y="1042823"/>
                </a:lnTo>
                <a:lnTo>
                  <a:pt x="514868" y="1048501"/>
                </a:lnTo>
                <a:lnTo>
                  <a:pt x="563499" y="1050429"/>
                </a:lnTo>
                <a:lnTo>
                  <a:pt x="612129" y="1048501"/>
                </a:lnTo>
                <a:lnTo>
                  <a:pt x="659608" y="1042823"/>
                </a:lnTo>
                <a:lnTo>
                  <a:pt x="705768" y="1033552"/>
                </a:lnTo>
                <a:lnTo>
                  <a:pt x="750440" y="1020846"/>
                </a:lnTo>
                <a:lnTo>
                  <a:pt x="793454" y="1004862"/>
                </a:lnTo>
                <a:lnTo>
                  <a:pt x="834642" y="985759"/>
                </a:lnTo>
                <a:lnTo>
                  <a:pt x="873834" y="963694"/>
                </a:lnTo>
                <a:lnTo>
                  <a:pt x="910863" y="938824"/>
                </a:lnTo>
                <a:lnTo>
                  <a:pt x="945557" y="911308"/>
                </a:lnTo>
                <a:lnTo>
                  <a:pt x="977750" y="881303"/>
                </a:lnTo>
                <a:lnTo>
                  <a:pt x="1007271" y="848966"/>
                </a:lnTo>
                <a:lnTo>
                  <a:pt x="1033952" y="814456"/>
                </a:lnTo>
                <a:lnTo>
                  <a:pt x="1057624" y="777930"/>
                </a:lnTo>
                <a:lnTo>
                  <a:pt x="1078117" y="739546"/>
                </a:lnTo>
                <a:lnTo>
                  <a:pt x="1095263" y="699462"/>
                </a:lnTo>
                <a:lnTo>
                  <a:pt x="1108894" y="657834"/>
                </a:lnTo>
                <a:lnTo>
                  <a:pt x="1118839" y="614821"/>
                </a:lnTo>
                <a:lnTo>
                  <a:pt x="1124930" y="570581"/>
                </a:lnTo>
                <a:lnTo>
                  <a:pt x="1126998" y="525271"/>
                </a:lnTo>
                <a:lnTo>
                  <a:pt x="1124930" y="479954"/>
                </a:lnTo>
                <a:lnTo>
                  <a:pt x="1118839" y="435705"/>
                </a:lnTo>
                <a:lnTo>
                  <a:pt x="1108894" y="392684"/>
                </a:lnTo>
                <a:lnTo>
                  <a:pt x="1095263" y="351048"/>
                </a:lnTo>
                <a:lnTo>
                  <a:pt x="1078117" y="310955"/>
                </a:lnTo>
                <a:lnTo>
                  <a:pt x="1057624" y="272563"/>
                </a:lnTo>
                <a:lnTo>
                  <a:pt x="1033952" y="236029"/>
                </a:lnTo>
                <a:lnTo>
                  <a:pt x="1007271" y="201511"/>
                </a:lnTo>
                <a:lnTo>
                  <a:pt x="977750" y="169167"/>
                </a:lnTo>
                <a:lnTo>
                  <a:pt x="945557" y="139155"/>
                </a:lnTo>
                <a:lnTo>
                  <a:pt x="910863" y="111632"/>
                </a:lnTo>
                <a:lnTo>
                  <a:pt x="873834" y="86757"/>
                </a:lnTo>
                <a:lnTo>
                  <a:pt x="834642" y="64686"/>
                </a:lnTo>
                <a:lnTo>
                  <a:pt x="793454" y="45578"/>
                </a:lnTo>
                <a:lnTo>
                  <a:pt x="750440" y="29590"/>
                </a:lnTo>
                <a:lnTo>
                  <a:pt x="705768" y="16881"/>
                </a:lnTo>
                <a:lnTo>
                  <a:pt x="659608" y="7608"/>
                </a:lnTo>
                <a:lnTo>
                  <a:pt x="612129" y="1928"/>
                </a:lnTo>
                <a:lnTo>
                  <a:pt x="563499" y="0"/>
                </a:lnTo>
                <a:close/>
              </a:path>
            </a:pathLst>
          </a:custGeom>
          <a:solidFill>
            <a:srgbClr val="E21E2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900544" y="4975225"/>
            <a:ext cx="1127125" cy="1050925"/>
            <a:chOff x="6900544" y="4975225"/>
            <a:chExt cx="1127125" cy="1050925"/>
          </a:xfrm>
        </p:grpSpPr>
        <p:sp>
          <p:nvSpPr>
            <p:cNvPr id="12" name="object 12"/>
            <p:cNvSpPr/>
            <p:nvPr/>
          </p:nvSpPr>
          <p:spPr>
            <a:xfrm>
              <a:off x="6900544" y="497522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7"/>
                  </a:lnTo>
                  <a:lnTo>
                    <a:pt x="467421" y="7604"/>
                  </a:lnTo>
                  <a:lnTo>
                    <a:pt x="421271" y="16873"/>
                  </a:lnTo>
                  <a:lnTo>
                    <a:pt x="376607" y="29576"/>
                  </a:lnTo>
                  <a:lnTo>
                    <a:pt x="333597" y="45556"/>
                  </a:lnTo>
                  <a:lnTo>
                    <a:pt x="292411" y="64656"/>
                  </a:lnTo>
                  <a:lnTo>
                    <a:pt x="253219" y="86718"/>
                  </a:lnTo>
                  <a:lnTo>
                    <a:pt x="216188" y="111584"/>
                  </a:lnTo>
                  <a:lnTo>
                    <a:pt x="181490" y="139097"/>
                  </a:lnTo>
                  <a:lnTo>
                    <a:pt x="149292" y="169099"/>
                  </a:lnTo>
                  <a:lnTo>
                    <a:pt x="119765" y="201433"/>
                  </a:lnTo>
                  <a:lnTo>
                    <a:pt x="93078" y="235941"/>
                  </a:lnTo>
                  <a:lnTo>
                    <a:pt x="69399" y="272466"/>
                  </a:lnTo>
                  <a:lnTo>
                    <a:pt x="48899" y="310850"/>
                  </a:lnTo>
                  <a:lnTo>
                    <a:pt x="31747" y="350936"/>
                  </a:lnTo>
                  <a:lnTo>
                    <a:pt x="18111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6"/>
                  </a:lnTo>
                  <a:lnTo>
                    <a:pt x="8162" y="614716"/>
                  </a:lnTo>
                  <a:lnTo>
                    <a:pt x="18111" y="657738"/>
                  </a:lnTo>
                  <a:lnTo>
                    <a:pt x="31747" y="699373"/>
                  </a:lnTo>
                  <a:lnTo>
                    <a:pt x="48899" y="739465"/>
                  </a:lnTo>
                  <a:lnTo>
                    <a:pt x="69399" y="777855"/>
                  </a:lnTo>
                  <a:lnTo>
                    <a:pt x="93078" y="814386"/>
                  </a:lnTo>
                  <a:lnTo>
                    <a:pt x="119765" y="848901"/>
                  </a:lnTo>
                  <a:lnTo>
                    <a:pt x="149292" y="881241"/>
                  </a:lnTo>
                  <a:lnTo>
                    <a:pt x="181490" y="911249"/>
                  </a:lnTo>
                  <a:lnTo>
                    <a:pt x="216188" y="938768"/>
                  </a:lnTo>
                  <a:lnTo>
                    <a:pt x="253219" y="963639"/>
                  </a:lnTo>
                  <a:lnTo>
                    <a:pt x="292411" y="985706"/>
                  </a:lnTo>
                  <a:lnTo>
                    <a:pt x="333597" y="1004810"/>
                  </a:lnTo>
                  <a:lnTo>
                    <a:pt x="376607" y="1020794"/>
                  </a:lnTo>
                  <a:lnTo>
                    <a:pt x="421271" y="1033501"/>
                  </a:lnTo>
                  <a:lnTo>
                    <a:pt x="467421" y="1042772"/>
                  </a:lnTo>
                  <a:lnTo>
                    <a:pt x="514886" y="1048451"/>
                  </a:lnTo>
                  <a:lnTo>
                    <a:pt x="563499" y="1050378"/>
                  </a:lnTo>
                  <a:lnTo>
                    <a:pt x="612129" y="1048451"/>
                  </a:lnTo>
                  <a:lnTo>
                    <a:pt x="659608" y="1042772"/>
                  </a:lnTo>
                  <a:lnTo>
                    <a:pt x="705768" y="1033501"/>
                  </a:lnTo>
                  <a:lnTo>
                    <a:pt x="750440" y="1020794"/>
                  </a:lnTo>
                  <a:lnTo>
                    <a:pt x="793454" y="1004810"/>
                  </a:lnTo>
                  <a:lnTo>
                    <a:pt x="834642" y="985706"/>
                  </a:lnTo>
                  <a:lnTo>
                    <a:pt x="873834" y="963639"/>
                  </a:lnTo>
                  <a:lnTo>
                    <a:pt x="910863" y="938768"/>
                  </a:lnTo>
                  <a:lnTo>
                    <a:pt x="945557" y="911249"/>
                  </a:lnTo>
                  <a:lnTo>
                    <a:pt x="977750" y="881241"/>
                  </a:lnTo>
                  <a:lnTo>
                    <a:pt x="1007271" y="848901"/>
                  </a:lnTo>
                  <a:lnTo>
                    <a:pt x="1033952" y="814386"/>
                  </a:lnTo>
                  <a:lnTo>
                    <a:pt x="1057624" y="777855"/>
                  </a:lnTo>
                  <a:lnTo>
                    <a:pt x="1078117" y="739465"/>
                  </a:lnTo>
                  <a:lnTo>
                    <a:pt x="1095263" y="699373"/>
                  </a:lnTo>
                  <a:lnTo>
                    <a:pt x="1108894" y="657738"/>
                  </a:lnTo>
                  <a:lnTo>
                    <a:pt x="1118839" y="614716"/>
                  </a:lnTo>
                  <a:lnTo>
                    <a:pt x="1124930" y="570466"/>
                  </a:lnTo>
                  <a:lnTo>
                    <a:pt x="1126998" y="525144"/>
                  </a:lnTo>
                  <a:lnTo>
                    <a:pt x="1124930" y="479828"/>
                  </a:lnTo>
                  <a:lnTo>
                    <a:pt x="1118839" y="435582"/>
                  </a:lnTo>
                  <a:lnTo>
                    <a:pt x="1108894" y="392566"/>
                  </a:lnTo>
                  <a:lnTo>
                    <a:pt x="1095263" y="350936"/>
                  </a:lnTo>
                  <a:lnTo>
                    <a:pt x="1078117" y="310850"/>
                  </a:lnTo>
                  <a:lnTo>
                    <a:pt x="1057624" y="272466"/>
                  </a:lnTo>
                  <a:lnTo>
                    <a:pt x="1033952" y="235941"/>
                  </a:lnTo>
                  <a:lnTo>
                    <a:pt x="1007271" y="201433"/>
                  </a:lnTo>
                  <a:lnTo>
                    <a:pt x="977750" y="169099"/>
                  </a:lnTo>
                  <a:lnTo>
                    <a:pt x="945557" y="139097"/>
                  </a:lnTo>
                  <a:lnTo>
                    <a:pt x="910863" y="111584"/>
                  </a:lnTo>
                  <a:lnTo>
                    <a:pt x="873834" y="86718"/>
                  </a:lnTo>
                  <a:lnTo>
                    <a:pt x="834642" y="64656"/>
                  </a:lnTo>
                  <a:lnTo>
                    <a:pt x="793454" y="45556"/>
                  </a:lnTo>
                  <a:lnTo>
                    <a:pt x="750440" y="29576"/>
                  </a:lnTo>
                  <a:lnTo>
                    <a:pt x="705768" y="16873"/>
                  </a:lnTo>
                  <a:lnTo>
                    <a:pt x="659608" y="7604"/>
                  </a:lnTo>
                  <a:lnTo>
                    <a:pt x="612129" y="1927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6F2F9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2230" y="5211724"/>
              <a:ext cx="583018" cy="58301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979" y="3161538"/>
            <a:ext cx="1127125" cy="1050925"/>
            <a:chOff x="1055979" y="3161538"/>
            <a:chExt cx="1127125" cy="1050925"/>
          </a:xfrm>
        </p:grpSpPr>
        <p:sp>
          <p:nvSpPr>
            <p:cNvPr id="15" name="object 15"/>
            <p:cNvSpPr/>
            <p:nvPr/>
          </p:nvSpPr>
          <p:spPr>
            <a:xfrm>
              <a:off x="1055979" y="3161538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7"/>
                  </a:lnTo>
                  <a:lnTo>
                    <a:pt x="467413" y="7604"/>
                  </a:lnTo>
                  <a:lnTo>
                    <a:pt x="421252" y="16873"/>
                  </a:lnTo>
                  <a:lnTo>
                    <a:pt x="376580" y="29576"/>
                  </a:lnTo>
                  <a:lnTo>
                    <a:pt x="333564" y="45556"/>
                  </a:lnTo>
                  <a:lnTo>
                    <a:pt x="292374" y="64656"/>
                  </a:lnTo>
                  <a:lnTo>
                    <a:pt x="253180" y="86718"/>
                  </a:lnTo>
                  <a:lnTo>
                    <a:pt x="216150" y="111584"/>
                  </a:lnTo>
                  <a:lnTo>
                    <a:pt x="181453" y="139097"/>
                  </a:lnTo>
                  <a:lnTo>
                    <a:pt x="149259" y="169099"/>
                  </a:lnTo>
                  <a:lnTo>
                    <a:pt x="119736" y="201433"/>
                  </a:lnTo>
                  <a:lnTo>
                    <a:pt x="93053" y="235941"/>
                  </a:lnTo>
                  <a:lnTo>
                    <a:pt x="69379" y="272466"/>
                  </a:lnTo>
                  <a:lnTo>
                    <a:pt x="48884" y="310850"/>
                  </a:lnTo>
                  <a:lnTo>
                    <a:pt x="31736" y="350936"/>
                  </a:lnTo>
                  <a:lnTo>
                    <a:pt x="18105" y="392566"/>
                  </a:lnTo>
                  <a:lnTo>
                    <a:pt x="8159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59" y="614711"/>
                  </a:lnTo>
                  <a:lnTo>
                    <a:pt x="18105" y="657732"/>
                  </a:lnTo>
                  <a:lnTo>
                    <a:pt x="31736" y="699368"/>
                  </a:lnTo>
                  <a:lnTo>
                    <a:pt x="48884" y="739461"/>
                  </a:lnTo>
                  <a:lnTo>
                    <a:pt x="69379" y="777853"/>
                  </a:lnTo>
                  <a:lnTo>
                    <a:pt x="93053" y="814387"/>
                  </a:lnTo>
                  <a:lnTo>
                    <a:pt x="119736" y="848905"/>
                  </a:lnTo>
                  <a:lnTo>
                    <a:pt x="149259" y="881249"/>
                  </a:lnTo>
                  <a:lnTo>
                    <a:pt x="181453" y="911261"/>
                  </a:lnTo>
                  <a:lnTo>
                    <a:pt x="216150" y="938784"/>
                  </a:lnTo>
                  <a:lnTo>
                    <a:pt x="253180" y="963659"/>
                  </a:lnTo>
                  <a:lnTo>
                    <a:pt x="292374" y="985730"/>
                  </a:lnTo>
                  <a:lnTo>
                    <a:pt x="333564" y="1004838"/>
                  </a:lnTo>
                  <a:lnTo>
                    <a:pt x="376580" y="1020826"/>
                  </a:lnTo>
                  <a:lnTo>
                    <a:pt x="421252" y="1033535"/>
                  </a:lnTo>
                  <a:lnTo>
                    <a:pt x="467413" y="1042808"/>
                  </a:lnTo>
                  <a:lnTo>
                    <a:pt x="514894" y="1048488"/>
                  </a:lnTo>
                  <a:lnTo>
                    <a:pt x="563524" y="1050417"/>
                  </a:lnTo>
                  <a:lnTo>
                    <a:pt x="612154" y="1048488"/>
                  </a:lnTo>
                  <a:lnTo>
                    <a:pt x="659634" y="1042808"/>
                  </a:lnTo>
                  <a:lnTo>
                    <a:pt x="705794" y="1033535"/>
                  </a:lnTo>
                  <a:lnTo>
                    <a:pt x="750465" y="1020826"/>
                  </a:lnTo>
                  <a:lnTo>
                    <a:pt x="793480" y="1004838"/>
                  </a:lnTo>
                  <a:lnTo>
                    <a:pt x="834667" y="985730"/>
                  </a:lnTo>
                  <a:lnTo>
                    <a:pt x="873860" y="963659"/>
                  </a:lnTo>
                  <a:lnTo>
                    <a:pt x="910888" y="938784"/>
                  </a:lnTo>
                  <a:lnTo>
                    <a:pt x="945583" y="911261"/>
                  </a:lnTo>
                  <a:lnTo>
                    <a:pt x="977775" y="881249"/>
                  </a:lnTo>
                  <a:lnTo>
                    <a:pt x="1007296" y="848905"/>
                  </a:lnTo>
                  <a:lnTo>
                    <a:pt x="1033977" y="814387"/>
                  </a:lnTo>
                  <a:lnTo>
                    <a:pt x="1057649" y="777853"/>
                  </a:lnTo>
                  <a:lnTo>
                    <a:pt x="1078143" y="739461"/>
                  </a:lnTo>
                  <a:lnTo>
                    <a:pt x="1095289" y="699368"/>
                  </a:lnTo>
                  <a:lnTo>
                    <a:pt x="1108919" y="657732"/>
                  </a:lnTo>
                  <a:lnTo>
                    <a:pt x="1118864" y="614711"/>
                  </a:lnTo>
                  <a:lnTo>
                    <a:pt x="1124955" y="570462"/>
                  </a:lnTo>
                  <a:lnTo>
                    <a:pt x="1127023" y="525144"/>
                  </a:lnTo>
                  <a:lnTo>
                    <a:pt x="1124955" y="479828"/>
                  </a:lnTo>
                  <a:lnTo>
                    <a:pt x="1118864" y="435582"/>
                  </a:lnTo>
                  <a:lnTo>
                    <a:pt x="1108919" y="392566"/>
                  </a:lnTo>
                  <a:lnTo>
                    <a:pt x="1095289" y="350936"/>
                  </a:lnTo>
                  <a:lnTo>
                    <a:pt x="1078143" y="310850"/>
                  </a:lnTo>
                  <a:lnTo>
                    <a:pt x="1057649" y="272466"/>
                  </a:lnTo>
                  <a:lnTo>
                    <a:pt x="1033977" y="235941"/>
                  </a:lnTo>
                  <a:lnTo>
                    <a:pt x="1007296" y="201433"/>
                  </a:lnTo>
                  <a:lnTo>
                    <a:pt x="977775" y="169099"/>
                  </a:lnTo>
                  <a:lnTo>
                    <a:pt x="945583" y="139097"/>
                  </a:lnTo>
                  <a:lnTo>
                    <a:pt x="910888" y="111584"/>
                  </a:lnTo>
                  <a:lnTo>
                    <a:pt x="873860" y="86718"/>
                  </a:lnTo>
                  <a:lnTo>
                    <a:pt x="834667" y="64656"/>
                  </a:lnTo>
                  <a:lnTo>
                    <a:pt x="793480" y="45556"/>
                  </a:lnTo>
                  <a:lnTo>
                    <a:pt x="750465" y="29576"/>
                  </a:lnTo>
                  <a:lnTo>
                    <a:pt x="705794" y="16873"/>
                  </a:lnTo>
                  <a:lnTo>
                    <a:pt x="659634" y="7604"/>
                  </a:lnTo>
                  <a:lnTo>
                    <a:pt x="612154" y="1927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FFC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839" y="3404171"/>
              <a:ext cx="551116" cy="55111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913753" y="1268349"/>
            <a:ext cx="1127125" cy="1050925"/>
            <a:chOff x="6913753" y="1268349"/>
            <a:chExt cx="1127125" cy="1050925"/>
          </a:xfrm>
        </p:grpSpPr>
        <p:sp>
          <p:nvSpPr>
            <p:cNvPr id="18" name="object 18"/>
            <p:cNvSpPr/>
            <p:nvPr/>
          </p:nvSpPr>
          <p:spPr>
            <a:xfrm>
              <a:off x="6913753" y="1268349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8"/>
                  </a:lnTo>
                  <a:lnTo>
                    <a:pt x="467421" y="7608"/>
                  </a:lnTo>
                  <a:lnTo>
                    <a:pt x="421271" y="16881"/>
                  </a:lnTo>
                  <a:lnTo>
                    <a:pt x="376607" y="29590"/>
                  </a:lnTo>
                  <a:lnTo>
                    <a:pt x="333597" y="45578"/>
                  </a:lnTo>
                  <a:lnTo>
                    <a:pt x="292411" y="64686"/>
                  </a:lnTo>
                  <a:lnTo>
                    <a:pt x="253219" y="86757"/>
                  </a:lnTo>
                  <a:lnTo>
                    <a:pt x="216188" y="111632"/>
                  </a:lnTo>
                  <a:lnTo>
                    <a:pt x="181490" y="139155"/>
                  </a:lnTo>
                  <a:lnTo>
                    <a:pt x="149292" y="169167"/>
                  </a:lnTo>
                  <a:lnTo>
                    <a:pt x="119765" y="201511"/>
                  </a:lnTo>
                  <a:lnTo>
                    <a:pt x="93078" y="236029"/>
                  </a:lnTo>
                  <a:lnTo>
                    <a:pt x="69399" y="272563"/>
                  </a:lnTo>
                  <a:lnTo>
                    <a:pt x="48899" y="310955"/>
                  </a:lnTo>
                  <a:lnTo>
                    <a:pt x="31747" y="351048"/>
                  </a:lnTo>
                  <a:lnTo>
                    <a:pt x="18111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2" y="614834"/>
                  </a:lnTo>
                  <a:lnTo>
                    <a:pt x="18111" y="657850"/>
                  </a:lnTo>
                  <a:lnTo>
                    <a:pt x="31747" y="699480"/>
                  </a:lnTo>
                  <a:lnTo>
                    <a:pt x="48899" y="739566"/>
                  </a:lnTo>
                  <a:lnTo>
                    <a:pt x="69399" y="777950"/>
                  </a:lnTo>
                  <a:lnTo>
                    <a:pt x="93078" y="814475"/>
                  </a:lnTo>
                  <a:lnTo>
                    <a:pt x="119765" y="848983"/>
                  </a:lnTo>
                  <a:lnTo>
                    <a:pt x="149292" y="881317"/>
                  </a:lnTo>
                  <a:lnTo>
                    <a:pt x="181490" y="911319"/>
                  </a:lnTo>
                  <a:lnTo>
                    <a:pt x="216188" y="938832"/>
                  </a:lnTo>
                  <a:lnTo>
                    <a:pt x="253219" y="963698"/>
                  </a:lnTo>
                  <a:lnTo>
                    <a:pt x="292411" y="985760"/>
                  </a:lnTo>
                  <a:lnTo>
                    <a:pt x="333597" y="1004860"/>
                  </a:lnTo>
                  <a:lnTo>
                    <a:pt x="376607" y="1020840"/>
                  </a:lnTo>
                  <a:lnTo>
                    <a:pt x="421271" y="1033543"/>
                  </a:lnTo>
                  <a:lnTo>
                    <a:pt x="467421" y="1042812"/>
                  </a:lnTo>
                  <a:lnTo>
                    <a:pt x="514886" y="1048489"/>
                  </a:lnTo>
                  <a:lnTo>
                    <a:pt x="563499" y="1050416"/>
                  </a:lnTo>
                  <a:lnTo>
                    <a:pt x="612129" y="1048489"/>
                  </a:lnTo>
                  <a:lnTo>
                    <a:pt x="659608" y="1042812"/>
                  </a:lnTo>
                  <a:lnTo>
                    <a:pt x="705768" y="1033543"/>
                  </a:lnTo>
                  <a:lnTo>
                    <a:pt x="750440" y="1020840"/>
                  </a:lnTo>
                  <a:lnTo>
                    <a:pt x="793454" y="1004860"/>
                  </a:lnTo>
                  <a:lnTo>
                    <a:pt x="834642" y="985760"/>
                  </a:lnTo>
                  <a:lnTo>
                    <a:pt x="873834" y="963698"/>
                  </a:lnTo>
                  <a:lnTo>
                    <a:pt x="910863" y="938832"/>
                  </a:lnTo>
                  <a:lnTo>
                    <a:pt x="945557" y="911319"/>
                  </a:lnTo>
                  <a:lnTo>
                    <a:pt x="977750" y="881317"/>
                  </a:lnTo>
                  <a:lnTo>
                    <a:pt x="1007271" y="848983"/>
                  </a:lnTo>
                  <a:lnTo>
                    <a:pt x="1033952" y="814475"/>
                  </a:lnTo>
                  <a:lnTo>
                    <a:pt x="1057624" y="777950"/>
                  </a:lnTo>
                  <a:lnTo>
                    <a:pt x="1078117" y="739566"/>
                  </a:lnTo>
                  <a:lnTo>
                    <a:pt x="1095263" y="699480"/>
                  </a:lnTo>
                  <a:lnTo>
                    <a:pt x="1108894" y="657850"/>
                  </a:lnTo>
                  <a:lnTo>
                    <a:pt x="1118839" y="614834"/>
                  </a:lnTo>
                  <a:lnTo>
                    <a:pt x="1124930" y="570588"/>
                  </a:lnTo>
                  <a:lnTo>
                    <a:pt x="1126998" y="525272"/>
                  </a:lnTo>
                  <a:lnTo>
                    <a:pt x="1124930" y="479954"/>
                  </a:lnTo>
                  <a:lnTo>
                    <a:pt x="1118839" y="435705"/>
                  </a:lnTo>
                  <a:lnTo>
                    <a:pt x="1108894" y="392684"/>
                  </a:lnTo>
                  <a:lnTo>
                    <a:pt x="1095263" y="351048"/>
                  </a:lnTo>
                  <a:lnTo>
                    <a:pt x="1078117" y="310955"/>
                  </a:lnTo>
                  <a:lnTo>
                    <a:pt x="1057624" y="272563"/>
                  </a:lnTo>
                  <a:lnTo>
                    <a:pt x="1033952" y="236029"/>
                  </a:lnTo>
                  <a:lnTo>
                    <a:pt x="1007271" y="201511"/>
                  </a:lnTo>
                  <a:lnTo>
                    <a:pt x="977750" y="169167"/>
                  </a:lnTo>
                  <a:lnTo>
                    <a:pt x="945557" y="139155"/>
                  </a:lnTo>
                  <a:lnTo>
                    <a:pt x="910863" y="111632"/>
                  </a:lnTo>
                  <a:lnTo>
                    <a:pt x="873834" y="86757"/>
                  </a:lnTo>
                  <a:lnTo>
                    <a:pt x="834642" y="64686"/>
                  </a:lnTo>
                  <a:lnTo>
                    <a:pt x="793454" y="45578"/>
                  </a:lnTo>
                  <a:lnTo>
                    <a:pt x="750440" y="29590"/>
                  </a:lnTo>
                  <a:lnTo>
                    <a:pt x="705768" y="16881"/>
                  </a:lnTo>
                  <a:lnTo>
                    <a:pt x="659608" y="7608"/>
                  </a:lnTo>
                  <a:lnTo>
                    <a:pt x="612129" y="1928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5B9BD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0999" y="1452778"/>
              <a:ext cx="540486" cy="54048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936358" y="3095625"/>
            <a:ext cx="1127125" cy="1104265"/>
            <a:chOff x="6936358" y="3095625"/>
            <a:chExt cx="1127125" cy="1104265"/>
          </a:xfrm>
        </p:grpSpPr>
        <p:sp>
          <p:nvSpPr>
            <p:cNvPr id="21" name="object 21"/>
            <p:cNvSpPr/>
            <p:nvPr/>
          </p:nvSpPr>
          <p:spPr>
            <a:xfrm>
              <a:off x="6936358" y="3149472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7"/>
                  </a:lnTo>
                  <a:lnTo>
                    <a:pt x="467512" y="7604"/>
                  </a:lnTo>
                  <a:lnTo>
                    <a:pt x="421347" y="16873"/>
                  </a:lnTo>
                  <a:lnTo>
                    <a:pt x="376670" y="29576"/>
                  </a:lnTo>
                  <a:lnTo>
                    <a:pt x="333648" y="45556"/>
                  </a:lnTo>
                  <a:lnTo>
                    <a:pt x="292452" y="64656"/>
                  </a:lnTo>
                  <a:lnTo>
                    <a:pt x="253251" y="86718"/>
                  </a:lnTo>
                  <a:lnTo>
                    <a:pt x="216213" y="111584"/>
                  </a:lnTo>
                  <a:lnTo>
                    <a:pt x="181508" y="139097"/>
                  </a:lnTo>
                  <a:lnTo>
                    <a:pt x="149306" y="169099"/>
                  </a:lnTo>
                  <a:lnTo>
                    <a:pt x="119775" y="201433"/>
                  </a:lnTo>
                  <a:lnTo>
                    <a:pt x="93084" y="235941"/>
                  </a:lnTo>
                  <a:lnTo>
                    <a:pt x="69403" y="272466"/>
                  </a:lnTo>
                  <a:lnTo>
                    <a:pt x="48902" y="310850"/>
                  </a:lnTo>
                  <a:lnTo>
                    <a:pt x="31748" y="350936"/>
                  </a:lnTo>
                  <a:lnTo>
                    <a:pt x="18112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62" y="614711"/>
                  </a:lnTo>
                  <a:lnTo>
                    <a:pt x="18112" y="657732"/>
                  </a:lnTo>
                  <a:lnTo>
                    <a:pt x="31748" y="699368"/>
                  </a:lnTo>
                  <a:lnTo>
                    <a:pt x="48902" y="739461"/>
                  </a:lnTo>
                  <a:lnTo>
                    <a:pt x="69403" y="777853"/>
                  </a:lnTo>
                  <a:lnTo>
                    <a:pt x="93084" y="814387"/>
                  </a:lnTo>
                  <a:lnTo>
                    <a:pt x="119775" y="848905"/>
                  </a:lnTo>
                  <a:lnTo>
                    <a:pt x="149306" y="881249"/>
                  </a:lnTo>
                  <a:lnTo>
                    <a:pt x="181508" y="911261"/>
                  </a:lnTo>
                  <a:lnTo>
                    <a:pt x="216213" y="938784"/>
                  </a:lnTo>
                  <a:lnTo>
                    <a:pt x="253251" y="963659"/>
                  </a:lnTo>
                  <a:lnTo>
                    <a:pt x="292452" y="985730"/>
                  </a:lnTo>
                  <a:lnTo>
                    <a:pt x="333648" y="1004838"/>
                  </a:lnTo>
                  <a:lnTo>
                    <a:pt x="376670" y="1020826"/>
                  </a:lnTo>
                  <a:lnTo>
                    <a:pt x="421347" y="1033535"/>
                  </a:lnTo>
                  <a:lnTo>
                    <a:pt x="467512" y="1042808"/>
                  </a:lnTo>
                  <a:lnTo>
                    <a:pt x="514994" y="1048488"/>
                  </a:lnTo>
                  <a:lnTo>
                    <a:pt x="563626" y="1050416"/>
                  </a:lnTo>
                  <a:lnTo>
                    <a:pt x="612238" y="1048488"/>
                  </a:lnTo>
                  <a:lnTo>
                    <a:pt x="659703" y="1042808"/>
                  </a:lnTo>
                  <a:lnTo>
                    <a:pt x="705853" y="1033535"/>
                  </a:lnTo>
                  <a:lnTo>
                    <a:pt x="750517" y="1020826"/>
                  </a:lnTo>
                  <a:lnTo>
                    <a:pt x="793527" y="1004838"/>
                  </a:lnTo>
                  <a:lnTo>
                    <a:pt x="834713" y="985730"/>
                  </a:lnTo>
                  <a:lnTo>
                    <a:pt x="873905" y="963659"/>
                  </a:lnTo>
                  <a:lnTo>
                    <a:pt x="910936" y="938784"/>
                  </a:lnTo>
                  <a:lnTo>
                    <a:pt x="945634" y="911261"/>
                  </a:lnTo>
                  <a:lnTo>
                    <a:pt x="977832" y="881249"/>
                  </a:lnTo>
                  <a:lnTo>
                    <a:pt x="1007359" y="848905"/>
                  </a:lnTo>
                  <a:lnTo>
                    <a:pt x="1034046" y="814387"/>
                  </a:lnTo>
                  <a:lnTo>
                    <a:pt x="1057725" y="777853"/>
                  </a:lnTo>
                  <a:lnTo>
                    <a:pt x="1078225" y="739461"/>
                  </a:lnTo>
                  <a:lnTo>
                    <a:pt x="1095377" y="699368"/>
                  </a:lnTo>
                  <a:lnTo>
                    <a:pt x="1109013" y="657732"/>
                  </a:lnTo>
                  <a:lnTo>
                    <a:pt x="1118962" y="614711"/>
                  </a:lnTo>
                  <a:lnTo>
                    <a:pt x="1125056" y="570462"/>
                  </a:lnTo>
                  <a:lnTo>
                    <a:pt x="1127125" y="525144"/>
                  </a:lnTo>
                  <a:lnTo>
                    <a:pt x="1125056" y="479828"/>
                  </a:lnTo>
                  <a:lnTo>
                    <a:pt x="1118962" y="435582"/>
                  </a:lnTo>
                  <a:lnTo>
                    <a:pt x="1109013" y="392566"/>
                  </a:lnTo>
                  <a:lnTo>
                    <a:pt x="1095377" y="350936"/>
                  </a:lnTo>
                  <a:lnTo>
                    <a:pt x="1078225" y="310850"/>
                  </a:lnTo>
                  <a:lnTo>
                    <a:pt x="1057725" y="272466"/>
                  </a:lnTo>
                  <a:lnTo>
                    <a:pt x="1034046" y="235941"/>
                  </a:lnTo>
                  <a:lnTo>
                    <a:pt x="1007359" y="201433"/>
                  </a:lnTo>
                  <a:lnTo>
                    <a:pt x="977832" y="169099"/>
                  </a:lnTo>
                  <a:lnTo>
                    <a:pt x="945634" y="139097"/>
                  </a:lnTo>
                  <a:lnTo>
                    <a:pt x="910936" y="111584"/>
                  </a:lnTo>
                  <a:lnTo>
                    <a:pt x="873905" y="86718"/>
                  </a:lnTo>
                  <a:lnTo>
                    <a:pt x="834713" y="64656"/>
                  </a:lnTo>
                  <a:lnTo>
                    <a:pt x="793527" y="45556"/>
                  </a:lnTo>
                  <a:lnTo>
                    <a:pt x="750517" y="29576"/>
                  </a:lnTo>
                  <a:lnTo>
                    <a:pt x="705853" y="16873"/>
                  </a:lnTo>
                  <a:lnTo>
                    <a:pt x="659703" y="7604"/>
                  </a:lnTo>
                  <a:lnTo>
                    <a:pt x="612238" y="1927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6FAC4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7257" y="3095625"/>
              <a:ext cx="990600" cy="990600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4108322" y="3126485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626" y="0"/>
                </a:moveTo>
                <a:lnTo>
                  <a:pt x="514994" y="1928"/>
                </a:lnTo>
                <a:lnTo>
                  <a:pt x="467512" y="7608"/>
                </a:lnTo>
                <a:lnTo>
                  <a:pt x="421347" y="16881"/>
                </a:lnTo>
                <a:lnTo>
                  <a:pt x="376670" y="29590"/>
                </a:lnTo>
                <a:lnTo>
                  <a:pt x="333648" y="45578"/>
                </a:lnTo>
                <a:lnTo>
                  <a:pt x="292452" y="64686"/>
                </a:lnTo>
                <a:lnTo>
                  <a:pt x="253251" y="86757"/>
                </a:lnTo>
                <a:lnTo>
                  <a:pt x="216213" y="111632"/>
                </a:lnTo>
                <a:lnTo>
                  <a:pt x="181508" y="139155"/>
                </a:lnTo>
                <a:lnTo>
                  <a:pt x="149306" y="169167"/>
                </a:lnTo>
                <a:lnTo>
                  <a:pt x="119775" y="201511"/>
                </a:lnTo>
                <a:lnTo>
                  <a:pt x="93084" y="236029"/>
                </a:lnTo>
                <a:lnTo>
                  <a:pt x="69403" y="272563"/>
                </a:lnTo>
                <a:lnTo>
                  <a:pt x="48902" y="310955"/>
                </a:lnTo>
                <a:lnTo>
                  <a:pt x="31748" y="351048"/>
                </a:lnTo>
                <a:lnTo>
                  <a:pt x="18112" y="392684"/>
                </a:lnTo>
                <a:lnTo>
                  <a:pt x="8162" y="435705"/>
                </a:lnTo>
                <a:lnTo>
                  <a:pt x="2068" y="479954"/>
                </a:lnTo>
                <a:lnTo>
                  <a:pt x="0" y="525271"/>
                </a:lnTo>
                <a:lnTo>
                  <a:pt x="2068" y="570588"/>
                </a:lnTo>
                <a:lnTo>
                  <a:pt x="8162" y="614834"/>
                </a:lnTo>
                <a:lnTo>
                  <a:pt x="18112" y="657850"/>
                </a:lnTo>
                <a:lnTo>
                  <a:pt x="31748" y="699480"/>
                </a:lnTo>
                <a:lnTo>
                  <a:pt x="48902" y="739566"/>
                </a:lnTo>
                <a:lnTo>
                  <a:pt x="69403" y="777950"/>
                </a:lnTo>
                <a:lnTo>
                  <a:pt x="93084" y="814475"/>
                </a:lnTo>
                <a:lnTo>
                  <a:pt x="119775" y="848983"/>
                </a:lnTo>
                <a:lnTo>
                  <a:pt x="149306" y="881317"/>
                </a:lnTo>
                <a:lnTo>
                  <a:pt x="181508" y="911319"/>
                </a:lnTo>
                <a:lnTo>
                  <a:pt x="216213" y="938832"/>
                </a:lnTo>
                <a:lnTo>
                  <a:pt x="253251" y="963698"/>
                </a:lnTo>
                <a:lnTo>
                  <a:pt x="292452" y="985760"/>
                </a:lnTo>
                <a:lnTo>
                  <a:pt x="333648" y="1004860"/>
                </a:lnTo>
                <a:lnTo>
                  <a:pt x="376670" y="1020840"/>
                </a:lnTo>
                <a:lnTo>
                  <a:pt x="421347" y="1033543"/>
                </a:lnTo>
                <a:lnTo>
                  <a:pt x="467512" y="1042812"/>
                </a:lnTo>
                <a:lnTo>
                  <a:pt x="514994" y="1048489"/>
                </a:lnTo>
                <a:lnTo>
                  <a:pt x="563626" y="1050416"/>
                </a:lnTo>
                <a:lnTo>
                  <a:pt x="612238" y="1048489"/>
                </a:lnTo>
                <a:lnTo>
                  <a:pt x="659703" y="1042812"/>
                </a:lnTo>
                <a:lnTo>
                  <a:pt x="705853" y="1033543"/>
                </a:lnTo>
                <a:lnTo>
                  <a:pt x="750517" y="1020840"/>
                </a:lnTo>
                <a:lnTo>
                  <a:pt x="793527" y="1004860"/>
                </a:lnTo>
                <a:lnTo>
                  <a:pt x="834713" y="985760"/>
                </a:lnTo>
                <a:lnTo>
                  <a:pt x="873905" y="963698"/>
                </a:lnTo>
                <a:lnTo>
                  <a:pt x="910936" y="938832"/>
                </a:lnTo>
                <a:lnTo>
                  <a:pt x="945634" y="911319"/>
                </a:lnTo>
                <a:lnTo>
                  <a:pt x="977832" y="881317"/>
                </a:lnTo>
                <a:lnTo>
                  <a:pt x="1007359" y="848983"/>
                </a:lnTo>
                <a:lnTo>
                  <a:pt x="1034046" y="814475"/>
                </a:lnTo>
                <a:lnTo>
                  <a:pt x="1057725" y="777950"/>
                </a:lnTo>
                <a:lnTo>
                  <a:pt x="1078225" y="739566"/>
                </a:lnTo>
                <a:lnTo>
                  <a:pt x="1095377" y="699480"/>
                </a:lnTo>
                <a:lnTo>
                  <a:pt x="1109013" y="657850"/>
                </a:lnTo>
                <a:lnTo>
                  <a:pt x="1118962" y="614834"/>
                </a:lnTo>
                <a:lnTo>
                  <a:pt x="1125056" y="570588"/>
                </a:lnTo>
                <a:lnTo>
                  <a:pt x="1127125" y="525271"/>
                </a:lnTo>
                <a:lnTo>
                  <a:pt x="1125056" y="479954"/>
                </a:lnTo>
                <a:lnTo>
                  <a:pt x="1118962" y="435705"/>
                </a:lnTo>
                <a:lnTo>
                  <a:pt x="1109013" y="392684"/>
                </a:lnTo>
                <a:lnTo>
                  <a:pt x="1095377" y="351048"/>
                </a:lnTo>
                <a:lnTo>
                  <a:pt x="1078225" y="310955"/>
                </a:lnTo>
                <a:lnTo>
                  <a:pt x="1057725" y="272563"/>
                </a:lnTo>
                <a:lnTo>
                  <a:pt x="1034046" y="236029"/>
                </a:lnTo>
                <a:lnTo>
                  <a:pt x="1007359" y="201511"/>
                </a:lnTo>
                <a:lnTo>
                  <a:pt x="977832" y="169167"/>
                </a:lnTo>
                <a:lnTo>
                  <a:pt x="945634" y="139155"/>
                </a:lnTo>
                <a:lnTo>
                  <a:pt x="910936" y="111632"/>
                </a:lnTo>
                <a:lnTo>
                  <a:pt x="873905" y="86757"/>
                </a:lnTo>
                <a:lnTo>
                  <a:pt x="834713" y="64686"/>
                </a:lnTo>
                <a:lnTo>
                  <a:pt x="793527" y="45578"/>
                </a:lnTo>
                <a:lnTo>
                  <a:pt x="750517" y="29590"/>
                </a:lnTo>
                <a:lnTo>
                  <a:pt x="705853" y="16881"/>
                </a:lnTo>
                <a:lnTo>
                  <a:pt x="659703" y="7608"/>
                </a:lnTo>
                <a:lnTo>
                  <a:pt x="612238" y="1928"/>
                </a:lnTo>
                <a:lnTo>
                  <a:pt x="563626" y="0"/>
                </a:lnTo>
                <a:close/>
              </a:path>
            </a:pathLst>
          </a:custGeom>
          <a:solidFill>
            <a:srgbClr val="A4A4A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104132" y="1310005"/>
            <a:ext cx="1127125" cy="1050925"/>
            <a:chOff x="4104132" y="1310005"/>
            <a:chExt cx="1127125" cy="1050925"/>
          </a:xfrm>
        </p:grpSpPr>
        <p:sp>
          <p:nvSpPr>
            <p:cNvPr id="25" name="object 25"/>
            <p:cNvSpPr/>
            <p:nvPr/>
          </p:nvSpPr>
          <p:spPr>
            <a:xfrm>
              <a:off x="4104132" y="131000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8"/>
                  </a:lnTo>
                  <a:lnTo>
                    <a:pt x="467512" y="7608"/>
                  </a:lnTo>
                  <a:lnTo>
                    <a:pt x="421347" y="16881"/>
                  </a:lnTo>
                  <a:lnTo>
                    <a:pt x="376670" y="29590"/>
                  </a:lnTo>
                  <a:lnTo>
                    <a:pt x="333648" y="45578"/>
                  </a:lnTo>
                  <a:lnTo>
                    <a:pt x="292452" y="64686"/>
                  </a:lnTo>
                  <a:lnTo>
                    <a:pt x="253251" y="86757"/>
                  </a:lnTo>
                  <a:lnTo>
                    <a:pt x="216213" y="111632"/>
                  </a:lnTo>
                  <a:lnTo>
                    <a:pt x="181508" y="139155"/>
                  </a:lnTo>
                  <a:lnTo>
                    <a:pt x="149306" y="169167"/>
                  </a:lnTo>
                  <a:lnTo>
                    <a:pt x="119775" y="201511"/>
                  </a:lnTo>
                  <a:lnTo>
                    <a:pt x="93084" y="236029"/>
                  </a:lnTo>
                  <a:lnTo>
                    <a:pt x="69403" y="272563"/>
                  </a:lnTo>
                  <a:lnTo>
                    <a:pt x="48902" y="310955"/>
                  </a:lnTo>
                  <a:lnTo>
                    <a:pt x="31748" y="351048"/>
                  </a:lnTo>
                  <a:lnTo>
                    <a:pt x="18112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70"/>
                  </a:lnTo>
                  <a:lnTo>
                    <a:pt x="8162" y="614802"/>
                  </a:lnTo>
                  <a:lnTo>
                    <a:pt x="18112" y="657808"/>
                  </a:lnTo>
                  <a:lnTo>
                    <a:pt x="31748" y="699430"/>
                  </a:lnTo>
                  <a:lnTo>
                    <a:pt x="48902" y="739511"/>
                  </a:lnTo>
                  <a:lnTo>
                    <a:pt x="69403" y="777894"/>
                  </a:lnTo>
                  <a:lnTo>
                    <a:pt x="93084" y="814419"/>
                  </a:lnTo>
                  <a:lnTo>
                    <a:pt x="119775" y="848929"/>
                  </a:lnTo>
                  <a:lnTo>
                    <a:pt x="149306" y="881267"/>
                  </a:lnTo>
                  <a:lnTo>
                    <a:pt x="181508" y="911274"/>
                  </a:lnTo>
                  <a:lnTo>
                    <a:pt x="216213" y="938793"/>
                  </a:lnTo>
                  <a:lnTo>
                    <a:pt x="253251" y="963666"/>
                  </a:lnTo>
                  <a:lnTo>
                    <a:pt x="292452" y="985734"/>
                  </a:lnTo>
                  <a:lnTo>
                    <a:pt x="333648" y="1004840"/>
                  </a:lnTo>
                  <a:lnTo>
                    <a:pt x="376670" y="1020827"/>
                  </a:lnTo>
                  <a:lnTo>
                    <a:pt x="421347" y="1033535"/>
                  </a:lnTo>
                  <a:lnTo>
                    <a:pt x="467512" y="1042809"/>
                  </a:lnTo>
                  <a:lnTo>
                    <a:pt x="514994" y="1048488"/>
                  </a:lnTo>
                  <a:lnTo>
                    <a:pt x="563626" y="1050417"/>
                  </a:lnTo>
                  <a:lnTo>
                    <a:pt x="612238" y="1048488"/>
                  </a:lnTo>
                  <a:lnTo>
                    <a:pt x="659703" y="1042809"/>
                  </a:lnTo>
                  <a:lnTo>
                    <a:pt x="705853" y="1033535"/>
                  </a:lnTo>
                  <a:lnTo>
                    <a:pt x="750517" y="1020827"/>
                  </a:lnTo>
                  <a:lnTo>
                    <a:pt x="793527" y="1004840"/>
                  </a:lnTo>
                  <a:lnTo>
                    <a:pt x="834713" y="985734"/>
                  </a:lnTo>
                  <a:lnTo>
                    <a:pt x="873905" y="963666"/>
                  </a:lnTo>
                  <a:lnTo>
                    <a:pt x="910936" y="938793"/>
                  </a:lnTo>
                  <a:lnTo>
                    <a:pt x="945634" y="911274"/>
                  </a:lnTo>
                  <a:lnTo>
                    <a:pt x="977832" y="881267"/>
                  </a:lnTo>
                  <a:lnTo>
                    <a:pt x="1007359" y="848929"/>
                  </a:lnTo>
                  <a:lnTo>
                    <a:pt x="1034046" y="814419"/>
                  </a:lnTo>
                  <a:lnTo>
                    <a:pt x="1057725" y="777894"/>
                  </a:lnTo>
                  <a:lnTo>
                    <a:pt x="1078225" y="739511"/>
                  </a:lnTo>
                  <a:lnTo>
                    <a:pt x="1095377" y="699430"/>
                  </a:lnTo>
                  <a:lnTo>
                    <a:pt x="1109013" y="657808"/>
                  </a:lnTo>
                  <a:lnTo>
                    <a:pt x="1118962" y="614802"/>
                  </a:lnTo>
                  <a:lnTo>
                    <a:pt x="1125056" y="570570"/>
                  </a:lnTo>
                  <a:lnTo>
                    <a:pt x="1127125" y="525272"/>
                  </a:lnTo>
                  <a:lnTo>
                    <a:pt x="1125056" y="479954"/>
                  </a:lnTo>
                  <a:lnTo>
                    <a:pt x="1118962" y="435705"/>
                  </a:lnTo>
                  <a:lnTo>
                    <a:pt x="1109013" y="392684"/>
                  </a:lnTo>
                  <a:lnTo>
                    <a:pt x="1095377" y="351048"/>
                  </a:lnTo>
                  <a:lnTo>
                    <a:pt x="1078225" y="310955"/>
                  </a:lnTo>
                  <a:lnTo>
                    <a:pt x="1057725" y="272563"/>
                  </a:lnTo>
                  <a:lnTo>
                    <a:pt x="1034046" y="236029"/>
                  </a:lnTo>
                  <a:lnTo>
                    <a:pt x="1007359" y="201511"/>
                  </a:lnTo>
                  <a:lnTo>
                    <a:pt x="977832" y="169167"/>
                  </a:lnTo>
                  <a:lnTo>
                    <a:pt x="945634" y="139155"/>
                  </a:lnTo>
                  <a:lnTo>
                    <a:pt x="910936" y="111632"/>
                  </a:lnTo>
                  <a:lnTo>
                    <a:pt x="873905" y="86757"/>
                  </a:lnTo>
                  <a:lnTo>
                    <a:pt x="834713" y="64686"/>
                  </a:lnTo>
                  <a:lnTo>
                    <a:pt x="793527" y="45578"/>
                  </a:lnTo>
                  <a:lnTo>
                    <a:pt x="750517" y="29590"/>
                  </a:lnTo>
                  <a:lnTo>
                    <a:pt x="705853" y="16881"/>
                  </a:lnTo>
                  <a:lnTo>
                    <a:pt x="659703" y="7608"/>
                  </a:lnTo>
                  <a:lnTo>
                    <a:pt x="612238" y="1928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EC7C3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15155" y="1583817"/>
              <a:ext cx="530860" cy="462280"/>
            </a:xfrm>
            <a:custGeom>
              <a:avLst/>
              <a:gdLst/>
              <a:ahLst/>
              <a:cxnLst/>
              <a:rect l="l" t="t" r="r" b="b"/>
              <a:pathLst>
                <a:path w="530860" h="462280">
                  <a:moveTo>
                    <a:pt x="260477" y="90424"/>
                  </a:moveTo>
                  <a:lnTo>
                    <a:pt x="74422" y="261112"/>
                  </a:lnTo>
                  <a:lnTo>
                    <a:pt x="74422" y="441833"/>
                  </a:lnTo>
                  <a:lnTo>
                    <a:pt x="76017" y="449200"/>
                  </a:lnTo>
                  <a:lnTo>
                    <a:pt x="80232" y="455628"/>
                  </a:lnTo>
                  <a:lnTo>
                    <a:pt x="86209" y="460174"/>
                  </a:lnTo>
                  <a:lnTo>
                    <a:pt x="93091" y="461899"/>
                  </a:lnTo>
                  <a:lnTo>
                    <a:pt x="223266" y="461899"/>
                  </a:lnTo>
                  <a:lnTo>
                    <a:pt x="223266" y="321310"/>
                  </a:lnTo>
                  <a:lnTo>
                    <a:pt x="455930" y="321310"/>
                  </a:lnTo>
                  <a:lnTo>
                    <a:pt x="455930" y="261112"/>
                  </a:lnTo>
                  <a:lnTo>
                    <a:pt x="260477" y="90424"/>
                  </a:lnTo>
                  <a:close/>
                </a:path>
                <a:path w="530860" h="462280">
                  <a:moveTo>
                    <a:pt x="455930" y="321310"/>
                  </a:moveTo>
                  <a:lnTo>
                    <a:pt x="307086" y="321310"/>
                  </a:lnTo>
                  <a:lnTo>
                    <a:pt x="307086" y="461899"/>
                  </a:lnTo>
                  <a:lnTo>
                    <a:pt x="437388" y="461899"/>
                  </a:lnTo>
                  <a:lnTo>
                    <a:pt x="444196" y="460174"/>
                  </a:lnTo>
                  <a:lnTo>
                    <a:pt x="450135" y="455628"/>
                  </a:lnTo>
                  <a:lnTo>
                    <a:pt x="454336" y="449200"/>
                  </a:lnTo>
                  <a:lnTo>
                    <a:pt x="455930" y="441833"/>
                  </a:lnTo>
                  <a:lnTo>
                    <a:pt x="455930" y="321310"/>
                  </a:lnTo>
                  <a:close/>
                </a:path>
                <a:path w="530860" h="462280">
                  <a:moveTo>
                    <a:pt x="265176" y="2540"/>
                  </a:moveTo>
                  <a:lnTo>
                    <a:pt x="251805" y="4445"/>
                  </a:lnTo>
                  <a:lnTo>
                    <a:pt x="241935" y="10160"/>
                  </a:lnTo>
                  <a:lnTo>
                    <a:pt x="0" y="231012"/>
                  </a:lnTo>
                  <a:lnTo>
                    <a:pt x="0" y="241046"/>
                  </a:lnTo>
                  <a:lnTo>
                    <a:pt x="18669" y="271145"/>
                  </a:lnTo>
                  <a:lnTo>
                    <a:pt x="37211" y="271145"/>
                  </a:lnTo>
                  <a:lnTo>
                    <a:pt x="260477" y="60325"/>
                  </a:lnTo>
                  <a:lnTo>
                    <a:pt x="348288" y="60325"/>
                  </a:lnTo>
                  <a:lnTo>
                    <a:pt x="288417" y="10160"/>
                  </a:lnTo>
                  <a:lnTo>
                    <a:pt x="278546" y="4445"/>
                  </a:lnTo>
                  <a:lnTo>
                    <a:pt x="265176" y="2540"/>
                  </a:lnTo>
                  <a:close/>
                </a:path>
                <a:path w="530860" h="462280">
                  <a:moveTo>
                    <a:pt x="348288" y="60325"/>
                  </a:moveTo>
                  <a:lnTo>
                    <a:pt x="260477" y="60325"/>
                  </a:lnTo>
                  <a:lnTo>
                    <a:pt x="493141" y="271145"/>
                  </a:lnTo>
                  <a:lnTo>
                    <a:pt x="511810" y="271145"/>
                  </a:lnTo>
                  <a:lnTo>
                    <a:pt x="530352" y="241046"/>
                  </a:lnTo>
                  <a:lnTo>
                    <a:pt x="530352" y="231012"/>
                  </a:lnTo>
                  <a:lnTo>
                    <a:pt x="455930" y="160655"/>
                  </a:lnTo>
                  <a:lnTo>
                    <a:pt x="455930" y="80391"/>
                  </a:lnTo>
                  <a:lnTo>
                    <a:pt x="372237" y="80391"/>
                  </a:lnTo>
                  <a:lnTo>
                    <a:pt x="348288" y="60325"/>
                  </a:lnTo>
                  <a:close/>
                </a:path>
                <a:path w="530860" h="462280">
                  <a:moveTo>
                    <a:pt x="455930" y="0"/>
                  </a:moveTo>
                  <a:lnTo>
                    <a:pt x="372237" y="0"/>
                  </a:lnTo>
                  <a:lnTo>
                    <a:pt x="372237" y="80391"/>
                  </a:lnTo>
                  <a:lnTo>
                    <a:pt x="455930" y="80391"/>
                  </a:lnTo>
                  <a:lnTo>
                    <a:pt x="455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73886" y="4951984"/>
            <a:ext cx="1127125" cy="1050925"/>
            <a:chOff x="1073886" y="4951984"/>
            <a:chExt cx="1127125" cy="1050925"/>
          </a:xfrm>
        </p:grpSpPr>
        <p:sp>
          <p:nvSpPr>
            <p:cNvPr id="28" name="object 28"/>
            <p:cNvSpPr/>
            <p:nvPr/>
          </p:nvSpPr>
          <p:spPr>
            <a:xfrm>
              <a:off x="1073886" y="4951984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8"/>
                  </a:lnTo>
                  <a:lnTo>
                    <a:pt x="467413" y="7608"/>
                  </a:lnTo>
                  <a:lnTo>
                    <a:pt x="421252" y="16881"/>
                  </a:lnTo>
                  <a:lnTo>
                    <a:pt x="376580" y="29590"/>
                  </a:lnTo>
                  <a:lnTo>
                    <a:pt x="333564" y="45578"/>
                  </a:lnTo>
                  <a:lnTo>
                    <a:pt x="292374" y="64686"/>
                  </a:lnTo>
                  <a:lnTo>
                    <a:pt x="253180" y="86757"/>
                  </a:lnTo>
                  <a:lnTo>
                    <a:pt x="216150" y="111632"/>
                  </a:lnTo>
                  <a:lnTo>
                    <a:pt x="181453" y="139155"/>
                  </a:lnTo>
                  <a:lnTo>
                    <a:pt x="149259" y="169167"/>
                  </a:lnTo>
                  <a:lnTo>
                    <a:pt x="119736" y="201511"/>
                  </a:lnTo>
                  <a:lnTo>
                    <a:pt x="93053" y="236029"/>
                  </a:lnTo>
                  <a:lnTo>
                    <a:pt x="69379" y="272563"/>
                  </a:lnTo>
                  <a:lnTo>
                    <a:pt x="48884" y="310955"/>
                  </a:lnTo>
                  <a:lnTo>
                    <a:pt x="31736" y="351048"/>
                  </a:lnTo>
                  <a:lnTo>
                    <a:pt x="18105" y="392684"/>
                  </a:lnTo>
                  <a:lnTo>
                    <a:pt x="8159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9"/>
                  </a:lnTo>
                  <a:lnTo>
                    <a:pt x="8159" y="614836"/>
                  </a:lnTo>
                  <a:lnTo>
                    <a:pt x="18105" y="657855"/>
                  </a:lnTo>
                  <a:lnTo>
                    <a:pt x="31736" y="699487"/>
                  </a:lnTo>
                  <a:lnTo>
                    <a:pt x="48884" y="739577"/>
                  </a:lnTo>
                  <a:lnTo>
                    <a:pt x="69379" y="777965"/>
                  </a:lnTo>
                  <a:lnTo>
                    <a:pt x="93053" y="814494"/>
                  </a:lnTo>
                  <a:lnTo>
                    <a:pt x="119736" y="849007"/>
                  </a:lnTo>
                  <a:lnTo>
                    <a:pt x="149259" y="881346"/>
                  </a:lnTo>
                  <a:lnTo>
                    <a:pt x="181453" y="911354"/>
                  </a:lnTo>
                  <a:lnTo>
                    <a:pt x="216150" y="938871"/>
                  </a:lnTo>
                  <a:lnTo>
                    <a:pt x="253180" y="963742"/>
                  </a:lnTo>
                  <a:lnTo>
                    <a:pt x="292374" y="985808"/>
                  </a:lnTo>
                  <a:lnTo>
                    <a:pt x="333564" y="1004912"/>
                  </a:lnTo>
                  <a:lnTo>
                    <a:pt x="376580" y="1020896"/>
                  </a:lnTo>
                  <a:lnTo>
                    <a:pt x="421252" y="1033603"/>
                  </a:lnTo>
                  <a:lnTo>
                    <a:pt x="467413" y="1042874"/>
                  </a:lnTo>
                  <a:lnTo>
                    <a:pt x="514894" y="1048552"/>
                  </a:lnTo>
                  <a:lnTo>
                    <a:pt x="563524" y="1050480"/>
                  </a:lnTo>
                  <a:lnTo>
                    <a:pt x="612154" y="1048552"/>
                  </a:lnTo>
                  <a:lnTo>
                    <a:pt x="659634" y="1042874"/>
                  </a:lnTo>
                  <a:lnTo>
                    <a:pt x="705794" y="1033603"/>
                  </a:lnTo>
                  <a:lnTo>
                    <a:pt x="750465" y="1020896"/>
                  </a:lnTo>
                  <a:lnTo>
                    <a:pt x="793480" y="1004912"/>
                  </a:lnTo>
                  <a:lnTo>
                    <a:pt x="834667" y="985808"/>
                  </a:lnTo>
                  <a:lnTo>
                    <a:pt x="873860" y="963742"/>
                  </a:lnTo>
                  <a:lnTo>
                    <a:pt x="910888" y="938871"/>
                  </a:lnTo>
                  <a:lnTo>
                    <a:pt x="945583" y="911354"/>
                  </a:lnTo>
                  <a:lnTo>
                    <a:pt x="977775" y="881346"/>
                  </a:lnTo>
                  <a:lnTo>
                    <a:pt x="1007296" y="849007"/>
                  </a:lnTo>
                  <a:lnTo>
                    <a:pt x="1033977" y="814494"/>
                  </a:lnTo>
                  <a:lnTo>
                    <a:pt x="1057649" y="777965"/>
                  </a:lnTo>
                  <a:lnTo>
                    <a:pt x="1078143" y="739577"/>
                  </a:lnTo>
                  <a:lnTo>
                    <a:pt x="1095289" y="699487"/>
                  </a:lnTo>
                  <a:lnTo>
                    <a:pt x="1108919" y="657855"/>
                  </a:lnTo>
                  <a:lnTo>
                    <a:pt x="1118864" y="614836"/>
                  </a:lnTo>
                  <a:lnTo>
                    <a:pt x="1124955" y="570589"/>
                  </a:lnTo>
                  <a:lnTo>
                    <a:pt x="1127023" y="525272"/>
                  </a:lnTo>
                  <a:lnTo>
                    <a:pt x="1124955" y="479954"/>
                  </a:lnTo>
                  <a:lnTo>
                    <a:pt x="1118864" y="435705"/>
                  </a:lnTo>
                  <a:lnTo>
                    <a:pt x="1108919" y="392684"/>
                  </a:lnTo>
                  <a:lnTo>
                    <a:pt x="1095289" y="351048"/>
                  </a:lnTo>
                  <a:lnTo>
                    <a:pt x="1078143" y="310955"/>
                  </a:lnTo>
                  <a:lnTo>
                    <a:pt x="1057649" y="272563"/>
                  </a:lnTo>
                  <a:lnTo>
                    <a:pt x="1033977" y="236029"/>
                  </a:lnTo>
                  <a:lnTo>
                    <a:pt x="1007296" y="201511"/>
                  </a:lnTo>
                  <a:lnTo>
                    <a:pt x="977775" y="169167"/>
                  </a:lnTo>
                  <a:lnTo>
                    <a:pt x="945583" y="139155"/>
                  </a:lnTo>
                  <a:lnTo>
                    <a:pt x="910888" y="111632"/>
                  </a:lnTo>
                  <a:lnTo>
                    <a:pt x="873860" y="86757"/>
                  </a:lnTo>
                  <a:lnTo>
                    <a:pt x="834667" y="64686"/>
                  </a:lnTo>
                  <a:lnTo>
                    <a:pt x="793480" y="45578"/>
                  </a:lnTo>
                  <a:lnTo>
                    <a:pt x="750465" y="29590"/>
                  </a:lnTo>
                  <a:lnTo>
                    <a:pt x="705794" y="16881"/>
                  </a:lnTo>
                  <a:lnTo>
                    <a:pt x="659634" y="7608"/>
                  </a:lnTo>
                  <a:lnTo>
                    <a:pt x="612154" y="1928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30BEA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8655" y="5234254"/>
              <a:ext cx="455421" cy="45542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97814" y="6113170"/>
            <a:ext cx="2139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884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МОНИТОРИНГ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СОБИРАЕМОСТИ</a:t>
            </a:r>
            <a:r>
              <a:rPr sz="1200" b="1" spc="-6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НАЛОГОВ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736" y="4262754"/>
            <a:ext cx="2760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-5092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ПЕРВООЧЕРЕДНЫХ </a:t>
            </a:r>
            <a:r>
              <a:rPr sz="1200" b="1" spc="-34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3927" y="2546350"/>
            <a:ext cx="1886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r>
              <a:rPr sz="1200" b="1" spc="-8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ГРАЖДАН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17133" y="4257497"/>
            <a:ext cx="2811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</a:t>
            </a:r>
            <a:r>
              <a:rPr sz="1200" b="1" spc="-5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ИНВЕСТИЦИОННЫХ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94272" y="4623561"/>
            <a:ext cx="2896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ИНЖЕНЕРНОЙ</a:t>
            </a:r>
            <a:r>
              <a:rPr sz="1200" b="1" spc="-4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ИНФРАСТРУКТУРЫ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03421" y="4440682"/>
            <a:ext cx="5568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7" baseline="32407" dirty="0">
                <a:solidFill>
                  <a:srgbClr val="8A8585"/>
                </a:solidFill>
                <a:latin typeface="Tahoma"/>
                <a:cs typeface="Tahoma"/>
              </a:rPr>
              <a:t>ПРЕДПРИНИМАТЕЛЬСКОЙ</a:t>
            </a:r>
            <a:r>
              <a:rPr sz="1800" b="1" spc="-75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800" b="1" baseline="32407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800" b="1" spc="202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1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</a:t>
            </a:r>
            <a:r>
              <a:rPr sz="1200" b="1" spc="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РАЗВИТИЕ</a:t>
            </a:r>
            <a:r>
              <a:rPr sz="1200" b="1" spc="-2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38421" y="4167632"/>
            <a:ext cx="1057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71721" y="4533341"/>
            <a:ext cx="1595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ИНВЕСТИЦИОННОЙ</a:t>
            </a:r>
            <a:endParaRPr sz="1200">
              <a:latin typeface="Tahoma"/>
              <a:cs typeface="Tahoma"/>
            </a:endParaRPr>
          </a:p>
          <a:p>
            <a:pPr marL="3619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АКТИВНОСТИ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02121" y="2320290"/>
            <a:ext cx="23488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РЕАЛИЗАЦИЯ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НАЦИОНАЛЬНЫХ</a:t>
            </a:r>
            <a:r>
              <a:rPr sz="1200" b="1" spc="-7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ПРОЕКТОВ,</a:t>
            </a:r>
            <a:endParaRPr sz="120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«МАЙСКИХ»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УКАЗОВ</a:t>
            </a:r>
            <a:endParaRPr sz="1200">
              <a:latin typeface="Tahoma"/>
              <a:cs typeface="Tahoma"/>
            </a:endParaRPr>
          </a:p>
          <a:p>
            <a:pPr marL="4508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ПРЕЗИДЕНТА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07384" y="6061049"/>
            <a:ext cx="18230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127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ФИНАНСОВАЯ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МЕСТНЫХ</a:t>
            </a:r>
            <a:r>
              <a:rPr sz="1200" b="1" spc="-8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3598" y="6075070"/>
            <a:ext cx="2092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СОБЛЮДЕНИЕ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ВЗВЕШЕННОЙ</a:t>
            </a:r>
            <a:r>
              <a:rPr sz="1200" b="1" spc="-6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ДОЛГОВОЙ </a:t>
            </a:r>
            <a:r>
              <a:rPr sz="1200" b="1" spc="-3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ПОЛИТИКИ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3879" y="5158359"/>
            <a:ext cx="513905" cy="51390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13046" y="3176155"/>
            <a:ext cx="763765" cy="76376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962135" y="4699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714356"/>
            <a:ext cx="4184524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Ремонт </a:t>
            </a:r>
            <a:r>
              <a:rPr lang="ru-RU" sz="1600" dirty="0" err="1" smtClean="0"/>
              <a:t>внутрипоселковой</a:t>
            </a:r>
            <a:r>
              <a:rPr lang="ru-RU" sz="1600" dirty="0" smtClean="0"/>
              <a:t> автомобильной дороги по ул. </a:t>
            </a:r>
            <a:r>
              <a:rPr lang="ru-RU" sz="1600" dirty="0" err="1" smtClean="0"/>
              <a:t>Хохлачева</a:t>
            </a:r>
            <a:r>
              <a:rPr lang="ru-RU" sz="1600" dirty="0" smtClean="0"/>
              <a:t> (от пер. Чапаевский до ул. Транспортная) в пос. Орловский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1337,6 тыс.рублей</a:t>
            </a: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Мероприятия по безопасности дорожного движения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921,4 тыс.рублей</a:t>
            </a: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143248"/>
            <a:ext cx="3643338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Users\user\Pictures\Народы Сибири\84993bf3-7d5f-54aa-8ff7-beba1b5ed02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143248"/>
            <a:ext cx="4041775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041648" cy="23574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Разработка ПСД на капитальный ремонт путепровода п.Орловский </a:t>
            </a:r>
          </a:p>
          <a:p>
            <a:pPr algn="ctr"/>
            <a:r>
              <a:rPr lang="ru-RU" sz="1600" dirty="0" smtClean="0"/>
              <a:t>(2 этап)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6800,0 тыс.рублей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(областной бюджет 3682,2 </a:t>
            </a:r>
            <a:r>
              <a:rPr lang="ru-RU" sz="1200" dirty="0" err="1" smtClean="0">
                <a:solidFill>
                  <a:srgbClr val="002060"/>
                </a:solidFill>
              </a:rPr>
              <a:t>тыс.руб</a:t>
            </a:r>
            <a:r>
              <a:rPr lang="ru-RU" sz="1200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 местный бюджет-3117,8 </a:t>
            </a:r>
            <a:r>
              <a:rPr lang="ru-RU" sz="1200" dirty="0" err="1" smtClean="0">
                <a:solidFill>
                  <a:srgbClr val="002060"/>
                </a:solidFill>
              </a:rPr>
              <a:t>тыс.руб</a:t>
            </a:r>
            <a:r>
              <a:rPr lang="ru-RU" sz="1200" dirty="0" smtClean="0">
                <a:solidFill>
                  <a:srgbClr val="002060"/>
                </a:solidFill>
              </a:rPr>
              <a:t>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8"/>
            <a:ext cx="4041775" cy="23574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Разработана проектно-сметной документации на строительство </a:t>
            </a:r>
            <a:r>
              <a:rPr lang="ru-RU" sz="1600" dirty="0" err="1" smtClean="0"/>
              <a:t>внутрипоселковой</a:t>
            </a:r>
            <a:r>
              <a:rPr lang="ru-RU" sz="1600" dirty="0" smtClean="0"/>
              <a:t> автомобильной дороги по ул. Максима Горького (от пер. Костенко до пер. Магистральный) в п. Орловский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1500,0 тыс.рублей</a:t>
            </a:r>
            <a:endParaRPr lang="ru-RU" sz="1800" dirty="0" smtClean="0"/>
          </a:p>
          <a:p>
            <a:pPr algn="ctr"/>
            <a:endParaRPr lang="ru-RU" dirty="0"/>
          </a:p>
        </p:txBody>
      </p:sp>
      <p:pic>
        <p:nvPicPr>
          <p:cNvPr id="15" name="Содержимое 14" descr="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895" y="3115598"/>
            <a:ext cx="8262071" cy="3071553"/>
          </a:xfrm>
        </p:spPr>
      </p:pic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785794"/>
            <a:ext cx="4184524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1800" dirty="0" smtClean="0"/>
          </a:p>
          <a:p>
            <a:pPr algn="ctr"/>
            <a:r>
              <a:rPr lang="ru-RU" sz="1800" dirty="0" smtClean="0"/>
              <a:t>Капитальный ремонт тротуара по пер. Чапаевский (от ул. Коммунальная до ул. Ленина в п. Орловский Орловского района Ростовской области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2850,3 тыс.рублей</a:t>
            </a: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85794"/>
            <a:ext cx="4041775" cy="22145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sz="1800" dirty="0" smtClean="0"/>
          </a:p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Капитальный ремонт тротуара по ул. Центральная в х. </a:t>
            </a:r>
            <a:r>
              <a:rPr lang="ru-RU" sz="1800" dirty="0" err="1" smtClean="0"/>
              <a:t>Гундоровский</a:t>
            </a:r>
            <a:r>
              <a:rPr lang="ru-RU" sz="1800" dirty="0" smtClean="0"/>
              <a:t> на сумму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1775,0 тыс.рублей</a:t>
            </a:r>
            <a:endParaRPr lang="ru-RU" sz="1800" dirty="0" smtClean="0"/>
          </a:p>
          <a:p>
            <a:r>
              <a:rPr lang="ru-RU" sz="1800" dirty="0" smtClean="0"/>
              <a:t> </a:t>
            </a:r>
          </a:p>
          <a:p>
            <a:pPr algn="ctr"/>
            <a:endParaRPr lang="ru-RU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1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err="1" smtClean="0"/>
              <a:t>езопасности</a:t>
            </a:r>
            <a:r>
              <a:rPr lang="ru-RU" sz="1800" dirty="0" smtClean="0"/>
              <a:t> ГТС </a:t>
            </a:r>
            <a:r>
              <a:rPr lang="ru-RU" sz="1800" dirty="0" err="1" smtClean="0"/>
              <a:t>Камышевское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600,0 тыс.рублей</a:t>
            </a:r>
          </a:p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Техническое перевооружение производственного объекта </a:t>
            </a:r>
            <a:r>
              <a:rPr lang="ru-RU" sz="1800" dirty="0" err="1" smtClean="0"/>
              <a:t>Курганенского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273,5 тыс.рублей</a:t>
            </a: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214686"/>
            <a:ext cx="3571900" cy="343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214686"/>
            <a:ext cx="35528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500042"/>
            <a:ext cx="5630859" cy="1643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1"/>
                </a:solidFill>
              </a:rPr>
              <a:t>2022 </a:t>
            </a:r>
            <a:r>
              <a:rPr lang="ru-RU" sz="2400" b="1" dirty="0" smtClean="0">
                <a:solidFill>
                  <a:schemeClr val="tx1"/>
                </a:solidFill>
              </a:rPr>
              <a:t>году по Управлению образования-</a:t>
            </a:r>
            <a:r>
              <a:rPr lang="en-US" sz="2400" b="1" dirty="0" smtClean="0">
                <a:solidFill>
                  <a:schemeClr val="tx1"/>
                </a:solidFill>
              </a:rPr>
              <a:t>634.4 </a:t>
            </a:r>
            <a:r>
              <a:rPr lang="ru-RU" sz="2400" b="1" dirty="0" smtClean="0">
                <a:solidFill>
                  <a:schemeClr val="tx1"/>
                </a:solidFill>
              </a:rPr>
              <a:t>млн.рублей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3214678" y="2071678"/>
          <a:ext cx="557216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OG2LU7S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14290"/>
            <a:ext cx="2752487" cy="1837167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214282" y="2071678"/>
            <a:ext cx="2928958" cy="4572032"/>
            <a:chOff x="9" y="0"/>
            <a:chExt cx="3252834" cy="428630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" y="0"/>
              <a:ext cx="3094158" cy="428630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" y="1607364"/>
              <a:ext cx="3252834" cy="1993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Федеральный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бюджет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29.0 </a:t>
              </a: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млн.рублей</a:t>
              </a:r>
              <a:endParaRPr lang="ru-RU" sz="32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857224" y="2357430"/>
            <a:ext cx="1500198" cy="1498697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643734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труда и начисления на оплату   труда 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71.3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млн.руб.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-коммунальные услуги-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36.5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-подвоз учащихся-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21.6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млн.руб.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-питание школьников-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11.6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-закупка молока и продуктов питания-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8.2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9" name="Picture 2" descr="https://encrypted-tbn0.gstatic.com/images?q=tbn:ANd9GcRNw5H6-Hj0TIecP9lH9n7FWUsSekwp0NyCgCCeSrv0IGo3a-Rav6H9lvY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22145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Картинки по запросу коммунальные усл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Картинки по запросу материальные зат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57864"/>
            <a:ext cx="2214578" cy="12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643182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357694"/>
            <a:ext cx="2214578" cy="12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3" y="1285860"/>
            <a:ext cx="2212959" cy="132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22145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145,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714612" y="1643050"/>
          <a:ext cx="621510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4572008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http://ws-planeta.gauro-riacro.ru/organisacii/4291/foto/DSCN9948_151889052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2214554"/>
            <a:ext cx="2571768" cy="20124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571480"/>
            <a:ext cx="8501122" cy="1571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11 «Теремок» в сумме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828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,2 тыс.руб.:</a:t>
            </a:r>
          </a:p>
          <a:p>
            <a:r>
              <a:rPr lang="ru-RU" dirty="0" smtClean="0"/>
              <a:t>-ремонт ограждения в сумме 828,2 </a:t>
            </a:r>
            <a:r>
              <a:rPr lang="ru-RU" dirty="0" err="1" smtClean="0"/>
              <a:t>тыс.руб</a:t>
            </a:r>
            <a:r>
              <a:rPr lang="ru-RU" dirty="0" smtClean="0"/>
              <a:t> ;</a:t>
            </a:r>
          </a:p>
          <a:p>
            <a:r>
              <a:rPr lang="ru-RU" dirty="0" smtClean="0"/>
              <a:t> 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357406"/>
            <a:ext cx="4143404" cy="428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357430"/>
            <a:ext cx="342160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21431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№12 «Сказка» -1433,2 тыс.рублей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/>
              <a:t> установка противопожарных дверей и люков -98,3 тыс.рублей;</a:t>
            </a:r>
          </a:p>
          <a:p>
            <a:r>
              <a:rPr lang="ru-RU" dirty="0" smtClean="0"/>
              <a:t>- ремонт ограждения» -1054,9тыс.рублей;</a:t>
            </a:r>
          </a:p>
          <a:p>
            <a:r>
              <a:rPr lang="ru-RU" dirty="0" smtClean="0"/>
              <a:t>-монтаж теневого навеса- 280,0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071810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928934"/>
            <a:ext cx="285752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228601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642918"/>
            <a:ext cx="8858312" cy="2000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7 «Солнышко» п.Красноармейский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113,7 тыс.руб.: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/>
              <a:t>Приобретение жарочного шкафа- 113,7 тыс.рублей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786058"/>
            <a:ext cx="26432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571480"/>
            <a:ext cx="8358246" cy="2000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№9 «Солнышко» х.Камышевка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274,3 тыс.руб.: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/>
              <a:t>монтаж теневого навеса- 274,3 тыс.рублей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786010"/>
            <a:ext cx="7143800" cy="407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D82245-0DF0-4A5D-808B-4956D6AB7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532" y="2092034"/>
            <a:ext cx="2010701" cy="47175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4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 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8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0010" y="4007856"/>
            <a:ext cx="5337683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7" y="2635599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21" y="4691850"/>
            <a:ext cx="1704641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7" y="4806013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21" y="5753989"/>
            <a:ext cx="1696015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4" y="5991634"/>
            <a:ext cx="938279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71" y="5869512"/>
            <a:ext cx="1610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ДЕФИЦИТ-ПРОФИЦИТ+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6"/>
            <a:ext cx="5337683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2524" y="4007856"/>
            <a:ext cx="5337683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941516" y="4002117"/>
            <a:ext cx="5337683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7" y="1653341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191F29B7-964F-4D95-9941-C9A9B2843207}"/>
              </a:ext>
            </a:extLst>
          </p:cNvPr>
          <p:cNvSpPr/>
          <p:nvPr/>
        </p:nvSpPr>
        <p:spPr>
          <a:xfrm>
            <a:off x="7510364" y="1545663"/>
            <a:ext cx="1765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к 2020 году, %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90902" y="2534137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1457.6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2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76.0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2" y="4740771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1533.6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1491.4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-9.0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1500.4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102.3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97.8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C362C0F-6768-4A21-9B5E-66B9F6867E12}"/>
              </a:ext>
            </a:extLst>
          </p:cNvPr>
          <p:cNvSpPr/>
          <p:nvPr/>
        </p:nvSpPr>
        <p:spPr>
          <a:xfrm>
            <a:off x="7776263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103.5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107.0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1194.7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67276" y="3604088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1184.2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99.1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104.9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5" y="3601822"/>
            <a:ext cx="1716823" cy="559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1" y="3648562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5" y="3324350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5"/>
            <a:ext cx="938279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2" y="3866656"/>
            <a:ext cx="938279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2" y="2771098"/>
            <a:ext cx="938279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4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571480"/>
            <a:ext cx="8858312" cy="16430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«Радуга» х.Курганный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495,9 тыс.руб.: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sz="2000" dirty="0" smtClean="0"/>
              <a:t> монтаж котла- 495,9 тыс. рублей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071810"/>
            <a:ext cx="370829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Начальное общее, основное общее, среднее общее образование-401,6млн.рублей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000364" y="1785926"/>
          <a:ext cx="6143636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pervoklassnik-za-urokam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357694"/>
            <a:ext cx="3106582" cy="2071702"/>
          </a:xfrm>
          <a:prstGeom prst="rect">
            <a:avLst/>
          </a:prstGeom>
        </p:spPr>
      </p:pic>
      <p:pic>
        <p:nvPicPr>
          <p:cNvPr id="8" name="Рисунок 7" descr="shko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57166"/>
            <a:ext cx="2665649" cy="1897942"/>
          </a:xfrm>
          <a:prstGeom prst="rect">
            <a:avLst/>
          </a:prstGeom>
        </p:spPr>
      </p:pic>
      <p:pic>
        <p:nvPicPr>
          <p:cNvPr id="9" name="Рисунок 8" descr="iJ0SC1OY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2357430"/>
            <a:ext cx="2714612" cy="17398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00504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043890" cy="13573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2143116"/>
          <a:ext cx="9144000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357694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786322"/>
            <a:ext cx="2644753" cy="14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5357850" cy="4857784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500166" y="2071678"/>
            <a:ext cx="3143272" cy="12858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бюджет-5566,0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785918" y="4000504"/>
            <a:ext cx="2857520" cy="1714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268,4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428604"/>
            <a:ext cx="7901014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2066" y="3214686"/>
            <a:ext cx="4071934" cy="17145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ОСОШ №2</a:t>
            </a:r>
          </a:p>
          <a:p>
            <a:pPr algn="ctr"/>
            <a:r>
              <a:rPr lang="ru-RU" dirty="0" smtClean="0"/>
              <a:t>МБОУ Красноармейская СОШ</a:t>
            </a:r>
          </a:p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Каменно-Балковская</a:t>
            </a:r>
            <a:r>
              <a:rPr lang="ru-RU" dirty="0" smtClean="0"/>
              <a:t> СОШ</a:t>
            </a:r>
          </a:p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Быстрянская</a:t>
            </a:r>
            <a:r>
              <a:rPr lang="ru-RU" dirty="0" smtClean="0"/>
              <a:t> СОШ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3929058" y="3643314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4923414" y="4898364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57884" y="1643050"/>
            <a:ext cx="278603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20002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ежемесячного вознаграждения за классное руководство израсходовано</a:t>
            </a:r>
            <a:b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17390,3 тыс.рублей</a:t>
            </a:r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000372"/>
            <a:ext cx="3595548" cy="322420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928934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20002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обеспечение деятельности советников директоров израсходовано</a:t>
            </a:r>
            <a:b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908,9 тыс.рублей</a:t>
            </a:r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C:\Users\user\Pictures\123\depositphotos_252412048_xl-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869" y="2928934"/>
            <a:ext cx="7891221" cy="36433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58204" cy="24288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№1-647,3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>-замена приборов учета холодного водоснабжения -28,3тыс.рублей;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приобретение </a:t>
            </a:r>
            <a:r>
              <a:rPr lang="ru-RU" sz="1800" dirty="0" err="1" smtClean="0">
                <a:solidFill>
                  <a:schemeClr val="tx1"/>
                </a:solidFill>
              </a:rPr>
              <a:t>сплит-систем</a:t>
            </a:r>
            <a:r>
              <a:rPr lang="ru-RU" sz="1800" dirty="0" smtClean="0">
                <a:solidFill>
                  <a:schemeClr val="tx1"/>
                </a:solidFill>
              </a:rPr>
              <a:t> для пищеблока-73,8 тыс.рублей;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приобретение запчастей для крыши -22,2 тыс.рублей;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 укомплектование медицинских кабинетов оборудованием -410,6 тыс.рублей;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-приобретение компрессора для холодильной камеры -16,0 тыс. рублей;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-ремонт канализационной сети-96,4 тыс.рублей.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71810"/>
            <a:ext cx="314324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071810"/>
            <a:ext cx="3071802" cy="330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36" cy="25003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№2 -4617,1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</a:rPr>
              <a:t>- комплектование медицинских кабинетов оборудованием -411,0 тыс.рублей;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-выборочный капитальный ремонт ограждения (северная, южная стороны)-733,8 тыс.рублей;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- замена эвакуационных выходов из коридора на лестничные клетки на противопожарные -395,0 тыс.рублей ;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-поверка приборов узла учета газа -65,7 тыс.рублей;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- проведение контроля качества огнезащитной обработки деревянных конструкций чердачных помещений -18,4тыс.рублей;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-ремонт кабинетов (точки роста)-1534,6 тыс.рублей;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-обновление материально-технической базы (точки роста)-1458,6 тыс.рублей.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286124"/>
            <a:ext cx="3272469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14686"/>
            <a:ext cx="4143372" cy="3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21431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№3 в сумме 578,8 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</a:rPr>
              <a:t>- замена приборов учета водоснабжения -28,3 тыс.рублей;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 техническое диагностирование ГРПШ -21,5тыс.рублей;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 ремонт автоматической пожарной сигнализации -77,8тыс.рублей;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 укомплектование медицинских кабинетов оборудованием -403,6 тыс.рублей;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 приобретение </a:t>
            </a:r>
            <a:r>
              <a:rPr lang="ru-RU" sz="1600" dirty="0" err="1" smtClean="0">
                <a:solidFill>
                  <a:schemeClr val="tx1"/>
                </a:solidFill>
              </a:rPr>
              <a:t>сплит-систем</a:t>
            </a:r>
            <a:r>
              <a:rPr lang="ru-RU" sz="1600" dirty="0" smtClean="0">
                <a:solidFill>
                  <a:schemeClr val="tx1"/>
                </a:solidFill>
              </a:rPr>
              <a:t> для пищеблока-35,8 тыс.рублей;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-ремонт холодильника-11,8 тыс.рублей.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 </a:t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496"/>
            <a:ext cx="350046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928934"/>
            <a:ext cx="3500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00042"/>
            <a:ext cx="8643998" cy="21431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Красноармейская   СОШ-2945,8 тыс.рублей:</a:t>
            </a:r>
          </a:p>
          <a:p>
            <a:r>
              <a:rPr lang="ru-RU" sz="1600" dirty="0" smtClean="0"/>
              <a:t>- укомплектование медицинских кабинетов необходимым оборудованием -375,2 тыс.рублей;</a:t>
            </a:r>
          </a:p>
          <a:p>
            <a:r>
              <a:rPr lang="ru-RU" sz="1600" dirty="0" smtClean="0"/>
              <a:t>- приобретение </a:t>
            </a:r>
            <a:r>
              <a:rPr lang="ru-RU" sz="1600" dirty="0" err="1" smtClean="0"/>
              <a:t>сплит-систем</a:t>
            </a:r>
            <a:r>
              <a:rPr lang="ru-RU" sz="1600" dirty="0" smtClean="0"/>
              <a:t> для пищеблоков-63,7 тыс.рублей;</a:t>
            </a:r>
          </a:p>
          <a:p>
            <a:pPr lvl="0"/>
            <a:r>
              <a:rPr lang="ru-RU" sz="1600" dirty="0" smtClean="0"/>
              <a:t>-ремонт кабинетов химии-физики (точки роста)-974,7 тыс.рублей;</a:t>
            </a:r>
          </a:p>
          <a:p>
            <a:r>
              <a:rPr lang="ru-RU" sz="1600" dirty="0" smtClean="0"/>
              <a:t>-обновление материально-технической базы (точки роста)-1458,5 тыс.рублей;</a:t>
            </a:r>
          </a:p>
          <a:p>
            <a:r>
              <a:rPr lang="ru-RU" sz="1600" dirty="0" smtClean="0"/>
              <a:t> -ремонт кровли -73,7 тыс.рублей.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43248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143248"/>
            <a:ext cx="3570281" cy="324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142976" y="407194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1509707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</a:t>
            </a:r>
            <a:r>
              <a:rPr lang="en-US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20175" y="3048002"/>
            <a:ext cx="4828125" cy="1562100"/>
          </a:xfrm>
          <a:prstGeom prst="roundRect">
            <a:avLst/>
          </a:prstGeom>
          <a:noFill/>
          <a:ln w="19050">
            <a:solidFill>
              <a:srgbClr val="CC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29" y="2321405"/>
            <a:ext cx="16995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Здравоохранение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3721268" y="1690195"/>
            <a:ext cx="1375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3733696" y="2337754"/>
            <a:ext cx="1375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91757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16144" y="2588113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800095" y="1922643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790144" y="2586976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77997" y="2603185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63192,9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3764364" y="192975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908,9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3784409" y="2598211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364,4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48612" y="29411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957262" y="3056550"/>
            <a:ext cx="416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Комфортная среда для жизни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90" y="174784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" y="2386014"/>
            <a:ext cx="4381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6590" y="1681165"/>
            <a:ext cx="523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9925" y="2381249"/>
            <a:ext cx="4953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3" y="3357562"/>
            <a:ext cx="1285884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2285984" y="3429000"/>
            <a:ext cx="2786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  <a:endParaRPr lang="ru-RU" sz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071538" y="4073875"/>
            <a:ext cx="41672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12086,2 </a:t>
            </a:r>
            <a:r>
              <a:rPr lang="ru-RU" sz="105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</a:t>
            </a:r>
            <a:r>
              <a:rPr lang="ru-RU" sz="10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929323" y="4477628"/>
            <a:ext cx="175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168,3</a:t>
            </a: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74557" y="3495466"/>
            <a:ext cx="841375" cy="841375"/>
          </a:xfrm>
          <a:prstGeom prst="rect">
            <a:avLst/>
          </a:prstGeom>
          <a:noFill/>
        </p:spPr>
      </p:pic>
      <p:pic>
        <p:nvPicPr>
          <p:cNvPr id="81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7972130" y="4435626"/>
            <a:ext cx="854075" cy="847725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89978" y="3706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71,8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009028" y="46586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28,2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989978" y="5611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9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20920" y="3025927"/>
            <a:ext cx="166183" cy="164948"/>
          </a:xfrm>
          <a:prstGeom prst="rect">
            <a:avLst/>
          </a:prstGeom>
          <a:noFill/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42844" y="4929199"/>
            <a:ext cx="4786346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58" y="714356"/>
            <a:ext cx="8358246" cy="24288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Каменно-Балковская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СОШ-3318,7 тыс.рублей:</a:t>
            </a:r>
          </a:p>
          <a:p>
            <a:pPr lvl="0"/>
            <a:r>
              <a:rPr lang="ru-RU" sz="1600" dirty="0" smtClean="0"/>
              <a:t>- выборочный капитальный ремонт пожарной сигнализации и системы оповещения и управления эвакуацией людей при пожаре -288,5 тыс.рублей;</a:t>
            </a:r>
          </a:p>
          <a:p>
            <a:pPr lvl="0"/>
            <a:r>
              <a:rPr lang="ru-RU" sz="1600" dirty="0" smtClean="0"/>
              <a:t>-ремонт видеонаблюдения -40,5 тыс.рублей;</a:t>
            </a:r>
          </a:p>
          <a:p>
            <a:pPr lvl="0"/>
            <a:r>
              <a:rPr lang="ru-RU" sz="1600" dirty="0" smtClean="0"/>
              <a:t>- приобретение </a:t>
            </a:r>
            <a:r>
              <a:rPr lang="ru-RU" sz="1600" dirty="0" err="1" smtClean="0"/>
              <a:t>сплит-систем</a:t>
            </a:r>
            <a:r>
              <a:rPr lang="ru-RU" sz="1600" dirty="0" smtClean="0"/>
              <a:t> для пищеблоков-42,5 тыс.рублей;</a:t>
            </a:r>
          </a:p>
          <a:p>
            <a:pPr lvl="0"/>
            <a:r>
              <a:rPr lang="ru-RU" sz="1600" dirty="0" smtClean="0"/>
              <a:t>-ремонт кабинетов химии-физики (точки роста)-1459,7 тыс.рублей;</a:t>
            </a:r>
          </a:p>
          <a:p>
            <a:pPr lvl="0"/>
            <a:r>
              <a:rPr lang="ru-RU" sz="1600" dirty="0" smtClean="0"/>
              <a:t>-обновление материально-технической базы (точки роста)-1457,7 тыс.рублей;</a:t>
            </a:r>
          </a:p>
          <a:p>
            <a:r>
              <a:rPr lang="ru-RU" sz="1600" dirty="0" smtClean="0"/>
              <a:t>- казачьи костюмы и наглядные пособия 29,8 тыс. рублей.</a:t>
            </a:r>
          </a:p>
          <a:p>
            <a:pPr lvl="0"/>
            <a:endParaRPr lang="ru-RU" dirty="0" smtClean="0"/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86124"/>
            <a:ext cx="3333741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86124"/>
            <a:ext cx="4038861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58" y="642918"/>
            <a:ext cx="8358246" cy="12144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Волочаевская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СОШ-65,8 тыс.рублей :</a:t>
            </a:r>
          </a:p>
          <a:p>
            <a:pPr lvl="0"/>
            <a:r>
              <a:rPr lang="ru-RU" dirty="0" smtClean="0"/>
              <a:t>- приобретение </a:t>
            </a:r>
            <a:r>
              <a:rPr lang="ru-RU" dirty="0" err="1" smtClean="0"/>
              <a:t>сплит-систем</a:t>
            </a:r>
            <a:r>
              <a:rPr lang="ru-RU" dirty="0" smtClean="0"/>
              <a:t> для пищеблока-65,8 тыс.рублей</a:t>
            </a:r>
          </a:p>
          <a:p>
            <a:endParaRPr lang="ru-RU" sz="24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85992"/>
            <a:ext cx="757242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85794"/>
            <a:ext cx="8643998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Камышевская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СОШ-375,0 тыс.рублей :</a:t>
            </a:r>
          </a:p>
          <a:p>
            <a:pPr lvl="0"/>
            <a:r>
              <a:rPr lang="ru-RU" dirty="0" smtClean="0"/>
              <a:t>-выборочный капитальный ремонт (утепление теплотрассы) -342,0 </a:t>
            </a:r>
            <a:r>
              <a:rPr lang="ru-RU" dirty="0" err="1" smtClean="0"/>
              <a:t>тыс.руб</a:t>
            </a:r>
            <a:r>
              <a:rPr lang="ru-RU" dirty="0" smtClean="0"/>
              <a:t> ;</a:t>
            </a:r>
          </a:p>
          <a:p>
            <a:pPr lvl="0"/>
            <a:r>
              <a:rPr lang="ru-RU" dirty="0" smtClean="0"/>
              <a:t>-приобретение </a:t>
            </a:r>
            <a:r>
              <a:rPr lang="ru-RU" dirty="0" err="1" smtClean="0"/>
              <a:t>сплит-систем</a:t>
            </a:r>
            <a:r>
              <a:rPr lang="ru-RU" dirty="0" smtClean="0"/>
              <a:t> для пищеблоков-33,0 тыс.рублей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357430"/>
            <a:ext cx="7143800" cy="423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2214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Курганенская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СОШ -311,8 тыс.рублей :</a:t>
            </a:r>
          </a:p>
          <a:p>
            <a:r>
              <a:rPr lang="ru-RU" sz="2000" dirty="0" smtClean="0"/>
              <a:t>-устройство локальной вычислительной сети 123,0 тыс.рублей; </a:t>
            </a:r>
          </a:p>
          <a:p>
            <a:r>
              <a:rPr lang="ru-RU" sz="2000" dirty="0" smtClean="0"/>
              <a:t>- приобретение </a:t>
            </a:r>
            <a:r>
              <a:rPr lang="ru-RU" sz="2000" dirty="0" err="1" smtClean="0"/>
              <a:t>сплит-систем</a:t>
            </a:r>
            <a:r>
              <a:rPr lang="ru-RU" sz="2000" dirty="0" smtClean="0"/>
              <a:t> для пищеблоков-35,6 тыс.рублей;</a:t>
            </a:r>
          </a:p>
          <a:p>
            <a:r>
              <a:rPr lang="ru-RU" sz="2000" dirty="0" smtClean="0"/>
              <a:t>-монтаж системы оповещения -117,2 тыс.рублей;</a:t>
            </a:r>
          </a:p>
          <a:p>
            <a:r>
              <a:rPr lang="ru-RU" sz="2000" dirty="0" smtClean="0"/>
              <a:t>-приобретение дополнительного источника искусственного освещения-36,0 тыс.рублей.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71810"/>
            <a:ext cx="364333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14686"/>
            <a:ext cx="454345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Пролетарская   СОШ 220,1 тыс.рублей:</a:t>
            </a:r>
          </a:p>
          <a:p>
            <a:r>
              <a:rPr lang="ru-RU" sz="2000" dirty="0" smtClean="0"/>
              <a:t>- приобретение </a:t>
            </a:r>
            <a:r>
              <a:rPr lang="ru-RU" sz="2000" dirty="0" err="1" smtClean="0"/>
              <a:t>сплит-систем</a:t>
            </a:r>
            <a:r>
              <a:rPr lang="ru-RU" sz="2000" dirty="0" smtClean="0"/>
              <a:t> для пищеблоков-39,2 тыс.рублей;</a:t>
            </a:r>
          </a:p>
          <a:p>
            <a:r>
              <a:rPr lang="ru-RU" sz="2000" dirty="0" smtClean="0"/>
              <a:t>- выборочный капитальный ремонт электроосветительной системы - 85,9 тыс.рублей;</a:t>
            </a:r>
          </a:p>
          <a:p>
            <a:r>
              <a:rPr lang="ru-RU" sz="2000" dirty="0" smtClean="0"/>
              <a:t>-приобретение моечных ванн на пищеблок-95,0 тыс.рублей</a:t>
            </a:r>
          </a:p>
          <a:p>
            <a:pPr algn="ctr">
              <a:buFontTx/>
              <a:buChar char="-"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496"/>
            <a:ext cx="350046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714620"/>
            <a:ext cx="414340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1714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Широкинская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СОШ-175,5 тыс.рублей :</a:t>
            </a:r>
          </a:p>
          <a:p>
            <a:pPr lvl="0"/>
            <a:r>
              <a:rPr lang="ru-RU" dirty="0" smtClean="0"/>
              <a:t>- выборочный капитальный ремонт электроосветительной системы-100,6 тыс.рублей;</a:t>
            </a:r>
          </a:p>
          <a:p>
            <a:pPr lvl="0"/>
            <a:r>
              <a:rPr lang="ru-RU" dirty="0" smtClean="0"/>
              <a:t>- приобретение </a:t>
            </a:r>
            <a:r>
              <a:rPr lang="ru-RU" dirty="0" err="1" smtClean="0"/>
              <a:t>сплит-систем</a:t>
            </a:r>
            <a:r>
              <a:rPr lang="ru-RU" dirty="0" smtClean="0"/>
              <a:t> для пищеблоков-39,1 тыс.рублей;</a:t>
            </a:r>
          </a:p>
          <a:p>
            <a:pPr lvl="0"/>
            <a:r>
              <a:rPr lang="ru-RU" dirty="0" smtClean="0"/>
              <a:t>-ремонт кровли -35,8 тыс.рублей.</a:t>
            </a:r>
          </a:p>
          <a:p>
            <a:pPr algn="ctr">
              <a:buFontTx/>
              <a:buChar char="-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357430"/>
            <a:ext cx="7358114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857232"/>
            <a:ext cx="8643998" cy="1428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Островянская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СОШ-479,2 тыс.рублей :</a:t>
            </a:r>
          </a:p>
          <a:p>
            <a:pPr lvl="0"/>
            <a:r>
              <a:rPr lang="ru-RU" sz="2000" dirty="0" smtClean="0"/>
              <a:t>-ремонт ограждения -455,0 тыс.рублей;</a:t>
            </a:r>
          </a:p>
          <a:p>
            <a:pPr lvl="0"/>
            <a:r>
              <a:rPr lang="ru-RU" sz="2000" dirty="0" smtClean="0"/>
              <a:t>-приобретение </a:t>
            </a:r>
            <a:r>
              <a:rPr lang="ru-RU" sz="2000" dirty="0" err="1" smtClean="0"/>
              <a:t>сплит-систем</a:t>
            </a:r>
            <a:r>
              <a:rPr lang="ru-RU" sz="2000" dirty="0" smtClean="0"/>
              <a:t> для пищеблока-24,2 тыс.рублей.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428868"/>
            <a:ext cx="8072494" cy="400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23574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Быстрянская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СОШ-3195,3 тыс.рублей:</a:t>
            </a:r>
          </a:p>
          <a:p>
            <a:pPr>
              <a:buFontTx/>
              <a:buChar char="-"/>
            </a:pPr>
            <a:r>
              <a:rPr lang="ru-RU" sz="1600" dirty="0" smtClean="0"/>
              <a:t>выборочный капитальный  ремонт электроосветительной системы -394,2 тыс.рублей ;</a:t>
            </a:r>
          </a:p>
          <a:p>
            <a:pPr>
              <a:buFontTx/>
              <a:buChar char="-"/>
            </a:pPr>
            <a:r>
              <a:rPr lang="ru-RU" sz="1600" dirty="0" smtClean="0"/>
              <a:t>замена оконных блоков (в мастерской) -250,0 тыс.рублей;</a:t>
            </a:r>
          </a:p>
          <a:p>
            <a:r>
              <a:rPr lang="ru-RU" sz="1600" dirty="0" smtClean="0"/>
              <a:t>- приобретение </a:t>
            </a:r>
            <a:r>
              <a:rPr lang="ru-RU" sz="1600" dirty="0" err="1" smtClean="0"/>
              <a:t>сплит-систем</a:t>
            </a:r>
            <a:r>
              <a:rPr lang="ru-RU" sz="1600" dirty="0" smtClean="0"/>
              <a:t> для пищеблока-35,8 тыс.рублей;</a:t>
            </a:r>
          </a:p>
          <a:p>
            <a:r>
              <a:rPr lang="ru-RU" sz="1600" dirty="0" smtClean="0"/>
              <a:t>-ремонт кабинетов химии-физики (точки роста)-1016,7 тыс.рублей</a:t>
            </a:r>
          </a:p>
          <a:p>
            <a:r>
              <a:rPr lang="ru-RU" sz="1600" dirty="0" smtClean="0"/>
              <a:t>-обновление материально-технической базы (точки роста)-1458,6 тыс.рублей</a:t>
            </a:r>
          </a:p>
          <a:p>
            <a:r>
              <a:rPr lang="ru-RU" sz="1600" dirty="0" smtClean="0"/>
              <a:t>-для участия в финале областного конкурса-фестиваля юных инспекторов движения</a:t>
            </a:r>
          </a:p>
          <a:p>
            <a:r>
              <a:rPr lang="ru-RU" sz="1600" dirty="0" smtClean="0"/>
              <a:t> «Безопасное колесо-2022»-40,0 тыс.рублей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86124"/>
            <a:ext cx="3214677" cy="3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86124"/>
            <a:ext cx="1785917" cy="317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357562"/>
            <a:ext cx="2865090" cy="302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571480"/>
            <a:ext cx="8786874" cy="1571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Донская   СОШ :</a:t>
            </a:r>
          </a:p>
          <a:p>
            <a:pPr algn="ctr"/>
            <a:r>
              <a:rPr lang="ru-RU" dirty="0" smtClean="0"/>
              <a:t>- приобретение </a:t>
            </a:r>
            <a:r>
              <a:rPr lang="ru-RU" dirty="0" err="1" smtClean="0"/>
              <a:t>сплит-систем</a:t>
            </a:r>
            <a:r>
              <a:rPr lang="ru-RU" dirty="0" smtClean="0"/>
              <a:t> для пищеблока-59,4 тыс.рублей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714620"/>
            <a:ext cx="75009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Черкесская   СОШ -151,7 тыс.рублей :</a:t>
            </a:r>
          </a:p>
          <a:p>
            <a:r>
              <a:rPr lang="ru-RU" dirty="0" smtClean="0"/>
              <a:t>- выборочный капитальный ремонт водопровода -81,5 тыс.рублей;</a:t>
            </a:r>
          </a:p>
          <a:p>
            <a:r>
              <a:rPr lang="ru-RU" dirty="0" smtClean="0"/>
              <a:t>- выборочный капитальный ремонт системы противопожарной безопасности -27,7 тыс.рублей;</a:t>
            </a:r>
          </a:p>
          <a:p>
            <a:r>
              <a:rPr lang="ru-RU" dirty="0" smtClean="0"/>
              <a:t>- приобретение </a:t>
            </a:r>
            <a:r>
              <a:rPr lang="ru-RU" dirty="0" err="1" smtClean="0"/>
              <a:t>сплит-систем</a:t>
            </a:r>
            <a:r>
              <a:rPr lang="ru-RU" dirty="0" smtClean="0"/>
              <a:t> для пищеблока-42,5 тыс.рублей.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714620"/>
            <a:ext cx="2763515" cy="354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643182"/>
            <a:ext cx="2857488" cy="380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 descr="https://insights.dice.com/wp-content/uploads/2017/09/shutterstock_380228170.jpg"/>
          <p:cNvPicPr>
            <a:picLocks noChangeAspect="1" noChangeArrowheads="1"/>
          </p:cNvPicPr>
          <p:nvPr/>
        </p:nvPicPr>
        <p:blipFill>
          <a:blip r:embed="rId3" cstate="print"/>
          <a:srcRect l="69771" b="5565"/>
          <a:stretch>
            <a:fillRect/>
          </a:stretch>
        </p:blipFill>
        <p:spPr bwMode="auto">
          <a:xfrm>
            <a:off x="2061709" y="1880563"/>
            <a:ext cx="2173955" cy="497743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279066" y="536613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КОНСОЛИДИРОВАННОГО 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339818" y="2521437"/>
            <a:ext cx="1747774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DFDAFA29-17E0-437B-B47E-507C63216112}"/>
              </a:ext>
            </a:extLst>
          </p:cNvPr>
          <p:cNvSpPr/>
          <p:nvPr/>
        </p:nvSpPr>
        <p:spPr>
          <a:xfrm>
            <a:off x="371336" y="2635598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39819" y="4691850"/>
            <a:ext cx="1704641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8805" y="4806012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BF78BA82-5F04-47D9-B295-907E2A21F3CF}"/>
              </a:ext>
            </a:extLst>
          </p:cNvPr>
          <p:cNvSpPr/>
          <p:nvPr/>
        </p:nvSpPr>
        <p:spPr>
          <a:xfrm>
            <a:off x="339819" y="5753988"/>
            <a:ext cx="1696015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5615" y="5991632"/>
            <a:ext cx="938278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CD20AA29-CC7C-445B-A1DD-150BC8CE0599}"/>
              </a:ext>
            </a:extLst>
          </p:cNvPr>
          <p:cNvSpPr/>
          <p:nvPr/>
        </p:nvSpPr>
        <p:spPr>
          <a:xfrm>
            <a:off x="318769" y="5869510"/>
            <a:ext cx="175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-</a:t>
            </a:r>
          </a:p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27552" y="4021515"/>
            <a:ext cx="5337682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2525" y="4007855"/>
            <a:ext cx="5337682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941516" y="4002117"/>
            <a:ext cx="5337682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1532AD1-9BC5-4BBB-BC44-F03F1FD07B29}"/>
              </a:ext>
            </a:extLst>
          </p:cNvPr>
          <p:cNvSpPr/>
          <p:nvPr/>
        </p:nvSpPr>
        <p:spPr>
          <a:xfrm>
            <a:off x="4853135" y="1653339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191F29B7-964F-4D95-9941-C9A9B2843207}"/>
              </a:ext>
            </a:extLst>
          </p:cNvPr>
          <p:cNvSpPr/>
          <p:nvPr/>
        </p:nvSpPr>
        <p:spPr>
          <a:xfrm>
            <a:off x="7510364" y="1545662"/>
            <a:ext cx="1765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к 2020 году, %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86720E6-3DFA-493F-987B-92FAFB77B2C3}"/>
              </a:ext>
            </a:extLst>
          </p:cNvPr>
          <p:cNvSpPr/>
          <p:nvPr/>
        </p:nvSpPr>
        <p:spPr>
          <a:xfrm>
            <a:off x="3357554" y="2500306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1601,2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3ECDDD1F-0F01-4072-90CD-74A58A3C8AAA}"/>
              </a:ext>
            </a:extLst>
          </p:cNvPr>
          <p:cNvSpPr/>
          <p:nvPr/>
        </p:nvSpPr>
        <p:spPr>
          <a:xfrm>
            <a:off x="3409950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-105,9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09950" y="4740770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1707,0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1644,7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-23,6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1668,2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5C362C0F-6768-4A21-9B5E-66B9F6867E12}"/>
              </a:ext>
            </a:extLst>
          </p:cNvPr>
          <p:cNvSpPr/>
          <p:nvPr/>
        </p:nvSpPr>
        <p:spPr>
          <a:xfrm>
            <a:off x="7776261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112,3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1261,9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2EA24F9-D412-497D-A670-39BD93506BF3}"/>
              </a:ext>
            </a:extLst>
          </p:cNvPr>
          <p:cNvSpPr/>
          <p:nvPr/>
        </p:nvSpPr>
        <p:spPr>
          <a:xfrm>
            <a:off x="4857752" y="3571876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1251,4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99,2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110,6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551678DA-71B8-4158-BEB7-A84F3FF2496C}"/>
              </a:ext>
            </a:extLst>
          </p:cNvPr>
          <p:cNvSpPr/>
          <p:nvPr/>
        </p:nvSpPr>
        <p:spPr>
          <a:xfrm>
            <a:off x="345893" y="3601822"/>
            <a:ext cx="1716823" cy="55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B555025-99FF-41E0-B8C7-FEC7B010BED4}"/>
              </a:ext>
            </a:extLst>
          </p:cNvPr>
          <p:cNvSpPr/>
          <p:nvPr/>
        </p:nvSpPr>
        <p:spPr>
          <a:xfrm>
            <a:off x="323720" y="3648561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3" y="3324348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9425" y="4940713"/>
            <a:ext cx="938278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3866655"/>
            <a:ext cx="938278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8491" y="2771096"/>
            <a:ext cx="938278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6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143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Майорская   СОШ :</a:t>
            </a:r>
          </a:p>
          <a:p>
            <a:r>
              <a:rPr lang="ru-RU" dirty="0" smtClean="0"/>
              <a:t>- организация поверки  приборов учета расхода газа - 25,7 тыс.рублей</a:t>
            </a:r>
            <a:endParaRPr lang="ru-RU" dirty="0"/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071678"/>
            <a:ext cx="2839643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образование-29,4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429132"/>
            <a:ext cx="2786082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144463"/>
            <a:ext cx="27130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/>
        </p:nvGraphicFramePr>
        <p:xfrm>
          <a:off x="3714744" y="1397000"/>
          <a:ext cx="521497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00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: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857232"/>
            <a:ext cx="7929618" cy="1357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857232"/>
            <a:ext cx="8143932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/>
              <a:t>-ремонт ступеней МБУ ДО ДЮСШ в сумме 705,2 тыс.рублей;</a:t>
            </a:r>
          </a:p>
          <a:p>
            <a:r>
              <a:rPr lang="ru-RU" sz="2000" dirty="0" smtClean="0"/>
              <a:t>- приобретение кормов и ветеринарных препаратов для МБУ ДО ДЮСШ в сумме 538,6 тыс.рублей;</a:t>
            </a:r>
          </a:p>
          <a:p>
            <a:r>
              <a:rPr lang="ru-RU" sz="2000" dirty="0" smtClean="0"/>
              <a:t>-оборудование средствами передачи тревожных сообщений ДЮСШ-120,1 тыс.рублей и ДДТ-40,1 тыс.рублей.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500306"/>
            <a:ext cx="3468692" cy="378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714620"/>
            <a:ext cx="42148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2022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285860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2867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Меры социальной поддержки отдельных категорий граждан Орловского района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28625" y="1214438"/>
            <a:ext cx="8501063" cy="928687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детей-сирот и детей оставшихся без попечения родителей, составили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6,5 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071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семью опекунов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500563" y="2214563"/>
            <a:ext cx="2000250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приемные семьи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43688" y="2214563"/>
            <a:ext cx="2214562" cy="1500187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Обеспечено бесплатным проездом на транспорте (кроме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такси) 48сирот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8596" y="4786322"/>
            <a:ext cx="4357717" cy="207167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Выплачено </a:t>
            </a:r>
            <a:r>
              <a:rPr lang="ru-RU" dirty="0" smtClean="0">
                <a:solidFill>
                  <a:srgbClr val="0070C0"/>
                </a:solidFill>
              </a:rPr>
              <a:t>1089  </a:t>
            </a:r>
            <a:r>
              <a:rPr lang="ru-RU" dirty="0">
                <a:solidFill>
                  <a:srgbClr val="0070C0"/>
                </a:solidFill>
              </a:rPr>
              <a:t>компенсаций родительской платы за </a:t>
            </a:r>
            <a:r>
              <a:rPr lang="ru-RU" dirty="0">
                <a:solidFill>
                  <a:schemeClr val="tx1"/>
                </a:solidFill>
              </a:rPr>
              <a:t>присмотр и уход за детьми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357188" y="3786188"/>
            <a:ext cx="8501062" cy="928687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родителей детей, посещающие дошкольные образовательные организации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5,7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gorobzor.ru/content/news/2017/12/bashkiriya_vydelila_100_mln_rubley_na_podderzhku_sirot_v_priemnyh_semyah_image_5a279fbc9a3732.5197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285992"/>
            <a:ext cx="2000265" cy="1428760"/>
          </a:xfrm>
          <a:prstGeom prst="rect">
            <a:avLst/>
          </a:prstGeom>
          <a:noFill/>
        </p:spPr>
      </p:pic>
      <p:pic>
        <p:nvPicPr>
          <p:cNvPr id="3076" name="Picture 4" descr="https://www.lesechos-etudes.fr/media/_uploads_versions/etudes/J1227A_panoralar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786322"/>
            <a:ext cx="3571900" cy="19288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2844" y="428604"/>
          <a:ext cx="900115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3714744" y="2000240"/>
          <a:ext cx="514353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642918"/>
            <a:ext cx="7416809" cy="14287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Дополнительное образование детей-</a:t>
            </a:r>
            <a:b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  <a:cs typeface="Times New Roman" pitchFamily="18" charset="0"/>
              </a:rPr>
              <a:t>16477.6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</a:t>
            </a:r>
            <a:r>
              <a:rPr lang="ru-RU" sz="2800" b="1" dirty="0" smtClean="0">
                <a:solidFill>
                  <a:srgbClr val="FF0000"/>
                </a:solidFill>
              </a:rPr>
              <a:t>рублей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https://orl.rnd.muzkult.ru/media/2021/02/03/1246930237/IMG_20210130_085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429000"/>
            <a:ext cx="2857520" cy="1875923"/>
          </a:xfrm>
          <a:prstGeom prst="rect">
            <a:avLst/>
          </a:prstGeom>
          <a:noFill/>
        </p:spPr>
      </p:pic>
      <p:pic>
        <p:nvPicPr>
          <p:cNvPr id="19464" name="Picture 8" descr="https://orl.rnd.muzkult.ru/media/2021/01/03/1243825181/vlcsnap-2020-12-27-22h53m27s3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4937125"/>
            <a:ext cx="3414889" cy="192087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4723" y="5214950"/>
            <a:ext cx="242637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000240"/>
            <a:ext cx="3138775" cy="138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14348" y="928670"/>
            <a:ext cx="7772400" cy="78581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Ремонт эвакуационного выхода</a:t>
            </a:r>
            <a:endParaRPr lang="ru-RU" sz="4000" b="1" dirty="0"/>
          </a:p>
        </p:txBody>
      </p:sp>
      <p:pic>
        <p:nvPicPr>
          <p:cNvPr id="1026" name="Picture 2" descr="D:\Мои документы\ПУБЛИЧНЫЕ СЛУШАНЬЯ\27.04.2023\ФОТО\Фото РУК\Фото ДШИ\Ремонт эвакуационного выхода 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357430"/>
            <a:ext cx="5357850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2020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857232"/>
          <a:ext cx="84296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 развитие отрасли «Культура»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-51,3 млн.рублей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1714488"/>
          <a:ext cx="771530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ДИНАМИКА СОБСТВЕННЫХ ДОХОДОВ </a:t>
            </a:r>
            <a:b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КОНСОЛИДИРОВАННОГО БЮДЖЕТА ОРЛОВСКОГО РАЙОНА</a:t>
            </a:r>
          </a:p>
          <a:p>
            <a:pPr lvl="0" algn="ctr" eaLnBrk="0" hangingPunct="0">
              <a:defRPr/>
            </a:pPr>
            <a:r>
              <a:rPr lang="ru-RU" sz="2400" i="1" baseline="30000" dirty="0" smtClean="0">
                <a:solidFill>
                  <a:prstClr val="black"/>
                </a:solidFill>
              </a:rPr>
              <a:t> </a:t>
            </a:r>
            <a:endParaRPr kumimoji="0" lang="ru-RU" sz="216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.</a:t>
            </a:r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596336" y="1700809"/>
            <a:ext cx="1547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млн. </a:t>
            </a:r>
            <a:r>
              <a:rPr lang="ru-RU" sz="1400" b="1" dirty="0"/>
              <a:t>рублей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714348" y="285728"/>
            <a:ext cx="4680520" cy="7200800"/>
            <a:chOff x="257578" y="1643006"/>
            <a:chExt cx="8208912" cy="4896544"/>
          </a:xfrm>
        </p:grpSpPr>
        <p:graphicFrame>
          <p:nvGraphicFramePr>
            <p:cNvPr id="19" name="Диаграмма 18"/>
            <p:cNvGraphicFramePr/>
            <p:nvPr/>
          </p:nvGraphicFramePr>
          <p:xfrm>
            <a:off x="257578" y="1643006"/>
            <a:ext cx="8208912" cy="4896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 rot="19844434">
              <a:off x="3013986" y="3699553"/>
              <a:ext cx="2295230" cy="23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I:\412\АНЯ\Бюджет для граждан\Зеленая-стрелка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7384">
            <a:off x="2454059" y="3890700"/>
            <a:ext cx="1117861" cy="466651"/>
          </a:xfrm>
          <a:prstGeom prst="rect">
            <a:avLst/>
          </a:prstGeom>
          <a:noFill/>
        </p:spPr>
      </p:pic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0" y="6611781"/>
            <a:ext cx="44644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i="1" baseline="30000" dirty="0" smtClean="0">
                <a:solidFill>
                  <a:prstClr val="black"/>
                </a:solidFill>
                <a:cs typeface="Arial" charset="0"/>
              </a:rPr>
              <a:t>   *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в сопоставимых условиях 2021 года</a:t>
            </a:r>
            <a:endParaRPr lang="ru-RU" sz="1000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5" name="Прямоугольник с двумя вырезанными противолежащими углами 24"/>
          <p:cNvSpPr/>
          <p:nvPr/>
        </p:nvSpPr>
        <p:spPr>
          <a:xfrm>
            <a:off x="5652120" y="2276872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5796136" y="4149080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 dpi="0" rotWithShape="1">
            <a:blip r:embed="rId6" cstate="print"/>
            <a:srcRect/>
            <a:stretch>
              <a:fillRect l="-2000" t="1000" r="3000" b="-1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911,5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244,8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комплектование книжных фондов муниципальных библиотек(из всех источников)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357430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 средств АРМ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Орловская МЦБ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акустических систем Орловский РДК</a:t>
            </a: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800,0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500042"/>
            <a:ext cx="278608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500042"/>
            <a:ext cx="2500330" cy="180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571480"/>
            <a:ext cx="200183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721,6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431,9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428868"/>
            <a:ext cx="2643206" cy="17145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Ремонт отопительной системы и внутреннего противопожарного водоснабжения здания ДК «Родина»ремонта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500430" y="2357430"/>
            <a:ext cx="2857520" cy="17145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Приобретение  видеокамеры со штативом, компьютера в сборе, МФУ  и </a:t>
            </a:r>
            <a:r>
              <a:rPr lang="ru-RU" sz="1400" b="1" dirty="0" err="1" smtClean="0"/>
              <a:t>микшерный</a:t>
            </a:r>
            <a:r>
              <a:rPr lang="ru-RU" sz="1400" b="1" dirty="0" smtClean="0"/>
              <a:t> пульт 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428868"/>
            <a:ext cx="2428892" cy="164307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Перерасчет (корректировка) сметной документации, включая прохождение государственной экспертизы</a:t>
            </a:r>
            <a:endParaRPr lang="ru-RU" sz="2000" dirty="0"/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685,0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642918"/>
            <a:ext cx="2849594" cy="160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2714644" cy="158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Users\user\Pictures\123\proektno-smetnaya-dokumentaciy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714356"/>
            <a:ext cx="2214578" cy="15954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427038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в 2022 году</a:t>
            </a:r>
            <a:endParaRPr lang="ru-RU" sz="2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85720" y="1285860"/>
          <a:ext cx="871543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642918"/>
            <a:ext cx="5273669" cy="15001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Расходы на мероприятия в сфере культуры</a:t>
            </a:r>
            <a:r>
              <a:rPr lang="en-US" sz="2800" b="1" dirty="0" smtClean="0">
                <a:solidFill>
                  <a:srgbClr val="00B050"/>
                </a:solidFill>
              </a:rPr>
              <a:t>-</a:t>
            </a:r>
            <a:r>
              <a:rPr lang="ru-RU" sz="2800" b="1" dirty="0" smtClean="0">
                <a:solidFill>
                  <a:srgbClr val="00B050"/>
                </a:solidFill>
              </a:rPr>
              <a:t>1568,5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тыс.рублей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4572008"/>
            <a:ext cx="428628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428868"/>
            <a:ext cx="32861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357430"/>
            <a:ext cx="421484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00042"/>
            <a:ext cx="33575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429132"/>
            <a:ext cx="3516262" cy="1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1785,1 тыс.рублей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328614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857364"/>
            <a:ext cx="53361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1472" y="2428868"/>
            <a:ext cx="3643338" cy="2857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«Социальная поддержка граждан»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86314" y="2357430"/>
            <a:ext cx="3857652" cy="30003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«Доступная среда»</a:t>
            </a:r>
            <a:endParaRPr lang="ru-RU" sz="2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71472" y="142852"/>
            <a:ext cx="8286808" cy="264320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Разработчик и ответственный исполнитель -Управление </a:t>
            </a:r>
            <a:r>
              <a:rPr lang="en-US" sz="2800" b="1" dirty="0" smtClean="0"/>
              <a:t>c</a:t>
            </a:r>
            <a:r>
              <a:rPr lang="ru-RU" sz="2800" b="1" dirty="0" err="1" smtClean="0"/>
              <a:t>оциальной</a:t>
            </a:r>
            <a:r>
              <a:rPr lang="ru-RU" sz="2800" b="1" dirty="0" smtClean="0"/>
              <a:t>  защиты населения</a:t>
            </a:r>
            <a:endParaRPr lang="ru-RU" sz="2800" b="1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00034" y="5143512"/>
            <a:ext cx="8215370" cy="142876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479606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,0 тыс.рублей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500042"/>
            <a:ext cx="8358246" cy="9286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всего 18 566,4 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642910" y="1397000"/>
          <a:ext cx="800105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15699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Капитальный ремонт здания УСЗН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( устройство пандуса)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189,0 тыс.рублей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1928802"/>
            <a:ext cx="4041648" cy="642942"/>
          </a:xfrm>
        </p:spPr>
        <p:txBody>
          <a:bodyPr/>
          <a:lstStyle/>
          <a:p>
            <a:pPr algn="ctr"/>
            <a:r>
              <a:rPr lang="ru-RU" dirty="0" smtClean="0"/>
              <a:t>До ремонта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721225" y="1928802"/>
            <a:ext cx="4041775" cy="571504"/>
          </a:xfrm>
        </p:spPr>
        <p:txBody>
          <a:bodyPr/>
          <a:lstStyle/>
          <a:p>
            <a:pPr algn="ctr"/>
            <a:r>
              <a:rPr lang="ru-RU" dirty="0" smtClean="0"/>
              <a:t>После ремонта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57497"/>
            <a:ext cx="404177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8050" y="2786058"/>
            <a:ext cx="404177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Ремонт входного коридора и устройство навеса-122,7 тыс.рублей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3"/>
          </p:nvPr>
        </p:nvSpPr>
        <p:spPr>
          <a:xfrm>
            <a:off x="4721225" y="2643182"/>
            <a:ext cx="4041775" cy="589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43050"/>
            <a:ext cx="404177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43050"/>
            <a:ext cx="4000528" cy="49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Текущий ремонт отопления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198,0 тыс.рублей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1857364"/>
            <a:ext cx="4041648" cy="714380"/>
          </a:xfrm>
        </p:spPr>
        <p:txBody>
          <a:bodyPr/>
          <a:lstStyle/>
          <a:p>
            <a:pPr algn="ctr"/>
            <a:r>
              <a:rPr lang="ru-RU" dirty="0" smtClean="0"/>
              <a:t>До ремонта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721225" y="1857364"/>
            <a:ext cx="4041775" cy="642942"/>
          </a:xfrm>
        </p:spPr>
        <p:txBody>
          <a:bodyPr/>
          <a:lstStyle/>
          <a:p>
            <a:pPr algn="ctr"/>
            <a:r>
              <a:rPr lang="ru-RU" dirty="0" smtClean="0"/>
              <a:t>После ремонта</a:t>
            </a:r>
            <a:endParaRPr lang="ru-RU" dirty="0"/>
          </a:p>
        </p:txBody>
      </p:sp>
      <p:pic>
        <p:nvPicPr>
          <p:cNvPr id="3074" name="Picture 2" descr="D:\Мои документы\ПУБЛИЧНЫЕ СЛУШАНЬЯ\27.04.2023\ФОТО\УСЗН\было отопление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00373"/>
            <a:ext cx="4041775" cy="316666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3000373"/>
            <a:ext cx="4041775" cy="316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8A72EA-95D7-4E51-90F9-09CAB3D44E5E}"/>
              </a:ext>
            </a:extLst>
          </p:cNvPr>
          <p:cNvSpPr/>
          <p:nvPr/>
        </p:nvSpPr>
        <p:spPr>
          <a:xfrm>
            <a:off x="112144" y="520081"/>
            <a:ext cx="903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СОБСТВЕННЫХ ДОХОДОВ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 ОРЛОВСКОГО РАЙОНА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ИТОГАМ 2022 ГОДА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12676" cy="6858000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xmlns="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53" y="1398441"/>
            <a:ext cx="8428007" cy="137061"/>
          </a:xfrm>
          <a:prstGeom prst="rect">
            <a:avLst/>
          </a:prstGeom>
        </p:spPr>
      </p:pic>
      <p:grpSp>
        <p:nvGrpSpPr>
          <p:cNvPr id="2" name="Группа 34"/>
          <p:cNvGrpSpPr/>
          <p:nvPr/>
        </p:nvGrpSpPr>
        <p:grpSpPr>
          <a:xfrm>
            <a:off x="2285984" y="2071678"/>
            <a:ext cx="4684144" cy="3122762"/>
            <a:chOff x="552091" y="1805347"/>
            <a:chExt cx="4684144" cy="3122762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B245B640-A8DD-487C-8C6F-D245E23E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5159" y="2130725"/>
              <a:ext cx="2416893" cy="2349959"/>
            </a:xfrm>
            <a:prstGeom prst="rect">
              <a:avLst/>
            </a:prstGeom>
          </p:spPr>
        </p:pic>
        <p:graphicFrame>
          <p:nvGraphicFramePr>
            <p:cNvPr id="25" name="Диаграмма 24"/>
            <p:cNvGraphicFramePr/>
            <p:nvPr/>
          </p:nvGraphicFramePr>
          <p:xfrm>
            <a:off x="552091" y="1805347"/>
            <a:ext cx="4684144" cy="312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CD150EA7-017F-482C-B538-B38157382B98}"/>
                </a:ext>
              </a:extLst>
            </p:cNvPr>
            <p:cNvSpPr/>
            <p:nvPr/>
          </p:nvSpPr>
          <p:spPr>
            <a:xfrm>
              <a:off x="2092558" y="2670569"/>
              <a:ext cx="169443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307,2 млн.</a:t>
              </a:r>
            </a:p>
            <a:p>
              <a:pPr algn="ctr"/>
              <a:r>
                <a:rPr lang="ru-RU" sz="24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РУБЛЕЙ</a:t>
              </a:r>
              <a:endParaRPr lang="ru-RU" sz="2400" b="1" spc="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14282" y="2285992"/>
            <a:ext cx="3214710" cy="1214446"/>
            <a:chOff x="423627" y="1635916"/>
            <a:chExt cx="3214710" cy="83485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5340" y="2335674"/>
              <a:ext cx="2950722" cy="135092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39949" y="1930569"/>
              <a:ext cx="3198388" cy="19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Налог на доходы физических лиц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23627" y="1635916"/>
              <a:ext cx="3199468" cy="27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154,7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Группа 44"/>
          <p:cNvGrpSpPr/>
          <p:nvPr/>
        </p:nvGrpSpPr>
        <p:grpSpPr>
          <a:xfrm>
            <a:off x="1000100" y="3571876"/>
            <a:ext cx="2322039" cy="125006"/>
            <a:chOff x="5564039" y="2385650"/>
            <a:chExt cx="2322039" cy="125006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039" y="2424024"/>
              <a:ext cx="2273823" cy="1751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7761072" y="2385650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8"/>
          <p:cNvGrpSpPr/>
          <p:nvPr/>
        </p:nvGrpSpPr>
        <p:grpSpPr>
          <a:xfrm>
            <a:off x="6110127" y="1714488"/>
            <a:ext cx="2891029" cy="857256"/>
            <a:chOff x="484011" y="1676846"/>
            <a:chExt cx="3070072" cy="82925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6217" y="2336084"/>
              <a:ext cx="2753334" cy="126055"/>
            </a:xfrm>
            <a:prstGeom prst="rect">
              <a:avLst/>
            </a:prstGeom>
          </p:spPr>
        </p:pic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47020"/>
              <a:ext cx="2873225" cy="45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Единый сельскохозяйственный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84011" y="1676846"/>
              <a:ext cx="3070072" cy="387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48,4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62"/>
          <p:cNvGrpSpPr/>
          <p:nvPr/>
        </p:nvGrpSpPr>
        <p:grpSpPr>
          <a:xfrm>
            <a:off x="5500694" y="2500306"/>
            <a:ext cx="1834378" cy="125006"/>
            <a:chOff x="6268702" y="2394276"/>
            <a:chExt cx="1834378" cy="125006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122" y="2444154"/>
              <a:ext cx="1748958" cy="60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68"/>
          <p:cNvGrpSpPr/>
          <p:nvPr/>
        </p:nvGrpSpPr>
        <p:grpSpPr>
          <a:xfrm>
            <a:off x="6110379" y="2928934"/>
            <a:ext cx="3033621" cy="1285883"/>
            <a:chOff x="468086" y="1845243"/>
            <a:chExt cx="2896845" cy="78942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5747" y="2510213"/>
              <a:ext cx="2718368" cy="124454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177632"/>
              <a:ext cx="2873225" cy="161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Транспортный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1845243"/>
              <a:ext cx="2891355" cy="24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29,7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Группа 72"/>
          <p:cNvGrpSpPr/>
          <p:nvPr/>
        </p:nvGrpSpPr>
        <p:grpSpPr>
          <a:xfrm>
            <a:off x="6215074" y="3929066"/>
            <a:ext cx="1707857" cy="125006"/>
            <a:chOff x="6268702" y="2394276"/>
            <a:chExt cx="1707857" cy="125006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122" y="2450162"/>
              <a:ext cx="1622437" cy="549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9"/>
          <p:cNvGrpSpPr/>
          <p:nvPr/>
        </p:nvGrpSpPr>
        <p:grpSpPr>
          <a:xfrm>
            <a:off x="5929322" y="4286259"/>
            <a:ext cx="3214678" cy="938233"/>
            <a:chOff x="5106302" y="3951730"/>
            <a:chExt cx="3615004" cy="1877587"/>
          </a:xfrm>
        </p:grpSpPr>
        <p:grpSp>
          <p:nvGrpSpPr>
            <p:cNvPr id="15" name="Группа 80"/>
            <p:cNvGrpSpPr/>
            <p:nvPr/>
          </p:nvGrpSpPr>
          <p:grpSpPr>
            <a:xfrm>
              <a:off x="5347304" y="3951730"/>
              <a:ext cx="3374002" cy="1877587"/>
              <a:chOff x="85322" y="593179"/>
              <a:chExt cx="3374002" cy="1877587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xmlns="" id="{BE93B1A4-51FA-4D89-8A17-A22E75300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17098" y="2339618"/>
                <a:ext cx="2864588" cy="131148"/>
              </a:xfrm>
              <a:prstGeom prst="rect">
                <a:avLst/>
              </a:prstGeom>
            </p:spPr>
          </p:pic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25EF7BCB-25F5-47CC-A1E2-7162B107FA4B}"/>
                  </a:ext>
                </a:extLst>
              </p:cNvPr>
              <p:cNvSpPr/>
              <p:nvPr/>
            </p:nvSpPr>
            <p:spPr>
              <a:xfrm>
                <a:off x="491707" y="1245802"/>
                <a:ext cx="2889979" cy="29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spc="133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Неналоговые доходы</a:t>
                </a:r>
                <a:endParaRPr lang="ru-RU" sz="1200" spc="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xmlns="" id="{6442E11D-C39C-4936-BA13-2556A5184307}"/>
                  </a:ext>
                </a:extLst>
              </p:cNvPr>
              <p:cNvSpPr/>
              <p:nvPr/>
            </p:nvSpPr>
            <p:spPr>
              <a:xfrm>
                <a:off x="85322" y="593179"/>
                <a:ext cx="3374002" cy="800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20,3 </a:t>
                </a:r>
                <a:r>
                  <a:rPr lang="ru-RU" sz="1600" b="1" spc="133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млн</a:t>
                </a:r>
                <a:r>
                  <a:rPr lang="ru-RU" sz="16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рублей</a:t>
                </a:r>
                <a:endParaRPr lang="ru-RU" sz="2000" b="1" spc="133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06302" y="5810227"/>
              <a:ext cx="2219684" cy="862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23225" y="5491173"/>
              <a:ext cx="504201" cy="178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95"/>
          <p:cNvGrpSpPr/>
          <p:nvPr/>
        </p:nvGrpSpPr>
        <p:grpSpPr>
          <a:xfrm>
            <a:off x="4833841" y="4789542"/>
            <a:ext cx="125006" cy="1688896"/>
            <a:chOff x="6268702" y="2394276"/>
            <a:chExt cx="125006" cy="1688896"/>
          </a:xfrm>
        </p:grpSpPr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874" y="2441542"/>
              <a:ext cx="15044" cy="164163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07"/>
          <p:cNvGrpSpPr/>
          <p:nvPr/>
        </p:nvGrpSpPr>
        <p:grpSpPr>
          <a:xfrm>
            <a:off x="166778" y="4071943"/>
            <a:ext cx="3071004" cy="1084514"/>
            <a:chOff x="405442" y="1644542"/>
            <a:chExt cx="3071004" cy="800345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210" y="2330859"/>
              <a:ext cx="2490644" cy="114028"/>
            </a:xfrm>
            <a:prstGeom prst="rect">
              <a:avLst/>
            </a:prstGeom>
          </p:spPr>
        </p:pic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05442" y="2029767"/>
              <a:ext cx="2516037" cy="340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УСН+ЕНВД+патентная</a:t>
              </a:r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система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06374" y="1644542"/>
              <a:ext cx="3070072" cy="295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13,5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857356" y="5357826"/>
            <a:ext cx="3303916" cy="86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1857356" y="5072074"/>
            <a:ext cx="1" cy="250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16"/>
          <p:cNvGrpSpPr/>
          <p:nvPr/>
        </p:nvGrpSpPr>
        <p:grpSpPr>
          <a:xfrm>
            <a:off x="142844" y="5572140"/>
            <a:ext cx="3070072" cy="800345"/>
            <a:chOff x="309056" y="1670422"/>
            <a:chExt cx="3070072" cy="800345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5339" y="2348707"/>
              <a:ext cx="2666050" cy="122060"/>
            </a:xfrm>
            <a:prstGeom prst="rect">
              <a:avLst/>
            </a:prstGeom>
          </p:spPr>
        </p:pic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388189" y="2038394"/>
              <a:ext cx="264830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Иные налоговые доходы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309056" y="1670422"/>
              <a:ext cx="3070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6,9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000100" y="3357562"/>
            <a:ext cx="5751" cy="2645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358082" y="2357430"/>
            <a:ext cx="1" cy="22428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7929586" y="3786190"/>
            <a:ext cx="1" cy="2156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>
            <a:off x="1475119" y="6469811"/>
            <a:ext cx="3441938" cy="86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475118" y="6245525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00"/>
          <p:cNvGrpSpPr/>
          <p:nvPr/>
        </p:nvGrpSpPr>
        <p:grpSpPr>
          <a:xfrm>
            <a:off x="5072066" y="4929198"/>
            <a:ext cx="125006" cy="423686"/>
            <a:chOff x="6268702" y="2394276"/>
            <a:chExt cx="125006" cy="423686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5500" y="2458792"/>
              <a:ext cx="665" cy="35917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0" name="Группа 78"/>
          <p:cNvGrpSpPr/>
          <p:nvPr/>
        </p:nvGrpSpPr>
        <p:grpSpPr>
          <a:xfrm>
            <a:off x="5357818" y="4786322"/>
            <a:ext cx="125006" cy="1500198"/>
            <a:chOff x="6268702" y="2394276"/>
            <a:chExt cx="125006" cy="1500198"/>
          </a:xfrm>
        </p:grpSpPr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612044" y="3166378"/>
              <a:ext cx="1452930" cy="326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91"/>
          <p:cNvGrpSpPr/>
          <p:nvPr/>
        </p:nvGrpSpPr>
        <p:grpSpPr>
          <a:xfrm>
            <a:off x="5715008" y="5643578"/>
            <a:ext cx="3071833" cy="500066"/>
            <a:chOff x="468086" y="401942"/>
            <a:chExt cx="2896845" cy="2520493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xmlns="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5747" y="2423948"/>
              <a:ext cx="2718368" cy="124454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xmlns="" id="{25EF7BCB-25F5-47CC-A1E2-7162B107FA4B}"/>
                </a:ext>
              </a:extLst>
            </p:cNvPr>
            <p:cNvSpPr/>
            <p:nvPr/>
          </p:nvSpPr>
          <p:spPr>
            <a:xfrm>
              <a:off x="491706" y="2090151"/>
              <a:ext cx="2873225" cy="832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Акцизы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xmlns="" id="{6442E11D-C39C-4936-BA13-2556A5184307}"/>
                </a:ext>
              </a:extLst>
            </p:cNvPr>
            <p:cNvSpPr/>
            <p:nvPr/>
          </p:nvSpPr>
          <p:spPr>
            <a:xfrm>
              <a:off x="468086" y="401942"/>
              <a:ext cx="2891355" cy="2016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33,7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858148" y="6072206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xmlns="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5429256" y="6286520"/>
            <a:ext cx="2403896" cy="143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95"/>
          <p:cNvGrpSpPr/>
          <p:nvPr/>
        </p:nvGrpSpPr>
        <p:grpSpPr>
          <a:xfrm>
            <a:off x="5715008" y="4000504"/>
            <a:ext cx="285752" cy="1175521"/>
            <a:chOff x="6268702" y="2328950"/>
            <a:chExt cx="197908" cy="1627547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xmlns="" id="{B6F7C5D5-0F4A-47B3-A469-FA3AD225DED5}"/>
                </a:ext>
              </a:extLst>
            </p:cNvPr>
            <p:cNvCxnSpPr>
              <a:cxnSpLocks/>
              <a:stCxn id="75" idx="6"/>
            </p:cNvCxnSpPr>
            <p:nvPr/>
          </p:nvCxnSpPr>
          <p:spPr>
            <a:xfrm flipH="1" flipV="1">
              <a:off x="6420199" y="2328950"/>
              <a:ext cx="46411" cy="162754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xmlns="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2" name="Соединительная линия уступом 121"/>
          <p:cNvCxnSpPr>
            <a:endCxn id="75" idx="0"/>
          </p:cNvCxnSpPr>
          <p:nvPr/>
        </p:nvCxnSpPr>
        <p:spPr>
          <a:xfrm rot="16200000" flipH="1">
            <a:off x="5781978" y="3433467"/>
            <a:ext cx="642942" cy="34825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428604"/>
            <a:ext cx="8358246" cy="1000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счет областных субвенций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1428736"/>
          <a:ext cx="621510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143116"/>
            <a:ext cx="292895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Приобретение компьютерной техники-189,3 тыс.рублей</a:t>
            </a:r>
            <a:endParaRPr lang="ru-RU" dirty="0"/>
          </a:p>
        </p:txBody>
      </p:sp>
      <p:pic>
        <p:nvPicPr>
          <p:cNvPr id="15" name="Содержимое 14" descr="png-transparent-gray-computer-desktop-set-home-appliance-electricity-icon-computer-computer-network-electronics-computer.pn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85786" y="2357430"/>
            <a:ext cx="7643866" cy="401638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«Центр социального обслуживания»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1857364"/>
          <a:ext cx="564357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mage_image_1030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2357430"/>
            <a:ext cx="3047789" cy="1785950"/>
          </a:xfrm>
          <a:prstGeom prst="rect">
            <a:avLst/>
          </a:prstGeom>
        </p:spPr>
      </p:pic>
      <p:pic>
        <p:nvPicPr>
          <p:cNvPr id="2050" name="Picture 2" descr="D:\Мои документы\ПУБЛИЧНЫЕ СЛУШАНЬЯ\июль 2020\фото\УСЗН\цсо\iP1G01JS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28604"/>
            <a:ext cx="2857485" cy="192882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357694"/>
            <a:ext cx="2643206" cy="14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мобильных бригад, осуществляющих доставку лиц старше 65 лет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2285992"/>
          <a:ext cx="521497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2742976" cy="20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2857496"/>
            <a:ext cx="308768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714356"/>
            <a:ext cx="4041648" cy="2071702"/>
          </a:xfrm>
        </p:spPr>
        <p:txBody>
          <a:bodyPr/>
          <a:lstStyle/>
          <a:p>
            <a:pPr algn="ctr"/>
            <a:r>
              <a:rPr lang="ru-RU" dirty="0" smtClean="0"/>
              <a:t>На проведение ремонта асфальтного покрытия территории ЦСО –</a:t>
            </a:r>
          </a:p>
          <a:p>
            <a:pPr algn="ctr"/>
            <a:r>
              <a:rPr lang="ru-RU" dirty="0" smtClean="0"/>
              <a:t>364,5 тыс.рублей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721225" y="785794"/>
            <a:ext cx="4041775" cy="2000264"/>
          </a:xfrm>
        </p:spPr>
        <p:txBody>
          <a:bodyPr/>
          <a:lstStyle/>
          <a:p>
            <a:pPr algn="ctr"/>
            <a:r>
              <a:rPr lang="ru-RU" dirty="0" smtClean="0"/>
              <a:t>на устройство ограждения периметра территории ЦСО-425,4 тыс.рублей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8050" y="3135709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3135709"/>
            <a:ext cx="4041775" cy="322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428604"/>
            <a:ext cx="5786478" cy="164307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обеспечению мер </a:t>
            </a:r>
            <a:r>
              <a:rPr lang="ru-RU" dirty="0" err="1" smtClean="0"/>
              <a:t>соцподдержки</a:t>
            </a:r>
            <a:r>
              <a:rPr lang="ru-RU" dirty="0" smtClean="0"/>
              <a:t>  ветеранам труда, ветеранам труда РО, сельским специалистам, реабилитированным, труженикам тыла составили в  2022 г. – 87 873,0 тыс.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143116"/>
            <a:ext cx="5929354" cy="24288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в 2022 году выделено средств на сумму - 8792,9 тыс. руб. Размер пособия на приобретение школьной формы, проезда и приобретение лекарственных препаратов детям до 6 лет в 2022 году – 472,0 руб.</a:t>
            </a:r>
          </a:p>
          <a:p>
            <a:pPr lvl="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928926" y="4643446"/>
            <a:ext cx="592935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расходовано 4175,7 тыс. руб. Размер пособия в 2022 году — 936 руб.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s://2018god.com/wp-content/uploads/46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786082" cy="2000264"/>
          </a:xfrm>
          <a:prstGeom prst="rect">
            <a:avLst/>
          </a:prstGeom>
          <a:noFill/>
        </p:spPr>
      </p:pic>
      <p:pic>
        <p:nvPicPr>
          <p:cNvPr id="11266" name="Picture 2" descr="https://pbs.twimg.com/media/DZSHfg8WsAALWYi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428892" cy="2087560"/>
          </a:xfrm>
          <a:prstGeom prst="rect">
            <a:avLst/>
          </a:prstGeom>
          <a:noFill/>
        </p:spPr>
      </p:pic>
      <p:pic>
        <p:nvPicPr>
          <p:cNvPr id="11268" name="Picture 4" descr="https://bizbi.ru/upload/iblock/d3a/d3a4a9ba4eb9b30443164b9693f134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2795585" cy="1863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14678" y="500042"/>
            <a:ext cx="5715040" cy="1785950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ежемесячного пособия на ребенка в 2022 г. составили – 23636,3 т. руб.</a:t>
            </a:r>
          </a:p>
          <a:p>
            <a:r>
              <a:rPr lang="ru-RU" sz="1600" dirty="0" smtClean="0"/>
              <a:t>Размер пособия составляет 472 руб., на детей одиноких матерей - 944 руб., на детей, родители которых уклоняются от уплаты алиментов  и на детей военнослужащих срочной службы составляет - 708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357430"/>
            <a:ext cx="5715040" cy="16430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выплате регионального материнского капитала составили в 2022г — 5441,0 т. руб. Размер выплаты составлял 130806,0 рублей.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57554" y="4071942"/>
            <a:ext cx="5572164" cy="250033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составляет в 2022 году -  3765,2 т. руб. 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s://babytoday.ru/images/2828432/httpbabytoday.ruberemennostpregnancyrekomendacii-po-pitaniyu/pravilnoe-pit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2928958" cy="2214578"/>
          </a:xfrm>
          <a:prstGeom prst="rect">
            <a:avLst/>
          </a:prstGeom>
          <a:noFill/>
        </p:spPr>
      </p:pic>
      <p:pic>
        <p:nvPicPr>
          <p:cNvPr id="10242" name="Picture 2" descr="https://ostrovrusa.ru/wp-content/uploads/2021/01/kak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2681202" cy="1757324"/>
          </a:xfrm>
          <a:prstGeom prst="rect">
            <a:avLst/>
          </a:prstGeom>
          <a:noFill/>
        </p:spPr>
      </p:pic>
      <p:pic>
        <p:nvPicPr>
          <p:cNvPr id="10246" name="Picture 6" descr="http://i.mycdn.me/i?r=AzEPZsRbOZEKgBhR0XGMT1RkgVYY3Bu2sixnE-g8dFZvBaaKTM5SRkZCeTgDn6uOy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57430"/>
            <a:ext cx="2746602" cy="16430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500042"/>
            <a:ext cx="5643602" cy="18573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на третьего ребенка или последующих детей составили  25883,2 т. руб.  Размер выплаты в 2022 г составлял — 9658,0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428868"/>
            <a:ext cx="5786478" cy="20002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организацию и обеспечение отдыха и оздоровления детей расходовано средств областного бюджета в 2022 г- 7262,6 т. руб.   На транспортные услуги по доставке детей из малоимущих семей в детские оздоровительные лагеря и санатории за счет местного бюджета израсходовано 966,4 т.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0364" y="4429132"/>
            <a:ext cx="5715040" cy="2143140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по выплате адресных субсидий на оплату жилья и коммунальных услуг расходы составили — 2617,8 т. руб.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im0-tub-ru.yandex.net/i?id=5643e1b79a1fe2945eae46e635b38b3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15" y="4643446"/>
            <a:ext cx="2821849" cy="185738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71744"/>
            <a:ext cx="2716511" cy="194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https://kcson-star.tmb.socinfo.ru/media/2020/12/11/1245506112/ona_3_go_i_posl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42"/>
            <a:ext cx="2991232" cy="19478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143240" y="428604"/>
            <a:ext cx="5786478" cy="150019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израсходовано в 2022 г.- 412,5 т. руб.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214554"/>
            <a:ext cx="5929354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в связи с рождением (усыновлением)  1 ребенка составили 31699,6 т.руб.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71802" y="4786322"/>
            <a:ext cx="5786478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В 2022 год расходы составили - 20292,3 т. руб.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786322"/>
            <a:ext cx="257176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user\Pictures\20020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8"/>
            <a:ext cx="3000364" cy="2428892"/>
          </a:xfrm>
          <a:prstGeom prst="rect">
            <a:avLst/>
          </a:prstGeom>
          <a:noFill/>
        </p:spPr>
      </p:pic>
      <p:pic>
        <p:nvPicPr>
          <p:cNvPr id="13" name="Picture 2" descr="http://soc13.ru/storage/images/news/7329/26507_1200_4dbfc2d0-cc86-4d8d-b879-5a3b7d806e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2928926" cy="17680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63539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2" name="Содержимое 4"/>
          <p:cNvGraphicFramePr>
            <a:graphicFrameLocks/>
          </p:cNvGraphicFramePr>
          <p:nvPr/>
        </p:nvGraphicFramePr>
        <p:xfrm>
          <a:off x="251520" y="2071678"/>
          <a:ext cx="8568952" cy="452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Содержимое 4"/>
          <p:cNvGraphicFramePr>
            <a:graphicFrameLocks/>
          </p:cNvGraphicFramePr>
          <p:nvPr/>
        </p:nvGraphicFramePr>
        <p:xfrm>
          <a:off x="0" y="571481"/>
          <a:ext cx="885828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071688"/>
            <a:ext cx="2857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00175"/>
            <a:ext cx="278606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457200" y="642917"/>
            <a:ext cx="8229600" cy="8572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КРУПНЕЙШИЕ НАЛОГОПЛАТЕЛЬЩИКИ ОРЛОВСКОГО РАЙОНА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19461" name="Скругленный прямоугольник 2"/>
          <p:cNvSpPr>
            <a:spLocks noGrp="1" noChangeArrowheads="1"/>
          </p:cNvSpPr>
          <p:nvPr>
            <p:ph idx="1"/>
          </p:nvPr>
        </p:nvSpPr>
        <p:spPr>
          <a:xfrm>
            <a:off x="9001127" y="4643439"/>
            <a:ext cx="142875" cy="357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500" y="1500175"/>
            <a:ext cx="507206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«Корммаш»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90" y="3857626"/>
            <a:ext cx="61436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«Хлебокомбинат»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2" y="5286389"/>
            <a:ext cx="7358063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ЗАО «Орловская мельница»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313" y="2643191"/>
            <a:ext cx="5429250" cy="785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«Молочный </a:t>
            </a:r>
            <a:r>
              <a:rPr lang="ru-RU" sz="2400" b="1" dirty="0">
                <a:solidFill>
                  <a:schemeClr val="tx1"/>
                </a:solidFill>
              </a:rPr>
              <a:t>завод»Орловский</a:t>
            </a: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786189"/>
            <a:ext cx="32289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572001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500166" y="6143644"/>
            <a:ext cx="721523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chemeClr val="tx1"/>
                </a:solidFill>
              </a:rPr>
              <a:t>Сельхозтоваропроизводители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3490" name="Picture 2" descr="https://spassk.pnzreg.ru/upload/iblock/904/904454f3302f085414815438e543459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7892"/>
            <a:ext cx="1357290" cy="90485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14356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Ремонт отопления в административном здании  Пролетарское сельское поселение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723,0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фасада и кровли административного здания Луганского сельского поселения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1448,2 тыс.рублей</a:t>
            </a:r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050" y="2928934"/>
            <a:ext cx="4041775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2928933"/>
            <a:ext cx="3857652" cy="36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Газификация </a:t>
            </a:r>
          </a:p>
          <a:p>
            <a:pPr algn="ctr"/>
            <a:r>
              <a:rPr lang="ru-RU" sz="1800" dirty="0" smtClean="0"/>
              <a:t>Майорского СДК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3105,6  тыс.рублей 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85794"/>
            <a:ext cx="4041775" cy="19288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Газификация </a:t>
            </a:r>
            <a:r>
              <a:rPr lang="ru-RU" sz="1800" dirty="0" err="1" smtClean="0"/>
              <a:t>Гундоровского</a:t>
            </a:r>
            <a:r>
              <a:rPr lang="ru-RU" sz="1800" dirty="0" smtClean="0"/>
              <a:t> СДК (</a:t>
            </a:r>
            <a:r>
              <a:rPr lang="ru-RU" sz="1800" dirty="0" err="1" smtClean="0"/>
              <a:t>газификация+расчет</a:t>
            </a:r>
            <a:r>
              <a:rPr lang="ru-RU" sz="1800" dirty="0" smtClean="0"/>
              <a:t> схемы газоснабжения)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1272,7 тыс.рублей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978169"/>
            <a:ext cx="4071966" cy="36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928933"/>
            <a:ext cx="3571899" cy="36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Ремонт отопление СДК </a:t>
            </a:r>
            <a:r>
              <a:rPr lang="ru-RU" sz="1800" dirty="0" err="1" smtClean="0"/>
              <a:t>х.Греково</a:t>
            </a:r>
            <a:endParaRPr lang="ru-RU" sz="1800" dirty="0" smtClean="0"/>
          </a:p>
          <a:p>
            <a:pPr algn="ctr"/>
            <a:r>
              <a:rPr lang="ru-RU" sz="1800" dirty="0" smtClean="0"/>
              <a:t> (</a:t>
            </a:r>
            <a:r>
              <a:rPr lang="ru-RU" sz="1800" dirty="0" err="1" smtClean="0"/>
              <a:t>Каменно-Балковское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r>
              <a:rPr lang="ru-RU" sz="1800" dirty="0" smtClean="0"/>
              <a:t>)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539,7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86314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</a:t>
            </a:r>
            <a:r>
              <a:rPr lang="ru-RU" sz="1800" dirty="0" err="1" smtClean="0"/>
              <a:t>отмостки</a:t>
            </a:r>
            <a:r>
              <a:rPr lang="ru-RU" sz="1800" dirty="0" smtClean="0"/>
              <a:t> и окон  </a:t>
            </a:r>
            <a:r>
              <a:rPr lang="ru-RU" sz="1800" dirty="0" err="1" smtClean="0"/>
              <a:t>Гундоровского</a:t>
            </a:r>
            <a:r>
              <a:rPr lang="ru-RU" sz="1800" dirty="0" smtClean="0"/>
              <a:t> СДК</a:t>
            </a:r>
          </a:p>
          <a:p>
            <a:pPr algn="ctr"/>
            <a:r>
              <a:rPr lang="ru-RU" sz="1800" dirty="0" smtClean="0"/>
              <a:t> (Донское с/</a:t>
            </a:r>
            <a:r>
              <a:rPr lang="ru-RU" sz="1800" dirty="0" err="1" smtClean="0"/>
              <a:t>п</a:t>
            </a:r>
            <a:r>
              <a:rPr lang="ru-RU" sz="1800" dirty="0" smtClean="0"/>
              <a:t>)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642,8 тыс.рублей</a:t>
            </a:r>
            <a:endParaRPr lang="ru-RU" sz="1800" dirty="0" smtClean="0"/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8050" y="3000372"/>
            <a:ext cx="4041775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00373"/>
            <a:ext cx="404177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Мероприятия по устройству пожарного искусственного водоема- Донское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1348,6 тыс.рублей 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86314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Благоустройство территорий (</a:t>
            </a:r>
            <a:r>
              <a:rPr lang="ru-RU" sz="1800" dirty="0" err="1" smtClean="0"/>
              <a:t>тырсо-щебеночное</a:t>
            </a:r>
            <a:r>
              <a:rPr lang="ru-RU" sz="1800" dirty="0" smtClean="0"/>
              <a:t> покрытии) Донское с/</a:t>
            </a:r>
            <a:r>
              <a:rPr lang="ru-RU" sz="1800" dirty="0" err="1" smtClean="0"/>
              <a:t>п</a:t>
            </a:r>
            <a:r>
              <a:rPr lang="ru-RU" sz="1800" dirty="0" smtClean="0"/>
              <a:t>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1173,3 тыс.рублей</a:t>
            </a:r>
          </a:p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8050" y="3000372"/>
            <a:ext cx="4041775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00372"/>
            <a:ext cx="404177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Благоустройство территорий х.Львов Пролетарское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1213,9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86314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Благоустройство территорий </a:t>
            </a:r>
            <a:r>
              <a:rPr lang="ru-RU" sz="1800" dirty="0" err="1" smtClean="0">
                <a:solidFill>
                  <a:schemeClr val="tx1"/>
                </a:solidFill>
              </a:rPr>
              <a:t>Островянское</a:t>
            </a:r>
            <a:r>
              <a:rPr lang="ru-RU" sz="1800" dirty="0" smtClean="0">
                <a:solidFill>
                  <a:schemeClr val="tx1"/>
                </a:solidFill>
              </a:rPr>
              <a:t> с/</a:t>
            </a:r>
            <a:r>
              <a:rPr lang="ru-RU" sz="1800" dirty="0" err="1" smtClean="0">
                <a:solidFill>
                  <a:schemeClr val="tx1"/>
                </a:solidFill>
              </a:rPr>
              <a:t>п</a:t>
            </a:r>
            <a:r>
              <a:rPr lang="ru-RU" sz="1800" dirty="0" smtClean="0">
                <a:solidFill>
                  <a:schemeClr val="tx1"/>
                </a:solidFill>
              </a:rPr>
              <a:t> и сметная документация</a:t>
            </a:r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749,6 тыс.рублей</a:t>
            </a:r>
          </a:p>
          <a:p>
            <a:pPr algn="ctr"/>
            <a:endParaRPr lang="ru-RU" dirty="0"/>
          </a:p>
        </p:txBody>
      </p:sp>
      <p:pic>
        <p:nvPicPr>
          <p:cNvPr id="6146" name="Picture 2" descr="C:\Users\user\Pictures\Народы Сибири\11.jpg.5eeb3d5a668bc0557858ff9c3c8a64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050" y="2928934"/>
            <a:ext cx="4041775" cy="3643338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2928934"/>
            <a:ext cx="4041775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Благоустройство территорий </a:t>
            </a:r>
            <a:r>
              <a:rPr lang="ru-RU" sz="1800" dirty="0" err="1" smtClean="0"/>
              <a:t>Курганенское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2292,4 тыс.рублей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86314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кровли и здания </a:t>
            </a:r>
            <a:r>
              <a:rPr lang="ru-RU" sz="1800" dirty="0" err="1" smtClean="0"/>
              <a:t>Курганенский</a:t>
            </a:r>
            <a:r>
              <a:rPr lang="ru-RU" sz="1800" dirty="0" smtClean="0"/>
              <a:t> СДК</a:t>
            </a:r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333,5 тыс.рублей</a:t>
            </a: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00371"/>
            <a:ext cx="4000528" cy="359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928933"/>
            <a:ext cx="3714776" cy="36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Разработка декларации безопасности ГТС </a:t>
            </a:r>
            <a:r>
              <a:rPr lang="ru-RU" sz="1800" dirty="0" err="1" smtClean="0"/>
              <a:t>Камышевское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600,0 тыс.рублей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Техническое перевооружение производственного объекта </a:t>
            </a:r>
            <a:r>
              <a:rPr lang="ru-RU" sz="1800" dirty="0" err="1" smtClean="0"/>
              <a:t>Курганенского</a:t>
            </a:r>
            <a:r>
              <a:rPr lang="ru-RU" sz="1800" dirty="0" smtClean="0"/>
              <a:t> с/</a:t>
            </a:r>
            <a:r>
              <a:rPr lang="ru-RU" sz="1800" dirty="0" err="1" smtClean="0"/>
              <a:t>п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chemeClr val="tx2"/>
                </a:solidFill>
              </a:rPr>
              <a:t>273,5 тыс.рублей</a:t>
            </a:r>
          </a:p>
          <a:p>
            <a:pPr algn="ctr"/>
            <a:endParaRPr lang="ru-RU" dirty="0"/>
          </a:p>
        </p:txBody>
      </p:sp>
      <p:pic>
        <p:nvPicPr>
          <p:cNvPr id="16" name="Содержимое 15" descr="2356_html_m683a3f3a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3319593"/>
            <a:ext cx="4041775" cy="2663564"/>
          </a:xfrm>
          <a:prstGeom prst="rect">
            <a:avLst/>
          </a:prstGeom>
        </p:spPr>
      </p:pic>
      <p:pic>
        <p:nvPicPr>
          <p:cNvPr id="17" name="Содержимое 16" descr="b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8945" y="3302635"/>
            <a:ext cx="4039985" cy="269748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\Работа\1I0A0127__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642918"/>
            <a:ext cx="3000396" cy="335758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571480"/>
            <a:ext cx="20002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642918"/>
            <a:ext cx="185738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84" name="Прямоугольник 83"/>
          <p:cNvSpPr/>
          <p:nvPr/>
        </p:nvSpPr>
        <p:spPr>
          <a:xfrm rot="522622">
            <a:off x="2342445" y="463563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 rot="522622">
            <a:off x="5128528" y="606440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 rot="522622">
            <a:off x="5914398" y="462867"/>
            <a:ext cx="729125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/>
          <p:cNvSpPr/>
          <p:nvPr/>
        </p:nvSpPr>
        <p:spPr>
          <a:xfrm>
            <a:off x="262752" y="3999019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300244" y="3976431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6353498" y="3967080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2893316" y="5244289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916136" y="5221763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257" y="4075634"/>
            <a:ext cx="2425700" cy="24257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274615" y="4789469"/>
            <a:ext cx="253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Эффективная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бюджетная  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налоговая политика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D:\Users\Veremeychuk\Pictures\Материалы к презентации (отчет 2019)\Слайд 130\Рисунок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8961" y="4047983"/>
            <a:ext cx="2425700" cy="24257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368767" y="4707035"/>
            <a:ext cx="263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сбалансированности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Орловского района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Users\Veremeychuk\Pictures\Материалы к презентации (отчет 2019)\Слайд 130\Рисунок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6887" y="4048314"/>
            <a:ext cx="2425700" cy="2425700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630145" y="4547433"/>
            <a:ext cx="2071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Выполнение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стратегических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задач в секторах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муниципальной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ответственности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97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44062</TotalTime>
  <Words>3098</Words>
  <Application>Microsoft Office PowerPoint</Application>
  <PresentationFormat>Экран (4:3)</PresentationFormat>
  <Paragraphs>796</Paragraphs>
  <Slides>98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Городская</vt:lpstr>
      <vt:lpstr>Слайд 1</vt:lpstr>
      <vt:lpstr> ИСПОЛНЕНИЕ БЮДЖЕТА ОРЛОВСКОГО РАЙОНА ЗА 2022 ГОД ОСУЩЕСТВЛЯЛОСЬ НА ОСНОВЕ:</vt:lpstr>
      <vt:lpstr>ОСНОВНЫЕ НАПРАВЛЕНИЯ БЮДЖЕТНОЙ И НАЛОГОВОЙ ПОЛИТИКИ ОРЛОВСКОГО РАЙОНА В 2022 ГОДУ</vt:lpstr>
      <vt:lpstr>Слайд 4</vt:lpstr>
      <vt:lpstr>Расходы на реализацию национальных проектов в 2022 году </vt:lpstr>
      <vt:lpstr>Слайд 6</vt:lpstr>
      <vt:lpstr>Слайд 7</vt:lpstr>
      <vt:lpstr>Слайд 8</vt:lpstr>
      <vt:lpstr> КРУПНЕЙШИЕ НАЛОГОПЛАТЕЛЬЩИКИ ОРЛОВСКОГО РАЙОНА </vt:lpstr>
      <vt:lpstr>Слайд 10</vt:lpstr>
      <vt:lpstr> Структура расходов бюджета Орловского района в 2022 году  1 500 381,4 тыс. рублей</vt:lpstr>
      <vt:lpstr>Расходы бюджета Орловского района в 2022 году</vt:lpstr>
      <vt:lpstr>Расходы бюджета Орловского района на повышение оплаты труда в 2022 году</vt:lpstr>
      <vt:lpstr> «Бюджет развития» Орловского района в 2022 году </vt:lpstr>
      <vt:lpstr>Слайд 15</vt:lpstr>
      <vt:lpstr>Структура и динамика расходов бюджета Орловского района по разделу «Здравоохранение» в 2021-2022 годах</vt:lpstr>
      <vt:lpstr>Слайд 17</vt:lpstr>
      <vt:lpstr>.</vt:lpstr>
      <vt:lpstr>.</vt:lpstr>
      <vt:lpstr>.</vt:lpstr>
      <vt:lpstr>.</vt:lpstr>
      <vt:lpstr>.</vt:lpstr>
      <vt:lpstr>   Мероприятия направлены на финансовое обеспечение мероприятий , связанных с предотвращением СOVID-19 (костюмы противочумные, респираторы,  выплаты стимулирующего характера)-6782,2  тыс.рублей </vt:lpstr>
      <vt:lpstr>.</vt:lpstr>
      <vt:lpstr>.</vt:lpstr>
      <vt:lpstr>.</vt:lpstr>
      <vt:lpstr>Слайд 27</vt:lpstr>
      <vt:lpstr>ДОРОЖНЫЙ ФОНД ОРЛОВСКОГО РАЙОНА ЗА 2022 ГОД</vt:lpstr>
      <vt:lpstr>.</vt:lpstr>
      <vt:lpstr>.</vt:lpstr>
      <vt:lpstr>.</vt:lpstr>
      <vt:lpstr>.</vt:lpstr>
      <vt:lpstr>Расходы бюджета Орловского района в 2022 году по Управлению образования-634.4 млн.рублей</vt:lpstr>
      <vt:lpstr> -оплата труда и начисления на оплату   труда -71.3 млн.руб.  -коммунальные услуги-36.5 млн. руб.   -подвоз учащихся-21.6  млн.руб.   -питание школьников-11.6 млн.руб  -закупка молока и продуктов питания-8.2 млн.рублей </vt:lpstr>
      <vt:lpstr> Дошкольное образование- 145,7 млн.рублей</vt:lpstr>
      <vt:lpstr>Слайд 36</vt:lpstr>
      <vt:lpstr>Слайд 37</vt:lpstr>
      <vt:lpstr>Слайд 38</vt:lpstr>
      <vt:lpstr>Слайд 39</vt:lpstr>
      <vt:lpstr>Слайд 40</vt:lpstr>
      <vt:lpstr> Начальное общее, основное общее, среднее общее образование-401,6млн.рублей</vt:lpstr>
      <vt:lpstr> На обеспечение питанием школьников  1- 4 классов </vt:lpstr>
      <vt:lpstr>Создание и (обновление) материально-технической базы</vt:lpstr>
      <vt:lpstr>На  ежемесячного вознаграждения за классное руководство израсходовано 17390,3 тыс.рублей</vt:lpstr>
      <vt:lpstr>На  обеспечение деятельности советников директоров израсходовано 908,9 тыс.рублей</vt:lpstr>
      <vt:lpstr>    МБОУ ОСОШ №1-647,3 тыс.рублей -замена приборов учета холодного водоснабжения -28,3тыс.рублей; - приобретение сплит-систем для пищеблока-73,8 тыс.рублей; - приобретение запчастей для крыши -22,2 тыс.рублей; - укомплектование медицинских кабинетов оборудованием -410,6 тыс.рублей; -приобретение компрессора для холодильной камеры -16,0 тыс. рублей; -ремонт канализационной сети-96,4 тыс.рублей.  .   </vt:lpstr>
      <vt:lpstr>   МБОУ ОСОШ №2 -4617,1 тыс.рублей - комплектование медицинских кабинетов оборудованием -411,0 тыс.рублей; -выборочный капитальный ремонт ограждения (северная, южная стороны)-733,8 тыс.рублей; - замена эвакуационных выходов из коридора на лестничные клетки на противопожарные -395,0 тыс.рублей ; -поверка приборов узла учета газа -65,7 тыс.рублей; - проведение контроля качества огнезащитной обработки деревянных конструкций чердачных помещений -18,4тыс.рублей; -ремонт кабинетов (точки роста)-1534,6 тыс.рублей; -обновление материально-технической базы (точки роста)-1458,6 тыс.рублей.  .   </vt:lpstr>
      <vt:lpstr>  МБОУ ОСОШ №3 в сумме 578,8 тыс.рублей - замена приборов учета водоснабжения -28,3 тыс.рублей; - техническое диагностирование ГРПШ -21,5тыс.рублей; - ремонт автоматической пожарной сигнализации -77,8тыс.рублей; - укомплектование медицинских кабинетов оборудованием -403,6 тыс.рублей; - приобретение сплит-систем для пищеблока-35,8 тыс.рублей; -ремонт холодильника-11,8 тыс.рублей.   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Дополнительное образование-29,4 млн.рублей</vt:lpstr>
      <vt:lpstr>     На иные цели для учреждений дополнительного образования : </vt:lpstr>
      <vt:lpstr>Реализация Указов Президента Российской       Федерации в 2022 году</vt:lpstr>
      <vt:lpstr>Меры социальной поддержки отдельных категорий граждан Орловского района</vt:lpstr>
      <vt:lpstr>Слайд 65</vt:lpstr>
      <vt:lpstr>Дополнительное образование детей- 16477.6 тыс.рублей</vt:lpstr>
      <vt:lpstr>.</vt:lpstr>
      <vt:lpstr>Реализация Указов Президента Российской       Федерации в 2020 году</vt:lpstr>
      <vt:lpstr>На развитие отрасли «Культура» -51,3 млн.рублей</vt:lpstr>
      <vt:lpstr>Слайд 70</vt:lpstr>
      <vt:lpstr>Слайд 71</vt:lpstr>
      <vt:lpstr>Реализация Указов Президента Российской Федерации в 2022 году</vt:lpstr>
      <vt:lpstr>Расходы на мероприятия в сфере культуры-1568,5 тыс.рублей</vt:lpstr>
      <vt:lpstr>Физическая культура и спорт 1785,1 тыс.рублей</vt:lpstr>
      <vt:lpstr>Слайд 75</vt:lpstr>
      <vt:lpstr>Слайд 76</vt:lpstr>
      <vt:lpstr>Капитальный ремонт здания УСЗН  ( устройство пандуса) 189,0 тыс.рублей   </vt:lpstr>
      <vt:lpstr> Ремонт входного коридора и устройство навеса-122,7 тыс.рублей</vt:lpstr>
      <vt:lpstr> Текущий ремонт отопления 198,0 тыс.рублей</vt:lpstr>
      <vt:lpstr>Слайд 80</vt:lpstr>
      <vt:lpstr>Приобретение компьютерной техники-189,3 тыс.рублей</vt:lpstr>
      <vt:lpstr>  МБУ «Центр социального обслуживания»  </vt:lpstr>
      <vt:lpstr>  Содержание мобильных бригад, осуществляющих доставку лиц старше 65 лет </vt:lpstr>
      <vt:lpstr> </vt:lpstr>
      <vt:lpstr>Слайд 85</vt:lpstr>
      <vt:lpstr>Слайд 86</vt:lpstr>
      <vt:lpstr>Слайд 87</vt:lpstr>
      <vt:lpstr>Слайд 88</vt:lpstr>
      <vt:lpstr>Слайд 89</vt:lpstr>
      <vt:lpstr>.</vt:lpstr>
      <vt:lpstr>.</vt:lpstr>
      <vt:lpstr>.</vt:lpstr>
      <vt:lpstr>.</vt:lpstr>
      <vt:lpstr>.</vt:lpstr>
      <vt:lpstr>.</vt:lpstr>
      <vt:lpstr>.</vt:lpstr>
      <vt:lpstr>Слайд 97</vt:lpstr>
      <vt:lpstr>Слайд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Волженина</dc:creator>
  <cp:lastModifiedBy>user</cp:lastModifiedBy>
  <cp:revision>4274</cp:revision>
  <dcterms:created xsi:type="dcterms:W3CDTF">2012-04-26T14:31:40Z</dcterms:created>
  <dcterms:modified xsi:type="dcterms:W3CDTF">2023-04-24T08:12:17Z</dcterms:modified>
</cp:coreProperties>
</file>