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81"/>
  </p:notesMasterIdLst>
  <p:handoutMasterIdLst>
    <p:handoutMasterId r:id="rId82"/>
  </p:handoutMasterIdLst>
  <p:sldIdLst>
    <p:sldId id="1608" r:id="rId2"/>
    <p:sldId id="1612" r:id="rId3"/>
    <p:sldId id="1611" r:id="rId4"/>
    <p:sldId id="1540" r:id="rId5"/>
    <p:sldId id="1613" r:id="rId6"/>
    <p:sldId id="1543" r:id="rId7"/>
    <p:sldId id="1484" r:id="rId8"/>
    <p:sldId id="1544" r:id="rId9"/>
    <p:sldId id="1456" r:id="rId10"/>
    <p:sldId id="1545" r:id="rId11"/>
    <p:sldId id="1491" r:id="rId12"/>
    <p:sldId id="1547" r:id="rId13"/>
    <p:sldId id="1610" r:id="rId14"/>
    <p:sldId id="1550" r:id="rId15"/>
    <p:sldId id="1518" r:id="rId16"/>
    <p:sldId id="1597" r:id="rId17"/>
    <p:sldId id="1609" r:id="rId18"/>
    <p:sldId id="1601" r:id="rId19"/>
    <p:sldId id="1602" r:id="rId20"/>
    <p:sldId id="1574" r:id="rId21"/>
    <p:sldId id="1604" r:id="rId22"/>
    <p:sldId id="1605" r:id="rId23"/>
    <p:sldId id="1606" r:id="rId24"/>
    <p:sldId id="1617" r:id="rId25"/>
    <p:sldId id="1619" r:id="rId26"/>
    <p:sldId id="1620" r:id="rId27"/>
    <p:sldId id="1621" r:id="rId28"/>
    <p:sldId id="1622" r:id="rId29"/>
    <p:sldId id="1623" r:id="rId30"/>
    <p:sldId id="1624" r:id="rId31"/>
    <p:sldId id="1625" r:id="rId32"/>
    <p:sldId id="1626" r:id="rId33"/>
    <p:sldId id="1627" r:id="rId34"/>
    <p:sldId id="1628" r:id="rId35"/>
    <p:sldId id="1629" r:id="rId36"/>
    <p:sldId id="1630" r:id="rId37"/>
    <p:sldId id="1631" r:id="rId38"/>
    <p:sldId id="1632" r:id="rId39"/>
    <p:sldId id="1633" r:id="rId40"/>
    <p:sldId id="1634" r:id="rId41"/>
    <p:sldId id="1635" r:id="rId42"/>
    <p:sldId id="1636" r:id="rId43"/>
    <p:sldId id="1637" r:id="rId44"/>
    <p:sldId id="1638" r:id="rId45"/>
    <p:sldId id="1639" r:id="rId46"/>
    <p:sldId id="1640" r:id="rId47"/>
    <p:sldId id="1641" r:id="rId48"/>
    <p:sldId id="1642" r:id="rId49"/>
    <p:sldId id="1643" r:id="rId50"/>
    <p:sldId id="1644" r:id="rId51"/>
    <p:sldId id="1645" r:id="rId52"/>
    <p:sldId id="1646" r:id="rId53"/>
    <p:sldId id="1647" r:id="rId54"/>
    <p:sldId id="1648" r:id="rId55"/>
    <p:sldId id="1649" r:id="rId56"/>
    <p:sldId id="1650" r:id="rId57"/>
    <p:sldId id="1653" r:id="rId58"/>
    <p:sldId id="1654" r:id="rId59"/>
    <p:sldId id="1655" r:id="rId60"/>
    <p:sldId id="1656" r:id="rId61"/>
    <p:sldId id="1657" r:id="rId62"/>
    <p:sldId id="1658" r:id="rId63"/>
    <p:sldId id="1659" r:id="rId64"/>
    <p:sldId id="1660" r:id="rId65"/>
    <p:sldId id="1661" r:id="rId66"/>
    <p:sldId id="1662" r:id="rId67"/>
    <p:sldId id="1663" r:id="rId68"/>
    <p:sldId id="1664" r:id="rId69"/>
    <p:sldId id="1667" r:id="rId70"/>
    <p:sldId id="1668" r:id="rId71"/>
    <p:sldId id="1669" r:id="rId72"/>
    <p:sldId id="1670" r:id="rId73"/>
    <p:sldId id="1671" r:id="rId74"/>
    <p:sldId id="1672" r:id="rId75"/>
    <p:sldId id="1673" r:id="rId76"/>
    <p:sldId id="1674" r:id="rId77"/>
    <p:sldId id="1675" r:id="rId78"/>
    <p:sldId id="1549" r:id="rId79"/>
    <p:sldId id="1677" r:id="rId80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D74"/>
    <a:srgbClr val="F57777"/>
    <a:srgbClr val="F35757"/>
    <a:srgbClr val="FFDEC9"/>
    <a:srgbClr val="FDF7CB"/>
    <a:srgbClr val="26F67A"/>
    <a:srgbClr val="FCF796"/>
    <a:srgbClr val="EBE78D"/>
    <a:srgbClr val="FADF7E"/>
    <a:srgbClr val="1A36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99" autoAdjust="0"/>
    <p:restoredTop sz="92184" autoAdjust="0"/>
  </p:normalViewPr>
  <p:slideViewPr>
    <p:cSldViewPr>
      <p:cViewPr varScale="1">
        <p:scale>
          <a:sx n="103" d="100"/>
          <a:sy n="103" d="100"/>
        </p:scale>
        <p:origin x="-17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1.3240740740740905E-4"/>
          <c:w val="0.98733703703703657"/>
          <c:h val="0.987337037037036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006BB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CCCC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C00000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11.6</c:v>
                </c:pt>
                <c:pt idx="1">
                  <c:v>10.8</c:v>
                </c:pt>
                <c:pt idx="2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305"/>
        <c:holeSize val="8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Лист1!$A$2:$A$8</c:f>
              <c:strCache>
                <c:ptCount val="7"/>
                <c:pt idx="0">
                  <c:v>ФОТ</c:v>
                </c:pt>
                <c:pt idx="1">
                  <c:v>Комм. расходы</c:v>
                </c:pt>
                <c:pt idx="2">
                  <c:v>Тех. обслуживание оборудования</c:v>
                </c:pt>
                <c:pt idx="3">
                  <c:v>Клининговые услуги</c:v>
                </c:pt>
                <c:pt idx="4">
                  <c:v>Налоги</c:v>
                </c:pt>
                <c:pt idx="5">
                  <c:v>Прочие работы услуги</c:v>
                </c:pt>
                <c:pt idx="6">
                  <c:v>Химические реагенты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6588</c:v>
                </c:pt>
                <c:pt idx="1">
                  <c:v>7315</c:v>
                </c:pt>
                <c:pt idx="2">
                  <c:v>2581</c:v>
                </c:pt>
                <c:pt idx="3">
                  <c:v>4405</c:v>
                </c:pt>
                <c:pt idx="4">
                  <c:v>16530</c:v>
                </c:pt>
                <c:pt idx="5">
                  <c:v>1833</c:v>
                </c:pt>
                <c:pt idx="6">
                  <c:v>502</c:v>
                </c:pt>
              </c:numCache>
            </c:numRef>
          </c:val>
        </c:ser>
        <c:dLbls>
          <c:showVal val="1"/>
        </c:dLbls>
        <c:shape val="cylinder"/>
        <c:axId val="166021376"/>
        <c:axId val="166019840"/>
        <c:axId val="140158720"/>
      </c:bar3DChart>
      <c:valAx>
        <c:axId val="166019840"/>
        <c:scaling>
          <c:orientation val="minMax"/>
        </c:scaling>
        <c:delete val="1"/>
        <c:axPos val="l"/>
        <c:numFmt formatCode="General" sourceLinked="1"/>
        <c:tickLblPos val="nextTo"/>
        <c:crossAx val="166021376"/>
        <c:crosses val="autoZero"/>
        <c:crossBetween val="between"/>
      </c:valAx>
      <c:catAx>
        <c:axId val="166021376"/>
        <c:scaling>
          <c:orientation val="minMax"/>
        </c:scaling>
        <c:axPos val="b"/>
        <c:majorTickMark val="none"/>
        <c:tickLblPos val="nextTo"/>
        <c:spPr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</c:spPr>
        <c:crossAx val="166019840"/>
        <c:crosses val="autoZero"/>
        <c:auto val="1"/>
        <c:lblAlgn val="ctr"/>
        <c:lblOffset val="100"/>
      </c:catAx>
      <c:serAx>
        <c:axId val="140158720"/>
        <c:scaling>
          <c:orientation val="minMax"/>
        </c:scaling>
        <c:delete val="1"/>
        <c:axPos val="b"/>
        <c:tickLblPos val="nextTo"/>
        <c:crossAx val="166019840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plotArea>
      <c:layout>
        <c:manualLayout>
          <c:layoutTarget val="inner"/>
          <c:xMode val="edge"/>
          <c:yMode val="edge"/>
          <c:x val="1.1539567686156297E-3"/>
          <c:y val="0.11160057307218074"/>
          <c:w val="0.70786772509664986"/>
          <c:h val="0.8463635843546912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1.6683252356143553E-3"/>
                  <c:y val="-0.2649472878275723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19609.1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0609244740984512"/>
                  <c:y val="-3.6213738305062367E-2"/>
                </c:manualLayout>
              </c:layout>
              <c:showVal val="1"/>
            </c:dLbl>
            <c:dLbl>
              <c:idx val="2"/>
              <c:layout>
                <c:manualLayout>
                  <c:x val="2.8673634435093392E-2"/>
                  <c:y val="-1.9752948166397589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</c:f>
              <c:strCache>
                <c:ptCount val="1"/>
                <c:pt idx="0">
                  <c:v>муниципальное задание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19609.099999999969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9113881474687668"/>
          <c:y val="0.41016290197520106"/>
          <c:w val="0.39383781622516012"/>
          <c:h val="0.17967419604959972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chemeClr val="accent6">
            <a:lumMod val="20000"/>
            <a:lumOff val="80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8.9218559048994533E-2"/>
          <c:w val="0.95804950938645983"/>
          <c:h val="0.8508058491585479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7950" h="127000" prst="slope"/>
              <a:bevelB w="0" h="0"/>
            </a:sp3d>
          </c:spPr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Lbls>
            <c:dLbl>
              <c:idx val="0"/>
              <c:layout>
                <c:manualLayout>
                  <c:x val="-2.1749720116568292E-4"/>
                  <c:y val="0.16661954227308068"/>
                </c:manualLayout>
              </c:layout>
              <c:showVal val="1"/>
            </c:dLbl>
            <c:dLbl>
              <c:idx val="1"/>
              <c:layout>
                <c:manualLayout>
                  <c:x val="9.0460034355157176E-3"/>
                  <c:y val="0.10794231196533718"/>
                </c:manualLayout>
              </c:layout>
              <c:showVal val="1"/>
            </c:dLbl>
            <c:dLbl>
              <c:idx val="2"/>
              <c:layout>
                <c:manualLayout>
                  <c:x val="3.8953598012802012E-3"/>
                  <c:y val="0.11981232565750956"/>
                </c:manualLayout>
              </c:layout>
              <c:showVal val="1"/>
            </c:dLbl>
            <c:dLbl>
              <c:idx val="3"/>
              <c:layout>
                <c:manualLayout>
                  <c:x val="1.0607733399992623E-2"/>
                  <c:y val="-1.7423249268599842E-2"/>
                </c:manualLayout>
              </c:layout>
              <c:showVal val="1"/>
            </c:dLbl>
            <c:dLbl>
              <c:idx val="4"/>
              <c:layout>
                <c:manualLayout>
                  <c:x val="1.7381170610673676E-2"/>
                  <c:y val="-2.0736769988519851E-2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Факт 2022</c:v>
                </c:pt>
                <c:pt idx="1">
                  <c:v>Факт 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393.2</c:v>
                </c:pt>
                <c:pt idx="1">
                  <c:v>454.5</c:v>
                </c:pt>
              </c:numCache>
            </c:numRef>
          </c:val>
          <c:shape val="box"/>
        </c:ser>
        <c:shape val="cylinder"/>
        <c:axId val="96630656"/>
        <c:axId val="96632192"/>
        <c:axId val="96662848"/>
      </c:bar3DChart>
      <c:catAx>
        <c:axId val="9663065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6632192"/>
        <c:crosses val="autoZero"/>
        <c:auto val="1"/>
        <c:lblAlgn val="ctr"/>
        <c:lblOffset val="100"/>
      </c:catAx>
      <c:valAx>
        <c:axId val="96632192"/>
        <c:scaling>
          <c:orientation val="minMax"/>
          <c:min val="80"/>
        </c:scaling>
        <c:delete val="1"/>
        <c:axPos val="l"/>
        <c:numFmt formatCode="General" sourceLinked="1"/>
        <c:tickLblPos val="none"/>
        <c:crossAx val="96630656"/>
        <c:crosses val="autoZero"/>
        <c:crossBetween val="between"/>
        <c:majorUnit val="20"/>
      </c:valAx>
      <c:serAx>
        <c:axId val="96662848"/>
        <c:scaling>
          <c:orientation val="minMax"/>
        </c:scaling>
        <c:delete val="1"/>
        <c:axPos val="b"/>
        <c:tickLblPos val="none"/>
        <c:crossAx val="96632192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plotArea>
      <c:layout>
        <c:manualLayout>
          <c:layoutTarget val="inner"/>
          <c:xMode val="edge"/>
          <c:yMode val="edge"/>
          <c:x val="0.18600268967559841"/>
          <c:y val="3.6305894705108817E-2"/>
          <c:w val="0.63706357264115065"/>
          <c:h val="0.9273882105897921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</c:spPr>
          <c:explosion val="1"/>
          <c:dPt>
            <c:idx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FFCC0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009999"/>
              </a:solidFill>
            </c:spPr>
          </c:dPt>
          <c:dPt>
            <c:idx val="6"/>
            <c:spPr>
              <a:solidFill>
                <a:srgbClr val="99CCFF"/>
              </a:solidFill>
            </c:spPr>
          </c:dPt>
          <c:cat>
            <c:strRef>
              <c:f>Лист1!$A$2:$A$9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7"/>
                <c:pt idx="0">
                  <c:v>50.5</c:v>
                </c:pt>
                <c:pt idx="1">
                  <c:v>13.3</c:v>
                </c:pt>
                <c:pt idx="2">
                  <c:v>10.6</c:v>
                </c:pt>
                <c:pt idx="3">
                  <c:v>9.7000000000000011</c:v>
                </c:pt>
                <c:pt idx="4">
                  <c:v>9.4</c:v>
                </c:pt>
                <c:pt idx="5">
                  <c:v>3.7</c:v>
                </c:pt>
                <c:pt idx="6">
                  <c:v>2.8</c:v>
                </c:pt>
              </c:numCache>
            </c:numRef>
          </c:val>
        </c:ser>
        <c:firstSliceAng val="177"/>
        <c:holeSize val="79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4518226373332943"/>
          <c:y val="9.8694054211416853E-3"/>
          <c:w val="0.71831007521904033"/>
          <c:h val="0.641468113388900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Lbls>
            <c:txPr>
              <a:bodyPr/>
              <a:lstStyle/>
              <a:p>
                <a:pPr>
                  <a:defRPr sz="15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154.80000000000001</c:v>
                </c:pt>
                <c:pt idx="1">
                  <c:v>101.1</c:v>
                </c:pt>
                <c:pt idx="2">
                  <c:v>897.6</c:v>
                </c:pt>
                <c:pt idx="3">
                  <c:v>33.300000000000004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7573963254593221E-2"/>
          <c:y val="9.850507816958445E-3"/>
          <c:w val="0.98733703703703657"/>
          <c:h val="0.98733703703703657"/>
        </c:manualLayout>
      </c:layout>
      <c:doughnutChart>
        <c:varyColors val="1"/>
        <c:firstSliceAng val="0"/>
        <c:holeSize val="8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909398221310951"/>
          <c:y val="1.2587896080878309E-2"/>
          <c:w val="0.71222179369884875"/>
          <c:h val="0.6360311320694380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chemeClr val="bg1">
                  <a:lumMod val="65000"/>
                </a:schemeClr>
              </a:solidFill>
              <a:ln w="57150">
                <a:solidFill>
                  <a:schemeClr val="bg1"/>
                </a:solidFill>
              </a:ln>
            </c:spPr>
          </c:dPt>
          <c:dLbls>
            <c:dLbl>
              <c:idx val="4"/>
              <c:layout>
                <c:manualLayout>
                  <c:x val="6.0882815202199314E-3"/>
                  <c:y val="-2.787454173438740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normalizeH="0" baseline="0">
                    <a:solidFill>
                      <a:schemeClr val="tx1"/>
                    </a:solidFill>
                    <a:latin typeface="Tahoma" pitchFamily="34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147.4</c:v>
                </c:pt>
                <c:pt idx="1">
                  <c:v>27.7</c:v>
                </c:pt>
                <c:pt idx="2">
                  <c:v>817.3</c:v>
                </c:pt>
                <c:pt idx="3">
                  <c:v>27.3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5"/>
      <c:rotY val="42"/>
      <c:depthPercent val="110"/>
      <c:rAngAx val="1"/>
    </c:view3D>
    <c:plotArea>
      <c:layout>
        <c:manualLayout>
          <c:layoutTarget val="inner"/>
          <c:xMode val="edge"/>
          <c:yMode val="edge"/>
          <c:x val="4.5939163330840714E-2"/>
          <c:y val="0.13573200771759891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12"/>
          <c:dPt>
            <c:idx val="0"/>
            <c:explosion val="15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"/>
            <c:explosion val="16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2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3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4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5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6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7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8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9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1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2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0513609630239"/>
                  <c:y val="-0.1026597093591456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"/>
              <c:layout>
                <c:manualLayout>
                  <c:x val="9.2050763207671707E-2"/>
                  <c:y val="-0.1666418879939737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2.1653525781420137E-2"/>
                  <c:y val="-5.62284314321601E-3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-8.9407042036588044E-2"/>
                  <c:y val="2.6673283375574969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400" baseline="0" dirty="0" smtClean="0"/>
                      <a:t>5,9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4"/>
              <c:layout>
                <c:manualLayout>
                  <c:x val="-8.0939862643917726E-2"/>
                  <c:y val="-3.433156162733964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</a:t>
                    </a:r>
                    <a:r>
                      <a:rPr lang="en-US" sz="1400" baseline="0" dirty="0" smtClean="0"/>
                      <a:t>,</a:t>
                    </a:r>
                    <a:r>
                      <a:rPr lang="ru-RU" sz="1400" baseline="0" dirty="0" smtClean="0"/>
                      <a:t>7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5"/>
              <c:layout>
                <c:manualLayout>
                  <c:x val="-6.791171212558271E-2"/>
                  <c:y val="-6.985694858246219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5,2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6"/>
              <c:layout>
                <c:manualLayout>
                  <c:x val="-6.6202766902740934E-2"/>
                  <c:y val="-5.67013271481820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3,3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7"/>
              <c:layout>
                <c:manualLayout>
                  <c:x val="-4.2596005806539917E-2"/>
                  <c:y val="-6.968992426253481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2,9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8"/>
              <c:layout>
                <c:manualLayout>
                  <c:x val="1.5649056437777763E-2"/>
                  <c:y val="-0.1128730333396117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9"/>
              <c:layout>
                <c:manualLayout>
                  <c:x val="4.5826551708969395E-3"/>
                  <c:y val="-5.969997908951912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0"/>
              <c:layout>
                <c:manualLayout>
                  <c:x val="6.5844037302599814E-2"/>
                  <c:y val="-2.5562877519454984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aseline="0" dirty="0" smtClean="0"/>
                      <a:t>0</a:t>
                    </a:r>
                    <a:r>
                      <a:rPr lang="ru-RU" sz="1400" baseline="0" dirty="0" smtClean="0"/>
                      <a:t>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11"/>
              <c:layout>
                <c:manualLayout>
                  <c:x val="6.4040601768354383E-2"/>
                  <c:y val="2.3879287204715098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0,</a:t>
                    </a:r>
                    <a:r>
                      <a:rPr lang="ru-RU" sz="1400" baseline="0" dirty="0" smtClean="0"/>
                      <a:t>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2"/>
              <c:layout>
                <c:manualLayout>
                  <c:x val="6.0288347336471322E-2"/>
                  <c:y val="7.3738363910587024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400 629.3</c:v>
                  </c:pt>
                  <c:pt idx="1">
                    <c:v>714 164.2</c:v>
                  </c:pt>
                  <c:pt idx="2">
                    <c:v>57 620.8</c:v>
                  </c:pt>
                  <c:pt idx="3">
                    <c:v>4 190.7</c:v>
                  </c:pt>
                  <c:pt idx="4">
                    <c:v>2 895.6</c:v>
                  </c:pt>
                  <c:pt idx="5">
                    <c:v>5 813.7</c:v>
                  </c:pt>
                  <c:pt idx="6">
                    <c:v>99 915.3</c:v>
                  </c:pt>
                  <c:pt idx="7">
                    <c:v>1 748.0</c:v>
                  </c:pt>
                  <c:pt idx="9">
                    <c:v>63 974.6</c:v>
                  </c:pt>
                  <c:pt idx="10">
                    <c:v>9 238.7</c:v>
                  </c:pt>
                  <c:pt idx="12">
                    <c:v>1 154.3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Sheet1!$B$2:$N$2</c:f>
              <c:numCache>
                <c:formatCode>#,##0.0</c:formatCode>
                <c:ptCount val="13"/>
                <c:pt idx="0">
                  <c:v>400629.3</c:v>
                </c:pt>
                <c:pt idx="1">
                  <c:v>714164.2</c:v>
                </c:pt>
                <c:pt idx="2">
                  <c:v>57620.800000000003</c:v>
                </c:pt>
                <c:pt idx="3">
                  <c:v>4190.7</c:v>
                </c:pt>
                <c:pt idx="4">
                  <c:v>2895.6</c:v>
                </c:pt>
                <c:pt idx="5">
                  <c:v>5813.7</c:v>
                </c:pt>
                <c:pt idx="6">
                  <c:v>99915.3</c:v>
                </c:pt>
                <c:pt idx="7">
                  <c:v>1748</c:v>
                </c:pt>
                <c:pt idx="9">
                  <c:v>63974.6</c:v>
                </c:pt>
                <c:pt idx="10">
                  <c:v>9238.7000000000007</c:v>
                </c:pt>
                <c:pt idx="12">
                  <c:v>1154.3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1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2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400 629.3</c:v>
                  </c:pt>
                  <c:pt idx="1">
                    <c:v>714 164.2</c:v>
                  </c:pt>
                  <c:pt idx="2">
                    <c:v>57 620.8</c:v>
                  </c:pt>
                  <c:pt idx="3">
                    <c:v>4 190.7</c:v>
                  </c:pt>
                  <c:pt idx="4">
                    <c:v>2 895.6</c:v>
                  </c:pt>
                  <c:pt idx="5">
                    <c:v>5 813.7</c:v>
                  </c:pt>
                  <c:pt idx="6">
                    <c:v>99 915.3</c:v>
                  </c:pt>
                  <c:pt idx="7">
                    <c:v>1 748.0</c:v>
                  </c:pt>
                  <c:pt idx="9">
                    <c:v>63 974.6</c:v>
                  </c:pt>
                  <c:pt idx="10">
                    <c:v>9 238.7</c:v>
                  </c:pt>
                  <c:pt idx="12">
                    <c:v>1 154.3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Sheet1!$B$3:$N$3</c:f>
              <c:numCache>
                <c:formatCode>General</c:formatCode>
                <c:ptCount val="13"/>
              </c:numCache>
            </c:numRef>
          </c:val>
        </c:ser>
        <c:dLbls>
          <c:showPercent val="1"/>
        </c:dLbls>
      </c:pie3DChart>
      <c:spPr>
        <a:noFill/>
        <a:ln w="25229">
          <a:noFill/>
        </a:ln>
      </c:spPr>
    </c:plotArea>
    <c:legend>
      <c:legendPos val="r"/>
      <c:legendEntry>
        <c:idx val="8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58485330462993557"/>
          <c:y val="7.0628486007032996E-3"/>
          <c:w val="0.41514670303085544"/>
          <c:h val="0.97410288846409065"/>
        </c:manualLayout>
      </c:layout>
      <c:spPr>
        <a:noFill/>
        <a:ln w="3154">
          <a:noFill/>
          <a:prstDash val="solid"/>
        </a:ln>
      </c:spPr>
      <c:txPr>
        <a:bodyPr/>
        <a:lstStyle/>
        <a:p>
          <a:pPr rtl="0">
            <a:defRPr sz="14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4.8745429995330103E-2"/>
          <c:y val="1.3234889548155052E-4"/>
          <c:w val="0.98733703703703657"/>
          <c:h val="0.98733703703703657"/>
        </c:manualLayout>
      </c:layout>
      <c:doughnutChart>
        <c:varyColors val="1"/>
        <c:ser>
          <c:idx val="7"/>
          <c:order val="1"/>
          <c:tx>
            <c:strRef>
              <c:f>Лист1!$I$1</c:f>
              <c:strCache>
                <c:ptCount val="1"/>
                <c:pt idx="0">
                  <c:v>Столбец7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Лист1!$I$2:$I$4</c:f>
              <c:numCache>
                <c:formatCode>General</c:formatCode>
                <c:ptCount val="3"/>
              </c:numCache>
            </c:numRef>
          </c:val>
        </c:ser>
        <c:firstSliceAng val="0"/>
        <c:holeSize val="48"/>
      </c:doughnutChar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4"/>
          <c:dPt>
            <c:idx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E31E24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7.1</c:v>
                </c:pt>
                <c:pt idx="1">
                  <c:v>22.8</c:v>
                </c:pt>
                <c:pt idx="2">
                  <c:v>70.099999999999994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50"/>
      </c:doughnut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/>
      <c:barChart>
        <c:barDir val="bar"/>
        <c:grouping val="clustered"/>
        <c:gapWidth val="100"/>
        <c:axId val="120968320"/>
        <c:axId val="120969856"/>
      </c:barChart>
      <c:catAx>
        <c:axId val="120968320"/>
        <c:scaling>
          <c:orientation val="minMax"/>
        </c:scaling>
        <c:delete val="1"/>
        <c:axPos val="l"/>
        <c:tickLblPos val="none"/>
        <c:crossAx val="120969856"/>
        <c:crosses val="autoZero"/>
        <c:auto val="1"/>
        <c:lblAlgn val="ctr"/>
        <c:lblOffset val="100"/>
      </c:catAx>
      <c:valAx>
        <c:axId val="120969856"/>
        <c:scaling>
          <c:orientation val="minMax"/>
        </c:scaling>
        <c:delete val="1"/>
        <c:axPos val="b"/>
        <c:numFmt formatCode="General" sourceLinked="1"/>
        <c:tickLblPos val="none"/>
        <c:crossAx val="1209683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image" Target="../media/image161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image" Target="../media/image8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hList7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C2E56C-3C10-464A-A681-9BD20C00B781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газификации-</a:t>
          </a:r>
        </a:p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</a:t>
          </a:r>
          <a:r>
            <a:rPr lang="en-US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318.8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</a:t>
          </a:r>
          <a:endParaRPr lang="en-US" sz="2000" b="1" dirty="0" smtClean="0">
            <a:ln w="12700">
              <a:prstDash val="solid"/>
            </a:ln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441BBB5-2B53-4A50-88EB-C311A7E50DA7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благоустройству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3962.0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02CBF34F-07A2-44F6-8FF1-1C1D7DC4EF1F}" type="parTrans" cxnId="{30816343-DE9D-4D3A-BD5C-76D5D02FF88D}">
      <dgm:prSet/>
      <dgm:spPr/>
      <dgm:t>
        <a:bodyPr/>
        <a:lstStyle/>
        <a:p>
          <a:endParaRPr lang="ru-RU"/>
        </a:p>
      </dgm:t>
    </dgm:pt>
    <dgm:pt modelId="{F415C846-41B7-4E06-87D2-993B8970544C}" type="sibTrans" cxnId="{30816343-DE9D-4D3A-BD5C-76D5D02FF88D}">
      <dgm:prSet/>
      <dgm:spPr/>
      <dgm:t>
        <a:bodyPr/>
        <a:lstStyle/>
        <a:p>
          <a:endParaRPr lang="ru-RU"/>
        </a:p>
      </dgm:t>
    </dgm:pt>
    <dgm:pt modelId="{CF727259-3FDE-454D-84EF-816760152F3A}">
      <dgm:prSet phldrT="[Текст]" custT="1"/>
      <dgm:spPr/>
      <dgm:t>
        <a:bodyPr/>
        <a:lstStyle/>
        <a:p>
          <a:pPr algn="ctr"/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ремонту учреждений и укреплению МТБ</a:t>
          </a:r>
        </a:p>
        <a:p>
          <a:pPr algn="ctr"/>
          <a:r>
            <a:rPr lang="en-US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10412.7 </a:t>
          </a:r>
        </a:p>
        <a:p>
          <a:pPr algn="ctr"/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817AEAD6-C312-4A5F-A033-8433C30CD8D3}" type="sibTrans" cxnId="{F98AE8B3-B058-4C19-BD04-A6B565845928}">
      <dgm:prSet/>
      <dgm:spPr/>
      <dgm:t>
        <a:bodyPr/>
        <a:lstStyle/>
        <a:p>
          <a:endParaRPr lang="ru-RU"/>
        </a:p>
      </dgm:t>
    </dgm:pt>
    <dgm:pt modelId="{07B4C7BA-C0E8-4C8B-B658-A7AF423DFC7D}" type="parTrans" cxnId="{F98AE8B3-B058-4C19-BD04-A6B565845928}">
      <dgm:prSet/>
      <dgm:spPr/>
      <dgm:t>
        <a:bodyPr/>
        <a:lstStyle/>
        <a:p>
          <a:endParaRPr lang="ru-RU"/>
        </a:p>
      </dgm:t>
    </dgm:pt>
    <dgm:pt modelId="{9D7C61F8-0EF6-4CDB-A832-7C19794B1DA8}" type="pres">
      <dgm:prSet presAssocID="{E7EB6CF2-5E2C-4F37-BD5D-C9320AA8DA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1BC2A7-5B6C-4636-A7A5-8D0EBEA161BA}" type="pres">
      <dgm:prSet presAssocID="{E7EB6CF2-5E2C-4F37-BD5D-C9320AA8DA48}" presName="fgShape" presStyleLbl="fgShp" presStyleIdx="0" presStyleCnt="1"/>
      <dgm:spPr/>
    </dgm:pt>
    <dgm:pt modelId="{B6BAD8CE-1E8C-4ABD-83A6-5B37ABCB5ECA}" type="pres">
      <dgm:prSet presAssocID="{E7EB6CF2-5E2C-4F37-BD5D-C9320AA8DA48}" presName="linComp" presStyleCnt="0"/>
      <dgm:spPr/>
    </dgm:pt>
    <dgm:pt modelId="{E03A9CC0-9673-448A-849A-D5F3A13D81F3}" type="pres">
      <dgm:prSet presAssocID="{69C2E56C-3C10-464A-A681-9BD20C00B781}" presName="compNode" presStyleCnt="0"/>
      <dgm:spPr/>
    </dgm:pt>
    <dgm:pt modelId="{800C0D67-4A34-45A6-B41E-F4831821E229}" type="pres">
      <dgm:prSet presAssocID="{69C2E56C-3C10-464A-A681-9BD20C00B781}" presName="bkgdShape" presStyleLbl="node1" presStyleIdx="0" presStyleCnt="3"/>
      <dgm:spPr/>
      <dgm:t>
        <a:bodyPr/>
        <a:lstStyle/>
        <a:p>
          <a:endParaRPr lang="ru-RU"/>
        </a:p>
      </dgm:t>
    </dgm:pt>
    <dgm:pt modelId="{66E70E44-5842-40A4-B4D2-96BF49C52781}" type="pres">
      <dgm:prSet presAssocID="{69C2E56C-3C10-464A-A681-9BD20C00B78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501CF-E208-4FF4-8138-425C94B42944}" type="pres">
      <dgm:prSet presAssocID="{69C2E56C-3C10-464A-A681-9BD20C00B781}" presName="invisiNode" presStyleLbl="node1" presStyleIdx="0" presStyleCnt="3"/>
      <dgm:spPr/>
    </dgm:pt>
    <dgm:pt modelId="{908E60B7-B17A-4BED-9CE7-C9C06796845E}" type="pres">
      <dgm:prSet presAssocID="{69C2E56C-3C10-464A-A681-9BD20C00B781}" presName="imagNode" presStyleLbl="fgImgPlace1" presStyleIdx="0" presStyleCnt="3" custFlipVert="1" custScaleY="10097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502E08-7D68-4C3C-B350-ADCFF0C4A8CE}" type="pres">
      <dgm:prSet presAssocID="{5A47A15E-C55B-450B-A734-718884B160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A8035B-ECB9-480C-9E6B-4D58C23DC600}" type="pres">
      <dgm:prSet presAssocID="{CF727259-3FDE-454D-84EF-816760152F3A}" presName="compNode" presStyleCnt="0"/>
      <dgm:spPr/>
    </dgm:pt>
    <dgm:pt modelId="{D0CAD344-16A1-43C5-901D-B4E86BA57F29}" type="pres">
      <dgm:prSet presAssocID="{CF727259-3FDE-454D-84EF-816760152F3A}" presName="bkgdShape" presStyleLbl="node1" presStyleIdx="1" presStyleCnt="3"/>
      <dgm:spPr/>
      <dgm:t>
        <a:bodyPr/>
        <a:lstStyle/>
        <a:p>
          <a:endParaRPr lang="ru-RU"/>
        </a:p>
      </dgm:t>
    </dgm:pt>
    <dgm:pt modelId="{4D22A403-BD5F-4C09-84A2-192815A77749}" type="pres">
      <dgm:prSet presAssocID="{CF727259-3FDE-454D-84EF-816760152F3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C76F7-7E68-4EEB-8DA4-53528970EB4A}" type="pres">
      <dgm:prSet presAssocID="{CF727259-3FDE-454D-84EF-816760152F3A}" presName="invisiNode" presStyleLbl="node1" presStyleIdx="1" presStyleCnt="3"/>
      <dgm:spPr/>
    </dgm:pt>
    <dgm:pt modelId="{D762AE8C-1226-44FD-9381-E6F89B651494}" type="pres">
      <dgm:prSet presAssocID="{CF727259-3FDE-454D-84EF-816760152F3A}" presName="imagNode" presStyleLbl="fgImgPlace1" presStyleIdx="1" presStyleCnt="3" custLinFactNeighborX="246" custLinFactNeighborY="94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F6349E-E6C0-4A08-9475-8DF89D7F2BC3}" type="pres">
      <dgm:prSet presAssocID="{817AEAD6-C312-4A5F-A033-8433C30CD8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B3E8E7F-5B3C-4ED8-A9B6-BA2BCA906595}" type="pres">
      <dgm:prSet presAssocID="{5441BBB5-2B53-4A50-88EB-C311A7E50DA7}" presName="compNode" presStyleCnt="0"/>
      <dgm:spPr/>
    </dgm:pt>
    <dgm:pt modelId="{6D81A612-A8FC-4122-B14C-AA4175CD2C6C}" type="pres">
      <dgm:prSet presAssocID="{5441BBB5-2B53-4A50-88EB-C311A7E50DA7}" presName="bkgdShape" presStyleLbl="node1" presStyleIdx="2" presStyleCnt="3"/>
      <dgm:spPr/>
      <dgm:t>
        <a:bodyPr/>
        <a:lstStyle/>
        <a:p>
          <a:endParaRPr lang="ru-RU"/>
        </a:p>
      </dgm:t>
    </dgm:pt>
    <dgm:pt modelId="{2A9C3121-8424-4376-8123-ADD77AF42A88}" type="pres">
      <dgm:prSet presAssocID="{5441BBB5-2B53-4A50-88EB-C311A7E50DA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8DB4E-97FE-4AAA-A347-7F4D72B6317B}" type="pres">
      <dgm:prSet presAssocID="{5441BBB5-2B53-4A50-88EB-C311A7E50DA7}" presName="invisiNode" presStyleLbl="node1" presStyleIdx="2" presStyleCnt="3"/>
      <dgm:spPr/>
    </dgm:pt>
    <dgm:pt modelId="{B17FE4E3-6F85-4166-B55D-C55DD638AF5B}" type="pres">
      <dgm:prSet presAssocID="{5441BBB5-2B53-4A50-88EB-C311A7E50DA7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4777370-9EE0-4632-9BEC-FFB2DBEE491F}" type="presOf" srcId="{5A47A15E-C55B-450B-A734-718884B1602A}" destId="{83502E08-7D68-4C3C-B350-ADCFF0C4A8CE}" srcOrd="0" destOrd="0" presId="urn:microsoft.com/office/officeart/2005/8/layout/hList7"/>
    <dgm:cxn modelId="{E0297F24-4CA6-4E81-BEA8-13A657EBBC77}" type="presOf" srcId="{69C2E56C-3C10-464A-A681-9BD20C00B781}" destId="{66E70E44-5842-40A4-B4D2-96BF49C52781}" srcOrd="1" destOrd="0" presId="urn:microsoft.com/office/officeart/2005/8/layout/hList7"/>
    <dgm:cxn modelId="{1DA4CD60-EEDC-406B-85EF-CF8C51BB13D7}" type="presOf" srcId="{5441BBB5-2B53-4A50-88EB-C311A7E50DA7}" destId="{6D81A612-A8FC-4122-B14C-AA4175CD2C6C}" srcOrd="0" destOrd="0" presId="urn:microsoft.com/office/officeart/2005/8/layout/hList7"/>
    <dgm:cxn modelId="{F98AE8B3-B058-4C19-BD04-A6B565845928}" srcId="{E7EB6CF2-5E2C-4F37-BD5D-C9320AA8DA48}" destId="{CF727259-3FDE-454D-84EF-816760152F3A}" srcOrd="1" destOrd="0" parTransId="{07B4C7BA-C0E8-4C8B-B658-A7AF423DFC7D}" sibTransId="{817AEAD6-C312-4A5F-A033-8433C30CD8D3}"/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12C9B124-B950-40B9-85D8-EDA848B1AF19}" type="presOf" srcId="{CF727259-3FDE-454D-84EF-816760152F3A}" destId="{4D22A403-BD5F-4C09-84A2-192815A77749}" srcOrd="1" destOrd="0" presId="urn:microsoft.com/office/officeart/2005/8/layout/hList7"/>
    <dgm:cxn modelId="{A8AE292D-832C-44D2-B116-0EAAC896E7AE}" type="presOf" srcId="{817AEAD6-C312-4A5F-A033-8433C30CD8D3}" destId="{03F6349E-E6C0-4A08-9475-8DF89D7F2BC3}" srcOrd="0" destOrd="0" presId="urn:microsoft.com/office/officeart/2005/8/layout/hList7"/>
    <dgm:cxn modelId="{30816343-DE9D-4D3A-BD5C-76D5D02FF88D}" srcId="{E7EB6CF2-5E2C-4F37-BD5D-C9320AA8DA48}" destId="{5441BBB5-2B53-4A50-88EB-C311A7E50DA7}" srcOrd="2" destOrd="0" parTransId="{02CBF34F-07A2-44F6-8FF1-1C1D7DC4EF1F}" sibTransId="{F415C846-41B7-4E06-87D2-993B8970544C}"/>
    <dgm:cxn modelId="{7BFBE016-1735-4034-BC7B-4E5E6314665D}" type="presOf" srcId="{CF727259-3FDE-454D-84EF-816760152F3A}" destId="{D0CAD344-16A1-43C5-901D-B4E86BA57F29}" srcOrd="0" destOrd="0" presId="urn:microsoft.com/office/officeart/2005/8/layout/hList7"/>
    <dgm:cxn modelId="{DEBAAD5A-8C47-4D39-872E-957BF05033BC}" type="presOf" srcId="{69C2E56C-3C10-464A-A681-9BD20C00B781}" destId="{800C0D67-4A34-45A6-B41E-F4831821E229}" srcOrd="0" destOrd="0" presId="urn:microsoft.com/office/officeart/2005/8/layout/hList7"/>
    <dgm:cxn modelId="{C9308164-B348-4CC0-9D11-7C6C47A7FD62}" type="presOf" srcId="{E7EB6CF2-5E2C-4F37-BD5D-C9320AA8DA48}" destId="{9D7C61F8-0EF6-4CDB-A832-7C19794B1DA8}" srcOrd="0" destOrd="0" presId="urn:microsoft.com/office/officeart/2005/8/layout/hList7"/>
    <dgm:cxn modelId="{8B88C908-61E1-447E-9018-25982553B1B7}" type="presOf" srcId="{5441BBB5-2B53-4A50-88EB-C311A7E50DA7}" destId="{2A9C3121-8424-4376-8123-ADD77AF42A88}" srcOrd="1" destOrd="0" presId="urn:microsoft.com/office/officeart/2005/8/layout/hList7"/>
    <dgm:cxn modelId="{F4CFA95A-AB30-4E8A-9D7C-DEDFF0B491BD}" type="presParOf" srcId="{9D7C61F8-0EF6-4CDB-A832-7C19794B1DA8}" destId="{2F1BC2A7-5B6C-4636-A7A5-8D0EBEA161BA}" srcOrd="0" destOrd="0" presId="urn:microsoft.com/office/officeart/2005/8/layout/hList7"/>
    <dgm:cxn modelId="{29644BD2-3E2A-4275-8D81-3EC4648AC26D}" type="presParOf" srcId="{9D7C61F8-0EF6-4CDB-A832-7C19794B1DA8}" destId="{B6BAD8CE-1E8C-4ABD-83A6-5B37ABCB5ECA}" srcOrd="1" destOrd="0" presId="urn:microsoft.com/office/officeart/2005/8/layout/hList7"/>
    <dgm:cxn modelId="{673654D6-9321-445A-8851-B90D2F13726F}" type="presParOf" srcId="{B6BAD8CE-1E8C-4ABD-83A6-5B37ABCB5ECA}" destId="{E03A9CC0-9673-448A-849A-D5F3A13D81F3}" srcOrd="0" destOrd="0" presId="urn:microsoft.com/office/officeart/2005/8/layout/hList7"/>
    <dgm:cxn modelId="{870AF7C1-9D89-49FC-9084-88374753F896}" type="presParOf" srcId="{E03A9CC0-9673-448A-849A-D5F3A13D81F3}" destId="{800C0D67-4A34-45A6-B41E-F4831821E229}" srcOrd="0" destOrd="0" presId="urn:microsoft.com/office/officeart/2005/8/layout/hList7"/>
    <dgm:cxn modelId="{61800AF3-2FD9-4F99-84BC-95B09BD8B286}" type="presParOf" srcId="{E03A9CC0-9673-448A-849A-D5F3A13D81F3}" destId="{66E70E44-5842-40A4-B4D2-96BF49C52781}" srcOrd="1" destOrd="0" presId="urn:microsoft.com/office/officeart/2005/8/layout/hList7"/>
    <dgm:cxn modelId="{BD7294BE-2AA0-4B1B-8C7F-996A589A0B6D}" type="presParOf" srcId="{E03A9CC0-9673-448A-849A-D5F3A13D81F3}" destId="{A5B501CF-E208-4FF4-8138-425C94B42944}" srcOrd="2" destOrd="0" presId="urn:microsoft.com/office/officeart/2005/8/layout/hList7"/>
    <dgm:cxn modelId="{5E6492A5-FB2A-4526-9C93-80D84444A0EA}" type="presParOf" srcId="{E03A9CC0-9673-448A-849A-D5F3A13D81F3}" destId="{908E60B7-B17A-4BED-9CE7-C9C06796845E}" srcOrd="3" destOrd="0" presId="urn:microsoft.com/office/officeart/2005/8/layout/hList7"/>
    <dgm:cxn modelId="{8F61AA29-5C38-4CC7-8A55-0A42068A12D3}" type="presParOf" srcId="{B6BAD8CE-1E8C-4ABD-83A6-5B37ABCB5ECA}" destId="{83502E08-7D68-4C3C-B350-ADCFF0C4A8CE}" srcOrd="1" destOrd="0" presId="urn:microsoft.com/office/officeart/2005/8/layout/hList7"/>
    <dgm:cxn modelId="{7540E1E4-45B0-4EAF-925A-1A13A9187490}" type="presParOf" srcId="{B6BAD8CE-1E8C-4ABD-83A6-5B37ABCB5ECA}" destId="{73A8035B-ECB9-480C-9E6B-4D58C23DC600}" srcOrd="2" destOrd="0" presId="urn:microsoft.com/office/officeart/2005/8/layout/hList7"/>
    <dgm:cxn modelId="{D9D0E26B-1826-45EB-8870-8FEA2D339E58}" type="presParOf" srcId="{73A8035B-ECB9-480C-9E6B-4D58C23DC600}" destId="{D0CAD344-16A1-43C5-901D-B4E86BA57F29}" srcOrd="0" destOrd="0" presId="urn:microsoft.com/office/officeart/2005/8/layout/hList7"/>
    <dgm:cxn modelId="{1FF8BE2E-307A-4853-A56A-AD136F02F0D8}" type="presParOf" srcId="{73A8035B-ECB9-480C-9E6B-4D58C23DC600}" destId="{4D22A403-BD5F-4C09-84A2-192815A77749}" srcOrd="1" destOrd="0" presId="urn:microsoft.com/office/officeart/2005/8/layout/hList7"/>
    <dgm:cxn modelId="{1569FD5F-DEDD-43B8-9579-F9B40852BAB4}" type="presParOf" srcId="{73A8035B-ECB9-480C-9E6B-4D58C23DC600}" destId="{F47C76F7-7E68-4EEB-8DA4-53528970EB4A}" srcOrd="2" destOrd="0" presId="urn:microsoft.com/office/officeart/2005/8/layout/hList7"/>
    <dgm:cxn modelId="{C0BA0394-15BD-4760-A99B-30AFBC011273}" type="presParOf" srcId="{73A8035B-ECB9-480C-9E6B-4D58C23DC600}" destId="{D762AE8C-1226-44FD-9381-E6F89B651494}" srcOrd="3" destOrd="0" presId="urn:microsoft.com/office/officeart/2005/8/layout/hList7"/>
    <dgm:cxn modelId="{E3869825-E006-4ABA-87CF-AA0AFF78A4E1}" type="presParOf" srcId="{B6BAD8CE-1E8C-4ABD-83A6-5B37ABCB5ECA}" destId="{03F6349E-E6C0-4A08-9475-8DF89D7F2BC3}" srcOrd="3" destOrd="0" presId="urn:microsoft.com/office/officeart/2005/8/layout/hList7"/>
    <dgm:cxn modelId="{D67AD14B-5331-4A45-B657-0A23094B009D}" type="presParOf" srcId="{B6BAD8CE-1E8C-4ABD-83A6-5B37ABCB5ECA}" destId="{FB3E8E7F-5B3C-4ED8-A9B6-BA2BCA906595}" srcOrd="4" destOrd="0" presId="urn:microsoft.com/office/officeart/2005/8/layout/hList7"/>
    <dgm:cxn modelId="{2CFD0D53-FF9B-4D6B-A1A1-DA01FDEF268F}" type="presParOf" srcId="{FB3E8E7F-5B3C-4ED8-A9B6-BA2BCA906595}" destId="{6D81A612-A8FC-4122-B14C-AA4175CD2C6C}" srcOrd="0" destOrd="0" presId="urn:microsoft.com/office/officeart/2005/8/layout/hList7"/>
    <dgm:cxn modelId="{1C2BE183-4C8E-4351-A95F-FBB93DC1CC5B}" type="presParOf" srcId="{FB3E8E7F-5B3C-4ED8-A9B6-BA2BCA906595}" destId="{2A9C3121-8424-4376-8123-ADD77AF42A88}" srcOrd="1" destOrd="0" presId="urn:microsoft.com/office/officeart/2005/8/layout/hList7"/>
    <dgm:cxn modelId="{BE7BADC1-BE1C-4303-B2D9-84FEDB378D13}" type="presParOf" srcId="{FB3E8E7F-5B3C-4ED8-A9B6-BA2BCA906595}" destId="{D748DB4E-97FE-4AAA-A347-7F4D72B6317B}" srcOrd="2" destOrd="0" presId="urn:microsoft.com/office/officeart/2005/8/layout/hList7"/>
    <dgm:cxn modelId="{937ADD7E-6BA9-4539-B42A-358DD30488A2}" type="presParOf" srcId="{FB3E8E7F-5B3C-4ED8-A9B6-BA2BCA906595}" destId="{B17FE4E3-6F85-4166-B55D-C55DD638AF5B}" srcOrd="3" destOrd="0" presId="urn:microsoft.com/office/officeart/2005/8/layout/hList7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6FCEC0-FC51-4540-BD85-B93511A8BA2B}" type="doc">
      <dgm:prSet loTypeId="urn:microsoft.com/office/officeart/2005/8/layout/radial2" loCatId="relationship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8CD6C515-FD8F-4462-91AF-665AAA0C65E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Региональные конкурсы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9794066-E003-4525-8F33-D2EEC5148522}" type="parTrans" cxnId="{EB66F768-9994-47B7-B6F7-32A00EACAF20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0D8CAC2E-2BCA-4D1A-A9F5-2847A7CE04EA}" type="sibTrans" cxnId="{EB66F768-9994-47B7-B6F7-32A00EACAF20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355255B1-E34B-481D-A872-BB0F01DA5ED0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5 конкурсов</a:t>
          </a:r>
          <a:endParaRPr lang="ru-RU" sz="2800" b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2BD68C6-44ED-4B1E-9102-61FCB041A2CD}" type="parTrans" cxnId="{B42B8B18-7256-43EF-BE1B-1E93CCE1BDF2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01628D89-08DF-443D-A2B8-8488F21758C9}" type="sibTrans" cxnId="{B42B8B18-7256-43EF-BE1B-1E93CCE1BDF2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CF6BB0CD-ADF3-4315-8449-F4762C83F739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39 призеров</a:t>
          </a:r>
          <a:endParaRPr lang="ru-RU" sz="2800" b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9E15934-D52C-4469-8F0D-CE0BDA2D0072}" type="parTrans" cxnId="{181C00E0-62F6-4D54-9810-670441844AD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2F60DDB-2A96-40ED-AA21-B6022F437195}" type="sibTrans" cxnId="{181C00E0-62F6-4D54-9810-670441844AD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362011E1-5979-4F01-A141-D1BDEA352FD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Всероссийские конкурсы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7ACE5D-4C00-4B4E-B584-A7A45AAC5DA8}" type="parTrans" cxnId="{FA18D1E2-C1C9-4383-B760-1CCB5052063E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F55B963-9828-4A9E-A155-C1B3C056CEE2}" type="sibTrans" cxnId="{FA18D1E2-C1C9-4383-B760-1CCB5052063E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299BDC77-FE0E-4B3A-BD57-54B6D4414722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11 конкурсов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47EF841-B443-4B3F-9DB3-ECFA0B04AA7B}" type="parTrans" cxnId="{9D24C58C-B086-40CD-AECC-76C834EA6CB5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693B0A23-6F3F-4CA4-A586-AED22FF7CE30}" type="sibTrans" cxnId="{9D24C58C-B086-40CD-AECC-76C834EA6CB5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00C202F-1643-470F-A920-2C1093F7610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132 призера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5D53DA3-9496-420E-AA6D-24EB6B7B5955}" type="parTrans" cxnId="{541AFAA4-CA4F-435B-AC71-5C8AA8E851B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7CD638A1-EE5C-435B-9F68-148B139B2D0D}" type="sibTrans" cxnId="{541AFAA4-CA4F-435B-AC71-5C8AA8E851B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F5BC952E-49C5-45C2-AC26-717D4F60DD9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Международные 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конкурсы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49279D-1C4C-41C1-B3A0-FA222319A3FA}" type="parTrans" cxnId="{DE728C84-BB63-429B-B92C-327E7D8A068F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89D15222-01FA-4DE1-A02C-47857CA1B04D}" type="sibTrans" cxnId="{DE728C84-BB63-429B-B92C-327E7D8A068F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174018A4-61F1-4953-9C37-9AA3D20B3081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24 конкурса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851DDC4-2BF9-4401-922A-A246180D6183}" type="parTrans" cxnId="{CA98CBAD-C736-482A-8804-072E158439D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50919967-ADF7-424A-BF23-2BAC270B2997}" type="sibTrans" cxnId="{CA98CBAD-C736-482A-8804-072E158439D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7FCA2D8D-AAA3-4D14-A876-5845CDC42738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90 призеров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6C862A2-0C25-49F2-96CF-5AFCEC7EA14E}" type="parTrans" cxnId="{A8DFA6FD-ABDF-4BA2-85B3-476DAED32AE6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FFD1073A-9734-4A3B-A4AA-0B68BAAD2015}" type="sibTrans" cxnId="{A8DFA6FD-ABDF-4BA2-85B3-476DAED32AE6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660958D-AE00-4168-BBDA-49D238AF78C6}" type="pres">
      <dgm:prSet presAssocID="{C56FCEC0-FC51-4540-BD85-B93511A8BA2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4EBA2-9E17-4B6E-B4BC-D1D5120D4104}" type="pres">
      <dgm:prSet presAssocID="{C56FCEC0-FC51-4540-BD85-B93511A8BA2B}" presName="cycle" presStyleCnt="0"/>
      <dgm:spPr/>
    </dgm:pt>
    <dgm:pt modelId="{08DF71C3-2F36-4BDC-A038-A93AA9658A90}" type="pres">
      <dgm:prSet presAssocID="{C56FCEC0-FC51-4540-BD85-B93511A8BA2B}" presName="centerShape" presStyleCnt="0"/>
      <dgm:spPr/>
    </dgm:pt>
    <dgm:pt modelId="{FA24E68B-136B-4258-BF14-095F45BB00B8}" type="pres">
      <dgm:prSet presAssocID="{C56FCEC0-FC51-4540-BD85-B93511A8BA2B}" presName="connSite" presStyleLbl="node1" presStyleIdx="0" presStyleCnt="4"/>
      <dgm:spPr/>
    </dgm:pt>
    <dgm:pt modelId="{3DDC7275-C8BD-4B77-8398-0C3DE3AF42E7}" type="pres">
      <dgm:prSet presAssocID="{C56FCEC0-FC51-4540-BD85-B93511A8BA2B}" presName="visible" presStyleLbl="node1" presStyleIdx="0" presStyleCnt="4" custLinFactNeighborX="164" custLinFactNeighborY="2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4F88E7-8712-47AD-8A7C-7A416625E995}" type="pres">
      <dgm:prSet presAssocID="{29794066-E003-4525-8F33-D2EEC5148522}" presName="Name25" presStyleLbl="parChTrans1D1" presStyleIdx="0" presStyleCnt="3"/>
      <dgm:spPr/>
      <dgm:t>
        <a:bodyPr/>
        <a:lstStyle/>
        <a:p>
          <a:endParaRPr lang="ru-RU"/>
        </a:p>
      </dgm:t>
    </dgm:pt>
    <dgm:pt modelId="{B07C033E-1A91-4047-B76B-E8D7A7373492}" type="pres">
      <dgm:prSet presAssocID="{8CD6C515-FD8F-4462-91AF-665AAA0C65EF}" presName="node" presStyleCnt="0"/>
      <dgm:spPr/>
    </dgm:pt>
    <dgm:pt modelId="{43C80D0D-58F5-4F4E-BE0B-F4E2577B2C47}" type="pres">
      <dgm:prSet presAssocID="{8CD6C515-FD8F-4462-91AF-665AAA0C65EF}" presName="parentNode" presStyleLbl="node1" presStyleIdx="1" presStyleCnt="4" custLinFactNeighborX="85" custLinFactNeighborY="-46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C8C00-D8E5-46A4-AAB5-1C8C9C9B4AE4}" type="pres">
      <dgm:prSet presAssocID="{8CD6C515-FD8F-4462-91AF-665AAA0C65EF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04693-9DF5-4EC5-9EFD-428FFCA11586}" type="pres">
      <dgm:prSet presAssocID="{A17ACE5D-4C00-4B4E-B584-A7A45AAC5DA8}" presName="Name25" presStyleLbl="parChTrans1D1" presStyleIdx="1" presStyleCnt="3"/>
      <dgm:spPr/>
      <dgm:t>
        <a:bodyPr/>
        <a:lstStyle/>
        <a:p>
          <a:endParaRPr lang="ru-RU"/>
        </a:p>
      </dgm:t>
    </dgm:pt>
    <dgm:pt modelId="{C33F8EEE-6F80-4DB0-A767-B99CAF0BAF7B}" type="pres">
      <dgm:prSet presAssocID="{362011E1-5979-4F01-A141-D1BDEA352FD5}" presName="node" presStyleCnt="0"/>
      <dgm:spPr/>
    </dgm:pt>
    <dgm:pt modelId="{264CCC24-E616-4762-B76A-ECEF605A6C28}" type="pres">
      <dgm:prSet presAssocID="{362011E1-5979-4F01-A141-D1BDEA352FD5}" presName="parentNode" presStyleLbl="node1" presStyleIdx="2" presStyleCnt="4" custScaleX="106645" custLinFactNeighborX="-1204" custLinFactNeighborY="-61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BED4E-0CFC-4D9D-94E1-472D5D6FECF3}" type="pres">
      <dgm:prSet presAssocID="{362011E1-5979-4F01-A141-D1BDEA352FD5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4C483-53F5-4DC1-92AF-629C77B9AD40}" type="pres">
      <dgm:prSet presAssocID="{6449279D-1C4C-41C1-B3A0-FA222319A3FA}" presName="Name25" presStyleLbl="parChTrans1D1" presStyleIdx="2" presStyleCnt="3"/>
      <dgm:spPr/>
      <dgm:t>
        <a:bodyPr/>
        <a:lstStyle/>
        <a:p>
          <a:endParaRPr lang="ru-RU"/>
        </a:p>
      </dgm:t>
    </dgm:pt>
    <dgm:pt modelId="{F4F288D1-7606-4559-8690-37FC70DDD973}" type="pres">
      <dgm:prSet presAssocID="{F5BC952E-49C5-45C2-AC26-717D4F60DD99}" presName="node" presStyleCnt="0"/>
      <dgm:spPr/>
    </dgm:pt>
    <dgm:pt modelId="{BF3BFFBC-075F-4F32-A982-036613419598}" type="pres">
      <dgm:prSet presAssocID="{F5BC952E-49C5-45C2-AC26-717D4F60DD99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57949-37E7-4A90-9335-9C09FB8F3180}" type="pres">
      <dgm:prSet presAssocID="{F5BC952E-49C5-45C2-AC26-717D4F60DD99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5D00D7-EE57-4D21-8AE0-D1CE4AC4037F}" type="presOf" srcId="{362011E1-5979-4F01-A141-D1BDEA352FD5}" destId="{264CCC24-E616-4762-B76A-ECEF605A6C28}" srcOrd="0" destOrd="0" presId="urn:microsoft.com/office/officeart/2005/8/layout/radial2"/>
    <dgm:cxn modelId="{DE728C84-BB63-429B-B92C-327E7D8A068F}" srcId="{C56FCEC0-FC51-4540-BD85-B93511A8BA2B}" destId="{F5BC952E-49C5-45C2-AC26-717D4F60DD99}" srcOrd="2" destOrd="0" parTransId="{6449279D-1C4C-41C1-B3A0-FA222319A3FA}" sibTransId="{89D15222-01FA-4DE1-A02C-47857CA1B04D}"/>
    <dgm:cxn modelId="{ACADBB8A-B4F7-49ED-8443-31B9E65894B9}" type="presOf" srcId="{7FCA2D8D-AAA3-4D14-A876-5845CDC42738}" destId="{03A57949-37E7-4A90-9335-9C09FB8F3180}" srcOrd="0" destOrd="1" presId="urn:microsoft.com/office/officeart/2005/8/layout/radial2"/>
    <dgm:cxn modelId="{A8DFA6FD-ABDF-4BA2-85B3-476DAED32AE6}" srcId="{F5BC952E-49C5-45C2-AC26-717D4F60DD99}" destId="{7FCA2D8D-AAA3-4D14-A876-5845CDC42738}" srcOrd="1" destOrd="0" parTransId="{56C862A2-0C25-49F2-96CF-5AFCEC7EA14E}" sibTransId="{FFD1073A-9734-4A3B-A4AA-0B68BAAD2015}"/>
    <dgm:cxn modelId="{FCFC72B2-318C-45D0-95A3-051B63650D18}" type="presOf" srcId="{174018A4-61F1-4953-9C37-9AA3D20B3081}" destId="{03A57949-37E7-4A90-9335-9C09FB8F3180}" srcOrd="0" destOrd="0" presId="urn:microsoft.com/office/officeart/2005/8/layout/radial2"/>
    <dgm:cxn modelId="{181C00E0-62F6-4D54-9810-670441844AD9}" srcId="{8CD6C515-FD8F-4462-91AF-665AAA0C65EF}" destId="{CF6BB0CD-ADF3-4315-8449-F4762C83F739}" srcOrd="1" destOrd="0" parTransId="{49E15934-D52C-4469-8F0D-CE0BDA2D0072}" sibTransId="{92F60DDB-2A96-40ED-AA21-B6022F437195}"/>
    <dgm:cxn modelId="{9DA86F03-6FE8-413E-BF45-68B0DE12804B}" type="presOf" srcId="{6449279D-1C4C-41C1-B3A0-FA222319A3FA}" destId="{9784C483-53F5-4DC1-92AF-629C77B9AD40}" srcOrd="0" destOrd="0" presId="urn:microsoft.com/office/officeart/2005/8/layout/radial2"/>
    <dgm:cxn modelId="{541AFAA4-CA4F-435B-AC71-5C8AA8E851B7}" srcId="{362011E1-5979-4F01-A141-D1BDEA352FD5}" destId="{900C202F-1643-470F-A920-2C1093F7610F}" srcOrd="1" destOrd="0" parTransId="{A5D53DA3-9496-420E-AA6D-24EB6B7B5955}" sibTransId="{7CD638A1-EE5C-435B-9F68-148B139B2D0D}"/>
    <dgm:cxn modelId="{FD00BD39-2718-45D5-8B8C-CF4FA8F75647}" type="presOf" srcId="{8CD6C515-FD8F-4462-91AF-665AAA0C65EF}" destId="{43C80D0D-58F5-4F4E-BE0B-F4E2577B2C47}" srcOrd="0" destOrd="0" presId="urn:microsoft.com/office/officeart/2005/8/layout/radial2"/>
    <dgm:cxn modelId="{EB66F768-9994-47B7-B6F7-32A00EACAF20}" srcId="{C56FCEC0-FC51-4540-BD85-B93511A8BA2B}" destId="{8CD6C515-FD8F-4462-91AF-665AAA0C65EF}" srcOrd="0" destOrd="0" parTransId="{29794066-E003-4525-8F33-D2EEC5148522}" sibTransId="{0D8CAC2E-2BCA-4D1A-A9F5-2847A7CE04EA}"/>
    <dgm:cxn modelId="{CA98CBAD-C736-482A-8804-072E158439D7}" srcId="{F5BC952E-49C5-45C2-AC26-717D4F60DD99}" destId="{174018A4-61F1-4953-9C37-9AA3D20B3081}" srcOrd="0" destOrd="0" parTransId="{F851DDC4-2BF9-4401-922A-A246180D6183}" sibTransId="{50919967-ADF7-424A-BF23-2BAC270B2997}"/>
    <dgm:cxn modelId="{D22E36AB-EAF0-4C44-A02B-322E9F856933}" type="presOf" srcId="{900C202F-1643-470F-A920-2C1093F7610F}" destId="{ADDBED4E-0CFC-4D9D-94E1-472D5D6FECF3}" srcOrd="0" destOrd="1" presId="urn:microsoft.com/office/officeart/2005/8/layout/radial2"/>
    <dgm:cxn modelId="{9D24C58C-B086-40CD-AECC-76C834EA6CB5}" srcId="{362011E1-5979-4F01-A141-D1BDEA352FD5}" destId="{299BDC77-FE0E-4B3A-BD57-54B6D4414722}" srcOrd="0" destOrd="0" parTransId="{A47EF841-B443-4B3F-9DB3-ECFA0B04AA7B}" sibTransId="{693B0A23-6F3F-4CA4-A586-AED22FF7CE30}"/>
    <dgm:cxn modelId="{C3B4349A-56C3-4C63-91A5-B184D996D9BB}" type="presOf" srcId="{F5BC952E-49C5-45C2-AC26-717D4F60DD99}" destId="{BF3BFFBC-075F-4F32-A982-036613419598}" srcOrd="0" destOrd="0" presId="urn:microsoft.com/office/officeart/2005/8/layout/radial2"/>
    <dgm:cxn modelId="{7408BB83-E710-4044-8608-4B3DC53825A2}" type="presOf" srcId="{29794066-E003-4525-8F33-D2EEC5148522}" destId="{D94F88E7-8712-47AD-8A7C-7A416625E995}" srcOrd="0" destOrd="0" presId="urn:microsoft.com/office/officeart/2005/8/layout/radial2"/>
    <dgm:cxn modelId="{FA18D1E2-C1C9-4383-B760-1CCB5052063E}" srcId="{C56FCEC0-FC51-4540-BD85-B93511A8BA2B}" destId="{362011E1-5979-4F01-A141-D1BDEA352FD5}" srcOrd="1" destOrd="0" parTransId="{A17ACE5D-4C00-4B4E-B584-A7A45AAC5DA8}" sibTransId="{9F55B963-9828-4A9E-A155-C1B3C056CEE2}"/>
    <dgm:cxn modelId="{B42B8B18-7256-43EF-BE1B-1E93CCE1BDF2}" srcId="{8CD6C515-FD8F-4462-91AF-665AAA0C65EF}" destId="{355255B1-E34B-481D-A872-BB0F01DA5ED0}" srcOrd="0" destOrd="0" parTransId="{72BD68C6-44ED-4B1E-9102-61FCB041A2CD}" sibTransId="{01628D89-08DF-443D-A2B8-8488F21758C9}"/>
    <dgm:cxn modelId="{A6115C00-1A07-4C5C-B6E8-741AA3211AC9}" type="presOf" srcId="{C56FCEC0-FC51-4540-BD85-B93511A8BA2B}" destId="{9660958D-AE00-4168-BBDA-49D238AF78C6}" srcOrd="0" destOrd="0" presId="urn:microsoft.com/office/officeart/2005/8/layout/radial2"/>
    <dgm:cxn modelId="{F9B1F275-8075-45EA-980C-7D49A5787E09}" type="presOf" srcId="{A17ACE5D-4C00-4B4E-B584-A7A45AAC5DA8}" destId="{47504693-9DF5-4EC5-9EFD-428FFCA11586}" srcOrd="0" destOrd="0" presId="urn:microsoft.com/office/officeart/2005/8/layout/radial2"/>
    <dgm:cxn modelId="{45E23FB4-C5CE-4C55-8949-1F2B9A62F96C}" type="presOf" srcId="{355255B1-E34B-481D-A872-BB0F01DA5ED0}" destId="{A7CC8C00-D8E5-46A4-AAB5-1C8C9C9B4AE4}" srcOrd="0" destOrd="0" presId="urn:microsoft.com/office/officeart/2005/8/layout/radial2"/>
    <dgm:cxn modelId="{2F98F17D-9287-4F65-BADD-5B135FE96800}" type="presOf" srcId="{299BDC77-FE0E-4B3A-BD57-54B6D4414722}" destId="{ADDBED4E-0CFC-4D9D-94E1-472D5D6FECF3}" srcOrd="0" destOrd="0" presId="urn:microsoft.com/office/officeart/2005/8/layout/radial2"/>
    <dgm:cxn modelId="{CBE0523A-4229-4C22-BCE5-E50066660C99}" type="presOf" srcId="{CF6BB0CD-ADF3-4315-8449-F4762C83F739}" destId="{A7CC8C00-D8E5-46A4-AAB5-1C8C9C9B4AE4}" srcOrd="0" destOrd="1" presId="urn:microsoft.com/office/officeart/2005/8/layout/radial2"/>
    <dgm:cxn modelId="{934C8380-3F55-4FA8-BD6C-9400C0FC905F}" type="presParOf" srcId="{9660958D-AE00-4168-BBDA-49D238AF78C6}" destId="{F1E4EBA2-9E17-4B6E-B4BC-D1D5120D4104}" srcOrd="0" destOrd="0" presId="urn:microsoft.com/office/officeart/2005/8/layout/radial2"/>
    <dgm:cxn modelId="{000984C4-672E-4DB0-9C5D-142835408222}" type="presParOf" srcId="{F1E4EBA2-9E17-4B6E-B4BC-D1D5120D4104}" destId="{08DF71C3-2F36-4BDC-A038-A93AA9658A90}" srcOrd="0" destOrd="0" presId="urn:microsoft.com/office/officeart/2005/8/layout/radial2"/>
    <dgm:cxn modelId="{FF9C3E35-4CBA-41CC-9E5C-83787C8F7DB4}" type="presParOf" srcId="{08DF71C3-2F36-4BDC-A038-A93AA9658A90}" destId="{FA24E68B-136B-4258-BF14-095F45BB00B8}" srcOrd="0" destOrd="0" presId="urn:microsoft.com/office/officeart/2005/8/layout/radial2"/>
    <dgm:cxn modelId="{E6954171-EDAF-44DB-BB7F-3F5E7BD6F61C}" type="presParOf" srcId="{08DF71C3-2F36-4BDC-A038-A93AA9658A90}" destId="{3DDC7275-C8BD-4B77-8398-0C3DE3AF42E7}" srcOrd="1" destOrd="0" presId="urn:microsoft.com/office/officeart/2005/8/layout/radial2"/>
    <dgm:cxn modelId="{1F3D3D8A-B7B8-4614-B929-CD1ED4953367}" type="presParOf" srcId="{F1E4EBA2-9E17-4B6E-B4BC-D1D5120D4104}" destId="{D94F88E7-8712-47AD-8A7C-7A416625E995}" srcOrd="1" destOrd="0" presId="urn:microsoft.com/office/officeart/2005/8/layout/radial2"/>
    <dgm:cxn modelId="{FABBF11E-9734-4A27-9BA5-6D2E6D6DD292}" type="presParOf" srcId="{F1E4EBA2-9E17-4B6E-B4BC-D1D5120D4104}" destId="{B07C033E-1A91-4047-B76B-E8D7A7373492}" srcOrd="2" destOrd="0" presId="urn:microsoft.com/office/officeart/2005/8/layout/radial2"/>
    <dgm:cxn modelId="{D83252DD-62C6-47CC-9A9E-C896A854E737}" type="presParOf" srcId="{B07C033E-1A91-4047-B76B-E8D7A7373492}" destId="{43C80D0D-58F5-4F4E-BE0B-F4E2577B2C47}" srcOrd="0" destOrd="0" presId="urn:microsoft.com/office/officeart/2005/8/layout/radial2"/>
    <dgm:cxn modelId="{C7A83E3A-1FBC-44E7-9BC3-DABAB318EA80}" type="presParOf" srcId="{B07C033E-1A91-4047-B76B-E8D7A7373492}" destId="{A7CC8C00-D8E5-46A4-AAB5-1C8C9C9B4AE4}" srcOrd="1" destOrd="0" presId="urn:microsoft.com/office/officeart/2005/8/layout/radial2"/>
    <dgm:cxn modelId="{025035F8-CB1A-4A48-9963-E0CA881FE31F}" type="presParOf" srcId="{F1E4EBA2-9E17-4B6E-B4BC-D1D5120D4104}" destId="{47504693-9DF5-4EC5-9EFD-428FFCA11586}" srcOrd="3" destOrd="0" presId="urn:microsoft.com/office/officeart/2005/8/layout/radial2"/>
    <dgm:cxn modelId="{FAE39187-7736-4012-884C-DA272D30E97E}" type="presParOf" srcId="{F1E4EBA2-9E17-4B6E-B4BC-D1D5120D4104}" destId="{C33F8EEE-6F80-4DB0-A767-B99CAF0BAF7B}" srcOrd="4" destOrd="0" presId="urn:microsoft.com/office/officeart/2005/8/layout/radial2"/>
    <dgm:cxn modelId="{A591E25E-ABA9-47DD-99B0-47CBB7E4E262}" type="presParOf" srcId="{C33F8EEE-6F80-4DB0-A767-B99CAF0BAF7B}" destId="{264CCC24-E616-4762-B76A-ECEF605A6C28}" srcOrd="0" destOrd="0" presId="urn:microsoft.com/office/officeart/2005/8/layout/radial2"/>
    <dgm:cxn modelId="{B42DEF39-A7D0-4227-BA48-B9A376A9B8A5}" type="presParOf" srcId="{C33F8EEE-6F80-4DB0-A767-B99CAF0BAF7B}" destId="{ADDBED4E-0CFC-4D9D-94E1-472D5D6FECF3}" srcOrd="1" destOrd="0" presId="urn:microsoft.com/office/officeart/2005/8/layout/radial2"/>
    <dgm:cxn modelId="{83043D2F-28EE-4317-89F7-B8C5D554D637}" type="presParOf" srcId="{F1E4EBA2-9E17-4B6E-B4BC-D1D5120D4104}" destId="{9784C483-53F5-4DC1-92AF-629C77B9AD40}" srcOrd="5" destOrd="0" presId="urn:microsoft.com/office/officeart/2005/8/layout/radial2"/>
    <dgm:cxn modelId="{13BFD872-0DC6-4778-A13F-4F525E59CFB8}" type="presParOf" srcId="{F1E4EBA2-9E17-4B6E-B4BC-D1D5120D4104}" destId="{F4F288D1-7606-4559-8690-37FC70DDD973}" srcOrd="6" destOrd="0" presId="urn:microsoft.com/office/officeart/2005/8/layout/radial2"/>
    <dgm:cxn modelId="{BE746311-B534-4539-A96F-2E15661EC3DF}" type="presParOf" srcId="{F4F288D1-7606-4559-8690-37FC70DDD973}" destId="{BF3BFFBC-075F-4F32-A982-036613419598}" srcOrd="0" destOrd="0" presId="urn:microsoft.com/office/officeart/2005/8/layout/radial2"/>
    <dgm:cxn modelId="{C6EB26D9-FD61-4596-8381-95B208977635}" type="presParOf" srcId="{F4F288D1-7606-4559-8690-37FC70DDD973}" destId="{03A57949-37E7-4A90-9335-9C09FB8F3180}" srcOrd="1" destOrd="0" presId="urn:microsoft.com/office/officeart/2005/8/layout/radial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List7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Федеральный бюджет</a:t>
          </a:r>
        </a:p>
        <a:p>
          <a:r>
            <a:rPr lang="ru-RU" dirty="0" smtClean="0">
              <a:solidFill>
                <a:schemeClr val="tx1"/>
              </a:solidFill>
            </a:rPr>
            <a:t>121,8</a:t>
          </a:r>
        </a:p>
        <a:p>
          <a:r>
            <a:rPr lang="ru-RU" dirty="0" smtClean="0">
              <a:solidFill>
                <a:schemeClr val="tx1"/>
              </a:solidFill>
            </a:rPr>
            <a:t>тыс.рублей</a:t>
          </a:r>
          <a:endParaRPr lang="ru-RU" dirty="0">
            <a:solidFill>
              <a:schemeClr val="tx1"/>
            </a:solidFill>
          </a:endParaRP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Областной </a:t>
          </a:r>
        </a:p>
        <a:p>
          <a:r>
            <a:rPr lang="ru-RU" dirty="0" smtClean="0">
              <a:solidFill>
                <a:schemeClr val="tx1"/>
              </a:solidFill>
            </a:rPr>
            <a:t>бюджет</a:t>
          </a:r>
        </a:p>
        <a:p>
          <a:r>
            <a:rPr lang="ru-RU" dirty="0" smtClean="0">
              <a:solidFill>
                <a:schemeClr val="tx1"/>
              </a:solidFill>
            </a:rPr>
            <a:t>1428,1</a:t>
          </a:r>
        </a:p>
        <a:p>
          <a:r>
            <a:rPr lang="ru-RU" dirty="0" smtClean="0">
              <a:solidFill>
                <a:schemeClr val="tx1"/>
              </a:solidFill>
            </a:rPr>
            <a:t>тыс.рублей</a:t>
          </a:r>
          <a:endParaRPr lang="ru-RU" dirty="0">
            <a:solidFill>
              <a:schemeClr val="tx1"/>
            </a:solidFill>
          </a:endParaRP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Местный</a:t>
          </a:r>
        </a:p>
        <a:p>
          <a:r>
            <a:rPr lang="ru-RU" dirty="0" smtClean="0">
              <a:solidFill>
                <a:schemeClr val="tx1"/>
              </a:solidFill>
            </a:rPr>
            <a:t> бюджет</a:t>
          </a:r>
        </a:p>
        <a:p>
          <a:r>
            <a:rPr lang="ru-RU" dirty="0" smtClean="0">
              <a:solidFill>
                <a:schemeClr val="tx1"/>
              </a:solidFill>
            </a:rPr>
            <a:t>52012,3</a:t>
          </a:r>
        </a:p>
        <a:p>
          <a:r>
            <a:rPr lang="ru-RU" dirty="0" smtClean="0">
              <a:solidFill>
                <a:schemeClr val="tx1"/>
              </a:solidFill>
            </a:rPr>
            <a:t>тыс.рублей</a:t>
          </a:r>
          <a:endParaRPr lang="ru-RU" dirty="0">
            <a:solidFill>
              <a:schemeClr val="tx1"/>
            </a:solidFill>
          </a:endParaRP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689FA4B-B641-4A72-B7E1-2FDB93F0EB55}" type="pres">
      <dgm:prSet presAssocID="{1031D0C2-5C99-4F38-B689-CEE3444C6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784AF-851D-42EF-A584-AC015A095FE8}" type="pres">
      <dgm:prSet presAssocID="{1031D0C2-5C99-4F38-B689-CEE3444C6841}" presName="fgShape" presStyleLbl="fgShp" presStyleIdx="0" presStyleCnt="1" custFlipVert="0" custScaleY="32203" custLinFactNeighborX="684" custLinFactNeighborY="-2260"/>
      <dgm:spPr/>
      <dgm:t>
        <a:bodyPr/>
        <a:lstStyle/>
        <a:p>
          <a:endParaRPr lang="ru-RU"/>
        </a:p>
      </dgm:t>
    </dgm:pt>
    <dgm:pt modelId="{498E7BA9-ED3B-42C7-8124-E3EE4ED7A87F}" type="pres">
      <dgm:prSet presAssocID="{1031D0C2-5C99-4F38-B689-CEE3444C6841}" presName="linComp" presStyleCnt="0"/>
      <dgm:spPr/>
      <dgm:t>
        <a:bodyPr/>
        <a:lstStyle/>
        <a:p>
          <a:endParaRPr lang="ru-RU"/>
        </a:p>
      </dgm:t>
    </dgm:pt>
    <dgm:pt modelId="{D4BEB6CE-1DB7-4928-AC7A-F09ADF0FAB5D}" type="pres">
      <dgm:prSet presAssocID="{711BFC02-B6A0-4419-8C83-B248B349388D}" presName="compNode" presStyleCnt="0"/>
      <dgm:spPr/>
      <dgm:t>
        <a:bodyPr/>
        <a:lstStyle/>
        <a:p>
          <a:endParaRPr lang="ru-RU"/>
        </a:p>
      </dgm:t>
    </dgm:pt>
    <dgm:pt modelId="{BEB95449-FD7C-4FB7-ACC8-9D37C1E8413D}" type="pres">
      <dgm:prSet presAssocID="{711BFC02-B6A0-4419-8C83-B248B349388D}" presName="bkgdShape" presStyleLbl="node1" presStyleIdx="0" presStyleCnt="3" custLinFactNeighborX="2770"/>
      <dgm:spPr/>
      <dgm:t>
        <a:bodyPr/>
        <a:lstStyle/>
        <a:p>
          <a:endParaRPr lang="ru-RU"/>
        </a:p>
      </dgm:t>
    </dgm:pt>
    <dgm:pt modelId="{DE4B02F3-C11A-4D49-B3A4-4937F4B1CF7C}" type="pres">
      <dgm:prSet presAssocID="{711BFC02-B6A0-4419-8C83-B248B349388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A737D-C153-40C1-91EE-7AF7D88AE82B}" type="pres">
      <dgm:prSet presAssocID="{711BFC02-B6A0-4419-8C83-B248B349388D}" presName="invisiNode" presStyleLbl="node1" presStyleIdx="0" presStyleCnt="3"/>
      <dgm:spPr/>
      <dgm:t>
        <a:bodyPr/>
        <a:lstStyle/>
        <a:p>
          <a:endParaRPr lang="ru-RU"/>
        </a:p>
      </dgm:t>
    </dgm:pt>
    <dgm:pt modelId="{C4E92898-E909-4EA8-AD47-51B8831E2930}" type="pres">
      <dgm:prSet presAssocID="{711BFC02-B6A0-4419-8C83-B248B349388D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149A07-5B40-45A2-ADEE-20A24C27CCF2}" type="pres">
      <dgm:prSet presAssocID="{BA34F14F-3B61-42CC-97F0-E91BE0BA75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6D5529D-19CC-4802-8341-00895BC9848E}" type="pres">
      <dgm:prSet presAssocID="{95120F2A-B035-4B29-8C9C-07627AE646A3}" presName="compNode" presStyleCnt="0"/>
      <dgm:spPr/>
      <dgm:t>
        <a:bodyPr/>
        <a:lstStyle/>
        <a:p>
          <a:endParaRPr lang="ru-RU"/>
        </a:p>
      </dgm:t>
    </dgm:pt>
    <dgm:pt modelId="{D81E8674-4FF2-46FE-BCF6-EA064CE9FA23}" type="pres">
      <dgm:prSet presAssocID="{95120F2A-B035-4B29-8C9C-07627AE646A3}" presName="bkgdShape" presStyleLbl="node1" presStyleIdx="1" presStyleCnt="3"/>
      <dgm:spPr/>
      <dgm:t>
        <a:bodyPr/>
        <a:lstStyle/>
        <a:p>
          <a:endParaRPr lang="ru-RU"/>
        </a:p>
      </dgm:t>
    </dgm:pt>
    <dgm:pt modelId="{20928B54-63E5-43DC-AF84-4B367DD408AB}" type="pres">
      <dgm:prSet presAssocID="{95120F2A-B035-4B29-8C9C-07627AE646A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54514-5856-4892-BB1A-3A6431C92E48}" type="pres">
      <dgm:prSet presAssocID="{95120F2A-B035-4B29-8C9C-07627AE646A3}" presName="invisiNode" presStyleLbl="node1" presStyleIdx="1" presStyleCnt="3"/>
      <dgm:spPr/>
      <dgm:t>
        <a:bodyPr/>
        <a:lstStyle/>
        <a:p>
          <a:endParaRPr lang="ru-RU"/>
        </a:p>
      </dgm:t>
    </dgm:pt>
    <dgm:pt modelId="{6E4D853E-1BA0-41E3-910A-54F3F587B1E4}" type="pres">
      <dgm:prSet presAssocID="{95120F2A-B035-4B29-8C9C-07627AE646A3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ED9DA48-036B-4BEA-8C3E-A109C440175D}" type="pres">
      <dgm:prSet presAssocID="{9BD1C599-E207-49FD-8B52-F697DC8A66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7319A91-1150-40D9-B65C-CB423DB11B3D}" type="pres">
      <dgm:prSet presAssocID="{742ED51E-2C64-4F31-9C23-BD1D8512AC39}" presName="compNode" presStyleCnt="0"/>
      <dgm:spPr/>
      <dgm:t>
        <a:bodyPr/>
        <a:lstStyle/>
        <a:p>
          <a:endParaRPr lang="ru-RU"/>
        </a:p>
      </dgm:t>
    </dgm:pt>
    <dgm:pt modelId="{6329AF4F-3682-424C-9817-C4F77EC26080}" type="pres">
      <dgm:prSet presAssocID="{742ED51E-2C64-4F31-9C23-BD1D8512AC39}" presName="bkgdShape" presStyleLbl="node1" presStyleIdx="2" presStyleCnt="3"/>
      <dgm:spPr/>
      <dgm:t>
        <a:bodyPr/>
        <a:lstStyle/>
        <a:p>
          <a:endParaRPr lang="ru-RU"/>
        </a:p>
      </dgm:t>
    </dgm:pt>
    <dgm:pt modelId="{F3DBBBC7-A9C4-4576-A972-9D3C8D822270}" type="pres">
      <dgm:prSet presAssocID="{742ED51E-2C64-4F31-9C23-BD1D8512AC3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9D852-5B97-4E0F-8CE1-13F107BE2272}" type="pres">
      <dgm:prSet presAssocID="{742ED51E-2C64-4F31-9C23-BD1D8512AC39}" presName="invisiNode" presStyleLbl="node1" presStyleIdx="2" presStyleCnt="3"/>
      <dgm:spPr/>
      <dgm:t>
        <a:bodyPr/>
        <a:lstStyle/>
        <a:p>
          <a:endParaRPr lang="ru-RU"/>
        </a:p>
      </dgm:t>
    </dgm:pt>
    <dgm:pt modelId="{CC99D5E8-9018-447A-B545-F78238B8FE04}" type="pres">
      <dgm:prSet presAssocID="{742ED51E-2C64-4F31-9C23-BD1D8512AC39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19A55D9-F118-4814-AEB1-6F7BC3FEBC07}" type="presOf" srcId="{BA34F14F-3B61-42CC-97F0-E91BE0BA75AC}" destId="{A9149A07-5B40-45A2-ADEE-20A24C27CCF2}" srcOrd="0" destOrd="0" presId="urn:microsoft.com/office/officeart/2005/8/layout/hList7"/>
    <dgm:cxn modelId="{C828A682-E7E0-49B0-8F23-2375E195E023}" type="presOf" srcId="{95120F2A-B035-4B29-8C9C-07627AE646A3}" destId="{20928B54-63E5-43DC-AF84-4B367DD408AB}" srcOrd="1" destOrd="0" presId="urn:microsoft.com/office/officeart/2005/8/layout/hList7"/>
    <dgm:cxn modelId="{BCCDED59-6006-4D71-AC53-D02A7367AC58}" type="presOf" srcId="{95120F2A-B035-4B29-8C9C-07627AE646A3}" destId="{D81E8674-4FF2-46FE-BCF6-EA064CE9FA23}" srcOrd="0" destOrd="0" presId="urn:microsoft.com/office/officeart/2005/8/layout/hList7"/>
    <dgm:cxn modelId="{E5A8E41A-626B-4071-9CE1-618A814003AA}" type="presOf" srcId="{711BFC02-B6A0-4419-8C83-B248B349388D}" destId="{BEB95449-FD7C-4FB7-ACC8-9D37C1E8413D}" srcOrd="0" destOrd="0" presId="urn:microsoft.com/office/officeart/2005/8/layout/hList7"/>
    <dgm:cxn modelId="{152FF029-4FF1-46BD-8D65-D2FF22506498}" type="presOf" srcId="{1031D0C2-5C99-4F38-B689-CEE3444C6841}" destId="{C689FA4B-B641-4A72-B7E1-2FDB93F0EB55}" srcOrd="0" destOrd="0" presId="urn:microsoft.com/office/officeart/2005/8/layout/hList7"/>
    <dgm:cxn modelId="{471E4A68-6C71-4BEF-8752-04744272D0B4}" type="presOf" srcId="{742ED51E-2C64-4F31-9C23-BD1D8512AC39}" destId="{6329AF4F-3682-424C-9817-C4F77EC26080}" srcOrd="0" destOrd="0" presId="urn:microsoft.com/office/officeart/2005/8/layout/hList7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976347EE-2ED6-4146-92E8-D00C4BCF1C1A}" type="presOf" srcId="{9BD1C599-E207-49FD-8B52-F697DC8A6651}" destId="{1ED9DA48-036B-4BEA-8C3E-A109C440175D}" srcOrd="0" destOrd="0" presId="urn:microsoft.com/office/officeart/2005/8/layout/hList7"/>
    <dgm:cxn modelId="{B8CBE1CE-5C31-4B23-86F3-0DA9B60F57EE}" type="presOf" srcId="{711BFC02-B6A0-4419-8C83-B248B349388D}" destId="{DE4B02F3-C11A-4D49-B3A4-4937F4B1CF7C}" srcOrd="1" destOrd="0" presId="urn:microsoft.com/office/officeart/2005/8/layout/hList7"/>
    <dgm:cxn modelId="{D36001D3-FAA1-4895-B157-9BBFC990DBEC}" type="presOf" srcId="{742ED51E-2C64-4F31-9C23-BD1D8512AC39}" destId="{F3DBBBC7-A9C4-4576-A972-9D3C8D822270}" srcOrd="1" destOrd="0" presId="urn:microsoft.com/office/officeart/2005/8/layout/hList7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F7A372E1-BF21-4B10-9C8A-9F1A50FE4FA8}" type="presParOf" srcId="{C689FA4B-B641-4A72-B7E1-2FDB93F0EB55}" destId="{79A784AF-851D-42EF-A584-AC015A095FE8}" srcOrd="0" destOrd="0" presId="urn:microsoft.com/office/officeart/2005/8/layout/hList7"/>
    <dgm:cxn modelId="{8DFB07CB-6B2A-4296-8D4A-8B7FBDB8EB69}" type="presParOf" srcId="{C689FA4B-B641-4A72-B7E1-2FDB93F0EB55}" destId="{498E7BA9-ED3B-42C7-8124-E3EE4ED7A87F}" srcOrd="1" destOrd="0" presId="urn:microsoft.com/office/officeart/2005/8/layout/hList7"/>
    <dgm:cxn modelId="{9F3C57C3-A4B5-4AFF-A468-B4393B5239B1}" type="presParOf" srcId="{498E7BA9-ED3B-42C7-8124-E3EE4ED7A87F}" destId="{D4BEB6CE-1DB7-4928-AC7A-F09ADF0FAB5D}" srcOrd="0" destOrd="0" presId="urn:microsoft.com/office/officeart/2005/8/layout/hList7"/>
    <dgm:cxn modelId="{150EA79A-037F-445F-B33D-1EDD1D1EC92B}" type="presParOf" srcId="{D4BEB6CE-1DB7-4928-AC7A-F09ADF0FAB5D}" destId="{BEB95449-FD7C-4FB7-ACC8-9D37C1E8413D}" srcOrd="0" destOrd="0" presId="urn:microsoft.com/office/officeart/2005/8/layout/hList7"/>
    <dgm:cxn modelId="{AE37E85D-63D7-40E3-B87A-62E071911731}" type="presParOf" srcId="{D4BEB6CE-1DB7-4928-AC7A-F09ADF0FAB5D}" destId="{DE4B02F3-C11A-4D49-B3A4-4937F4B1CF7C}" srcOrd="1" destOrd="0" presId="urn:microsoft.com/office/officeart/2005/8/layout/hList7"/>
    <dgm:cxn modelId="{EF019653-AA7F-4C71-8ECE-C03DF7D090A6}" type="presParOf" srcId="{D4BEB6CE-1DB7-4928-AC7A-F09ADF0FAB5D}" destId="{318A737D-C153-40C1-91EE-7AF7D88AE82B}" srcOrd="2" destOrd="0" presId="urn:microsoft.com/office/officeart/2005/8/layout/hList7"/>
    <dgm:cxn modelId="{F5E77665-AAAC-4008-9C5D-491F9F2FF838}" type="presParOf" srcId="{D4BEB6CE-1DB7-4928-AC7A-F09ADF0FAB5D}" destId="{C4E92898-E909-4EA8-AD47-51B8831E2930}" srcOrd="3" destOrd="0" presId="urn:microsoft.com/office/officeart/2005/8/layout/hList7"/>
    <dgm:cxn modelId="{3E53E31A-5041-423A-B98F-E564B2BA6018}" type="presParOf" srcId="{498E7BA9-ED3B-42C7-8124-E3EE4ED7A87F}" destId="{A9149A07-5B40-45A2-ADEE-20A24C27CCF2}" srcOrd="1" destOrd="0" presId="urn:microsoft.com/office/officeart/2005/8/layout/hList7"/>
    <dgm:cxn modelId="{AF92BB57-2856-4A84-B2BC-8FFD03E82FB5}" type="presParOf" srcId="{498E7BA9-ED3B-42C7-8124-E3EE4ED7A87F}" destId="{E6D5529D-19CC-4802-8341-00895BC9848E}" srcOrd="2" destOrd="0" presId="urn:microsoft.com/office/officeart/2005/8/layout/hList7"/>
    <dgm:cxn modelId="{F46B027C-480F-429A-8F67-7F21F8B89D98}" type="presParOf" srcId="{E6D5529D-19CC-4802-8341-00895BC9848E}" destId="{D81E8674-4FF2-46FE-BCF6-EA064CE9FA23}" srcOrd="0" destOrd="0" presId="urn:microsoft.com/office/officeart/2005/8/layout/hList7"/>
    <dgm:cxn modelId="{9CBD6D0F-EC70-47CB-BF77-B66997A1180D}" type="presParOf" srcId="{E6D5529D-19CC-4802-8341-00895BC9848E}" destId="{20928B54-63E5-43DC-AF84-4B367DD408AB}" srcOrd="1" destOrd="0" presId="urn:microsoft.com/office/officeart/2005/8/layout/hList7"/>
    <dgm:cxn modelId="{C49898E5-F10D-438E-823F-1021FC5BF0C4}" type="presParOf" srcId="{E6D5529D-19CC-4802-8341-00895BC9848E}" destId="{5D954514-5856-4892-BB1A-3A6431C92E48}" srcOrd="2" destOrd="0" presId="urn:microsoft.com/office/officeart/2005/8/layout/hList7"/>
    <dgm:cxn modelId="{BAAD6B2F-5F47-4FEF-8D80-DC3079474801}" type="presParOf" srcId="{E6D5529D-19CC-4802-8341-00895BC9848E}" destId="{6E4D853E-1BA0-41E3-910A-54F3F587B1E4}" srcOrd="3" destOrd="0" presId="urn:microsoft.com/office/officeart/2005/8/layout/hList7"/>
    <dgm:cxn modelId="{EE7932F8-AA44-44CC-9077-01065AAEC96C}" type="presParOf" srcId="{498E7BA9-ED3B-42C7-8124-E3EE4ED7A87F}" destId="{1ED9DA48-036B-4BEA-8C3E-A109C440175D}" srcOrd="3" destOrd="0" presId="urn:microsoft.com/office/officeart/2005/8/layout/hList7"/>
    <dgm:cxn modelId="{E787DB31-0A82-4B59-A7E8-53E3CA54F93E}" type="presParOf" srcId="{498E7BA9-ED3B-42C7-8124-E3EE4ED7A87F}" destId="{17319A91-1150-40D9-B65C-CB423DB11B3D}" srcOrd="4" destOrd="0" presId="urn:microsoft.com/office/officeart/2005/8/layout/hList7"/>
    <dgm:cxn modelId="{03735074-3CC6-422D-9FB3-0E4DC84F6E45}" type="presParOf" srcId="{17319A91-1150-40D9-B65C-CB423DB11B3D}" destId="{6329AF4F-3682-424C-9817-C4F77EC26080}" srcOrd="0" destOrd="0" presId="urn:microsoft.com/office/officeart/2005/8/layout/hList7"/>
    <dgm:cxn modelId="{0A6C5EE3-6F43-423F-93EF-B4541C273EAE}" type="presParOf" srcId="{17319A91-1150-40D9-B65C-CB423DB11B3D}" destId="{F3DBBBC7-A9C4-4576-A972-9D3C8D822270}" srcOrd="1" destOrd="0" presId="urn:microsoft.com/office/officeart/2005/8/layout/hList7"/>
    <dgm:cxn modelId="{E0C76E5A-0052-4ACE-B831-6075B9BE56A1}" type="presParOf" srcId="{17319A91-1150-40D9-B65C-CB423DB11B3D}" destId="{FBC9D852-5B97-4E0F-8CE1-13F107BE2272}" srcOrd="2" destOrd="0" presId="urn:microsoft.com/office/officeart/2005/8/layout/hList7"/>
    <dgm:cxn modelId="{687AFE72-73CD-4A0A-820A-A43E8D978E67}" type="presParOf" srcId="{17319A91-1150-40D9-B65C-CB423DB11B3D}" destId="{CC99D5E8-9018-447A-B545-F78238B8FE04}" srcOrd="3" destOrd="0" presId="urn:microsoft.com/office/officeart/2005/8/layout/hList7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6265395-D612-4699-BC8D-5F7C31C59CDB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6EA3730-5A09-4016-B62D-59BCE697908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15608,7 тыс.рублей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7919B7-3B4A-466C-94AD-0391F143DE73}" type="parTrans" cxnId="{CBE04FA1-5C99-42AA-A2B5-B5B42FF3EACB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AAB3EBE2-AE2F-453B-A4FE-3220C7991037}" type="sibTrans" cxnId="{CBE04FA1-5C99-42AA-A2B5-B5B42FF3EACB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8D2BB24E-0998-4CC5-8B1F-8658AF06045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Заработная плата работников РДК 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2532B3-0106-4D56-A57B-BE58A8A50459}" type="parTrans" cxnId="{E3946B35-E2A0-4141-9A44-AC33E9314BD1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8CE1B9D-1DEB-483C-8237-761DE0317404}" type="sibTrans" cxnId="{E3946B35-E2A0-4141-9A44-AC33E9314BD1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BD1A3124-A741-4953-A975-3248175D15D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35804,58 рублей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610D83-64C0-49EC-B807-BDC2E7380939}" type="parTrans" cxnId="{A4B3096F-C2C3-48BC-8B80-9F3ACCB31771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7BC66642-2CE9-485C-B280-F2577253D4F0}" type="sibTrans" cxnId="{A4B3096F-C2C3-48BC-8B80-9F3ACCB31771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FBDD4463-2861-4BCA-94DC-C74A0D91DE0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38841,78 рублей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FFFCD5-8F77-400B-BA76-BA8D00A726DB}" type="parTrans" cxnId="{26EAA10C-C018-4222-A73F-6D17B63A2F09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3FD3FCDC-4750-4EAF-9F80-5B0BBA0151AF}" type="sibTrans" cxnId="{26EAA10C-C018-4222-A73F-6D17B63A2F0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D6FFF06D-2024-4FF4-9E56-7DDE6C59100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Заработная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плата работников библиотек 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A8498B-46BF-4740-9567-DF0E38FF3287}" type="parTrans" cxnId="{0732B374-C8A4-4D3E-ACA8-900D0973B46A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491F2E0B-5276-4F51-9DF5-84FA18A16731}" type="sibTrans" cxnId="{0732B374-C8A4-4D3E-ACA8-900D0973B46A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81BA00AC-947E-4DEA-8419-FFB021D7F61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35619,09 рублей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B7A7A4-67F3-4E41-810A-D4AC130D9349}" type="parTrans" cxnId="{0EF45407-B8A6-4C3F-ABEA-E68B14829217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549E5648-917E-4D90-B245-1F7842BEBB08}" type="sibTrans" cxnId="{0EF45407-B8A6-4C3F-ABEA-E68B1482921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DEBE3702-3947-4F7B-829B-261F6E62EA54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2022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C46BEC-CA28-49EC-94CB-EAD915EBD008}" type="parTrans" cxnId="{4B1638AF-19BB-44BA-B50D-0C8FD713D7EE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40731A67-3EAE-4FAE-B87C-07DF06DA68B4}" type="sibTrans" cxnId="{4B1638AF-19BB-44BA-B50D-0C8FD713D7EE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B55A1B70-A42E-4F30-AB94-2096AFC2F61A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2022 год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F300C9-BA99-46B3-B890-1EBD63A28C81}" type="parTrans" cxnId="{19FD3B4A-5105-4E37-896A-F2F0A11DEC73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EC02BE8-329B-4740-AABA-B46F1AB89CCC}" type="sibTrans" cxnId="{19FD3B4A-5105-4E37-896A-F2F0A11DEC73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539A2F1E-A36E-4218-8D0F-77DAD3FD7ADC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38679,87 рублей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AA9855-12AE-48D6-8E2F-A853442317CC}" type="parTrans" cxnId="{6F2E4971-FA61-49E9-B657-2C353E28A974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2AF7E7B8-D3B5-40CC-8AEC-9CED3BF3E7C3}" type="sibTrans" cxnId="{6F2E4971-FA61-49E9-B657-2C353E28A974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2400C418-B7D4-4BCE-B199-7B99202A1C3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год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EEEF48-DB53-44E8-A228-3E683C4A07C6}" type="parTrans" cxnId="{C61AD6A4-C9C6-48B4-B8A0-F671C853B7B0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5CFF12A-2FBE-4B42-938C-AA5A36D3D50E}" type="sibTrans" cxnId="{C61AD6A4-C9C6-48B4-B8A0-F671C853B7B0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21F7B157-6DBC-44CE-BEED-A6E0C4072314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год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947EA74-238D-4FB2-A69A-77AE2ECFB1CD}" type="parTrans" cxnId="{BD8A883C-31D0-4B1D-96BB-0EFDA392FB0C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D0DFB50A-FBEF-43D0-BFB8-340C4A0F99DC}" type="sibTrans" cxnId="{BD8A883C-31D0-4B1D-96BB-0EFDA392FB0C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BBBF058-B2D6-49CF-B00D-A71AFC3EF3E6}" type="pres">
      <dgm:prSet presAssocID="{66265395-D612-4699-BC8D-5F7C31C59CD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B0D027-4FFB-4307-8B59-DEE4A4FD10F4}" type="pres">
      <dgm:prSet presAssocID="{76EA3730-5A09-4016-B62D-59BCE697908F}" presName="root1" presStyleCnt="0"/>
      <dgm:spPr/>
    </dgm:pt>
    <dgm:pt modelId="{46AE7F0D-D120-4B34-BE6D-1597ECE5B9DA}" type="pres">
      <dgm:prSet presAssocID="{76EA3730-5A09-4016-B62D-59BCE697908F}" presName="LevelOneTextNode" presStyleLbl="node0" presStyleIdx="0" presStyleCnt="1" custScaleY="171888" custLinFactNeighborX="3101" custLinFactNeighborY="-17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AA430C-29DF-48EA-A56B-D5AA82B6ED7C}" type="pres">
      <dgm:prSet presAssocID="{76EA3730-5A09-4016-B62D-59BCE697908F}" presName="level2hierChild" presStyleCnt="0"/>
      <dgm:spPr/>
    </dgm:pt>
    <dgm:pt modelId="{CD8EFAA4-8016-4BDB-A585-0249C3C82318}" type="pres">
      <dgm:prSet presAssocID="{402532B3-0106-4D56-A57B-BE58A8A50459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8913F1C-34C3-41D4-A119-943BB1CC868D}" type="pres">
      <dgm:prSet presAssocID="{402532B3-0106-4D56-A57B-BE58A8A50459}" presName="connTx" presStyleLbl="parChTrans1D2" presStyleIdx="0" presStyleCnt="2"/>
      <dgm:spPr/>
      <dgm:t>
        <a:bodyPr/>
        <a:lstStyle/>
        <a:p>
          <a:endParaRPr lang="ru-RU"/>
        </a:p>
      </dgm:t>
    </dgm:pt>
    <dgm:pt modelId="{AAA7B833-CC68-4C5F-95AC-12B54E7DFD05}" type="pres">
      <dgm:prSet presAssocID="{8D2BB24E-0998-4CC5-8B1F-8658AF060450}" presName="root2" presStyleCnt="0"/>
      <dgm:spPr/>
    </dgm:pt>
    <dgm:pt modelId="{5CFE7646-CCEC-4DA5-93BE-CB0915557DC6}" type="pres">
      <dgm:prSet presAssocID="{8D2BB24E-0998-4CC5-8B1F-8658AF060450}" presName="LevelTwoTextNode" presStyleLbl="node2" presStyleIdx="0" presStyleCnt="2" custScaleY="177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5004DC-58E0-46FE-A28B-22E46770701B}" type="pres">
      <dgm:prSet presAssocID="{8D2BB24E-0998-4CC5-8B1F-8658AF060450}" presName="level3hierChild" presStyleCnt="0"/>
      <dgm:spPr/>
    </dgm:pt>
    <dgm:pt modelId="{A45A2882-5B8D-4F21-B131-20740BDCF331}" type="pres">
      <dgm:prSet presAssocID="{65C46BEC-CA28-49EC-94CB-EAD915EBD008}" presName="conn2-1" presStyleLbl="parChTrans1D3" presStyleIdx="0" presStyleCnt="4"/>
      <dgm:spPr/>
      <dgm:t>
        <a:bodyPr/>
        <a:lstStyle/>
        <a:p>
          <a:endParaRPr lang="ru-RU"/>
        </a:p>
      </dgm:t>
    </dgm:pt>
    <dgm:pt modelId="{6C719776-C5F7-450E-8717-59926303AB1C}" type="pres">
      <dgm:prSet presAssocID="{65C46BEC-CA28-49EC-94CB-EAD915EBD008}" presName="connTx" presStyleLbl="parChTrans1D3" presStyleIdx="0" presStyleCnt="4"/>
      <dgm:spPr/>
      <dgm:t>
        <a:bodyPr/>
        <a:lstStyle/>
        <a:p>
          <a:endParaRPr lang="ru-RU"/>
        </a:p>
      </dgm:t>
    </dgm:pt>
    <dgm:pt modelId="{12F5506C-F502-4E55-A3B4-4F480A0610D8}" type="pres">
      <dgm:prSet presAssocID="{DEBE3702-3947-4F7B-829B-261F6E62EA54}" presName="root2" presStyleCnt="0"/>
      <dgm:spPr/>
    </dgm:pt>
    <dgm:pt modelId="{D8A8BBAE-772A-4613-8EF4-364B5B129CC1}" type="pres">
      <dgm:prSet presAssocID="{DEBE3702-3947-4F7B-829B-261F6E62EA54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3FBEC3-1AE6-424F-A576-5F370AF629B6}" type="pres">
      <dgm:prSet presAssocID="{DEBE3702-3947-4F7B-829B-261F6E62EA54}" presName="level3hierChild" presStyleCnt="0"/>
      <dgm:spPr/>
    </dgm:pt>
    <dgm:pt modelId="{4618571B-A7F0-47BF-B695-1A5A5388D09C}" type="pres">
      <dgm:prSet presAssocID="{69610D83-64C0-49EC-B807-BDC2E7380939}" presName="conn2-1" presStyleLbl="parChTrans1D4" presStyleIdx="0" presStyleCnt="4"/>
      <dgm:spPr/>
      <dgm:t>
        <a:bodyPr/>
        <a:lstStyle/>
        <a:p>
          <a:endParaRPr lang="ru-RU"/>
        </a:p>
      </dgm:t>
    </dgm:pt>
    <dgm:pt modelId="{DF9B497C-0563-402C-A09A-5E93CD9E3719}" type="pres">
      <dgm:prSet presAssocID="{69610D83-64C0-49EC-B807-BDC2E7380939}" presName="connTx" presStyleLbl="parChTrans1D4" presStyleIdx="0" presStyleCnt="4"/>
      <dgm:spPr/>
      <dgm:t>
        <a:bodyPr/>
        <a:lstStyle/>
        <a:p>
          <a:endParaRPr lang="ru-RU"/>
        </a:p>
      </dgm:t>
    </dgm:pt>
    <dgm:pt modelId="{CEA43A08-913F-46A8-8DAE-C00FD3398CDC}" type="pres">
      <dgm:prSet presAssocID="{BD1A3124-A741-4953-A975-3248175D15D5}" presName="root2" presStyleCnt="0"/>
      <dgm:spPr/>
    </dgm:pt>
    <dgm:pt modelId="{26C97059-4DE1-4E9A-8CFF-21B79079E77A}" type="pres">
      <dgm:prSet presAssocID="{BD1A3124-A741-4953-A975-3248175D15D5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1E2FDA-6637-41C2-BAE7-8105D101C787}" type="pres">
      <dgm:prSet presAssocID="{BD1A3124-A741-4953-A975-3248175D15D5}" presName="level3hierChild" presStyleCnt="0"/>
      <dgm:spPr/>
    </dgm:pt>
    <dgm:pt modelId="{A3A0BB42-57FA-4DC3-A02A-8007E66F0E26}" type="pres">
      <dgm:prSet presAssocID="{0DEEEF48-DB53-44E8-A228-3E683C4A07C6}" presName="conn2-1" presStyleLbl="parChTrans1D3" presStyleIdx="1" presStyleCnt="4"/>
      <dgm:spPr/>
      <dgm:t>
        <a:bodyPr/>
        <a:lstStyle/>
        <a:p>
          <a:endParaRPr lang="ru-RU"/>
        </a:p>
      </dgm:t>
    </dgm:pt>
    <dgm:pt modelId="{E15CA4FD-A05B-45AE-811F-3253485614BD}" type="pres">
      <dgm:prSet presAssocID="{0DEEEF48-DB53-44E8-A228-3E683C4A07C6}" presName="connTx" presStyleLbl="parChTrans1D3" presStyleIdx="1" presStyleCnt="4"/>
      <dgm:spPr/>
      <dgm:t>
        <a:bodyPr/>
        <a:lstStyle/>
        <a:p>
          <a:endParaRPr lang="ru-RU"/>
        </a:p>
      </dgm:t>
    </dgm:pt>
    <dgm:pt modelId="{A280BB32-B344-402F-8B1A-2127BB3C52BC}" type="pres">
      <dgm:prSet presAssocID="{2400C418-B7D4-4BCE-B199-7B99202A1C3E}" presName="root2" presStyleCnt="0"/>
      <dgm:spPr/>
    </dgm:pt>
    <dgm:pt modelId="{147D68CA-6DC6-46E7-B94F-53A2DE30ABFB}" type="pres">
      <dgm:prSet presAssocID="{2400C418-B7D4-4BCE-B199-7B99202A1C3E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36E170-D956-4A88-86EA-9BA113CE9567}" type="pres">
      <dgm:prSet presAssocID="{2400C418-B7D4-4BCE-B199-7B99202A1C3E}" presName="level3hierChild" presStyleCnt="0"/>
      <dgm:spPr/>
    </dgm:pt>
    <dgm:pt modelId="{F158923E-247B-4974-AB10-B370F0588353}" type="pres">
      <dgm:prSet presAssocID="{96FFFCD5-8F77-400B-BA76-BA8D00A726DB}" presName="conn2-1" presStyleLbl="parChTrans1D4" presStyleIdx="1" presStyleCnt="4"/>
      <dgm:spPr/>
      <dgm:t>
        <a:bodyPr/>
        <a:lstStyle/>
        <a:p>
          <a:endParaRPr lang="ru-RU"/>
        </a:p>
      </dgm:t>
    </dgm:pt>
    <dgm:pt modelId="{0FCCEEA9-7BD3-4D2E-8010-CE15563AA636}" type="pres">
      <dgm:prSet presAssocID="{96FFFCD5-8F77-400B-BA76-BA8D00A726DB}" presName="connTx" presStyleLbl="parChTrans1D4" presStyleIdx="1" presStyleCnt="4"/>
      <dgm:spPr/>
      <dgm:t>
        <a:bodyPr/>
        <a:lstStyle/>
        <a:p>
          <a:endParaRPr lang="ru-RU"/>
        </a:p>
      </dgm:t>
    </dgm:pt>
    <dgm:pt modelId="{FCD49E66-467F-4082-9C51-45B62066D3DE}" type="pres">
      <dgm:prSet presAssocID="{FBDD4463-2861-4BCA-94DC-C74A0D91DE05}" presName="root2" presStyleCnt="0"/>
      <dgm:spPr/>
    </dgm:pt>
    <dgm:pt modelId="{123A6FC1-8A7E-4A9A-BDE8-832E3D0CB05D}" type="pres">
      <dgm:prSet presAssocID="{FBDD4463-2861-4BCA-94DC-C74A0D91DE05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36FDE6-D839-48B3-AD4D-E4831699F3DE}" type="pres">
      <dgm:prSet presAssocID="{FBDD4463-2861-4BCA-94DC-C74A0D91DE05}" presName="level3hierChild" presStyleCnt="0"/>
      <dgm:spPr/>
    </dgm:pt>
    <dgm:pt modelId="{07DB41B7-71BE-4ABA-A69D-B5C02D086FF9}" type="pres">
      <dgm:prSet presAssocID="{80A8498B-46BF-4740-9567-DF0E38FF3287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1E91E166-04FB-4C37-8886-0F89C4FA41FA}" type="pres">
      <dgm:prSet presAssocID="{80A8498B-46BF-4740-9567-DF0E38FF3287}" presName="connTx" presStyleLbl="parChTrans1D2" presStyleIdx="1" presStyleCnt="2"/>
      <dgm:spPr/>
      <dgm:t>
        <a:bodyPr/>
        <a:lstStyle/>
        <a:p>
          <a:endParaRPr lang="ru-RU"/>
        </a:p>
      </dgm:t>
    </dgm:pt>
    <dgm:pt modelId="{EB554CC8-B282-4C94-A5CF-9273595C79DD}" type="pres">
      <dgm:prSet presAssocID="{D6FFF06D-2024-4FF4-9E56-7DDE6C591002}" presName="root2" presStyleCnt="0"/>
      <dgm:spPr/>
    </dgm:pt>
    <dgm:pt modelId="{9202FA7C-F6EE-4B0B-A231-42C37AD1FC0E}" type="pres">
      <dgm:prSet presAssocID="{D6FFF06D-2024-4FF4-9E56-7DDE6C591002}" presName="LevelTwoTextNode" presStyleLbl="node2" presStyleIdx="1" presStyleCnt="2" custScaleY="188262" custLinFactNeighborX="-6683" custLinFactNeighborY="-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03522C-1F4B-440F-81D4-C0C73BFA1CE3}" type="pres">
      <dgm:prSet presAssocID="{D6FFF06D-2024-4FF4-9E56-7DDE6C591002}" presName="level3hierChild" presStyleCnt="0"/>
      <dgm:spPr/>
    </dgm:pt>
    <dgm:pt modelId="{2C902ACD-BDD2-4852-825D-8960C2AA382F}" type="pres">
      <dgm:prSet presAssocID="{9CF300C9-BA99-46B3-B890-1EBD63A28C81}" presName="conn2-1" presStyleLbl="parChTrans1D3" presStyleIdx="2" presStyleCnt="4"/>
      <dgm:spPr/>
      <dgm:t>
        <a:bodyPr/>
        <a:lstStyle/>
        <a:p>
          <a:endParaRPr lang="ru-RU"/>
        </a:p>
      </dgm:t>
    </dgm:pt>
    <dgm:pt modelId="{7D2EFF45-3E22-4783-B9C8-D3C49C8FF026}" type="pres">
      <dgm:prSet presAssocID="{9CF300C9-BA99-46B3-B890-1EBD63A28C81}" presName="connTx" presStyleLbl="parChTrans1D3" presStyleIdx="2" presStyleCnt="4"/>
      <dgm:spPr/>
      <dgm:t>
        <a:bodyPr/>
        <a:lstStyle/>
        <a:p>
          <a:endParaRPr lang="ru-RU"/>
        </a:p>
      </dgm:t>
    </dgm:pt>
    <dgm:pt modelId="{D07E0949-A0B4-498F-B69A-4691E29C71A1}" type="pres">
      <dgm:prSet presAssocID="{B55A1B70-A42E-4F30-AB94-2096AFC2F61A}" presName="root2" presStyleCnt="0"/>
      <dgm:spPr/>
    </dgm:pt>
    <dgm:pt modelId="{6EF084BF-252F-4414-A645-23A2E8E3CEF0}" type="pres">
      <dgm:prSet presAssocID="{B55A1B70-A42E-4F30-AB94-2096AFC2F61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9A1C86-8413-47EF-A2F9-BE42D3464DB8}" type="pres">
      <dgm:prSet presAssocID="{B55A1B70-A42E-4F30-AB94-2096AFC2F61A}" presName="level3hierChild" presStyleCnt="0"/>
      <dgm:spPr/>
    </dgm:pt>
    <dgm:pt modelId="{F3259E06-D6FD-4C6B-8814-2EF4613DC022}" type="pres">
      <dgm:prSet presAssocID="{B3B7A7A4-67F3-4E41-810A-D4AC130D9349}" presName="conn2-1" presStyleLbl="parChTrans1D4" presStyleIdx="2" presStyleCnt="4"/>
      <dgm:spPr/>
      <dgm:t>
        <a:bodyPr/>
        <a:lstStyle/>
        <a:p>
          <a:endParaRPr lang="ru-RU"/>
        </a:p>
      </dgm:t>
    </dgm:pt>
    <dgm:pt modelId="{561E9F14-6B2E-4E7C-ABBF-BB77FE1E4724}" type="pres">
      <dgm:prSet presAssocID="{B3B7A7A4-67F3-4E41-810A-D4AC130D9349}" presName="connTx" presStyleLbl="parChTrans1D4" presStyleIdx="2" presStyleCnt="4"/>
      <dgm:spPr/>
      <dgm:t>
        <a:bodyPr/>
        <a:lstStyle/>
        <a:p>
          <a:endParaRPr lang="ru-RU"/>
        </a:p>
      </dgm:t>
    </dgm:pt>
    <dgm:pt modelId="{E030AFED-BAA0-45C9-B542-48DA3752CC30}" type="pres">
      <dgm:prSet presAssocID="{81BA00AC-947E-4DEA-8419-FFB021D7F614}" presName="root2" presStyleCnt="0"/>
      <dgm:spPr/>
    </dgm:pt>
    <dgm:pt modelId="{FAF4CEC7-C5AF-4783-8333-AD84B2E8EEEB}" type="pres">
      <dgm:prSet presAssocID="{81BA00AC-947E-4DEA-8419-FFB021D7F61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CD44EF-2697-4379-A972-89471C8281DE}" type="pres">
      <dgm:prSet presAssocID="{81BA00AC-947E-4DEA-8419-FFB021D7F614}" presName="level3hierChild" presStyleCnt="0"/>
      <dgm:spPr/>
    </dgm:pt>
    <dgm:pt modelId="{3BA06999-7201-4E14-84CC-EE5D1F8A7DFC}" type="pres">
      <dgm:prSet presAssocID="{C947EA74-238D-4FB2-A69A-77AE2ECFB1CD}" presName="conn2-1" presStyleLbl="parChTrans1D3" presStyleIdx="3" presStyleCnt="4"/>
      <dgm:spPr/>
      <dgm:t>
        <a:bodyPr/>
        <a:lstStyle/>
        <a:p>
          <a:endParaRPr lang="ru-RU"/>
        </a:p>
      </dgm:t>
    </dgm:pt>
    <dgm:pt modelId="{A6D2FA64-83D9-445A-A136-34E3926ABCFF}" type="pres">
      <dgm:prSet presAssocID="{C947EA74-238D-4FB2-A69A-77AE2ECFB1CD}" presName="connTx" presStyleLbl="parChTrans1D3" presStyleIdx="3" presStyleCnt="4"/>
      <dgm:spPr/>
      <dgm:t>
        <a:bodyPr/>
        <a:lstStyle/>
        <a:p>
          <a:endParaRPr lang="ru-RU"/>
        </a:p>
      </dgm:t>
    </dgm:pt>
    <dgm:pt modelId="{AA4A42FA-A9AC-4831-9C4F-E0DC9C43D23F}" type="pres">
      <dgm:prSet presAssocID="{21F7B157-6DBC-44CE-BEED-A6E0C4072314}" presName="root2" presStyleCnt="0"/>
      <dgm:spPr/>
    </dgm:pt>
    <dgm:pt modelId="{9176171F-711B-4D94-ACE9-1312A07EB76E}" type="pres">
      <dgm:prSet presAssocID="{21F7B157-6DBC-44CE-BEED-A6E0C4072314}" presName="LevelTwoTextNode" presStyleLbl="node3" presStyleIdx="3" presStyleCnt="4" custLinFactNeighborX="2413" custLinFactNeighborY="1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052968-5B45-462B-8C3C-DA4A00565255}" type="pres">
      <dgm:prSet presAssocID="{21F7B157-6DBC-44CE-BEED-A6E0C4072314}" presName="level3hierChild" presStyleCnt="0"/>
      <dgm:spPr/>
    </dgm:pt>
    <dgm:pt modelId="{EBB13666-DD4E-4CB3-9CEC-71131D499F8B}" type="pres">
      <dgm:prSet presAssocID="{72AA9855-12AE-48D6-8E2F-A853442317CC}" presName="conn2-1" presStyleLbl="parChTrans1D4" presStyleIdx="3" presStyleCnt="4"/>
      <dgm:spPr/>
      <dgm:t>
        <a:bodyPr/>
        <a:lstStyle/>
        <a:p>
          <a:endParaRPr lang="ru-RU"/>
        </a:p>
      </dgm:t>
    </dgm:pt>
    <dgm:pt modelId="{3388428F-5997-4546-98C8-3EED9271ABB5}" type="pres">
      <dgm:prSet presAssocID="{72AA9855-12AE-48D6-8E2F-A853442317CC}" presName="connTx" presStyleLbl="parChTrans1D4" presStyleIdx="3" presStyleCnt="4"/>
      <dgm:spPr/>
      <dgm:t>
        <a:bodyPr/>
        <a:lstStyle/>
        <a:p>
          <a:endParaRPr lang="ru-RU"/>
        </a:p>
      </dgm:t>
    </dgm:pt>
    <dgm:pt modelId="{75E32227-89E4-423F-B727-1CC93DE8D9E3}" type="pres">
      <dgm:prSet presAssocID="{539A2F1E-A36E-4218-8D0F-77DAD3FD7ADC}" presName="root2" presStyleCnt="0"/>
      <dgm:spPr/>
    </dgm:pt>
    <dgm:pt modelId="{2351ED82-6642-4135-80EE-9D01A38A9921}" type="pres">
      <dgm:prSet presAssocID="{539A2F1E-A36E-4218-8D0F-77DAD3FD7ADC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5AB956-4541-4039-B6BA-BDCD9F3FC277}" type="pres">
      <dgm:prSet presAssocID="{539A2F1E-A36E-4218-8D0F-77DAD3FD7ADC}" presName="level3hierChild" presStyleCnt="0"/>
      <dgm:spPr/>
    </dgm:pt>
  </dgm:ptLst>
  <dgm:cxnLst>
    <dgm:cxn modelId="{46F2AFEA-BB0C-448B-8457-625FCD6009C4}" type="presOf" srcId="{8D2BB24E-0998-4CC5-8B1F-8658AF060450}" destId="{5CFE7646-CCEC-4DA5-93BE-CB0915557DC6}" srcOrd="0" destOrd="0" presId="urn:microsoft.com/office/officeart/2005/8/layout/hierarchy2"/>
    <dgm:cxn modelId="{86C4155C-A24E-4EB1-8A41-32828A29A2B7}" type="presOf" srcId="{0DEEEF48-DB53-44E8-A228-3E683C4A07C6}" destId="{A3A0BB42-57FA-4DC3-A02A-8007E66F0E26}" srcOrd="0" destOrd="0" presId="urn:microsoft.com/office/officeart/2005/8/layout/hierarchy2"/>
    <dgm:cxn modelId="{BFD4D9DF-C8F4-49BE-BC42-7280E9E575B7}" type="presOf" srcId="{0DEEEF48-DB53-44E8-A228-3E683C4A07C6}" destId="{E15CA4FD-A05B-45AE-811F-3253485614BD}" srcOrd="1" destOrd="0" presId="urn:microsoft.com/office/officeart/2005/8/layout/hierarchy2"/>
    <dgm:cxn modelId="{60EEFC47-6D7C-4D95-B100-AEBB822C9834}" type="presOf" srcId="{80A8498B-46BF-4740-9567-DF0E38FF3287}" destId="{1E91E166-04FB-4C37-8886-0F89C4FA41FA}" srcOrd="1" destOrd="0" presId="urn:microsoft.com/office/officeart/2005/8/layout/hierarchy2"/>
    <dgm:cxn modelId="{DFEFC5F0-7CC6-41B9-8835-730A50F9340B}" type="presOf" srcId="{B55A1B70-A42E-4F30-AB94-2096AFC2F61A}" destId="{6EF084BF-252F-4414-A645-23A2E8E3CEF0}" srcOrd="0" destOrd="0" presId="urn:microsoft.com/office/officeart/2005/8/layout/hierarchy2"/>
    <dgm:cxn modelId="{E9687827-1B43-4AE5-892E-AC5935BE71CB}" type="presOf" srcId="{D6FFF06D-2024-4FF4-9E56-7DDE6C591002}" destId="{9202FA7C-F6EE-4B0B-A231-42C37AD1FC0E}" srcOrd="0" destOrd="0" presId="urn:microsoft.com/office/officeart/2005/8/layout/hierarchy2"/>
    <dgm:cxn modelId="{DAD955C1-028C-428A-888A-53AA119B4012}" type="presOf" srcId="{FBDD4463-2861-4BCA-94DC-C74A0D91DE05}" destId="{123A6FC1-8A7E-4A9A-BDE8-832E3D0CB05D}" srcOrd="0" destOrd="0" presId="urn:microsoft.com/office/officeart/2005/8/layout/hierarchy2"/>
    <dgm:cxn modelId="{E3946B35-E2A0-4141-9A44-AC33E9314BD1}" srcId="{76EA3730-5A09-4016-B62D-59BCE697908F}" destId="{8D2BB24E-0998-4CC5-8B1F-8658AF060450}" srcOrd="0" destOrd="0" parTransId="{402532B3-0106-4D56-A57B-BE58A8A50459}" sibTransId="{E8CE1B9D-1DEB-483C-8237-761DE0317404}"/>
    <dgm:cxn modelId="{BD8A883C-31D0-4B1D-96BB-0EFDA392FB0C}" srcId="{D6FFF06D-2024-4FF4-9E56-7DDE6C591002}" destId="{21F7B157-6DBC-44CE-BEED-A6E0C4072314}" srcOrd="1" destOrd="0" parTransId="{C947EA74-238D-4FB2-A69A-77AE2ECFB1CD}" sibTransId="{D0DFB50A-FBEF-43D0-BFB8-340C4A0F99DC}"/>
    <dgm:cxn modelId="{5EE919D5-0027-4441-833B-C8ED967A550E}" type="presOf" srcId="{9CF300C9-BA99-46B3-B890-1EBD63A28C81}" destId="{7D2EFF45-3E22-4783-B9C8-D3C49C8FF026}" srcOrd="1" destOrd="0" presId="urn:microsoft.com/office/officeart/2005/8/layout/hierarchy2"/>
    <dgm:cxn modelId="{A4B3096F-C2C3-48BC-8B80-9F3ACCB31771}" srcId="{DEBE3702-3947-4F7B-829B-261F6E62EA54}" destId="{BD1A3124-A741-4953-A975-3248175D15D5}" srcOrd="0" destOrd="0" parTransId="{69610D83-64C0-49EC-B807-BDC2E7380939}" sibTransId="{7BC66642-2CE9-485C-B280-F2577253D4F0}"/>
    <dgm:cxn modelId="{7E476CD6-7DA5-4FC6-91C2-B0FD4EE72253}" type="presOf" srcId="{65C46BEC-CA28-49EC-94CB-EAD915EBD008}" destId="{6C719776-C5F7-450E-8717-59926303AB1C}" srcOrd="1" destOrd="0" presId="urn:microsoft.com/office/officeart/2005/8/layout/hierarchy2"/>
    <dgm:cxn modelId="{19FD3B4A-5105-4E37-896A-F2F0A11DEC73}" srcId="{D6FFF06D-2024-4FF4-9E56-7DDE6C591002}" destId="{B55A1B70-A42E-4F30-AB94-2096AFC2F61A}" srcOrd="0" destOrd="0" parTransId="{9CF300C9-BA99-46B3-B890-1EBD63A28C81}" sibTransId="{EEC02BE8-329B-4740-AABA-B46F1AB89CCC}"/>
    <dgm:cxn modelId="{308B0886-216B-4577-A979-4B606713608B}" type="presOf" srcId="{69610D83-64C0-49EC-B807-BDC2E7380939}" destId="{4618571B-A7F0-47BF-B695-1A5A5388D09C}" srcOrd="0" destOrd="0" presId="urn:microsoft.com/office/officeart/2005/8/layout/hierarchy2"/>
    <dgm:cxn modelId="{A787499C-F2D9-4A1E-8C55-F4C31919DF85}" type="presOf" srcId="{76EA3730-5A09-4016-B62D-59BCE697908F}" destId="{46AE7F0D-D120-4B34-BE6D-1597ECE5B9DA}" srcOrd="0" destOrd="0" presId="urn:microsoft.com/office/officeart/2005/8/layout/hierarchy2"/>
    <dgm:cxn modelId="{C61AD6A4-C9C6-48B4-B8A0-F671C853B7B0}" srcId="{8D2BB24E-0998-4CC5-8B1F-8658AF060450}" destId="{2400C418-B7D4-4BCE-B199-7B99202A1C3E}" srcOrd="1" destOrd="0" parTransId="{0DEEEF48-DB53-44E8-A228-3E683C4A07C6}" sibTransId="{E5CFF12A-2FBE-4B42-938C-AA5A36D3D50E}"/>
    <dgm:cxn modelId="{CBE04FA1-5C99-42AA-A2B5-B5B42FF3EACB}" srcId="{66265395-D612-4699-BC8D-5F7C31C59CDB}" destId="{76EA3730-5A09-4016-B62D-59BCE697908F}" srcOrd="0" destOrd="0" parTransId="{6A7919B7-3B4A-466C-94AD-0391F143DE73}" sibTransId="{AAB3EBE2-AE2F-453B-A4FE-3220C7991037}"/>
    <dgm:cxn modelId="{4D10A0C4-487A-485B-975B-D98025C853B5}" type="presOf" srcId="{80A8498B-46BF-4740-9567-DF0E38FF3287}" destId="{07DB41B7-71BE-4ABA-A69D-B5C02D086FF9}" srcOrd="0" destOrd="0" presId="urn:microsoft.com/office/officeart/2005/8/layout/hierarchy2"/>
    <dgm:cxn modelId="{ACDE1AF8-7457-4B07-8CF0-3082C7320F43}" type="presOf" srcId="{21F7B157-6DBC-44CE-BEED-A6E0C4072314}" destId="{9176171F-711B-4D94-ACE9-1312A07EB76E}" srcOrd="0" destOrd="0" presId="urn:microsoft.com/office/officeart/2005/8/layout/hierarchy2"/>
    <dgm:cxn modelId="{84C9EFC0-78FD-4370-9BE0-4A01FE746B57}" type="presOf" srcId="{402532B3-0106-4D56-A57B-BE58A8A50459}" destId="{CD8EFAA4-8016-4BDB-A585-0249C3C82318}" srcOrd="0" destOrd="0" presId="urn:microsoft.com/office/officeart/2005/8/layout/hierarchy2"/>
    <dgm:cxn modelId="{0F79502E-A054-4120-B748-623C516601D9}" type="presOf" srcId="{B3B7A7A4-67F3-4E41-810A-D4AC130D9349}" destId="{F3259E06-D6FD-4C6B-8814-2EF4613DC022}" srcOrd="0" destOrd="0" presId="urn:microsoft.com/office/officeart/2005/8/layout/hierarchy2"/>
    <dgm:cxn modelId="{4B1638AF-19BB-44BA-B50D-0C8FD713D7EE}" srcId="{8D2BB24E-0998-4CC5-8B1F-8658AF060450}" destId="{DEBE3702-3947-4F7B-829B-261F6E62EA54}" srcOrd="0" destOrd="0" parTransId="{65C46BEC-CA28-49EC-94CB-EAD915EBD008}" sibTransId="{40731A67-3EAE-4FAE-B87C-07DF06DA68B4}"/>
    <dgm:cxn modelId="{0EF45407-B8A6-4C3F-ABEA-E68B14829217}" srcId="{B55A1B70-A42E-4F30-AB94-2096AFC2F61A}" destId="{81BA00AC-947E-4DEA-8419-FFB021D7F614}" srcOrd="0" destOrd="0" parTransId="{B3B7A7A4-67F3-4E41-810A-D4AC130D9349}" sibTransId="{549E5648-917E-4D90-B245-1F7842BEBB08}"/>
    <dgm:cxn modelId="{22798140-B41C-4AAB-AC6E-752331939266}" type="presOf" srcId="{C947EA74-238D-4FB2-A69A-77AE2ECFB1CD}" destId="{3BA06999-7201-4E14-84CC-EE5D1F8A7DFC}" srcOrd="0" destOrd="0" presId="urn:microsoft.com/office/officeart/2005/8/layout/hierarchy2"/>
    <dgm:cxn modelId="{00C69466-27CF-4137-B3ED-219ED3722D0C}" type="presOf" srcId="{66265395-D612-4699-BC8D-5F7C31C59CDB}" destId="{EBBBF058-B2D6-49CF-B00D-A71AFC3EF3E6}" srcOrd="0" destOrd="0" presId="urn:microsoft.com/office/officeart/2005/8/layout/hierarchy2"/>
    <dgm:cxn modelId="{B1E38F2F-2DD6-4C57-A64E-681954C308DD}" type="presOf" srcId="{9CF300C9-BA99-46B3-B890-1EBD63A28C81}" destId="{2C902ACD-BDD2-4852-825D-8960C2AA382F}" srcOrd="0" destOrd="0" presId="urn:microsoft.com/office/officeart/2005/8/layout/hierarchy2"/>
    <dgm:cxn modelId="{6B0E2795-BFED-45A6-9E8E-8D49158800E7}" type="presOf" srcId="{96FFFCD5-8F77-400B-BA76-BA8D00A726DB}" destId="{0FCCEEA9-7BD3-4D2E-8010-CE15563AA636}" srcOrd="1" destOrd="0" presId="urn:microsoft.com/office/officeart/2005/8/layout/hierarchy2"/>
    <dgm:cxn modelId="{E0E3BD6F-B5EB-4AD8-88D8-4083D6A2D8F8}" type="presOf" srcId="{539A2F1E-A36E-4218-8D0F-77DAD3FD7ADC}" destId="{2351ED82-6642-4135-80EE-9D01A38A9921}" srcOrd="0" destOrd="0" presId="urn:microsoft.com/office/officeart/2005/8/layout/hierarchy2"/>
    <dgm:cxn modelId="{D3C41393-1BF8-4BC6-A0FD-11495EDE2E3B}" type="presOf" srcId="{B3B7A7A4-67F3-4E41-810A-D4AC130D9349}" destId="{561E9F14-6B2E-4E7C-ABBF-BB77FE1E4724}" srcOrd="1" destOrd="0" presId="urn:microsoft.com/office/officeart/2005/8/layout/hierarchy2"/>
    <dgm:cxn modelId="{C4DD4E55-2566-456B-B557-B0543165A542}" type="presOf" srcId="{69610D83-64C0-49EC-B807-BDC2E7380939}" destId="{DF9B497C-0563-402C-A09A-5E93CD9E3719}" srcOrd="1" destOrd="0" presId="urn:microsoft.com/office/officeart/2005/8/layout/hierarchy2"/>
    <dgm:cxn modelId="{88B87F48-9B0F-4786-A101-4170032E42A7}" type="presOf" srcId="{72AA9855-12AE-48D6-8E2F-A853442317CC}" destId="{3388428F-5997-4546-98C8-3EED9271ABB5}" srcOrd="1" destOrd="0" presId="urn:microsoft.com/office/officeart/2005/8/layout/hierarchy2"/>
    <dgm:cxn modelId="{BC95E58F-7E0E-4C8F-97D5-8D991DC3F837}" type="presOf" srcId="{65C46BEC-CA28-49EC-94CB-EAD915EBD008}" destId="{A45A2882-5B8D-4F21-B131-20740BDCF331}" srcOrd="0" destOrd="0" presId="urn:microsoft.com/office/officeart/2005/8/layout/hierarchy2"/>
    <dgm:cxn modelId="{6F2E4971-FA61-49E9-B657-2C353E28A974}" srcId="{21F7B157-6DBC-44CE-BEED-A6E0C4072314}" destId="{539A2F1E-A36E-4218-8D0F-77DAD3FD7ADC}" srcOrd="0" destOrd="0" parTransId="{72AA9855-12AE-48D6-8E2F-A853442317CC}" sibTransId="{2AF7E7B8-D3B5-40CC-8AEC-9CED3BF3E7C3}"/>
    <dgm:cxn modelId="{5DBC7DEC-A4E3-4C29-B9FB-9D16F5D7F4BF}" type="presOf" srcId="{402532B3-0106-4D56-A57B-BE58A8A50459}" destId="{78913F1C-34C3-41D4-A119-943BB1CC868D}" srcOrd="1" destOrd="0" presId="urn:microsoft.com/office/officeart/2005/8/layout/hierarchy2"/>
    <dgm:cxn modelId="{F2DA2785-CFA7-43A5-8F21-ED202DE7982E}" type="presOf" srcId="{DEBE3702-3947-4F7B-829B-261F6E62EA54}" destId="{D8A8BBAE-772A-4613-8EF4-364B5B129CC1}" srcOrd="0" destOrd="0" presId="urn:microsoft.com/office/officeart/2005/8/layout/hierarchy2"/>
    <dgm:cxn modelId="{0732B374-C8A4-4D3E-ACA8-900D0973B46A}" srcId="{76EA3730-5A09-4016-B62D-59BCE697908F}" destId="{D6FFF06D-2024-4FF4-9E56-7DDE6C591002}" srcOrd="1" destOrd="0" parTransId="{80A8498B-46BF-4740-9567-DF0E38FF3287}" sibTransId="{491F2E0B-5276-4F51-9DF5-84FA18A16731}"/>
    <dgm:cxn modelId="{8D8FE9D3-8271-4BE0-A3E8-2ED2A4DB005D}" type="presOf" srcId="{2400C418-B7D4-4BCE-B199-7B99202A1C3E}" destId="{147D68CA-6DC6-46E7-B94F-53A2DE30ABFB}" srcOrd="0" destOrd="0" presId="urn:microsoft.com/office/officeart/2005/8/layout/hierarchy2"/>
    <dgm:cxn modelId="{6C7C2F82-6535-43E8-AD7A-95801F3B7CB4}" type="presOf" srcId="{81BA00AC-947E-4DEA-8419-FFB021D7F614}" destId="{FAF4CEC7-C5AF-4783-8333-AD84B2E8EEEB}" srcOrd="0" destOrd="0" presId="urn:microsoft.com/office/officeart/2005/8/layout/hierarchy2"/>
    <dgm:cxn modelId="{26EAA10C-C018-4222-A73F-6D17B63A2F09}" srcId="{2400C418-B7D4-4BCE-B199-7B99202A1C3E}" destId="{FBDD4463-2861-4BCA-94DC-C74A0D91DE05}" srcOrd="0" destOrd="0" parTransId="{96FFFCD5-8F77-400B-BA76-BA8D00A726DB}" sibTransId="{3FD3FCDC-4750-4EAF-9F80-5B0BBA0151AF}"/>
    <dgm:cxn modelId="{72E281D0-35B1-46A0-A27B-E2DBE3492D47}" type="presOf" srcId="{BD1A3124-A741-4953-A975-3248175D15D5}" destId="{26C97059-4DE1-4E9A-8CFF-21B79079E77A}" srcOrd="0" destOrd="0" presId="urn:microsoft.com/office/officeart/2005/8/layout/hierarchy2"/>
    <dgm:cxn modelId="{D4B3D558-C232-4514-B712-C09254174D21}" type="presOf" srcId="{72AA9855-12AE-48D6-8E2F-A853442317CC}" destId="{EBB13666-DD4E-4CB3-9CEC-71131D499F8B}" srcOrd="0" destOrd="0" presId="urn:microsoft.com/office/officeart/2005/8/layout/hierarchy2"/>
    <dgm:cxn modelId="{D872DF57-3632-4C51-8A76-2616838D075B}" type="presOf" srcId="{96FFFCD5-8F77-400B-BA76-BA8D00A726DB}" destId="{F158923E-247B-4974-AB10-B370F0588353}" srcOrd="0" destOrd="0" presId="urn:microsoft.com/office/officeart/2005/8/layout/hierarchy2"/>
    <dgm:cxn modelId="{F3E82226-B374-4492-8B09-7843F6A602AA}" type="presOf" srcId="{C947EA74-238D-4FB2-A69A-77AE2ECFB1CD}" destId="{A6D2FA64-83D9-445A-A136-34E3926ABCFF}" srcOrd="1" destOrd="0" presId="urn:microsoft.com/office/officeart/2005/8/layout/hierarchy2"/>
    <dgm:cxn modelId="{6F923E3F-1DDE-4DF6-977A-68E98A5718A9}" type="presParOf" srcId="{EBBBF058-B2D6-49CF-B00D-A71AFC3EF3E6}" destId="{1DB0D027-4FFB-4307-8B59-DEE4A4FD10F4}" srcOrd="0" destOrd="0" presId="urn:microsoft.com/office/officeart/2005/8/layout/hierarchy2"/>
    <dgm:cxn modelId="{2D33105D-018F-4CD7-BA2C-AA21BC47DED1}" type="presParOf" srcId="{1DB0D027-4FFB-4307-8B59-DEE4A4FD10F4}" destId="{46AE7F0D-D120-4B34-BE6D-1597ECE5B9DA}" srcOrd="0" destOrd="0" presId="urn:microsoft.com/office/officeart/2005/8/layout/hierarchy2"/>
    <dgm:cxn modelId="{128DD558-8F63-4D07-855B-3479C4556ED5}" type="presParOf" srcId="{1DB0D027-4FFB-4307-8B59-DEE4A4FD10F4}" destId="{D8AA430C-29DF-48EA-A56B-D5AA82B6ED7C}" srcOrd="1" destOrd="0" presId="urn:microsoft.com/office/officeart/2005/8/layout/hierarchy2"/>
    <dgm:cxn modelId="{6402A199-5E1D-47C1-8FFE-29C41E1B37A5}" type="presParOf" srcId="{D8AA430C-29DF-48EA-A56B-D5AA82B6ED7C}" destId="{CD8EFAA4-8016-4BDB-A585-0249C3C82318}" srcOrd="0" destOrd="0" presId="urn:microsoft.com/office/officeart/2005/8/layout/hierarchy2"/>
    <dgm:cxn modelId="{67AFC2A7-9CF4-4ED3-83D7-72048FED117F}" type="presParOf" srcId="{CD8EFAA4-8016-4BDB-A585-0249C3C82318}" destId="{78913F1C-34C3-41D4-A119-943BB1CC868D}" srcOrd="0" destOrd="0" presId="urn:microsoft.com/office/officeart/2005/8/layout/hierarchy2"/>
    <dgm:cxn modelId="{FF9CD8E6-E998-4EDB-B63B-220C9AC3B43F}" type="presParOf" srcId="{D8AA430C-29DF-48EA-A56B-D5AA82B6ED7C}" destId="{AAA7B833-CC68-4C5F-95AC-12B54E7DFD05}" srcOrd="1" destOrd="0" presId="urn:microsoft.com/office/officeart/2005/8/layout/hierarchy2"/>
    <dgm:cxn modelId="{77CD8BAF-67AB-433D-B5AB-2B48B7C2A372}" type="presParOf" srcId="{AAA7B833-CC68-4C5F-95AC-12B54E7DFD05}" destId="{5CFE7646-CCEC-4DA5-93BE-CB0915557DC6}" srcOrd="0" destOrd="0" presId="urn:microsoft.com/office/officeart/2005/8/layout/hierarchy2"/>
    <dgm:cxn modelId="{6C77A7B0-B0FF-4C74-9304-162A52B39F0B}" type="presParOf" srcId="{AAA7B833-CC68-4C5F-95AC-12B54E7DFD05}" destId="{5D5004DC-58E0-46FE-A28B-22E46770701B}" srcOrd="1" destOrd="0" presId="urn:microsoft.com/office/officeart/2005/8/layout/hierarchy2"/>
    <dgm:cxn modelId="{96C88B46-771D-4527-B9BD-A8EBAA03D11E}" type="presParOf" srcId="{5D5004DC-58E0-46FE-A28B-22E46770701B}" destId="{A45A2882-5B8D-4F21-B131-20740BDCF331}" srcOrd="0" destOrd="0" presId="urn:microsoft.com/office/officeart/2005/8/layout/hierarchy2"/>
    <dgm:cxn modelId="{F3776087-E17E-4D98-80A2-2D09E8C38585}" type="presParOf" srcId="{A45A2882-5B8D-4F21-B131-20740BDCF331}" destId="{6C719776-C5F7-450E-8717-59926303AB1C}" srcOrd="0" destOrd="0" presId="urn:microsoft.com/office/officeart/2005/8/layout/hierarchy2"/>
    <dgm:cxn modelId="{2DC669E3-9D55-4E6D-83B2-9A2D40244B22}" type="presParOf" srcId="{5D5004DC-58E0-46FE-A28B-22E46770701B}" destId="{12F5506C-F502-4E55-A3B4-4F480A0610D8}" srcOrd="1" destOrd="0" presId="urn:microsoft.com/office/officeart/2005/8/layout/hierarchy2"/>
    <dgm:cxn modelId="{2D2BD1E6-D760-4292-81F8-29CCD9D864C9}" type="presParOf" srcId="{12F5506C-F502-4E55-A3B4-4F480A0610D8}" destId="{D8A8BBAE-772A-4613-8EF4-364B5B129CC1}" srcOrd="0" destOrd="0" presId="urn:microsoft.com/office/officeart/2005/8/layout/hierarchy2"/>
    <dgm:cxn modelId="{0DA8591B-40A5-4E0A-BB7A-7CC1289B061B}" type="presParOf" srcId="{12F5506C-F502-4E55-A3B4-4F480A0610D8}" destId="{593FBEC3-1AE6-424F-A576-5F370AF629B6}" srcOrd="1" destOrd="0" presId="urn:microsoft.com/office/officeart/2005/8/layout/hierarchy2"/>
    <dgm:cxn modelId="{A901947F-426E-4ADC-AC8F-A81A03729158}" type="presParOf" srcId="{593FBEC3-1AE6-424F-A576-5F370AF629B6}" destId="{4618571B-A7F0-47BF-B695-1A5A5388D09C}" srcOrd="0" destOrd="0" presId="urn:microsoft.com/office/officeart/2005/8/layout/hierarchy2"/>
    <dgm:cxn modelId="{3B0509E4-999C-4E5F-8BB0-FCF758424E47}" type="presParOf" srcId="{4618571B-A7F0-47BF-B695-1A5A5388D09C}" destId="{DF9B497C-0563-402C-A09A-5E93CD9E3719}" srcOrd="0" destOrd="0" presId="urn:microsoft.com/office/officeart/2005/8/layout/hierarchy2"/>
    <dgm:cxn modelId="{74E9F49E-ABFE-4CC2-AA41-62F5B4423602}" type="presParOf" srcId="{593FBEC3-1AE6-424F-A576-5F370AF629B6}" destId="{CEA43A08-913F-46A8-8DAE-C00FD3398CDC}" srcOrd="1" destOrd="0" presId="urn:microsoft.com/office/officeart/2005/8/layout/hierarchy2"/>
    <dgm:cxn modelId="{4FA89143-A3E2-4D94-A90A-36062702C34C}" type="presParOf" srcId="{CEA43A08-913F-46A8-8DAE-C00FD3398CDC}" destId="{26C97059-4DE1-4E9A-8CFF-21B79079E77A}" srcOrd="0" destOrd="0" presId="urn:microsoft.com/office/officeart/2005/8/layout/hierarchy2"/>
    <dgm:cxn modelId="{FF85CB6E-243F-4440-BD5B-A33C9E53A84F}" type="presParOf" srcId="{CEA43A08-913F-46A8-8DAE-C00FD3398CDC}" destId="{541E2FDA-6637-41C2-BAE7-8105D101C787}" srcOrd="1" destOrd="0" presId="urn:microsoft.com/office/officeart/2005/8/layout/hierarchy2"/>
    <dgm:cxn modelId="{1CBB0A9E-C31B-4B03-ABCB-43F8FD985A0B}" type="presParOf" srcId="{5D5004DC-58E0-46FE-A28B-22E46770701B}" destId="{A3A0BB42-57FA-4DC3-A02A-8007E66F0E26}" srcOrd="2" destOrd="0" presId="urn:microsoft.com/office/officeart/2005/8/layout/hierarchy2"/>
    <dgm:cxn modelId="{0C749010-6A4C-4D0C-B0BA-279682A9DB77}" type="presParOf" srcId="{A3A0BB42-57FA-4DC3-A02A-8007E66F0E26}" destId="{E15CA4FD-A05B-45AE-811F-3253485614BD}" srcOrd="0" destOrd="0" presId="urn:microsoft.com/office/officeart/2005/8/layout/hierarchy2"/>
    <dgm:cxn modelId="{329DCA9C-2CFE-420F-83F0-904EBE307B5A}" type="presParOf" srcId="{5D5004DC-58E0-46FE-A28B-22E46770701B}" destId="{A280BB32-B344-402F-8B1A-2127BB3C52BC}" srcOrd="3" destOrd="0" presId="urn:microsoft.com/office/officeart/2005/8/layout/hierarchy2"/>
    <dgm:cxn modelId="{DF0D31E4-D801-437C-825F-7E29BF123ECF}" type="presParOf" srcId="{A280BB32-B344-402F-8B1A-2127BB3C52BC}" destId="{147D68CA-6DC6-46E7-B94F-53A2DE30ABFB}" srcOrd="0" destOrd="0" presId="urn:microsoft.com/office/officeart/2005/8/layout/hierarchy2"/>
    <dgm:cxn modelId="{15055C68-B377-42EE-99DC-9D97F0EA0003}" type="presParOf" srcId="{A280BB32-B344-402F-8B1A-2127BB3C52BC}" destId="{6B36E170-D956-4A88-86EA-9BA113CE9567}" srcOrd="1" destOrd="0" presId="urn:microsoft.com/office/officeart/2005/8/layout/hierarchy2"/>
    <dgm:cxn modelId="{52CE5381-FDBB-4F9E-AC74-EEFF697FF4CD}" type="presParOf" srcId="{6B36E170-D956-4A88-86EA-9BA113CE9567}" destId="{F158923E-247B-4974-AB10-B370F0588353}" srcOrd="0" destOrd="0" presId="urn:microsoft.com/office/officeart/2005/8/layout/hierarchy2"/>
    <dgm:cxn modelId="{B1A080F2-BC70-4C0A-91F1-9C75256EAD07}" type="presParOf" srcId="{F158923E-247B-4974-AB10-B370F0588353}" destId="{0FCCEEA9-7BD3-4D2E-8010-CE15563AA636}" srcOrd="0" destOrd="0" presId="urn:microsoft.com/office/officeart/2005/8/layout/hierarchy2"/>
    <dgm:cxn modelId="{F03A48FB-476F-4E0D-9426-C258365A22D9}" type="presParOf" srcId="{6B36E170-D956-4A88-86EA-9BA113CE9567}" destId="{FCD49E66-467F-4082-9C51-45B62066D3DE}" srcOrd="1" destOrd="0" presId="urn:microsoft.com/office/officeart/2005/8/layout/hierarchy2"/>
    <dgm:cxn modelId="{A113FD72-4D84-461A-83A6-3008153D6504}" type="presParOf" srcId="{FCD49E66-467F-4082-9C51-45B62066D3DE}" destId="{123A6FC1-8A7E-4A9A-BDE8-832E3D0CB05D}" srcOrd="0" destOrd="0" presId="urn:microsoft.com/office/officeart/2005/8/layout/hierarchy2"/>
    <dgm:cxn modelId="{FC60C475-B31D-4245-A41D-FC8A7B52BA55}" type="presParOf" srcId="{FCD49E66-467F-4082-9C51-45B62066D3DE}" destId="{AD36FDE6-D839-48B3-AD4D-E4831699F3DE}" srcOrd="1" destOrd="0" presId="urn:microsoft.com/office/officeart/2005/8/layout/hierarchy2"/>
    <dgm:cxn modelId="{2B0E4AD1-AF84-4128-9172-3DDE8E97A5DB}" type="presParOf" srcId="{D8AA430C-29DF-48EA-A56B-D5AA82B6ED7C}" destId="{07DB41B7-71BE-4ABA-A69D-B5C02D086FF9}" srcOrd="2" destOrd="0" presId="urn:microsoft.com/office/officeart/2005/8/layout/hierarchy2"/>
    <dgm:cxn modelId="{BB0FB64B-5503-4F89-BA0D-558A2D4D6099}" type="presParOf" srcId="{07DB41B7-71BE-4ABA-A69D-B5C02D086FF9}" destId="{1E91E166-04FB-4C37-8886-0F89C4FA41FA}" srcOrd="0" destOrd="0" presId="urn:microsoft.com/office/officeart/2005/8/layout/hierarchy2"/>
    <dgm:cxn modelId="{1DA381CF-0C6C-43FF-8C66-BBF04C79E3EA}" type="presParOf" srcId="{D8AA430C-29DF-48EA-A56B-D5AA82B6ED7C}" destId="{EB554CC8-B282-4C94-A5CF-9273595C79DD}" srcOrd="3" destOrd="0" presId="urn:microsoft.com/office/officeart/2005/8/layout/hierarchy2"/>
    <dgm:cxn modelId="{B03F6AFD-53E1-4D99-A8C9-B26E4F1D78A9}" type="presParOf" srcId="{EB554CC8-B282-4C94-A5CF-9273595C79DD}" destId="{9202FA7C-F6EE-4B0B-A231-42C37AD1FC0E}" srcOrd="0" destOrd="0" presId="urn:microsoft.com/office/officeart/2005/8/layout/hierarchy2"/>
    <dgm:cxn modelId="{1AA67DA2-0466-4D69-BBF8-5518639F312F}" type="presParOf" srcId="{EB554CC8-B282-4C94-A5CF-9273595C79DD}" destId="{6203522C-1F4B-440F-81D4-C0C73BFA1CE3}" srcOrd="1" destOrd="0" presId="urn:microsoft.com/office/officeart/2005/8/layout/hierarchy2"/>
    <dgm:cxn modelId="{8C8A82A6-2B78-403E-8E07-19D12FC5FE6A}" type="presParOf" srcId="{6203522C-1F4B-440F-81D4-C0C73BFA1CE3}" destId="{2C902ACD-BDD2-4852-825D-8960C2AA382F}" srcOrd="0" destOrd="0" presId="urn:microsoft.com/office/officeart/2005/8/layout/hierarchy2"/>
    <dgm:cxn modelId="{5309D6F5-D007-49FF-9A15-7ED3D45FED94}" type="presParOf" srcId="{2C902ACD-BDD2-4852-825D-8960C2AA382F}" destId="{7D2EFF45-3E22-4783-B9C8-D3C49C8FF026}" srcOrd="0" destOrd="0" presId="urn:microsoft.com/office/officeart/2005/8/layout/hierarchy2"/>
    <dgm:cxn modelId="{62FFAF22-E844-486C-AD9C-A51B2D1529E0}" type="presParOf" srcId="{6203522C-1F4B-440F-81D4-C0C73BFA1CE3}" destId="{D07E0949-A0B4-498F-B69A-4691E29C71A1}" srcOrd="1" destOrd="0" presId="urn:microsoft.com/office/officeart/2005/8/layout/hierarchy2"/>
    <dgm:cxn modelId="{899D1CB6-CC65-437A-A3E8-A74DC70C1D9B}" type="presParOf" srcId="{D07E0949-A0B4-498F-B69A-4691E29C71A1}" destId="{6EF084BF-252F-4414-A645-23A2E8E3CEF0}" srcOrd="0" destOrd="0" presId="urn:microsoft.com/office/officeart/2005/8/layout/hierarchy2"/>
    <dgm:cxn modelId="{66F8A3E7-35A5-482D-8EE5-52DE4777F60D}" type="presParOf" srcId="{D07E0949-A0B4-498F-B69A-4691E29C71A1}" destId="{6C9A1C86-8413-47EF-A2F9-BE42D3464DB8}" srcOrd="1" destOrd="0" presId="urn:microsoft.com/office/officeart/2005/8/layout/hierarchy2"/>
    <dgm:cxn modelId="{B874EADA-4EE8-4924-9E7F-62DE521BBC6B}" type="presParOf" srcId="{6C9A1C86-8413-47EF-A2F9-BE42D3464DB8}" destId="{F3259E06-D6FD-4C6B-8814-2EF4613DC022}" srcOrd="0" destOrd="0" presId="urn:microsoft.com/office/officeart/2005/8/layout/hierarchy2"/>
    <dgm:cxn modelId="{98EC6C4A-D1A8-4D4F-913F-900DF756B8E9}" type="presParOf" srcId="{F3259E06-D6FD-4C6B-8814-2EF4613DC022}" destId="{561E9F14-6B2E-4E7C-ABBF-BB77FE1E4724}" srcOrd="0" destOrd="0" presId="urn:microsoft.com/office/officeart/2005/8/layout/hierarchy2"/>
    <dgm:cxn modelId="{60E7626F-067A-4074-BFEE-D99CE7B6ECB4}" type="presParOf" srcId="{6C9A1C86-8413-47EF-A2F9-BE42D3464DB8}" destId="{E030AFED-BAA0-45C9-B542-48DA3752CC30}" srcOrd="1" destOrd="0" presId="urn:microsoft.com/office/officeart/2005/8/layout/hierarchy2"/>
    <dgm:cxn modelId="{C597203D-A6F2-41FE-A3DD-6729B106C0EB}" type="presParOf" srcId="{E030AFED-BAA0-45C9-B542-48DA3752CC30}" destId="{FAF4CEC7-C5AF-4783-8333-AD84B2E8EEEB}" srcOrd="0" destOrd="0" presId="urn:microsoft.com/office/officeart/2005/8/layout/hierarchy2"/>
    <dgm:cxn modelId="{A4322EBE-9B81-4876-BE1B-22F78AA6AB1D}" type="presParOf" srcId="{E030AFED-BAA0-45C9-B542-48DA3752CC30}" destId="{4ECD44EF-2697-4379-A972-89471C8281DE}" srcOrd="1" destOrd="0" presId="urn:microsoft.com/office/officeart/2005/8/layout/hierarchy2"/>
    <dgm:cxn modelId="{DD459F80-6BFB-42A6-A6A3-22391C0B246A}" type="presParOf" srcId="{6203522C-1F4B-440F-81D4-C0C73BFA1CE3}" destId="{3BA06999-7201-4E14-84CC-EE5D1F8A7DFC}" srcOrd="2" destOrd="0" presId="urn:microsoft.com/office/officeart/2005/8/layout/hierarchy2"/>
    <dgm:cxn modelId="{8F9E77D9-D336-4E72-81DA-AD73E3783874}" type="presParOf" srcId="{3BA06999-7201-4E14-84CC-EE5D1F8A7DFC}" destId="{A6D2FA64-83D9-445A-A136-34E3926ABCFF}" srcOrd="0" destOrd="0" presId="urn:microsoft.com/office/officeart/2005/8/layout/hierarchy2"/>
    <dgm:cxn modelId="{DB849721-EE0A-4AE7-BDA6-379518EF2A16}" type="presParOf" srcId="{6203522C-1F4B-440F-81D4-C0C73BFA1CE3}" destId="{AA4A42FA-A9AC-4831-9C4F-E0DC9C43D23F}" srcOrd="3" destOrd="0" presId="urn:microsoft.com/office/officeart/2005/8/layout/hierarchy2"/>
    <dgm:cxn modelId="{BE2BBCB6-8CB1-49EF-B85E-6DDF40E8CBB6}" type="presParOf" srcId="{AA4A42FA-A9AC-4831-9C4F-E0DC9C43D23F}" destId="{9176171F-711B-4D94-ACE9-1312A07EB76E}" srcOrd="0" destOrd="0" presId="urn:microsoft.com/office/officeart/2005/8/layout/hierarchy2"/>
    <dgm:cxn modelId="{78C5B04C-3B6D-4B97-9D03-8E0279243F46}" type="presParOf" srcId="{AA4A42FA-A9AC-4831-9C4F-E0DC9C43D23F}" destId="{78052968-5B45-462B-8C3C-DA4A00565255}" srcOrd="1" destOrd="0" presId="urn:microsoft.com/office/officeart/2005/8/layout/hierarchy2"/>
    <dgm:cxn modelId="{50049F11-E70E-4009-9379-C87AE5AA722F}" type="presParOf" srcId="{78052968-5B45-462B-8C3C-DA4A00565255}" destId="{EBB13666-DD4E-4CB3-9CEC-71131D499F8B}" srcOrd="0" destOrd="0" presId="urn:microsoft.com/office/officeart/2005/8/layout/hierarchy2"/>
    <dgm:cxn modelId="{F7223516-CA08-4939-9737-32E14D39BEC3}" type="presParOf" srcId="{EBB13666-DD4E-4CB3-9CEC-71131D499F8B}" destId="{3388428F-5997-4546-98C8-3EED9271ABB5}" srcOrd="0" destOrd="0" presId="urn:microsoft.com/office/officeart/2005/8/layout/hierarchy2"/>
    <dgm:cxn modelId="{BC232B39-A681-43DF-8B4A-C2080995B70B}" type="presParOf" srcId="{78052968-5B45-462B-8C3C-DA4A00565255}" destId="{75E32227-89E4-423F-B727-1CC93DE8D9E3}" srcOrd="1" destOrd="0" presId="urn:microsoft.com/office/officeart/2005/8/layout/hierarchy2"/>
    <dgm:cxn modelId="{9EC49B92-DEE3-40FD-B574-C89B12188CFA}" type="presParOf" srcId="{75E32227-89E4-423F-B727-1CC93DE8D9E3}" destId="{2351ED82-6642-4135-80EE-9D01A38A9921}" srcOrd="0" destOrd="0" presId="urn:microsoft.com/office/officeart/2005/8/layout/hierarchy2"/>
    <dgm:cxn modelId="{6DF5D551-65CA-4942-B0EA-32A9DC6A5497}" type="presParOf" srcId="{75E32227-89E4-423F-B727-1CC93DE8D9E3}" destId="{065AB956-4541-4039-B6BA-BDCD9F3FC277}" srcOrd="1" destOrd="0" presId="urn:microsoft.com/office/officeart/2005/8/layout/hierarchy2"/>
  </dgm:cxnLst>
  <dgm:bg>
    <a:noFill/>
  </dgm:bg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3B4BC08-C769-4F77-8A9C-32C0637B1D9D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09F73E5-9179-4575-AC8C-5C91E43C498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275 клубных формирований</a:t>
          </a:r>
          <a:endParaRPr lang="ru-RU" sz="2000" b="1" dirty="0">
            <a:solidFill>
              <a:schemeClr val="tx1"/>
            </a:solidFill>
          </a:endParaRPr>
        </a:p>
      </dgm:t>
    </dgm:pt>
    <dgm:pt modelId="{B9615F51-A792-468F-BFD4-BED4A6DF90C8}" type="parTrans" cxnId="{AF04C6F8-73B7-4909-B6BC-0C4ED07A4D3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A8D764FD-37B7-46FA-8240-0A276579BBB1}" type="sibTrans" cxnId="{AF04C6F8-73B7-4909-B6BC-0C4ED07A4D3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2F17C06E-9FA3-4272-8A17-4DB8EFC266BC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1450 человек</a:t>
          </a:r>
          <a:endParaRPr lang="ru-RU" sz="2000" b="1" dirty="0">
            <a:solidFill>
              <a:schemeClr val="tx1"/>
            </a:solidFill>
          </a:endParaRPr>
        </a:p>
      </dgm:t>
    </dgm:pt>
    <dgm:pt modelId="{B723BA39-DF20-4717-858A-583D983A8823}" type="parTrans" cxnId="{94A17B75-3691-48A8-9FA6-67DCF22DC3C7}">
      <dgm:prSet custT="1"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3838DB1E-E8A5-4DA4-93A5-67EC43B06EBF}" type="sibTrans" cxnId="{94A17B75-3691-48A8-9FA6-67DCF22DC3C7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040D0F77-1455-4D25-9CF3-D005A23348B1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110  любительских клубных формирований</a:t>
          </a:r>
          <a:endParaRPr lang="ru-RU" sz="2000" b="1" dirty="0">
            <a:solidFill>
              <a:schemeClr val="tx1"/>
            </a:solidFill>
          </a:endParaRPr>
        </a:p>
      </dgm:t>
    </dgm:pt>
    <dgm:pt modelId="{38FD552F-B902-4EF1-A3FA-906C1FD0B303}" type="sibTrans" cxnId="{4E1703C5-2FAC-4707-8F04-79A08FE27EAA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EC2BF4F4-6D6F-46EF-987C-5855F43D0E98}" type="parTrans" cxnId="{4E1703C5-2FAC-4707-8F04-79A08FE27EAA}">
      <dgm:prSet custT="1"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3FE1D9A8-C851-4948-A4B3-B61C4291736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3394 человека</a:t>
          </a:r>
          <a:endParaRPr lang="ru-RU" sz="2000" b="1" dirty="0">
            <a:solidFill>
              <a:schemeClr val="tx1"/>
            </a:solidFill>
          </a:endParaRPr>
        </a:p>
      </dgm:t>
    </dgm:pt>
    <dgm:pt modelId="{147C6C45-1149-40F8-96D9-1791B3E1352F}" type="sibTrans" cxnId="{41D76E05-7E5B-4AFC-98CD-8E93F9CCB9CB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003A39D3-28A3-446F-A09B-4923CD3C404E}" type="parTrans" cxnId="{41D76E05-7E5B-4AFC-98CD-8E93F9CCB9CB}">
      <dgm:prSet custT="1"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D5607125-1B34-41B4-B284-93684622AB72}" type="pres">
      <dgm:prSet presAssocID="{A3B4BC08-C769-4F77-8A9C-32C0637B1D9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CAF220-D496-44F9-9925-9E26A2043460}" type="pres">
      <dgm:prSet presAssocID="{109F73E5-9179-4575-AC8C-5C91E43C4984}" presName="root1" presStyleCnt="0"/>
      <dgm:spPr/>
    </dgm:pt>
    <dgm:pt modelId="{6046E854-7D57-46B9-8FE6-2757A7727A34}" type="pres">
      <dgm:prSet presAssocID="{109F73E5-9179-4575-AC8C-5C91E43C498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55C92C-1071-4C28-BD12-D378FE71A4E1}" type="pres">
      <dgm:prSet presAssocID="{109F73E5-9179-4575-AC8C-5C91E43C4984}" presName="level2hierChild" presStyleCnt="0"/>
      <dgm:spPr/>
    </dgm:pt>
    <dgm:pt modelId="{46A9062B-B2ED-4A0D-938C-68F1DC44B243}" type="pres">
      <dgm:prSet presAssocID="{003A39D3-28A3-446F-A09B-4923CD3C404E}" presName="conn2-1" presStyleLbl="parChTrans1D2" presStyleIdx="0" presStyleCnt="1"/>
      <dgm:spPr/>
      <dgm:t>
        <a:bodyPr/>
        <a:lstStyle/>
        <a:p>
          <a:endParaRPr lang="ru-RU"/>
        </a:p>
      </dgm:t>
    </dgm:pt>
    <dgm:pt modelId="{BCDAFC89-84F6-4A27-8C3A-1EC169FF76E4}" type="pres">
      <dgm:prSet presAssocID="{003A39D3-28A3-446F-A09B-4923CD3C404E}" presName="connTx" presStyleLbl="parChTrans1D2" presStyleIdx="0" presStyleCnt="1"/>
      <dgm:spPr/>
      <dgm:t>
        <a:bodyPr/>
        <a:lstStyle/>
        <a:p>
          <a:endParaRPr lang="ru-RU"/>
        </a:p>
      </dgm:t>
    </dgm:pt>
    <dgm:pt modelId="{EC73638F-7258-417E-AE57-7F609D5697F6}" type="pres">
      <dgm:prSet presAssocID="{3FE1D9A8-C851-4948-A4B3-B61C42917362}" presName="root2" presStyleCnt="0"/>
      <dgm:spPr/>
    </dgm:pt>
    <dgm:pt modelId="{78A45C34-AB18-4A7A-9790-50C3EB423F97}" type="pres">
      <dgm:prSet presAssocID="{3FE1D9A8-C851-4948-A4B3-B61C42917362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F40102-2172-4FFC-A8E1-819594BE35BE}" type="pres">
      <dgm:prSet presAssocID="{3FE1D9A8-C851-4948-A4B3-B61C42917362}" presName="level3hierChild" presStyleCnt="0"/>
      <dgm:spPr/>
    </dgm:pt>
    <dgm:pt modelId="{13D0202A-4DE3-48F6-A56D-57701EBE63C9}" type="pres">
      <dgm:prSet presAssocID="{EC2BF4F4-6D6F-46EF-987C-5855F43D0E98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CF6AEE6A-5F6E-4714-81E7-CD4928C497AD}" type="pres">
      <dgm:prSet presAssocID="{EC2BF4F4-6D6F-46EF-987C-5855F43D0E98}" presName="connTx" presStyleLbl="parChTrans1D3" presStyleIdx="0" presStyleCnt="2"/>
      <dgm:spPr/>
      <dgm:t>
        <a:bodyPr/>
        <a:lstStyle/>
        <a:p>
          <a:endParaRPr lang="ru-RU"/>
        </a:p>
      </dgm:t>
    </dgm:pt>
    <dgm:pt modelId="{627C1EEC-1C58-484D-93E5-BF3BC643FE28}" type="pres">
      <dgm:prSet presAssocID="{040D0F77-1455-4D25-9CF3-D005A23348B1}" presName="root2" presStyleCnt="0"/>
      <dgm:spPr/>
    </dgm:pt>
    <dgm:pt modelId="{7CB3CD29-5EF2-4D39-B1B2-8F829D0BEB99}" type="pres">
      <dgm:prSet presAssocID="{040D0F77-1455-4D25-9CF3-D005A23348B1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82694B-ABF1-43D4-B832-6B98D7987A46}" type="pres">
      <dgm:prSet presAssocID="{040D0F77-1455-4D25-9CF3-D005A23348B1}" presName="level3hierChild" presStyleCnt="0"/>
      <dgm:spPr/>
    </dgm:pt>
    <dgm:pt modelId="{D5D67FB4-0E30-48A8-AEE0-7932890B6677}" type="pres">
      <dgm:prSet presAssocID="{B723BA39-DF20-4717-858A-583D983A8823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E7895E7C-E9F4-4ED7-BEFC-BDBDF8272157}" type="pres">
      <dgm:prSet presAssocID="{B723BA39-DF20-4717-858A-583D983A8823}" presName="connTx" presStyleLbl="parChTrans1D3" presStyleIdx="1" presStyleCnt="2"/>
      <dgm:spPr/>
      <dgm:t>
        <a:bodyPr/>
        <a:lstStyle/>
        <a:p>
          <a:endParaRPr lang="ru-RU"/>
        </a:p>
      </dgm:t>
    </dgm:pt>
    <dgm:pt modelId="{C7F5FD9E-0576-48EC-9859-F20395F53320}" type="pres">
      <dgm:prSet presAssocID="{2F17C06E-9FA3-4272-8A17-4DB8EFC266BC}" presName="root2" presStyleCnt="0"/>
      <dgm:spPr/>
    </dgm:pt>
    <dgm:pt modelId="{EC41FD99-081C-4949-86CB-828C8830DAB9}" type="pres">
      <dgm:prSet presAssocID="{2F17C06E-9FA3-4272-8A17-4DB8EFC266BC}" presName="LevelTwoTextNode" presStyleLbl="node3" presStyleIdx="1" presStyleCnt="2" custLinFactNeighborX="2041" custLinFactNeighborY="57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9F40F8-3255-482A-8286-B5F3DAA7AAC5}" type="pres">
      <dgm:prSet presAssocID="{2F17C06E-9FA3-4272-8A17-4DB8EFC266BC}" presName="level3hierChild" presStyleCnt="0"/>
      <dgm:spPr/>
    </dgm:pt>
  </dgm:ptLst>
  <dgm:cxnLst>
    <dgm:cxn modelId="{8DC4B0A5-FCD6-4FE9-9E70-5D710F7772CC}" type="presOf" srcId="{A3B4BC08-C769-4F77-8A9C-32C0637B1D9D}" destId="{D5607125-1B34-41B4-B284-93684622AB72}" srcOrd="0" destOrd="0" presId="urn:microsoft.com/office/officeart/2005/8/layout/hierarchy2"/>
    <dgm:cxn modelId="{9488E7D8-7DBE-42F9-8EF6-2B430E78C7AD}" type="presOf" srcId="{003A39D3-28A3-446F-A09B-4923CD3C404E}" destId="{BCDAFC89-84F6-4A27-8C3A-1EC169FF76E4}" srcOrd="1" destOrd="0" presId="urn:microsoft.com/office/officeart/2005/8/layout/hierarchy2"/>
    <dgm:cxn modelId="{4E1703C5-2FAC-4707-8F04-79A08FE27EAA}" srcId="{3FE1D9A8-C851-4948-A4B3-B61C42917362}" destId="{040D0F77-1455-4D25-9CF3-D005A23348B1}" srcOrd="0" destOrd="0" parTransId="{EC2BF4F4-6D6F-46EF-987C-5855F43D0E98}" sibTransId="{38FD552F-B902-4EF1-A3FA-906C1FD0B303}"/>
    <dgm:cxn modelId="{4A1D805D-20CA-4BB7-99E6-0A7A429F35F3}" type="presOf" srcId="{040D0F77-1455-4D25-9CF3-D005A23348B1}" destId="{7CB3CD29-5EF2-4D39-B1B2-8F829D0BEB99}" srcOrd="0" destOrd="0" presId="urn:microsoft.com/office/officeart/2005/8/layout/hierarchy2"/>
    <dgm:cxn modelId="{7B6DBE00-5FAA-4B28-B3B6-AC47576D67B3}" type="presOf" srcId="{3FE1D9A8-C851-4948-A4B3-B61C42917362}" destId="{78A45C34-AB18-4A7A-9790-50C3EB423F97}" srcOrd="0" destOrd="0" presId="urn:microsoft.com/office/officeart/2005/8/layout/hierarchy2"/>
    <dgm:cxn modelId="{A1E9C7E7-107A-4AC4-8958-336FAEC41F65}" type="presOf" srcId="{109F73E5-9179-4575-AC8C-5C91E43C4984}" destId="{6046E854-7D57-46B9-8FE6-2757A7727A34}" srcOrd="0" destOrd="0" presId="urn:microsoft.com/office/officeart/2005/8/layout/hierarchy2"/>
    <dgm:cxn modelId="{94A17B75-3691-48A8-9FA6-67DCF22DC3C7}" srcId="{3FE1D9A8-C851-4948-A4B3-B61C42917362}" destId="{2F17C06E-9FA3-4272-8A17-4DB8EFC266BC}" srcOrd="1" destOrd="0" parTransId="{B723BA39-DF20-4717-858A-583D983A8823}" sibTransId="{3838DB1E-E8A5-4DA4-93A5-67EC43B06EBF}"/>
    <dgm:cxn modelId="{AF04C6F8-73B7-4909-B6BC-0C4ED07A4D33}" srcId="{A3B4BC08-C769-4F77-8A9C-32C0637B1D9D}" destId="{109F73E5-9179-4575-AC8C-5C91E43C4984}" srcOrd="0" destOrd="0" parTransId="{B9615F51-A792-468F-BFD4-BED4A6DF90C8}" sibTransId="{A8D764FD-37B7-46FA-8240-0A276579BBB1}"/>
    <dgm:cxn modelId="{26B9456C-5078-4B57-B12B-F1941486217F}" type="presOf" srcId="{EC2BF4F4-6D6F-46EF-987C-5855F43D0E98}" destId="{13D0202A-4DE3-48F6-A56D-57701EBE63C9}" srcOrd="0" destOrd="0" presId="urn:microsoft.com/office/officeart/2005/8/layout/hierarchy2"/>
    <dgm:cxn modelId="{3438F1CE-94BC-45CA-A0D6-A3DBA33E7798}" type="presOf" srcId="{003A39D3-28A3-446F-A09B-4923CD3C404E}" destId="{46A9062B-B2ED-4A0D-938C-68F1DC44B243}" srcOrd="0" destOrd="0" presId="urn:microsoft.com/office/officeart/2005/8/layout/hierarchy2"/>
    <dgm:cxn modelId="{41D76E05-7E5B-4AFC-98CD-8E93F9CCB9CB}" srcId="{109F73E5-9179-4575-AC8C-5C91E43C4984}" destId="{3FE1D9A8-C851-4948-A4B3-B61C42917362}" srcOrd="0" destOrd="0" parTransId="{003A39D3-28A3-446F-A09B-4923CD3C404E}" sibTransId="{147C6C45-1149-40F8-96D9-1791B3E1352F}"/>
    <dgm:cxn modelId="{77CFE782-70E7-4B9B-9056-B9D71C4F7398}" type="presOf" srcId="{B723BA39-DF20-4717-858A-583D983A8823}" destId="{D5D67FB4-0E30-48A8-AEE0-7932890B6677}" srcOrd="0" destOrd="0" presId="urn:microsoft.com/office/officeart/2005/8/layout/hierarchy2"/>
    <dgm:cxn modelId="{F085319E-7290-4BE9-B4A6-2FCAEF7247BC}" type="presOf" srcId="{B723BA39-DF20-4717-858A-583D983A8823}" destId="{E7895E7C-E9F4-4ED7-BEFC-BDBDF8272157}" srcOrd="1" destOrd="0" presId="urn:microsoft.com/office/officeart/2005/8/layout/hierarchy2"/>
    <dgm:cxn modelId="{0B09FF14-49F3-4BB1-B8EF-EF67A316188A}" type="presOf" srcId="{EC2BF4F4-6D6F-46EF-987C-5855F43D0E98}" destId="{CF6AEE6A-5F6E-4714-81E7-CD4928C497AD}" srcOrd="1" destOrd="0" presId="urn:microsoft.com/office/officeart/2005/8/layout/hierarchy2"/>
    <dgm:cxn modelId="{5A1E5FE2-417D-4D25-B98E-33FFE4A56710}" type="presOf" srcId="{2F17C06E-9FA3-4272-8A17-4DB8EFC266BC}" destId="{EC41FD99-081C-4949-86CB-828C8830DAB9}" srcOrd="0" destOrd="0" presId="urn:microsoft.com/office/officeart/2005/8/layout/hierarchy2"/>
    <dgm:cxn modelId="{3CA4A6A7-349F-456A-AFF2-F0139FD2D7A9}" type="presParOf" srcId="{D5607125-1B34-41B4-B284-93684622AB72}" destId="{2DCAF220-D496-44F9-9925-9E26A2043460}" srcOrd="0" destOrd="0" presId="urn:microsoft.com/office/officeart/2005/8/layout/hierarchy2"/>
    <dgm:cxn modelId="{6744FB38-B959-4CC8-B1DE-4D36FD62366D}" type="presParOf" srcId="{2DCAF220-D496-44F9-9925-9E26A2043460}" destId="{6046E854-7D57-46B9-8FE6-2757A7727A34}" srcOrd="0" destOrd="0" presId="urn:microsoft.com/office/officeart/2005/8/layout/hierarchy2"/>
    <dgm:cxn modelId="{3F16D761-0A07-42B0-BB1C-4F6770479DB7}" type="presParOf" srcId="{2DCAF220-D496-44F9-9925-9E26A2043460}" destId="{DF55C92C-1071-4C28-BD12-D378FE71A4E1}" srcOrd="1" destOrd="0" presId="urn:microsoft.com/office/officeart/2005/8/layout/hierarchy2"/>
    <dgm:cxn modelId="{88EAC05F-C933-45EE-862C-5275D4783169}" type="presParOf" srcId="{DF55C92C-1071-4C28-BD12-D378FE71A4E1}" destId="{46A9062B-B2ED-4A0D-938C-68F1DC44B243}" srcOrd="0" destOrd="0" presId="urn:microsoft.com/office/officeart/2005/8/layout/hierarchy2"/>
    <dgm:cxn modelId="{0BCCE5E1-D37F-479F-8968-55DEC0CC88D1}" type="presParOf" srcId="{46A9062B-B2ED-4A0D-938C-68F1DC44B243}" destId="{BCDAFC89-84F6-4A27-8C3A-1EC169FF76E4}" srcOrd="0" destOrd="0" presId="urn:microsoft.com/office/officeart/2005/8/layout/hierarchy2"/>
    <dgm:cxn modelId="{01878CBD-26DA-4034-AAC9-29E70CD04510}" type="presParOf" srcId="{DF55C92C-1071-4C28-BD12-D378FE71A4E1}" destId="{EC73638F-7258-417E-AE57-7F609D5697F6}" srcOrd="1" destOrd="0" presId="urn:microsoft.com/office/officeart/2005/8/layout/hierarchy2"/>
    <dgm:cxn modelId="{733ED941-14FE-4703-A6D0-A7FD6DB4D5A2}" type="presParOf" srcId="{EC73638F-7258-417E-AE57-7F609D5697F6}" destId="{78A45C34-AB18-4A7A-9790-50C3EB423F97}" srcOrd="0" destOrd="0" presId="urn:microsoft.com/office/officeart/2005/8/layout/hierarchy2"/>
    <dgm:cxn modelId="{59E52102-ECB5-45F2-B917-28E80F2BBAD5}" type="presParOf" srcId="{EC73638F-7258-417E-AE57-7F609D5697F6}" destId="{E7F40102-2172-4FFC-A8E1-819594BE35BE}" srcOrd="1" destOrd="0" presId="urn:microsoft.com/office/officeart/2005/8/layout/hierarchy2"/>
    <dgm:cxn modelId="{AB7AEDD5-738B-49FB-8F25-C47BFF55C2C6}" type="presParOf" srcId="{E7F40102-2172-4FFC-A8E1-819594BE35BE}" destId="{13D0202A-4DE3-48F6-A56D-57701EBE63C9}" srcOrd="0" destOrd="0" presId="urn:microsoft.com/office/officeart/2005/8/layout/hierarchy2"/>
    <dgm:cxn modelId="{4A0AFF22-1D4B-49B8-A7E0-AA01ADD397CB}" type="presParOf" srcId="{13D0202A-4DE3-48F6-A56D-57701EBE63C9}" destId="{CF6AEE6A-5F6E-4714-81E7-CD4928C497AD}" srcOrd="0" destOrd="0" presId="urn:microsoft.com/office/officeart/2005/8/layout/hierarchy2"/>
    <dgm:cxn modelId="{5A758674-6494-433D-AE1E-CC4543EC8A4E}" type="presParOf" srcId="{E7F40102-2172-4FFC-A8E1-819594BE35BE}" destId="{627C1EEC-1C58-484D-93E5-BF3BC643FE28}" srcOrd="1" destOrd="0" presId="urn:microsoft.com/office/officeart/2005/8/layout/hierarchy2"/>
    <dgm:cxn modelId="{CC1571A0-6BEA-4DC6-BCF3-9DE244172BE4}" type="presParOf" srcId="{627C1EEC-1C58-484D-93E5-BF3BC643FE28}" destId="{7CB3CD29-5EF2-4D39-B1B2-8F829D0BEB99}" srcOrd="0" destOrd="0" presId="urn:microsoft.com/office/officeart/2005/8/layout/hierarchy2"/>
    <dgm:cxn modelId="{1BAA8578-9636-4E21-98A2-F39BD203281D}" type="presParOf" srcId="{627C1EEC-1C58-484D-93E5-BF3BC643FE28}" destId="{3582694B-ABF1-43D4-B832-6B98D7987A46}" srcOrd="1" destOrd="0" presId="urn:microsoft.com/office/officeart/2005/8/layout/hierarchy2"/>
    <dgm:cxn modelId="{35AD0909-59B9-456E-90ED-133CD1142B4D}" type="presParOf" srcId="{E7F40102-2172-4FFC-A8E1-819594BE35BE}" destId="{D5D67FB4-0E30-48A8-AEE0-7932890B6677}" srcOrd="2" destOrd="0" presId="urn:microsoft.com/office/officeart/2005/8/layout/hierarchy2"/>
    <dgm:cxn modelId="{58B70050-0C6B-4873-87C9-C727A866F7C2}" type="presParOf" srcId="{D5D67FB4-0E30-48A8-AEE0-7932890B6677}" destId="{E7895E7C-E9F4-4ED7-BEFC-BDBDF8272157}" srcOrd="0" destOrd="0" presId="urn:microsoft.com/office/officeart/2005/8/layout/hierarchy2"/>
    <dgm:cxn modelId="{0B011A27-77C1-4460-B617-B51243CEDFFE}" type="presParOf" srcId="{E7F40102-2172-4FFC-A8E1-819594BE35BE}" destId="{C7F5FD9E-0576-48EC-9859-F20395F53320}" srcOrd="3" destOrd="0" presId="urn:microsoft.com/office/officeart/2005/8/layout/hierarchy2"/>
    <dgm:cxn modelId="{1CFD9958-2143-4EB6-B8C7-B7BC4FA0243F}" type="presParOf" srcId="{C7F5FD9E-0576-48EC-9859-F20395F53320}" destId="{EC41FD99-081C-4949-86CB-828C8830DAB9}" srcOrd="0" destOrd="0" presId="urn:microsoft.com/office/officeart/2005/8/layout/hierarchy2"/>
    <dgm:cxn modelId="{19289613-5427-41C9-A9CB-75764035E122}" type="presParOf" srcId="{C7F5FD9E-0576-48EC-9859-F20395F53320}" destId="{979F40F8-3255-482A-8286-B5F3DAA7AAC5}" srcOrd="1" destOrd="0" presId="urn:microsoft.com/office/officeart/2005/8/layout/hierarchy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25349F-E705-4183-A69A-9579C21A20FC}" type="doc">
      <dgm:prSet loTypeId="urn:microsoft.com/office/officeart/2005/8/layout/funnel1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1A1EFB-6C87-42F1-AC99-EB009DBEA20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Коммунальные услуги</a:t>
          </a:r>
          <a:endParaRPr lang="ru-RU" sz="1400" b="1" dirty="0">
            <a:solidFill>
              <a:schemeClr val="tx1"/>
            </a:solidFill>
          </a:endParaRPr>
        </a:p>
      </dgm:t>
    </dgm:pt>
    <dgm:pt modelId="{07D177D0-67FA-4FD8-8187-53B2B183A9D9}" type="parTrans" cxnId="{F7D6707E-C7CD-4F29-939C-2CC7E24D3579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789FE264-90E3-41D2-8D81-F2E0685CC34A}" type="sibTrans" cxnId="{F7D6707E-C7CD-4F29-939C-2CC7E24D3579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A21EB713-947D-4D88-A043-AB598CAB4C7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Местный бюджет-839,6 тыс.рублей</a:t>
          </a:r>
          <a:endParaRPr lang="ru-RU" sz="2400" b="1" dirty="0">
            <a:solidFill>
              <a:schemeClr val="tx1"/>
            </a:solidFill>
          </a:endParaRPr>
        </a:p>
      </dgm:t>
    </dgm:pt>
    <dgm:pt modelId="{07736E90-C740-4490-A885-51E5713F2035}" type="parTrans" cxnId="{A6B83E93-D49E-4A26-A122-4AF473F9C308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49886CC1-FBF5-40BB-B1A4-8875422115AD}" type="sibTrans" cxnId="{A6B83E93-D49E-4A26-A122-4AF473F9C308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3BBBED4B-ED95-4F02-AB2F-C7539A66459B}">
      <dgm:prSet phldrT="[Текст]" phldr="1"/>
      <dgm:spPr/>
      <dgm:t>
        <a:bodyPr/>
        <a:lstStyle/>
        <a:p>
          <a:endParaRPr lang="ru-RU" sz="1400" b="1" dirty="0">
            <a:solidFill>
              <a:schemeClr val="tx1"/>
            </a:solidFill>
          </a:endParaRPr>
        </a:p>
      </dgm:t>
    </dgm:pt>
    <dgm:pt modelId="{A1680D3B-6F0B-45FE-9609-0EA824CAD5F4}" type="parTrans" cxnId="{5B0C53BB-5329-48B7-A0ED-63326EC90D0C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A4336835-1960-41C5-B5B3-81319A35145D}" type="sibTrans" cxnId="{5B0C53BB-5329-48B7-A0ED-63326EC90D0C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2233713F-95BA-4084-8B79-51FAA4A339F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Налоги</a:t>
          </a:r>
          <a:endParaRPr lang="ru-RU" sz="1400" b="1" dirty="0">
            <a:solidFill>
              <a:schemeClr val="tx1"/>
            </a:solidFill>
          </a:endParaRPr>
        </a:p>
      </dgm:t>
    </dgm:pt>
    <dgm:pt modelId="{0E4A33AA-3887-4F15-A53F-710DAB29D491}" type="sibTrans" cxnId="{29BC45DA-8895-4C27-A789-77156AE9D21D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75A0E8E0-CF21-4295-9452-256AEF86C50B}" type="parTrans" cxnId="{29BC45DA-8895-4C27-A789-77156AE9D21D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33120669-B8F9-45E0-B493-D4C42F81BCE0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Диспансеризация муниципальных служащих</a:t>
          </a:r>
          <a:endParaRPr lang="ru-RU" sz="1400" b="1" dirty="0">
            <a:solidFill>
              <a:schemeClr val="tx1"/>
            </a:solidFill>
          </a:endParaRPr>
        </a:p>
      </dgm:t>
    </dgm:pt>
    <dgm:pt modelId="{92BEA0E7-B834-4B33-A913-6F1E8667D010}" type="parTrans" cxnId="{A6545001-F699-4E41-BEA3-5CE9C4E75B99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F4A24F43-E6FB-405E-AB05-2B79F5B42F34}" type="sibTrans" cxnId="{A6545001-F699-4E41-BEA3-5CE9C4E75B99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39DE8754-2A79-4044-A437-A5458DEECDD8}" type="pres">
      <dgm:prSet presAssocID="{7A25349F-E705-4183-A69A-9579C21A20F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767C55-6F00-437E-9D7B-3FB11273684B}" type="pres">
      <dgm:prSet presAssocID="{7A25349F-E705-4183-A69A-9579C21A20FC}" presName="ellipse" presStyleLbl="trBgShp" presStyleIdx="0" presStyleCnt="1"/>
      <dgm:spPr/>
    </dgm:pt>
    <dgm:pt modelId="{1D47C45C-6543-4ABC-92F4-466ECFFC8345}" type="pres">
      <dgm:prSet presAssocID="{7A25349F-E705-4183-A69A-9579C21A20FC}" presName="arrow1" presStyleLbl="fgShp" presStyleIdx="0" presStyleCnt="1"/>
      <dgm:spPr/>
    </dgm:pt>
    <dgm:pt modelId="{ADB2278C-62FC-4FBA-9E4A-5954BDE9640D}" type="pres">
      <dgm:prSet presAssocID="{7A25349F-E705-4183-A69A-9579C21A20F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2E03C-912F-4978-A670-4C54BBB870D3}" type="pres">
      <dgm:prSet presAssocID="{33120669-B8F9-45E0-B493-D4C42F81BCE0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31876-66D7-4ED8-BB44-C84911127CB0}" type="pres">
      <dgm:prSet presAssocID="{C41A1EFB-6C87-42F1-AC99-EB009DBEA209}" presName="item2" presStyleLbl="node1" presStyleIdx="1" presStyleCnt="3" custScaleX="122223" custScaleY="120029" custLinFactNeighborX="-43836" custLinFactNeighborY="-29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E1DDA-280B-4370-B31B-BB157C2B0F4E}" type="pres">
      <dgm:prSet presAssocID="{A21EB713-947D-4D88-A043-AB598CAB4C76}" presName="item3" presStyleLbl="node1" presStyleIdx="2" presStyleCnt="3" custScaleX="122346" custScaleY="110639" custLinFactNeighborX="34674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03323-7A2B-427F-8A8D-717D46B2AD9D}" type="pres">
      <dgm:prSet presAssocID="{7A25349F-E705-4183-A69A-9579C21A20FC}" presName="funnel" presStyleLbl="trAlignAcc1" presStyleIdx="0" presStyleCnt="1" custScaleX="181409" custScaleY="91895" custLinFactNeighborX="-1664" custLinFactNeighborY="-893"/>
      <dgm:spPr/>
    </dgm:pt>
  </dgm:ptLst>
  <dgm:cxnLst>
    <dgm:cxn modelId="{D49E22FC-EA83-4053-A127-9B8C895045EB}" type="presOf" srcId="{2233713F-95BA-4084-8B79-51FAA4A339F6}" destId="{32DE1DDA-280B-4370-B31B-BB157C2B0F4E}" srcOrd="0" destOrd="0" presId="urn:microsoft.com/office/officeart/2005/8/layout/funnel1"/>
    <dgm:cxn modelId="{29BC45DA-8895-4C27-A789-77156AE9D21D}" srcId="{7A25349F-E705-4183-A69A-9579C21A20FC}" destId="{2233713F-95BA-4084-8B79-51FAA4A339F6}" srcOrd="0" destOrd="0" parTransId="{75A0E8E0-CF21-4295-9452-256AEF86C50B}" sibTransId="{0E4A33AA-3887-4F15-A53F-710DAB29D491}"/>
    <dgm:cxn modelId="{A6545001-F699-4E41-BEA3-5CE9C4E75B99}" srcId="{7A25349F-E705-4183-A69A-9579C21A20FC}" destId="{33120669-B8F9-45E0-B493-D4C42F81BCE0}" srcOrd="1" destOrd="0" parTransId="{92BEA0E7-B834-4B33-A913-6F1E8667D010}" sibTransId="{F4A24F43-E6FB-405E-AB05-2B79F5B42F34}"/>
    <dgm:cxn modelId="{E3FC2D63-D721-4079-9D03-64ECC465D494}" type="presOf" srcId="{A21EB713-947D-4D88-A043-AB598CAB4C76}" destId="{ADB2278C-62FC-4FBA-9E4A-5954BDE9640D}" srcOrd="0" destOrd="0" presId="urn:microsoft.com/office/officeart/2005/8/layout/funnel1"/>
    <dgm:cxn modelId="{A6B83E93-D49E-4A26-A122-4AF473F9C308}" srcId="{7A25349F-E705-4183-A69A-9579C21A20FC}" destId="{A21EB713-947D-4D88-A043-AB598CAB4C76}" srcOrd="3" destOrd="0" parTransId="{07736E90-C740-4490-A885-51E5713F2035}" sibTransId="{49886CC1-FBF5-40BB-B1A4-8875422115AD}"/>
    <dgm:cxn modelId="{5B0C53BB-5329-48B7-A0ED-63326EC90D0C}" srcId="{7A25349F-E705-4183-A69A-9579C21A20FC}" destId="{3BBBED4B-ED95-4F02-AB2F-C7539A66459B}" srcOrd="4" destOrd="0" parTransId="{A1680D3B-6F0B-45FE-9609-0EA824CAD5F4}" sibTransId="{A4336835-1960-41C5-B5B3-81319A35145D}"/>
    <dgm:cxn modelId="{F7D6707E-C7CD-4F29-939C-2CC7E24D3579}" srcId="{7A25349F-E705-4183-A69A-9579C21A20FC}" destId="{C41A1EFB-6C87-42F1-AC99-EB009DBEA209}" srcOrd="2" destOrd="0" parTransId="{07D177D0-67FA-4FD8-8187-53B2B183A9D9}" sibTransId="{789FE264-90E3-41D2-8D81-F2E0685CC34A}"/>
    <dgm:cxn modelId="{9003A826-664E-4E7C-8677-6DFEF7170048}" type="presOf" srcId="{33120669-B8F9-45E0-B493-D4C42F81BCE0}" destId="{98731876-66D7-4ED8-BB44-C84911127CB0}" srcOrd="0" destOrd="0" presId="urn:microsoft.com/office/officeart/2005/8/layout/funnel1"/>
    <dgm:cxn modelId="{42919B93-8A62-4010-8EA5-0D2E807645D7}" type="presOf" srcId="{C41A1EFB-6C87-42F1-AC99-EB009DBEA209}" destId="{FB62E03C-912F-4978-A670-4C54BBB870D3}" srcOrd="0" destOrd="0" presId="urn:microsoft.com/office/officeart/2005/8/layout/funnel1"/>
    <dgm:cxn modelId="{F95DA440-0BB2-47EE-ADC4-F2563EE8C1A0}" type="presOf" srcId="{7A25349F-E705-4183-A69A-9579C21A20FC}" destId="{39DE8754-2A79-4044-A437-A5458DEECDD8}" srcOrd="0" destOrd="0" presId="urn:microsoft.com/office/officeart/2005/8/layout/funnel1"/>
    <dgm:cxn modelId="{730619F5-3A4E-4C51-AEE3-0FED6C18202F}" type="presParOf" srcId="{39DE8754-2A79-4044-A437-A5458DEECDD8}" destId="{2F767C55-6F00-437E-9D7B-3FB11273684B}" srcOrd="0" destOrd="0" presId="urn:microsoft.com/office/officeart/2005/8/layout/funnel1"/>
    <dgm:cxn modelId="{60DB03AF-4218-436F-931E-65859C75D5DA}" type="presParOf" srcId="{39DE8754-2A79-4044-A437-A5458DEECDD8}" destId="{1D47C45C-6543-4ABC-92F4-466ECFFC8345}" srcOrd="1" destOrd="0" presId="urn:microsoft.com/office/officeart/2005/8/layout/funnel1"/>
    <dgm:cxn modelId="{B28EC29A-C7B3-4997-8EE1-7F94CF44F59F}" type="presParOf" srcId="{39DE8754-2A79-4044-A437-A5458DEECDD8}" destId="{ADB2278C-62FC-4FBA-9E4A-5954BDE9640D}" srcOrd="2" destOrd="0" presId="urn:microsoft.com/office/officeart/2005/8/layout/funnel1"/>
    <dgm:cxn modelId="{CCAAB838-15C5-436B-9CB2-076240191F5A}" type="presParOf" srcId="{39DE8754-2A79-4044-A437-A5458DEECDD8}" destId="{FB62E03C-912F-4978-A670-4C54BBB870D3}" srcOrd="3" destOrd="0" presId="urn:microsoft.com/office/officeart/2005/8/layout/funnel1"/>
    <dgm:cxn modelId="{6F2D7AE7-7E35-48ED-B63B-5C202D3F50AD}" type="presParOf" srcId="{39DE8754-2A79-4044-A437-A5458DEECDD8}" destId="{98731876-66D7-4ED8-BB44-C84911127CB0}" srcOrd="4" destOrd="0" presId="urn:microsoft.com/office/officeart/2005/8/layout/funnel1"/>
    <dgm:cxn modelId="{B455010C-8155-4BA3-B1DF-3C8C4AB22124}" type="presParOf" srcId="{39DE8754-2A79-4044-A437-A5458DEECDD8}" destId="{32DE1DDA-280B-4370-B31B-BB157C2B0F4E}" srcOrd="5" destOrd="0" presId="urn:microsoft.com/office/officeart/2005/8/layout/funnel1"/>
    <dgm:cxn modelId="{6FC772BD-97C4-40AE-A930-0C58A4454DBE}" type="presParOf" srcId="{39DE8754-2A79-4044-A437-A5458DEECDD8}" destId="{51603323-7A2B-427F-8A8D-717D46B2AD9D}" srcOrd="6" destOrd="0" presId="urn:microsoft.com/office/officeart/2005/8/layout/funnel1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224BD90-466E-4C6D-A6C7-CF9F66E8F779}" type="doc">
      <dgm:prSet loTypeId="urn:microsoft.com/office/officeart/2005/8/layout/equation2" loCatId="process" qsTypeId="urn:microsoft.com/office/officeart/2005/8/quickstyle/3d8" qsCatId="3D" csTypeId="urn:microsoft.com/office/officeart/2005/8/colors/accent1_2" csCatId="accent1" phldr="1"/>
      <dgm:spPr/>
    </dgm:pt>
    <dgm:pt modelId="{29BD8019-0048-47EE-B518-670CA249DB6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Оплата труда-</a:t>
          </a:r>
          <a:r>
            <a:rPr lang="en-US" dirty="0" smtClean="0">
              <a:solidFill>
                <a:schemeClr val="tx1"/>
              </a:solidFill>
            </a:rPr>
            <a:t>18212.9 </a:t>
          </a:r>
          <a:r>
            <a:rPr lang="ru-RU" dirty="0" smtClean="0">
              <a:solidFill>
                <a:schemeClr val="tx1"/>
              </a:solidFill>
            </a:rPr>
            <a:t>тыс.рублей</a:t>
          </a:r>
          <a:endParaRPr lang="ru-RU" dirty="0">
            <a:solidFill>
              <a:schemeClr val="tx1"/>
            </a:solidFill>
          </a:endParaRPr>
        </a:p>
      </dgm:t>
    </dgm:pt>
    <dgm:pt modelId="{C0CC9E0D-1601-4835-BDB5-351A758E57BF}" type="par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C60086-8D2F-485E-B6C5-0294213A605A}" type="sib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BCFEBB-28B7-4921-B8A8-4EFD9A469628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Материальные затраты -</a:t>
          </a:r>
          <a:r>
            <a:rPr lang="en-US" dirty="0" smtClean="0">
              <a:solidFill>
                <a:schemeClr val="tx1"/>
              </a:solidFill>
            </a:rPr>
            <a:t>763.7 </a:t>
          </a:r>
          <a:r>
            <a:rPr lang="ru-RU" dirty="0" smtClean="0">
              <a:solidFill>
                <a:schemeClr val="tx1"/>
              </a:solidFill>
            </a:rPr>
            <a:t>тыс.рублей</a:t>
          </a:r>
          <a:endParaRPr lang="ru-RU" dirty="0">
            <a:solidFill>
              <a:schemeClr val="tx1"/>
            </a:solidFill>
          </a:endParaRPr>
        </a:p>
      </dgm:t>
    </dgm:pt>
    <dgm:pt modelId="{601F9010-6073-45D2-BAE8-152664283C77}" type="par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550C22-6403-461C-8A55-742DE36BD6A0}" type="sib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3F4B3E-5705-4797-A05D-ADA6DB431792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18976.6 </a:t>
          </a:r>
          <a:r>
            <a:rPr lang="ru-RU" dirty="0" smtClean="0">
              <a:solidFill>
                <a:schemeClr val="tx1"/>
              </a:solidFill>
            </a:rPr>
            <a:t>тыс.рублей</a:t>
          </a:r>
          <a:endParaRPr lang="ru-RU" dirty="0">
            <a:solidFill>
              <a:schemeClr val="tx1"/>
            </a:solidFill>
          </a:endParaRPr>
        </a:p>
      </dgm:t>
    </dgm:pt>
    <dgm:pt modelId="{1372B87C-DE3A-47D0-92A9-76FCC7178F67}" type="par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EAA059-2A29-4378-AC32-0015A785EA96}" type="sib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4A5618-BA9D-4F71-8FE7-AAB7B3EFB7E5}" type="pres">
      <dgm:prSet presAssocID="{9224BD90-466E-4C6D-A6C7-CF9F66E8F779}" presName="Name0" presStyleCnt="0">
        <dgm:presLayoutVars>
          <dgm:dir/>
          <dgm:resizeHandles val="exact"/>
        </dgm:presLayoutVars>
      </dgm:prSet>
      <dgm:spPr/>
    </dgm:pt>
    <dgm:pt modelId="{2A7712F3-DCA2-4997-AC6F-3A939F7E27A5}" type="pres">
      <dgm:prSet presAssocID="{9224BD90-466E-4C6D-A6C7-CF9F66E8F779}" presName="vNodes" presStyleCnt="0"/>
      <dgm:spPr/>
    </dgm:pt>
    <dgm:pt modelId="{C313D739-A8DD-49E1-AD1A-071FFD4B2DE8}" type="pres">
      <dgm:prSet presAssocID="{29BD8019-0048-47EE-B518-670CA249DB64}" presName="node" presStyleLbl="node1" presStyleIdx="0" presStyleCnt="3" custLinFactNeighborX="216" custLinFactNeighborY="20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7549D-143D-44D3-8147-84F19C490A5C}" type="pres">
      <dgm:prSet presAssocID="{2BC60086-8D2F-485E-B6C5-0294213A605A}" presName="spacerT" presStyleCnt="0"/>
      <dgm:spPr/>
    </dgm:pt>
    <dgm:pt modelId="{F19B64EE-47D1-4F16-A345-D55C1E7EF792}" type="pres">
      <dgm:prSet presAssocID="{2BC60086-8D2F-485E-B6C5-0294213A605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E5DDA5C-0E0B-4F4F-A7F9-F4CCDCB84653}" type="pres">
      <dgm:prSet presAssocID="{2BC60086-8D2F-485E-B6C5-0294213A605A}" presName="spacerB" presStyleCnt="0"/>
      <dgm:spPr/>
    </dgm:pt>
    <dgm:pt modelId="{BB6E3EDB-3C20-4038-9DED-A6C6A4EAD2B0}" type="pres">
      <dgm:prSet presAssocID="{92BCFEBB-28B7-4921-B8A8-4EFD9A4696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8A4FC-3F0C-40D3-8F57-855C836FACC7}" type="pres">
      <dgm:prSet presAssocID="{9224BD90-466E-4C6D-A6C7-CF9F66E8F779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28FB4500-5DA1-463E-AC9E-4F4AA553212B}" type="pres">
      <dgm:prSet presAssocID="{9224BD90-466E-4C6D-A6C7-CF9F66E8F77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C6AD1C7-039E-445F-9D2A-9E43827688CF}" type="pres">
      <dgm:prSet presAssocID="{9224BD90-466E-4C6D-A6C7-CF9F66E8F779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CA4CDC-45F8-4312-BD55-9C31491EEBAC}" type="presOf" srcId="{92BCFEBB-28B7-4921-B8A8-4EFD9A469628}" destId="{BB6E3EDB-3C20-4038-9DED-A6C6A4EAD2B0}" srcOrd="0" destOrd="0" presId="urn:microsoft.com/office/officeart/2005/8/layout/equation2"/>
    <dgm:cxn modelId="{D4B46DB3-2284-4B55-91CE-409BCEA6BDB2}" type="presOf" srcId="{2BC60086-8D2F-485E-B6C5-0294213A605A}" destId="{F19B64EE-47D1-4F16-A345-D55C1E7EF792}" srcOrd="0" destOrd="0" presId="urn:microsoft.com/office/officeart/2005/8/layout/equation2"/>
    <dgm:cxn modelId="{86123788-C56C-424A-B2CD-EC99EAAD6BFD}" type="presOf" srcId="{E7550C22-6403-461C-8A55-742DE36BD6A0}" destId="{2448A4FC-3F0C-40D3-8F57-855C836FACC7}" srcOrd="0" destOrd="0" presId="urn:microsoft.com/office/officeart/2005/8/layout/equation2"/>
    <dgm:cxn modelId="{C68B1A4E-03D7-4F95-B6E6-0FA98CA20BD1}" type="presOf" srcId="{F73F4B3E-5705-4797-A05D-ADA6DB431792}" destId="{6C6AD1C7-039E-445F-9D2A-9E43827688CF}" srcOrd="0" destOrd="0" presId="urn:microsoft.com/office/officeart/2005/8/layout/equation2"/>
    <dgm:cxn modelId="{6BBFF22C-9BA6-448C-8965-4229A015340A}" type="presOf" srcId="{9224BD90-466E-4C6D-A6C7-CF9F66E8F779}" destId="{914A5618-BA9D-4F71-8FE7-AAB7B3EFB7E5}" srcOrd="0" destOrd="0" presId="urn:microsoft.com/office/officeart/2005/8/layout/equation2"/>
    <dgm:cxn modelId="{87746BA2-ED18-4C08-AC65-86ABDE1D0170}" srcId="{9224BD90-466E-4C6D-A6C7-CF9F66E8F779}" destId="{F73F4B3E-5705-4797-A05D-ADA6DB431792}" srcOrd="2" destOrd="0" parTransId="{1372B87C-DE3A-47D0-92A9-76FCC7178F67}" sibTransId="{D9EAA059-2A29-4378-AC32-0015A785EA96}"/>
    <dgm:cxn modelId="{E9D41BE4-7532-4CA4-8A2E-C8FDCBBC59B9}" type="presOf" srcId="{E7550C22-6403-461C-8A55-742DE36BD6A0}" destId="{28FB4500-5DA1-463E-AC9E-4F4AA553212B}" srcOrd="1" destOrd="0" presId="urn:microsoft.com/office/officeart/2005/8/layout/equation2"/>
    <dgm:cxn modelId="{93945C7D-D802-4C14-99DD-15FA4F6A4104}" srcId="{9224BD90-466E-4C6D-A6C7-CF9F66E8F779}" destId="{29BD8019-0048-47EE-B518-670CA249DB64}" srcOrd="0" destOrd="0" parTransId="{C0CC9E0D-1601-4835-BDB5-351A758E57BF}" sibTransId="{2BC60086-8D2F-485E-B6C5-0294213A605A}"/>
    <dgm:cxn modelId="{EFC54632-1786-4238-92B0-0531B7C38B85}" srcId="{9224BD90-466E-4C6D-A6C7-CF9F66E8F779}" destId="{92BCFEBB-28B7-4921-B8A8-4EFD9A469628}" srcOrd="1" destOrd="0" parTransId="{601F9010-6073-45D2-BAE8-152664283C77}" sibTransId="{E7550C22-6403-461C-8A55-742DE36BD6A0}"/>
    <dgm:cxn modelId="{39B9E488-BDEC-451A-AB5B-7E6AF9EE940A}" type="presOf" srcId="{29BD8019-0048-47EE-B518-670CA249DB64}" destId="{C313D739-A8DD-49E1-AD1A-071FFD4B2DE8}" srcOrd="0" destOrd="0" presId="urn:microsoft.com/office/officeart/2005/8/layout/equation2"/>
    <dgm:cxn modelId="{7F4180A5-42DF-40BB-AB70-ED6153896139}" type="presParOf" srcId="{914A5618-BA9D-4F71-8FE7-AAB7B3EFB7E5}" destId="{2A7712F3-DCA2-4997-AC6F-3A939F7E27A5}" srcOrd="0" destOrd="0" presId="urn:microsoft.com/office/officeart/2005/8/layout/equation2"/>
    <dgm:cxn modelId="{22749FF7-76E6-4E2F-B071-848FD5C2D3B1}" type="presParOf" srcId="{2A7712F3-DCA2-4997-AC6F-3A939F7E27A5}" destId="{C313D739-A8DD-49E1-AD1A-071FFD4B2DE8}" srcOrd="0" destOrd="0" presId="urn:microsoft.com/office/officeart/2005/8/layout/equation2"/>
    <dgm:cxn modelId="{1C955A00-3E94-4393-9D61-F679AFA1C22F}" type="presParOf" srcId="{2A7712F3-DCA2-4997-AC6F-3A939F7E27A5}" destId="{D217549D-143D-44D3-8147-84F19C490A5C}" srcOrd="1" destOrd="0" presId="urn:microsoft.com/office/officeart/2005/8/layout/equation2"/>
    <dgm:cxn modelId="{A7568BDB-1068-457D-997A-3A9106202C4E}" type="presParOf" srcId="{2A7712F3-DCA2-4997-AC6F-3A939F7E27A5}" destId="{F19B64EE-47D1-4F16-A345-D55C1E7EF792}" srcOrd="2" destOrd="0" presId="urn:microsoft.com/office/officeart/2005/8/layout/equation2"/>
    <dgm:cxn modelId="{3252E598-F60F-45C1-AF0D-B2D52429B226}" type="presParOf" srcId="{2A7712F3-DCA2-4997-AC6F-3A939F7E27A5}" destId="{FE5DDA5C-0E0B-4F4F-A7F9-F4CCDCB84653}" srcOrd="3" destOrd="0" presId="urn:microsoft.com/office/officeart/2005/8/layout/equation2"/>
    <dgm:cxn modelId="{C77B6E64-A2CF-4A7E-AE4C-0181E6883D45}" type="presParOf" srcId="{2A7712F3-DCA2-4997-AC6F-3A939F7E27A5}" destId="{BB6E3EDB-3C20-4038-9DED-A6C6A4EAD2B0}" srcOrd="4" destOrd="0" presId="urn:microsoft.com/office/officeart/2005/8/layout/equation2"/>
    <dgm:cxn modelId="{8833EE29-208D-4886-B921-6F2C7D76D8D8}" type="presParOf" srcId="{914A5618-BA9D-4F71-8FE7-AAB7B3EFB7E5}" destId="{2448A4FC-3F0C-40D3-8F57-855C836FACC7}" srcOrd="1" destOrd="0" presId="urn:microsoft.com/office/officeart/2005/8/layout/equation2"/>
    <dgm:cxn modelId="{1CCAAB13-E567-42B4-9603-A5F87BD5D1D9}" type="presParOf" srcId="{2448A4FC-3F0C-40D3-8F57-855C836FACC7}" destId="{28FB4500-5DA1-463E-AC9E-4F4AA553212B}" srcOrd="0" destOrd="0" presId="urn:microsoft.com/office/officeart/2005/8/layout/equation2"/>
    <dgm:cxn modelId="{00C773BA-D239-417D-A09C-3F520F3C6C5A}" type="presParOf" srcId="{914A5618-BA9D-4F71-8FE7-AAB7B3EFB7E5}" destId="{6C6AD1C7-039E-445F-9D2A-9E43827688CF}" srcOrd="2" destOrd="0" presId="urn:microsoft.com/office/officeart/2005/8/layout/equation2"/>
  </dgm:cxnLst>
  <dgm:bg>
    <a:noFill/>
  </dgm:bg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3" qsCatId="simple" csTypeId="urn:microsoft.com/office/officeart/2005/8/colors/accent1_2" csCatId="accent1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Областной бюджет 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93213.3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Местный бюджет 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2011.8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ВСЕГО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95470.1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449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77992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412900" custScaleY="115691" custLinFactX="-11858" custLinFactNeighborX="-100000" custLinFactNeighborY="-672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44230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8CA115-DECD-4101-8908-AE69A5B99B00}" type="presOf" srcId="{F04D6508-6CD9-4640-B470-820B69227427}" destId="{69581245-37B1-4E45-942B-14F498BA53FE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1F85EAAB-E6C2-4F28-8297-EE22D3DAE8CA}" type="presOf" srcId="{2554F243-FF62-44F8-9C78-DECC89CAB534}" destId="{1609A433-C0A7-46C5-9610-3F590E9289AA}" srcOrd="0" destOrd="0" presId="urn:microsoft.com/office/officeart/2005/8/layout/equation2"/>
    <dgm:cxn modelId="{F3A0844E-F434-49D1-9BAB-9B5D8B162F36}" type="presOf" srcId="{2554F243-FF62-44F8-9C78-DECC89CAB534}" destId="{BDDB12A3-A2B9-464C-B5EB-C54D7712418E}" srcOrd="1" destOrd="0" presId="urn:microsoft.com/office/officeart/2005/8/layout/equation2"/>
    <dgm:cxn modelId="{3C5C33F1-C98D-4C2C-9D81-DFB29E53AB71}" type="presOf" srcId="{61CFA3A0-3EA5-446F-BFEA-4E5C00BD9F79}" destId="{FCB29D86-B06C-42C3-85E3-1197097D8BAD}" srcOrd="0" destOrd="0" presId="urn:microsoft.com/office/officeart/2005/8/layout/equation2"/>
    <dgm:cxn modelId="{D739BA26-104C-4A20-BA86-499F69E70350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B92519B5-638B-4DD7-B860-3DFC002D039F}" type="presOf" srcId="{A34E5386-8D9E-403F-BC35-51D3E74873BB}" destId="{95B39CA1-075A-4468-AB75-87149731765B}" srcOrd="0" destOrd="0" presId="urn:microsoft.com/office/officeart/2005/8/layout/equation2"/>
    <dgm:cxn modelId="{228958B4-356A-4B0D-A046-569E3D474EE0}" type="presOf" srcId="{767895D7-5846-4356-8DAB-83201904E9D4}" destId="{0FA44B67-0D44-4461-8660-22144984064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B6CD0AE5-8A35-4429-9AE7-DAA0887EF34A}" type="presParOf" srcId="{69581245-37B1-4E45-942B-14F498BA53FE}" destId="{D5F9385C-EF54-4843-9E99-DC96C7CBCE3B}" srcOrd="0" destOrd="0" presId="urn:microsoft.com/office/officeart/2005/8/layout/equation2"/>
    <dgm:cxn modelId="{CFE8F334-A0E6-4374-86B5-5C47B4EC0D21}" type="presParOf" srcId="{D5F9385C-EF54-4843-9E99-DC96C7CBCE3B}" destId="{D4F4D0A2-C05E-45AB-9180-A399986867AD}" srcOrd="0" destOrd="0" presId="urn:microsoft.com/office/officeart/2005/8/layout/equation2"/>
    <dgm:cxn modelId="{7E325C91-F263-49FC-A920-801D286E0D7F}" type="presParOf" srcId="{D5F9385C-EF54-4843-9E99-DC96C7CBCE3B}" destId="{27BD5F55-9FFD-4AB5-90EF-EAE71105359E}" srcOrd="1" destOrd="0" presId="urn:microsoft.com/office/officeart/2005/8/layout/equation2"/>
    <dgm:cxn modelId="{1E28C7F6-DDBA-4C84-BC11-58CC200B86BC}" type="presParOf" srcId="{D5F9385C-EF54-4843-9E99-DC96C7CBCE3B}" destId="{95B39CA1-075A-4468-AB75-87149731765B}" srcOrd="2" destOrd="0" presId="urn:microsoft.com/office/officeart/2005/8/layout/equation2"/>
    <dgm:cxn modelId="{C9BC4957-86FC-44FF-B6D3-A83262C4E637}" type="presParOf" srcId="{D5F9385C-EF54-4843-9E99-DC96C7CBCE3B}" destId="{CD726AC3-340D-4577-A77B-3DDF9740D49C}" srcOrd="3" destOrd="0" presId="urn:microsoft.com/office/officeart/2005/8/layout/equation2"/>
    <dgm:cxn modelId="{CF277958-835F-4163-B7DF-2E834CDF98B8}" type="presParOf" srcId="{D5F9385C-EF54-4843-9E99-DC96C7CBCE3B}" destId="{0FA44B67-0D44-4461-8660-22144984064E}" srcOrd="4" destOrd="0" presId="urn:microsoft.com/office/officeart/2005/8/layout/equation2"/>
    <dgm:cxn modelId="{E90C5980-F6C1-4839-889B-3B09BD23EE4A}" type="presParOf" srcId="{69581245-37B1-4E45-942B-14F498BA53FE}" destId="{1609A433-C0A7-46C5-9610-3F590E9289AA}" srcOrd="1" destOrd="0" presId="urn:microsoft.com/office/officeart/2005/8/layout/equation2"/>
    <dgm:cxn modelId="{3E54299B-B5E8-4168-8A3E-E04059468768}" type="presParOf" srcId="{1609A433-C0A7-46C5-9610-3F590E9289AA}" destId="{BDDB12A3-A2B9-464C-B5EB-C54D7712418E}" srcOrd="0" destOrd="0" presId="urn:microsoft.com/office/officeart/2005/8/layout/equation2"/>
    <dgm:cxn modelId="{0AAE3AAA-EF2D-46D8-BDFE-E3A756C4BF52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accent1_3" csCatId="accent1" phldr="1"/>
      <dgm:spPr/>
    </dgm:pt>
    <dgm:pt modelId="{72D66F61-F681-41F1-8B88-7197E8BF0A7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Областной бюджет 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233.7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Местный бюджет 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11.3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ВСЕГО</a:t>
          </a:r>
        </a:p>
        <a:p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245.0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0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99612" custScaleY="20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319848" custScaleY="171970" custLinFactX="-14040" custLinFactNeighborX="-100000" custLinFactNeighborY="-59473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34826" custScaleY="136494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F63F02-05A3-4F25-83F9-B5F6E4501EA3}" type="presOf" srcId="{72D66F61-F681-41F1-8B88-7197E8BF0A76}" destId="{D4F4D0A2-C05E-45AB-9180-A399986867AD}" srcOrd="0" destOrd="0" presId="urn:microsoft.com/office/officeart/2005/8/layout/equation2"/>
    <dgm:cxn modelId="{0794F615-AA58-42CD-9F5E-81316AFDB290}" type="presOf" srcId="{F04D6508-6CD9-4640-B470-820B69227427}" destId="{69581245-37B1-4E45-942B-14F498BA53FE}" srcOrd="0" destOrd="0" presId="urn:microsoft.com/office/officeart/2005/8/layout/equation2"/>
    <dgm:cxn modelId="{9F3D77BE-D53C-4D3B-A059-28EC50D0169E}" type="presOf" srcId="{61CFA3A0-3EA5-446F-BFEA-4E5C00BD9F79}" destId="{FCB29D86-B06C-42C3-85E3-1197097D8BAD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6B932EDA-4D02-4D90-81C0-3C9B40ECACC2}" type="presOf" srcId="{A34E5386-8D9E-403F-BC35-51D3E74873BB}" destId="{95B39CA1-075A-4468-AB75-87149731765B}" srcOrd="0" destOrd="0" presId="urn:microsoft.com/office/officeart/2005/8/layout/equation2"/>
    <dgm:cxn modelId="{074A239E-6006-42AA-823F-559378A5008B}" type="presOf" srcId="{2554F243-FF62-44F8-9C78-DECC89CAB534}" destId="{BDDB12A3-A2B9-464C-B5EB-C54D7712418E}" srcOrd="1" destOrd="0" presId="urn:microsoft.com/office/officeart/2005/8/layout/equation2"/>
    <dgm:cxn modelId="{DC3BFFFE-17C3-4AA0-93CD-920E7BE91F15}" type="presOf" srcId="{2554F243-FF62-44F8-9C78-DECC89CAB534}" destId="{1609A433-C0A7-46C5-9610-3F590E9289AA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80A4DCCB-BA55-4A4E-9BD8-B2AB4B6D8279}" type="presOf" srcId="{767895D7-5846-4356-8DAB-83201904E9D4}" destId="{0FA44B67-0D44-4461-8660-22144984064E}" srcOrd="0" destOrd="0" presId="urn:microsoft.com/office/officeart/2005/8/layout/equation2"/>
    <dgm:cxn modelId="{1B8B0D1F-89A3-41A6-8870-08B1DAF68C3F}" type="presParOf" srcId="{69581245-37B1-4E45-942B-14F498BA53FE}" destId="{D5F9385C-EF54-4843-9E99-DC96C7CBCE3B}" srcOrd="0" destOrd="0" presId="urn:microsoft.com/office/officeart/2005/8/layout/equation2"/>
    <dgm:cxn modelId="{B823F2AA-CE95-476B-BAC0-07203C258903}" type="presParOf" srcId="{D5F9385C-EF54-4843-9E99-DC96C7CBCE3B}" destId="{D4F4D0A2-C05E-45AB-9180-A399986867AD}" srcOrd="0" destOrd="0" presId="urn:microsoft.com/office/officeart/2005/8/layout/equation2"/>
    <dgm:cxn modelId="{99CAF0CC-8DA8-46B2-B281-871C401E5DFA}" type="presParOf" srcId="{D5F9385C-EF54-4843-9E99-DC96C7CBCE3B}" destId="{27BD5F55-9FFD-4AB5-90EF-EAE71105359E}" srcOrd="1" destOrd="0" presId="urn:microsoft.com/office/officeart/2005/8/layout/equation2"/>
    <dgm:cxn modelId="{E5C27446-D7BA-4D7E-8DB7-0834B54889EE}" type="presParOf" srcId="{D5F9385C-EF54-4843-9E99-DC96C7CBCE3B}" destId="{95B39CA1-075A-4468-AB75-87149731765B}" srcOrd="2" destOrd="0" presId="urn:microsoft.com/office/officeart/2005/8/layout/equation2"/>
    <dgm:cxn modelId="{9E196F95-2D81-440F-840B-AE766FA76042}" type="presParOf" srcId="{D5F9385C-EF54-4843-9E99-DC96C7CBCE3B}" destId="{CD726AC3-340D-4577-A77B-3DDF9740D49C}" srcOrd="3" destOrd="0" presId="urn:microsoft.com/office/officeart/2005/8/layout/equation2"/>
    <dgm:cxn modelId="{D7236524-9425-4ABF-ABB4-E3DCEC7688DE}" type="presParOf" srcId="{D5F9385C-EF54-4843-9E99-DC96C7CBCE3B}" destId="{0FA44B67-0D44-4461-8660-22144984064E}" srcOrd="4" destOrd="0" presId="urn:microsoft.com/office/officeart/2005/8/layout/equation2"/>
    <dgm:cxn modelId="{4579A7FD-5936-441B-82AF-A287DAC62DF6}" type="presParOf" srcId="{69581245-37B1-4E45-942B-14F498BA53FE}" destId="{1609A433-C0A7-46C5-9610-3F590E9289AA}" srcOrd="1" destOrd="0" presId="urn:microsoft.com/office/officeart/2005/8/layout/equation2"/>
    <dgm:cxn modelId="{3E567C2E-D368-4309-8284-4927DDD1B5BF}" type="presParOf" srcId="{1609A433-C0A7-46C5-9610-3F590E9289AA}" destId="{BDDB12A3-A2B9-464C-B5EB-C54D7712418E}" srcOrd="0" destOrd="0" presId="urn:microsoft.com/office/officeart/2005/8/layout/equation2"/>
    <dgm:cxn modelId="{BD22B054-1626-4A6A-BB0B-F445E086E80A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</dgm:pt>
    <dgm:pt modelId="{69C2E56C-3C10-464A-A681-9BD20C00B78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noFill/>
        <a:ln>
          <a:noFill/>
        </a:ln>
        <a:effectLst>
          <a:softEdge rad="63500"/>
        </a:effectLst>
      </dgm:spPr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solidFill>
              <a:schemeClr val="tx2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Расходы бюджета Орловского района </a:t>
          </a:r>
          <a:r>
            <a:rPr lang="ru-RU" sz="2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202</a:t>
          </a:r>
          <a:r>
            <a:rPr lang="en-US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3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году</a:t>
          </a:r>
          <a:r>
            <a:rPr lang="ru-RU" sz="18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</a:t>
          </a: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направлены в форме иных межбюджетных трансфертов бюджетам сельских поселений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объеме </a:t>
          </a:r>
          <a:r>
            <a:rPr lang="en-US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14.7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млн. рублей: </a:t>
          </a:r>
        </a:p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ln w="12700">
              <a:noFill/>
              <a:prstDash val="solid"/>
            </a:ln>
            <a:solidFill>
              <a:schemeClr val="tx2">
                <a:lumMod val="75000"/>
              </a:schemeClr>
            </a:solidFill>
            <a:effectLst/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D9D94F-1FFA-4C55-A98F-7B86EB10B583}" type="pres">
      <dgm:prSet presAssocID="{E7EB6CF2-5E2C-4F37-BD5D-C9320AA8DA48}" presName="diagram" presStyleCnt="0">
        <dgm:presLayoutVars>
          <dgm:dir/>
          <dgm:resizeHandles/>
        </dgm:presLayoutVars>
      </dgm:prSet>
      <dgm:spPr/>
    </dgm:pt>
    <dgm:pt modelId="{2D54C9F7-4595-4C85-B283-E6F4FFB1BD94}" type="pres">
      <dgm:prSet presAssocID="{69C2E56C-3C10-464A-A681-9BD20C00B781}" presName="firstNode" presStyleLbl="node1" presStyleIdx="0" presStyleCnt="1" custScaleX="63395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6C67A6BA-849A-442E-B416-C38BBE6DD020}" type="presOf" srcId="{69C2E56C-3C10-464A-A681-9BD20C00B781}" destId="{2D54C9F7-4595-4C85-B283-E6F4FFB1BD94}" srcOrd="0" destOrd="0" presId="urn:microsoft.com/office/officeart/2005/8/layout/bProcess2"/>
    <dgm:cxn modelId="{0F141DD1-A729-4473-9D85-87C5CE392860}" type="presOf" srcId="{E7EB6CF2-5E2C-4F37-BD5D-C9320AA8DA48}" destId="{6CD9D94F-1FFA-4C55-A98F-7B86EB10B583}" srcOrd="0" destOrd="0" presId="urn:microsoft.com/office/officeart/2005/8/layout/bProcess2"/>
    <dgm:cxn modelId="{57C65EFC-12E2-4E29-BA9E-A3FAD51C6F8D}" type="presParOf" srcId="{6CD9D94F-1FFA-4C55-A98F-7B86EB10B583}" destId="{2D54C9F7-4595-4C85-B283-E6F4FFB1BD94}" srcOrd="0" destOrd="0" presId="urn:microsoft.com/office/officeart/2005/8/layout/bProcess2"/>
  </dgm:cxnLst>
  <dgm:bg>
    <a:effectLst>
      <a:softEdge rad="127000"/>
    </a:effectLst>
  </dgm:bg>
  <dgm:whole>
    <a:ln>
      <a:noFill/>
    </a:ln>
  </dgm:whole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A750A6-404D-4552-89C2-ED9A466FB11C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A2AFEF0-04E7-4134-B7A5-8CEFAAA937B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 </a:t>
          </a:r>
        </a:p>
        <a:p>
          <a:r>
            <a: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424.5</a:t>
          </a:r>
          <a:endParaRPr lang="ru-RU" sz="32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B498F7-A941-4971-8B8B-F9D8A448CB7A}" type="parTrans" cxnId="{49F3116B-48AD-49E2-8E9B-47BDF098F7A1}">
      <dgm:prSet/>
      <dgm:spPr/>
      <dgm:t>
        <a:bodyPr/>
        <a:lstStyle/>
        <a:p>
          <a:endParaRPr lang="ru-RU"/>
        </a:p>
      </dgm:t>
    </dgm:pt>
    <dgm:pt modelId="{87C384E9-981D-46AF-AF2D-07A67254F83C}" type="sibTrans" cxnId="{49F3116B-48AD-49E2-8E9B-47BDF098F7A1}">
      <dgm:prSet/>
      <dgm:spPr/>
      <dgm:t>
        <a:bodyPr/>
        <a:lstStyle/>
        <a:p>
          <a:endParaRPr lang="ru-RU"/>
        </a:p>
      </dgm:t>
    </dgm:pt>
    <dgm:pt modelId="{7853CD7C-0DA8-4300-91EC-0964CC726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250.2</a:t>
          </a:r>
          <a:endParaRPr lang="ru-RU" sz="32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D9EEA-A7A8-4A30-9947-DB5AD0C695EE}" type="parTrans" cxnId="{2F37E84C-02D2-40AE-AFFE-6E915064FF78}">
      <dgm:prSet/>
      <dgm:spPr/>
      <dgm:t>
        <a:bodyPr/>
        <a:lstStyle/>
        <a:p>
          <a:endParaRPr lang="ru-RU"/>
        </a:p>
      </dgm:t>
    </dgm:pt>
    <dgm:pt modelId="{F96E50EE-FD4E-4B69-935E-E49A8A4783E5}" type="sibTrans" cxnId="{2F37E84C-02D2-40AE-AFFE-6E915064FF78}">
      <dgm:prSet/>
      <dgm:spPr/>
      <dgm:t>
        <a:bodyPr/>
        <a:lstStyle/>
        <a:p>
          <a:endParaRPr lang="ru-RU"/>
        </a:p>
      </dgm:t>
    </dgm:pt>
    <dgm:pt modelId="{A252FFEA-29ED-496A-98E8-AD9E29D8A2D3}" type="pres">
      <dgm:prSet presAssocID="{A9A750A6-404D-4552-89C2-ED9A466FB1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8AFCE-D881-4F3B-9E9E-5CBC731F613F}" type="pres">
      <dgm:prSet presAssocID="{A9A750A6-404D-4552-89C2-ED9A466FB11C}" presName="fgShape" presStyleLbl="fgShp" presStyleIdx="0" presStyleCnt="1" custFlipVert="1" custFlipHor="0" custScaleX="1622" custScaleY="15344" custLinFactY="75658" custLinFactNeighborX="-3639" custLinFactNeighborY="100000"/>
      <dgm:spPr/>
      <dgm:t>
        <a:bodyPr/>
        <a:lstStyle/>
        <a:p>
          <a:endParaRPr lang="ru-RU"/>
        </a:p>
      </dgm:t>
    </dgm:pt>
    <dgm:pt modelId="{5B31982F-0D7C-4D1E-839E-649FFC58231D}" type="pres">
      <dgm:prSet presAssocID="{A9A750A6-404D-4552-89C2-ED9A466FB11C}" presName="linComp" presStyleCnt="0"/>
      <dgm:spPr/>
    </dgm:pt>
    <dgm:pt modelId="{ED096BC3-33F9-4186-8100-DB9232E49F28}" type="pres">
      <dgm:prSet presAssocID="{4A2AFEF0-04E7-4134-B7A5-8CEFAAA937B9}" presName="compNode" presStyleCnt="0"/>
      <dgm:spPr/>
    </dgm:pt>
    <dgm:pt modelId="{AEF1E387-D1C6-4221-966B-B0F61A1B4102}" type="pres">
      <dgm:prSet presAssocID="{4A2AFEF0-04E7-4134-B7A5-8CEFAAA937B9}" presName="bkgdShape" presStyleLbl="node1" presStyleIdx="0" presStyleCnt="2" custScaleX="100717" custLinFactNeighborX="-87"/>
      <dgm:spPr/>
      <dgm:t>
        <a:bodyPr/>
        <a:lstStyle/>
        <a:p>
          <a:endParaRPr lang="ru-RU"/>
        </a:p>
      </dgm:t>
    </dgm:pt>
    <dgm:pt modelId="{2404BD77-9ACE-4E22-B370-E70E9CA47646}" type="pres">
      <dgm:prSet presAssocID="{4A2AFEF0-04E7-4134-B7A5-8CEFAAA937B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144DC-AFE1-4031-BE8D-CCF9BBC8A479}" type="pres">
      <dgm:prSet presAssocID="{4A2AFEF0-04E7-4134-B7A5-8CEFAAA937B9}" presName="invisiNode" presStyleLbl="node1" presStyleIdx="0" presStyleCnt="2"/>
      <dgm:spPr/>
    </dgm:pt>
    <dgm:pt modelId="{1BD052B1-5746-4AAF-A135-894B05302829}" type="pres">
      <dgm:prSet presAssocID="{4A2AFEF0-04E7-4134-B7A5-8CEFAAA937B9}" presName="imagNode" presStyleLbl="fgImgPlace1" presStyleIdx="0" presStyleCnt="2" custLinFactNeighborX="-3361" custLinFactNeighborY="10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48BCD4-A678-4468-A98B-BC566234D991}" type="pres">
      <dgm:prSet presAssocID="{87C384E9-981D-46AF-AF2D-07A67254F8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3F9ABC-9CEC-4D20-984F-8F99B66392FA}" type="pres">
      <dgm:prSet presAssocID="{7853CD7C-0DA8-4300-91EC-0964CC7266A8}" presName="compNode" presStyleCnt="0"/>
      <dgm:spPr/>
    </dgm:pt>
    <dgm:pt modelId="{F40A4E3B-AC43-434D-812F-76AF282384F7}" type="pres">
      <dgm:prSet presAssocID="{7853CD7C-0DA8-4300-91EC-0964CC7266A8}" presName="bkgdShape" presStyleLbl="node1" presStyleIdx="1" presStyleCnt="2" custScaleX="92807" custLinFactNeighborX="14662" custLinFactNeighborY="-1587"/>
      <dgm:spPr/>
      <dgm:t>
        <a:bodyPr/>
        <a:lstStyle/>
        <a:p>
          <a:endParaRPr lang="ru-RU"/>
        </a:p>
      </dgm:t>
    </dgm:pt>
    <dgm:pt modelId="{AC828F96-C1EB-4571-9799-96E5E9B7BC0C}" type="pres">
      <dgm:prSet presAssocID="{7853CD7C-0DA8-4300-91EC-0964CC7266A8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18911-E455-4A1D-8B6B-CE0605FDC996}" type="pres">
      <dgm:prSet presAssocID="{7853CD7C-0DA8-4300-91EC-0964CC7266A8}" presName="invisiNode" presStyleLbl="node1" presStyleIdx="1" presStyleCnt="2"/>
      <dgm:spPr/>
    </dgm:pt>
    <dgm:pt modelId="{F4C073E0-DC09-4ECA-A324-7F17D44EB005}" type="pres">
      <dgm:prSet presAssocID="{7853CD7C-0DA8-4300-91EC-0964CC7266A8}" presName="imagNode" presStyleLbl="fgImgPlace1" presStyleIdx="1" presStyleCnt="2" custScaleX="90036" custScaleY="100592" custLinFactNeighborX="1082" custLinFactNeighborY="-34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0B5FC24-A264-46D9-A444-5F9D81BE60DC}" type="presOf" srcId="{4A2AFEF0-04E7-4134-B7A5-8CEFAAA937B9}" destId="{AEF1E387-D1C6-4221-966B-B0F61A1B4102}" srcOrd="0" destOrd="0" presId="urn:microsoft.com/office/officeart/2005/8/layout/hList7"/>
    <dgm:cxn modelId="{04188837-6C8D-4BE0-9DDA-D8B540B2FF9D}" type="presOf" srcId="{87C384E9-981D-46AF-AF2D-07A67254F83C}" destId="{6248BCD4-A678-4468-A98B-BC566234D991}" srcOrd="0" destOrd="0" presId="urn:microsoft.com/office/officeart/2005/8/layout/hList7"/>
    <dgm:cxn modelId="{2F37E84C-02D2-40AE-AFFE-6E915064FF78}" srcId="{A9A750A6-404D-4552-89C2-ED9A466FB11C}" destId="{7853CD7C-0DA8-4300-91EC-0964CC7266A8}" srcOrd="1" destOrd="0" parTransId="{7D7D9EEA-A7A8-4A30-9947-DB5AD0C695EE}" sibTransId="{F96E50EE-FD4E-4B69-935E-E49A8A4783E5}"/>
    <dgm:cxn modelId="{49F3116B-48AD-49E2-8E9B-47BDF098F7A1}" srcId="{A9A750A6-404D-4552-89C2-ED9A466FB11C}" destId="{4A2AFEF0-04E7-4134-B7A5-8CEFAAA937B9}" srcOrd="0" destOrd="0" parTransId="{FAB498F7-A941-4971-8B8B-F9D8A448CB7A}" sibTransId="{87C384E9-981D-46AF-AF2D-07A67254F83C}"/>
    <dgm:cxn modelId="{2BBB537A-6F24-46C3-8A47-52056E565B10}" type="presOf" srcId="{7853CD7C-0DA8-4300-91EC-0964CC7266A8}" destId="{AC828F96-C1EB-4571-9799-96E5E9B7BC0C}" srcOrd="1" destOrd="0" presId="urn:microsoft.com/office/officeart/2005/8/layout/hList7"/>
    <dgm:cxn modelId="{B4F3159A-9F31-473E-9958-2E2119CC5242}" type="presOf" srcId="{4A2AFEF0-04E7-4134-B7A5-8CEFAAA937B9}" destId="{2404BD77-9ACE-4E22-B370-E70E9CA47646}" srcOrd="1" destOrd="0" presId="urn:microsoft.com/office/officeart/2005/8/layout/hList7"/>
    <dgm:cxn modelId="{BF40813F-C021-432B-88F9-80D2472C5038}" type="presOf" srcId="{A9A750A6-404D-4552-89C2-ED9A466FB11C}" destId="{A252FFEA-29ED-496A-98E8-AD9E29D8A2D3}" srcOrd="0" destOrd="0" presId="urn:microsoft.com/office/officeart/2005/8/layout/hList7"/>
    <dgm:cxn modelId="{27C035A1-1FD6-4AFD-AAF9-A33F4FB231D7}" type="presOf" srcId="{7853CD7C-0DA8-4300-91EC-0964CC7266A8}" destId="{F40A4E3B-AC43-434D-812F-76AF282384F7}" srcOrd="0" destOrd="0" presId="urn:microsoft.com/office/officeart/2005/8/layout/hList7"/>
    <dgm:cxn modelId="{D5D611D5-F696-4AE5-A200-23B1DE25BD39}" type="presParOf" srcId="{A252FFEA-29ED-496A-98E8-AD9E29D8A2D3}" destId="{4028AFCE-D881-4F3B-9E9E-5CBC731F613F}" srcOrd="0" destOrd="0" presId="urn:microsoft.com/office/officeart/2005/8/layout/hList7"/>
    <dgm:cxn modelId="{CA9BB3B8-9A78-46CF-A964-4D110B485ACB}" type="presParOf" srcId="{A252FFEA-29ED-496A-98E8-AD9E29D8A2D3}" destId="{5B31982F-0D7C-4D1E-839E-649FFC58231D}" srcOrd="1" destOrd="0" presId="urn:microsoft.com/office/officeart/2005/8/layout/hList7"/>
    <dgm:cxn modelId="{9A7098B5-835D-467F-8B92-29E57BA30441}" type="presParOf" srcId="{5B31982F-0D7C-4D1E-839E-649FFC58231D}" destId="{ED096BC3-33F9-4186-8100-DB9232E49F28}" srcOrd="0" destOrd="0" presId="urn:microsoft.com/office/officeart/2005/8/layout/hList7"/>
    <dgm:cxn modelId="{1A656E1F-FCA7-4DB6-B52B-D2274D325698}" type="presParOf" srcId="{ED096BC3-33F9-4186-8100-DB9232E49F28}" destId="{AEF1E387-D1C6-4221-966B-B0F61A1B4102}" srcOrd="0" destOrd="0" presId="urn:microsoft.com/office/officeart/2005/8/layout/hList7"/>
    <dgm:cxn modelId="{D2C509DD-14D9-48E4-955C-0BF3A62C2D56}" type="presParOf" srcId="{ED096BC3-33F9-4186-8100-DB9232E49F28}" destId="{2404BD77-9ACE-4E22-B370-E70E9CA47646}" srcOrd="1" destOrd="0" presId="urn:microsoft.com/office/officeart/2005/8/layout/hList7"/>
    <dgm:cxn modelId="{15D893D0-C07B-402C-832F-39D57963B03E}" type="presParOf" srcId="{ED096BC3-33F9-4186-8100-DB9232E49F28}" destId="{D27144DC-AFE1-4031-BE8D-CCF9BBC8A479}" srcOrd="2" destOrd="0" presId="urn:microsoft.com/office/officeart/2005/8/layout/hList7"/>
    <dgm:cxn modelId="{36EF9DCE-4A5B-4C79-A82B-4789D4561EEE}" type="presParOf" srcId="{ED096BC3-33F9-4186-8100-DB9232E49F28}" destId="{1BD052B1-5746-4AAF-A135-894B05302829}" srcOrd="3" destOrd="0" presId="urn:microsoft.com/office/officeart/2005/8/layout/hList7"/>
    <dgm:cxn modelId="{E17FDA82-7AA1-4EDB-98A7-8960CC96676B}" type="presParOf" srcId="{5B31982F-0D7C-4D1E-839E-649FFC58231D}" destId="{6248BCD4-A678-4468-A98B-BC566234D991}" srcOrd="1" destOrd="0" presId="urn:microsoft.com/office/officeart/2005/8/layout/hList7"/>
    <dgm:cxn modelId="{64A08026-4AD0-43F8-BEF9-2CD07026372E}" type="presParOf" srcId="{5B31982F-0D7C-4D1E-839E-649FFC58231D}" destId="{1C3F9ABC-9CEC-4D20-984F-8F99B66392FA}" srcOrd="2" destOrd="0" presId="urn:microsoft.com/office/officeart/2005/8/layout/hList7"/>
    <dgm:cxn modelId="{2496227B-A416-48ED-9148-D747E93D1720}" type="presParOf" srcId="{1C3F9ABC-9CEC-4D20-984F-8F99B66392FA}" destId="{F40A4E3B-AC43-434D-812F-76AF282384F7}" srcOrd="0" destOrd="0" presId="urn:microsoft.com/office/officeart/2005/8/layout/hList7"/>
    <dgm:cxn modelId="{AB340B9A-07BB-4ABE-B87E-C9576D70A0F2}" type="presParOf" srcId="{1C3F9ABC-9CEC-4D20-984F-8F99B66392FA}" destId="{AC828F96-C1EB-4571-9799-96E5E9B7BC0C}" srcOrd="1" destOrd="0" presId="urn:microsoft.com/office/officeart/2005/8/layout/hList7"/>
    <dgm:cxn modelId="{BDC679D4-06B3-4D87-BFAF-D25D65D9D336}" type="presParOf" srcId="{1C3F9ABC-9CEC-4D20-984F-8F99B66392FA}" destId="{B2C18911-E455-4A1D-8B6B-CE0605FDC996}" srcOrd="2" destOrd="0" presId="urn:microsoft.com/office/officeart/2005/8/layout/hList7"/>
    <dgm:cxn modelId="{DCB1B5C4-8A52-4FD7-B3DB-3CCCB4B34CE6}" type="presParOf" srcId="{1C3F9ABC-9CEC-4D20-984F-8F99B66392FA}" destId="{F4C073E0-DC09-4ECA-A324-7F17D44EB005}" srcOrd="3" destOrd="0" presId="urn:microsoft.com/office/officeart/2005/8/layout/hList7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92.9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49.9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976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воспитанникам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1104" custLinFactNeighborX="-13112" custLinFactNeighborY="2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21D07F-3095-4585-AF7E-FBB356A302B9}" type="presOf" srcId="{A34E5386-8D9E-403F-BC35-51D3E74873BB}" destId="{95B39CA1-075A-4468-AB75-87149731765B}" srcOrd="0" destOrd="0" presId="urn:microsoft.com/office/officeart/2005/8/layout/equation2"/>
    <dgm:cxn modelId="{967D9E23-DE93-4DAB-98F9-9359C0DBC87E}" type="presOf" srcId="{61CFA3A0-3EA5-446F-BFEA-4E5C00BD9F79}" destId="{FCB29D86-B06C-42C3-85E3-1197097D8BAD}" srcOrd="0" destOrd="0" presId="urn:microsoft.com/office/officeart/2005/8/layout/equation2"/>
    <dgm:cxn modelId="{7E426635-3308-4F5C-BCDF-09EBFFA1C202}" type="presOf" srcId="{2554F243-FF62-44F8-9C78-DECC89CAB534}" destId="{1609A433-C0A7-46C5-9610-3F590E9289AA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5C5CB94B-05D1-46A6-9336-E78A532B128A}" type="presOf" srcId="{767895D7-5846-4356-8DAB-83201904E9D4}" destId="{0FA44B67-0D44-4461-8660-22144984064E}" srcOrd="0" destOrd="0" presId="urn:microsoft.com/office/officeart/2005/8/layout/equation2"/>
    <dgm:cxn modelId="{FE344E70-4994-4202-B032-7B6DE8BEDC88}" type="presOf" srcId="{F04D6508-6CD9-4640-B470-820B69227427}" destId="{69581245-37B1-4E45-942B-14F498BA53FE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188DBAEA-14D8-458D-A6D1-53DA893BDAD5}" type="presOf" srcId="{72D66F61-F681-41F1-8B88-7197E8BF0A76}" destId="{D4F4D0A2-C05E-45AB-9180-A399986867AD}" srcOrd="0" destOrd="0" presId="urn:microsoft.com/office/officeart/2005/8/layout/equation2"/>
    <dgm:cxn modelId="{37F89E83-34B2-4604-952F-85E10A0E77D3}" type="presOf" srcId="{2554F243-FF62-44F8-9C78-DECC89CAB534}" destId="{BDDB12A3-A2B9-464C-B5EB-C54D7712418E}" srcOrd="1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403DE981-6ECD-48A4-96D1-312997430386}" type="presParOf" srcId="{69581245-37B1-4E45-942B-14F498BA53FE}" destId="{D5F9385C-EF54-4843-9E99-DC96C7CBCE3B}" srcOrd="0" destOrd="0" presId="urn:microsoft.com/office/officeart/2005/8/layout/equation2"/>
    <dgm:cxn modelId="{74043DBD-3EE4-4D6D-88BD-02CDE892E58A}" type="presParOf" srcId="{D5F9385C-EF54-4843-9E99-DC96C7CBCE3B}" destId="{D4F4D0A2-C05E-45AB-9180-A399986867AD}" srcOrd="0" destOrd="0" presId="urn:microsoft.com/office/officeart/2005/8/layout/equation2"/>
    <dgm:cxn modelId="{867B3F94-89B7-475B-8688-C520F1E6D871}" type="presParOf" srcId="{D5F9385C-EF54-4843-9E99-DC96C7CBCE3B}" destId="{27BD5F55-9FFD-4AB5-90EF-EAE71105359E}" srcOrd="1" destOrd="0" presId="urn:microsoft.com/office/officeart/2005/8/layout/equation2"/>
    <dgm:cxn modelId="{AFD8360E-C265-4AFA-A16D-ABC4BD2F9679}" type="presParOf" srcId="{D5F9385C-EF54-4843-9E99-DC96C7CBCE3B}" destId="{95B39CA1-075A-4468-AB75-87149731765B}" srcOrd="2" destOrd="0" presId="urn:microsoft.com/office/officeart/2005/8/layout/equation2"/>
    <dgm:cxn modelId="{D9EBA921-0FD1-4EF8-975F-AE84CF9E2FEC}" type="presParOf" srcId="{D5F9385C-EF54-4843-9E99-DC96C7CBCE3B}" destId="{CD726AC3-340D-4577-A77B-3DDF9740D49C}" srcOrd="3" destOrd="0" presId="urn:microsoft.com/office/officeart/2005/8/layout/equation2"/>
    <dgm:cxn modelId="{C6900F19-E548-4943-884C-4C1E2919AE92}" type="presParOf" srcId="{D5F9385C-EF54-4843-9E99-DC96C7CBCE3B}" destId="{0FA44B67-0D44-4461-8660-22144984064E}" srcOrd="4" destOrd="0" presId="urn:microsoft.com/office/officeart/2005/8/layout/equation2"/>
    <dgm:cxn modelId="{57171416-B466-4D31-89D5-D70EE9FF9E56}" type="presParOf" srcId="{69581245-37B1-4E45-942B-14F498BA53FE}" destId="{1609A433-C0A7-46C5-9610-3F590E9289AA}" srcOrd="1" destOrd="0" presId="urn:microsoft.com/office/officeart/2005/8/layout/equation2"/>
    <dgm:cxn modelId="{F39C7410-88F2-470F-8CEC-44E31E5870D4}" type="presParOf" srcId="{1609A433-C0A7-46C5-9610-3F590E9289AA}" destId="{BDDB12A3-A2B9-464C-B5EB-C54D7712418E}" srcOrd="0" destOrd="0" presId="urn:microsoft.com/office/officeart/2005/8/layout/equation2"/>
    <dgm:cxn modelId="{0C30D33C-603C-4A03-A960-D962CD4AA8E4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accent0_2" csCatId="mainScheme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Федеральный  и областной бюджет 332,2 млн.рублей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Местный бюджет 98,5млн.рублей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Оказали услуги 3163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учащимся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31599" custScaleY="130505" custLinFactNeighborX="20239" custLinFactNeighborY="2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2E0F03-A96E-49C2-9E60-BD68F945753B}" type="presOf" srcId="{2554F243-FF62-44F8-9C78-DECC89CAB534}" destId="{1609A433-C0A7-46C5-9610-3F590E9289AA}" srcOrd="0" destOrd="0" presId="urn:microsoft.com/office/officeart/2005/8/layout/equation2"/>
    <dgm:cxn modelId="{BF9F4863-900D-46EE-9F99-E9A9F06B2493}" type="presOf" srcId="{767895D7-5846-4356-8DAB-83201904E9D4}" destId="{0FA44B67-0D44-4461-8660-22144984064E}" srcOrd="0" destOrd="0" presId="urn:microsoft.com/office/officeart/2005/8/layout/equation2"/>
    <dgm:cxn modelId="{9826BA69-2E7B-42E2-9279-B189AA85F27B}" type="presOf" srcId="{2554F243-FF62-44F8-9C78-DECC89CAB534}" destId="{BDDB12A3-A2B9-464C-B5EB-C54D7712418E}" srcOrd="1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8D73057A-D5BD-4E3E-B104-739FC5FAA479}" type="presOf" srcId="{F04D6508-6CD9-4640-B470-820B69227427}" destId="{69581245-37B1-4E45-942B-14F498BA53FE}" srcOrd="0" destOrd="0" presId="urn:microsoft.com/office/officeart/2005/8/layout/equation2"/>
    <dgm:cxn modelId="{831FB34F-6D5E-4930-AC38-CA4649B4897B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B26E692F-E880-4790-BE8F-C285256F991F}" type="presOf" srcId="{61CFA3A0-3EA5-446F-BFEA-4E5C00BD9F79}" destId="{FCB29D86-B06C-42C3-85E3-1197097D8BAD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538997A6-9A8B-48D1-B13A-503F97C06451}" type="presOf" srcId="{A34E5386-8D9E-403F-BC35-51D3E74873BB}" destId="{95B39CA1-075A-4468-AB75-87149731765B}" srcOrd="0" destOrd="0" presId="urn:microsoft.com/office/officeart/2005/8/layout/equation2"/>
    <dgm:cxn modelId="{EFC60876-FCB1-453D-AF03-5AADC38F5FA3}" type="presParOf" srcId="{69581245-37B1-4E45-942B-14F498BA53FE}" destId="{D5F9385C-EF54-4843-9E99-DC96C7CBCE3B}" srcOrd="0" destOrd="0" presId="urn:microsoft.com/office/officeart/2005/8/layout/equation2"/>
    <dgm:cxn modelId="{C1E12362-9232-4EA3-AB83-1980BB033BA1}" type="presParOf" srcId="{D5F9385C-EF54-4843-9E99-DC96C7CBCE3B}" destId="{D4F4D0A2-C05E-45AB-9180-A399986867AD}" srcOrd="0" destOrd="0" presId="urn:microsoft.com/office/officeart/2005/8/layout/equation2"/>
    <dgm:cxn modelId="{74877971-B9B2-4D55-8DD0-D9D118B96279}" type="presParOf" srcId="{D5F9385C-EF54-4843-9E99-DC96C7CBCE3B}" destId="{27BD5F55-9FFD-4AB5-90EF-EAE71105359E}" srcOrd="1" destOrd="0" presId="urn:microsoft.com/office/officeart/2005/8/layout/equation2"/>
    <dgm:cxn modelId="{723D592E-702B-45DB-82CE-2FFE4420906D}" type="presParOf" srcId="{D5F9385C-EF54-4843-9E99-DC96C7CBCE3B}" destId="{95B39CA1-075A-4468-AB75-87149731765B}" srcOrd="2" destOrd="0" presId="urn:microsoft.com/office/officeart/2005/8/layout/equation2"/>
    <dgm:cxn modelId="{95DD57FE-B120-4B38-BB01-20FAABE6657A}" type="presParOf" srcId="{D5F9385C-EF54-4843-9E99-DC96C7CBCE3B}" destId="{CD726AC3-340D-4577-A77B-3DDF9740D49C}" srcOrd="3" destOrd="0" presId="urn:microsoft.com/office/officeart/2005/8/layout/equation2"/>
    <dgm:cxn modelId="{31BDCA6D-AF71-4B44-B8F3-CF6E907197A4}" type="presParOf" srcId="{D5F9385C-EF54-4843-9E99-DC96C7CBCE3B}" destId="{0FA44B67-0D44-4461-8660-22144984064E}" srcOrd="4" destOrd="0" presId="urn:microsoft.com/office/officeart/2005/8/layout/equation2"/>
    <dgm:cxn modelId="{4F119BCC-86B9-4A57-BE24-00E2A6C5318B}" type="presParOf" srcId="{69581245-37B1-4E45-942B-14F498BA53FE}" destId="{1609A433-C0A7-46C5-9610-3F590E9289AA}" srcOrd="1" destOrd="0" presId="urn:microsoft.com/office/officeart/2005/8/layout/equation2"/>
    <dgm:cxn modelId="{3399FADD-E3F6-4FC8-8C16-4BFD72F55464}" type="presParOf" srcId="{1609A433-C0A7-46C5-9610-3F590E9289AA}" destId="{BDDB12A3-A2B9-464C-B5EB-C54D7712418E}" srcOrd="0" destOrd="0" presId="urn:microsoft.com/office/officeart/2005/8/layout/equation2"/>
    <dgm:cxn modelId="{FD287B3C-E527-413B-9E3D-BBAF3BB98EB3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3" qsCatId="3D" csTypeId="urn:microsoft.com/office/officeart/2005/8/colors/accent1_2" csCatId="accent1" phldr="1"/>
      <dgm:spPr/>
    </dgm:pt>
    <dgm:pt modelId="{B10C2DD9-5442-4A76-829D-D82FDDEF168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Федеральный бюджет 11763,1 тыс.рублей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EA5E913F-0173-472D-9A3F-17D38FFDF5A0}" type="sibTrans" cxnId="{B624A1FA-B9C3-4542-A0F2-C5FBCAB0C41D}">
      <dgm:prSet custT="1"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E96D47A6-D0FB-4ED6-8E23-B1096ECD689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Областной бюджет 2409,3 тыс.рублей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D6BA9926-ED89-41BE-8CE4-E719CF5DA9E1}" type="sibTrans" cxnId="{52F5F866-0A3D-4304-A54E-AAD34ECBBB67}">
      <dgm:prSet custT="1"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00FD3B00-02EC-4538-AB57-F7D6D2FBF44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14172,4</a:t>
          </a:r>
        </a:p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 custScaleX="115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 custScaleX="118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 custScaleX="118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94949F-22FB-4EC3-A78B-1BE678C5E911}" type="presOf" srcId="{00FD3B00-02EC-4538-AB57-F7D6D2FBF44D}" destId="{28BD63D7-13EE-408D-9D94-9F3C64F7E1CF}" srcOrd="0" destOrd="0" presId="urn:microsoft.com/office/officeart/2005/8/layout/equation1"/>
    <dgm:cxn modelId="{B69B3DCA-C03B-4C78-B125-9EB0FB4E4A71}" type="presOf" srcId="{BF27568C-0A88-4D17-880E-D622B9F7A997}" destId="{26C25246-DD6E-45ED-BEAB-87D4B565FB59}" srcOrd="0" destOrd="0" presId="urn:microsoft.com/office/officeart/2005/8/layout/equation1"/>
    <dgm:cxn modelId="{41D6126F-F54A-40AB-96A8-E08247CA77DE}" type="presOf" srcId="{EA5E913F-0173-472D-9A3F-17D38FFDF5A0}" destId="{C8495333-1AE7-498E-984E-FAE69C1AB6CC}" srcOrd="0" destOrd="0" presId="urn:microsoft.com/office/officeart/2005/8/layout/equation1"/>
    <dgm:cxn modelId="{B512F7F2-B934-4518-AA9B-86AFFE5DFB07}" type="presOf" srcId="{E96D47A6-D0FB-4ED6-8E23-B1096ECD689D}" destId="{0642395D-E9F2-4D84-94AF-6A6CDB736D76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1BF77840-26E2-452D-9F27-DCC0ED0710E4}" type="presOf" srcId="{B10C2DD9-5442-4A76-829D-D82FDDEF1685}" destId="{8A8EE487-56DA-4E16-A26F-471CC4EBF477}" srcOrd="0" destOrd="0" presId="urn:microsoft.com/office/officeart/2005/8/layout/equation1"/>
    <dgm:cxn modelId="{D2113932-9774-4601-89EF-579A037D4930}" type="presOf" srcId="{D6BA9926-ED89-41BE-8CE4-E719CF5DA9E1}" destId="{784D67A0-633F-4AE8-A18F-746B80662327}" srcOrd="0" destOrd="0" presId="urn:microsoft.com/office/officeart/2005/8/layout/equation1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583FCD04-D1B8-4DE0-8D40-7D636F6A0391}" type="presParOf" srcId="{26C25246-DD6E-45ED-BEAB-87D4B565FB59}" destId="{8A8EE487-56DA-4E16-A26F-471CC4EBF477}" srcOrd="0" destOrd="0" presId="urn:microsoft.com/office/officeart/2005/8/layout/equation1"/>
    <dgm:cxn modelId="{E6F22196-8AB6-4F54-8840-195E952F1D78}" type="presParOf" srcId="{26C25246-DD6E-45ED-BEAB-87D4B565FB59}" destId="{AD4DD71D-3F8D-4807-9DA2-4B419F692605}" srcOrd="1" destOrd="0" presId="urn:microsoft.com/office/officeart/2005/8/layout/equation1"/>
    <dgm:cxn modelId="{570CD1B3-5E31-4ED6-B352-63C2887B5251}" type="presParOf" srcId="{26C25246-DD6E-45ED-BEAB-87D4B565FB59}" destId="{C8495333-1AE7-498E-984E-FAE69C1AB6CC}" srcOrd="2" destOrd="0" presId="urn:microsoft.com/office/officeart/2005/8/layout/equation1"/>
    <dgm:cxn modelId="{7969BA79-BA51-4EA8-A6A3-4467355A78F0}" type="presParOf" srcId="{26C25246-DD6E-45ED-BEAB-87D4B565FB59}" destId="{4734C42A-70F1-4FA2-9E4B-DA81926C7C51}" srcOrd="3" destOrd="0" presId="urn:microsoft.com/office/officeart/2005/8/layout/equation1"/>
    <dgm:cxn modelId="{9B4C1AF9-0316-41F5-9C17-A3A0885380E1}" type="presParOf" srcId="{26C25246-DD6E-45ED-BEAB-87D4B565FB59}" destId="{0642395D-E9F2-4D84-94AF-6A6CDB736D76}" srcOrd="4" destOrd="0" presId="urn:microsoft.com/office/officeart/2005/8/layout/equation1"/>
    <dgm:cxn modelId="{2377436F-21DF-4E11-BA5A-E8934FA12849}" type="presParOf" srcId="{26C25246-DD6E-45ED-BEAB-87D4B565FB59}" destId="{BA2A8C1B-C79E-44F1-87FF-BE5F4F8F4152}" srcOrd="5" destOrd="0" presId="urn:microsoft.com/office/officeart/2005/8/layout/equation1"/>
    <dgm:cxn modelId="{5C8F583C-582A-4445-B507-3F567E6C9ECD}" type="presParOf" srcId="{26C25246-DD6E-45ED-BEAB-87D4B565FB59}" destId="{784D67A0-633F-4AE8-A18F-746B80662327}" srcOrd="6" destOrd="0" presId="urn:microsoft.com/office/officeart/2005/8/layout/equation1"/>
    <dgm:cxn modelId="{468C9BAF-8FB1-4284-81A2-890DD0ACBFB2}" type="presParOf" srcId="{26C25246-DD6E-45ED-BEAB-87D4B565FB59}" destId="{507B29D6-7BAF-4A4C-BFFB-DEA163B56B5B}" srcOrd="7" destOrd="0" presId="urn:microsoft.com/office/officeart/2005/8/layout/equation1"/>
    <dgm:cxn modelId="{9342A4BD-A43A-4EA9-B4F9-F201C568CB54}" type="presParOf" srcId="{26C25246-DD6E-45ED-BEAB-87D4B565FB59}" destId="{28BD63D7-13EE-408D-9D94-9F3C64F7E1CF}" srcOrd="8" destOrd="0" presId="urn:microsoft.com/office/officeart/2005/8/layout/equation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7,8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67,8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1200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1F840C-C939-4DCC-9784-2A62F124D75E}" type="presOf" srcId="{2554F243-FF62-44F8-9C78-DECC89CAB534}" destId="{1609A433-C0A7-46C5-9610-3F590E9289AA}" srcOrd="0" destOrd="0" presId="urn:microsoft.com/office/officeart/2005/8/layout/equation2"/>
    <dgm:cxn modelId="{7FA8EC7D-D965-491A-A8FD-3B1B21440B42}" type="presOf" srcId="{2554F243-FF62-44F8-9C78-DECC89CAB534}" destId="{BDDB12A3-A2B9-464C-B5EB-C54D7712418E}" srcOrd="1" destOrd="0" presId="urn:microsoft.com/office/officeart/2005/8/layout/equation2"/>
    <dgm:cxn modelId="{F49D2521-8476-4AFF-9C63-FBD63C3A9C77}" type="presOf" srcId="{A34E5386-8D9E-403F-BC35-51D3E74873BB}" destId="{95B39CA1-075A-4468-AB75-87149731765B}" srcOrd="0" destOrd="0" presId="urn:microsoft.com/office/officeart/2005/8/layout/equation2"/>
    <dgm:cxn modelId="{5A4BDF74-0152-4E41-9451-F47EEDF7063A}" type="presOf" srcId="{F04D6508-6CD9-4640-B470-820B69227427}" destId="{69581245-37B1-4E45-942B-14F498BA53FE}" srcOrd="0" destOrd="0" presId="urn:microsoft.com/office/officeart/2005/8/layout/equation2"/>
    <dgm:cxn modelId="{F7580B1E-FD23-440D-8CFF-4B3C8D93257A}" type="presOf" srcId="{767895D7-5846-4356-8DAB-83201904E9D4}" destId="{0FA44B67-0D44-4461-8660-22144984064E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E1E634F2-A288-40A8-B38B-4372F8AE6FFA}" type="presOf" srcId="{61CFA3A0-3EA5-446F-BFEA-4E5C00BD9F79}" destId="{FCB29D86-B06C-42C3-85E3-1197097D8B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2826F9DB-9F1D-40A0-BA5B-7BFF1E13AE07}" type="presOf" srcId="{72D66F61-F681-41F1-8B88-7197E8BF0A76}" destId="{D4F4D0A2-C05E-45AB-9180-A399986867AD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265E25D5-5045-4DA1-8735-011919E324E6}" type="presParOf" srcId="{69581245-37B1-4E45-942B-14F498BA53FE}" destId="{D5F9385C-EF54-4843-9E99-DC96C7CBCE3B}" srcOrd="0" destOrd="0" presId="urn:microsoft.com/office/officeart/2005/8/layout/equation2"/>
    <dgm:cxn modelId="{F244A75C-080D-49D6-8DB2-E51D34D88365}" type="presParOf" srcId="{D5F9385C-EF54-4843-9E99-DC96C7CBCE3B}" destId="{D4F4D0A2-C05E-45AB-9180-A399986867AD}" srcOrd="0" destOrd="0" presId="urn:microsoft.com/office/officeart/2005/8/layout/equation2"/>
    <dgm:cxn modelId="{7BEFD224-42C9-4E13-BB44-26DECA92210C}" type="presParOf" srcId="{D5F9385C-EF54-4843-9E99-DC96C7CBCE3B}" destId="{27BD5F55-9FFD-4AB5-90EF-EAE71105359E}" srcOrd="1" destOrd="0" presId="urn:microsoft.com/office/officeart/2005/8/layout/equation2"/>
    <dgm:cxn modelId="{79E05E65-F02E-4096-8553-048F9001435B}" type="presParOf" srcId="{D5F9385C-EF54-4843-9E99-DC96C7CBCE3B}" destId="{95B39CA1-075A-4468-AB75-87149731765B}" srcOrd="2" destOrd="0" presId="urn:microsoft.com/office/officeart/2005/8/layout/equation2"/>
    <dgm:cxn modelId="{960862F2-CED2-428D-8C58-BD467B202538}" type="presParOf" srcId="{D5F9385C-EF54-4843-9E99-DC96C7CBCE3B}" destId="{CD726AC3-340D-4577-A77B-3DDF9740D49C}" srcOrd="3" destOrd="0" presId="urn:microsoft.com/office/officeart/2005/8/layout/equation2"/>
    <dgm:cxn modelId="{B708CBED-5947-4726-9396-49DC53BBD9EC}" type="presParOf" srcId="{D5F9385C-EF54-4843-9E99-DC96C7CBCE3B}" destId="{0FA44B67-0D44-4461-8660-22144984064E}" srcOrd="4" destOrd="0" presId="urn:microsoft.com/office/officeart/2005/8/layout/equation2"/>
    <dgm:cxn modelId="{3DDE680F-53EB-4545-A6C6-D26F3993F952}" type="presParOf" srcId="{69581245-37B1-4E45-942B-14F498BA53FE}" destId="{1609A433-C0A7-46C5-9610-3F590E9289AA}" srcOrd="1" destOrd="0" presId="urn:microsoft.com/office/officeart/2005/8/layout/equation2"/>
    <dgm:cxn modelId="{B6EF6201-5E70-4367-B422-25C93F902FD5}" type="presParOf" srcId="{1609A433-C0A7-46C5-9610-3F590E9289AA}" destId="{BDDB12A3-A2B9-464C-B5EB-C54D7712418E}" srcOrd="0" destOrd="0" presId="urn:microsoft.com/office/officeart/2005/8/layout/equation2"/>
    <dgm:cxn modelId="{950A4A6F-EC23-4D4A-B4DB-10FEC80D380A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46FD6C7-A7D7-46CC-A8BD-B4D65F5026B3}">
      <dgm:prSet phldrT="[Текст]"/>
      <dgm:spPr/>
      <dgm:t>
        <a:bodyPr/>
        <a:lstStyle/>
        <a:p>
          <a:pPr algn="ctr"/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образовательных учреждений общего образования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BFD4D7B-DF81-4B0E-82C7-8FE0AA315A6D}" type="par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38AF82-B2DE-49A1-963E-912626332499}" type="sib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540F619-05A2-4993-9CF1-6496C04924A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2023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F2FDBC-7CB1-48E4-99BA-A9A05D3414F5}" type="par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93BB636-C5A8-4735-A562-C9107403D6D1}" type="sib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0595A1A-21EA-4BF9-AF75-B5CFBA5620E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зарплата-39 373,7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D93B932-60E9-4D05-9D2B-8E32FF4398B9}" type="par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1B83707-9A4E-4053-BB76-8A8B52CD459C}" type="sib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CEAEC33-2133-48E9-8137-6EDB05331B2B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дошкольных образовательных учреждений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2023 год 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8A3BDEC-83E7-4F0C-AD4F-1A2A2A3F8C0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AB1216C-EDCC-4C88-ADD3-37DEBA38F9EA}" type="par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5C58CAB-1972-4767-8020-9DA989057A50}" type="sib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7833DE1-1FC3-448D-8DAB-8E9E0475470E}">
      <dgm:prSet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2023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зарплата-35 529,1 рубль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зарплата-40190,1 рубль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6EB6C1-3AF5-4926-9AF4-65C7848517D4}" type="pres">
      <dgm:prSet presAssocID="{D46FD6C7-A7D7-46CC-A8BD-B4D65F5026B3}" presName="root" presStyleCnt="0"/>
      <dgm:spPr/>
      <dgm:t>
        <a:bodyPr/>
        <a:lstStyle/>
        <a:p>
          <a:endParaRPr lang="ru-RU"/>
        </a:p>
      </dgm:t>
    </dgm:pt>
    <dgm:pt modelId="{F8E04DC2-F4E8-4542-9098-6B7C3691394D}" type="pres">
      <dgm:prSet presAssocID="{D46FD6C7-A7D7-46CC-A8BD-B4D65F5026B3}" presName="rootComposite" presStyleCnt="0"/>
      <dgm:spPr/>
      <dgm:t>
        <a:bodyPr/>
        <a:lstStyle/>
        <a:p>
          <a:endParaRPr lang="ru-RU"/>
        </a:p>
      </dgm:t>
    </dgm:pt>
    <dgm:pt modelId="{E5EED1D3-1CAF-4D1D-B94E-5A427C6C905D}" type="pres">
      <dgm:prSet presAssocID="{D46FD6C7-A7D7-46CC-A8BD-B4D65F5026B3}" presName="rootText" presStyleLbl="node1" presStyleIdx="0" presStyleCnt="3"/>
      <dgm:spPr/>
      <dgm:t>
        <a:bodyPr/>
        <a:lstStyle/>
        <a:p>
          <a:endParaRPr lang="ru-RU"/>
        </a:p>
      </dgm:t>
    </dgm:pt>
    <dgm:pt modelId="{AA955C1E-AB52-475F-9772-88CEBE26DB07}" type="pres">
      <dgm:prSet presAssocID="{D46FD6C7-A7D7-46CC-A8BD-B4D65F5026B3}" presName="rootConnector" presStyleLbl="node1" presStyleIdx="0" presStyleCnt="3"/>
      <dgm:spPr/>
      <dgm:t>
        <a:bodyPr/>
        <a:lstStyle/>
        <a:p>
          <a:endParaRPr lang="ru-RU"/>
        </a:p>
      </dgm:t>
    </dgm:pt>
    <dgm:pt modelId="{6B6E562B-91A6-423E-AF1C-F7403F903816}" type="pres">
      <dgm:prSet presAssocID="{D46FD6C7-A7D7-46CC-A8BD-B4D65F5026B3}" presName="childShape" presStyleCnt="0"/>
      <dgm:spPr/>
      <dgm:t>
        <a:bodyPr/>
        <a:lstStyle/>
        <a:p>
          <a:endParaRPr lang="ru-RU"/>
        </a:p>
      </dgm:t>
    </dgm:pt>
    <dgm:pt modelId="{1AFE0F6E-C823-49F6-A5CA-F428AB7DECFA}" type="pres">
      <dgm:prSet presAssocID="{F2F2FDBC-7CB1-48E4-99BA-A9A05D3414F5}" presName="Name13" presStyleLbl="parChTrans1D2" presStyleIdx="0" presStyleCnt="9"/>
      <dgm:spPr/>
      <dgm:t>
        <a:bodyPr/>
        <a:lstStyle/>
        <a:p>
          <a:endParaRPr lang="ru-RU"/>
        </a:p>
      </dgm:t>
    </dgm:pt>
    <dgm:pt modelId="{99F26518-A02E-44FB-95EE-FE4166821D14}" type="pres">
      <dgm:prSet presAssocID="{5540F619-05A2-4993-9CF1-6496C04924A9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95C2D-103D-496C-B0DA-2DC4BE06BB3F}" type="pres">
      <dgm:prSet presAssocID="{7AB1216C-EDCC-4C88-ADD3-37DEBA38F9EA}" presName="Name13" presStyleLbl="parChTrans1D2" presStyleIdx="1" presStyleCnt="9"/>
      <dgm:spPr/>
      <dgm:t>
        <a:bodyPr/>
        <a:lstStyle/>
        <a:p>
          <a:endParaRPr lang="ru-RU"/>
        </a:p>
      </dgm:t>
    </dgm:pt>
    <dgm:pt modelId="{E63F2D9A-B4AF-40FB-A629-F0D84C354DA6}" type="pres">
      <dgm:prSet presAssocID="{08A3BDEC-83E7-4F0C-AD4F-1A2A2A3F8C04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BAA24-D3EB-49AA-B69E-465D133BFF49}" type="pres">
      <dgm:prSet presAssocID="{AD93B932-60E9-4D05-9D2B-8E32FF4398B9}" presName="Name13" presStyleLbl="parChTrans1D2" presStyleIdx="2" presStyleCnt="9"/>
      <dgm:spPr/>
      <dgm:t>
        <a:bodyPr/>
        <a:lstStyle/>
        <a:p>
          <a:endParaRPr lang="ru-RU"/>
        </a:p>
      </dgm:t>
    </dgm:pt>
    <dgm:pt modelId="{2FB6030E-05F4-4433-94DD-668905AD06D8}" type="pres">
      <dgm:prSet presAssocID="{30595A1A-21EA-4BF9-AF75-B5CFBA5620EE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1" presStyleCnt="3" custLinFactNeighborX="-2061" custLinFactNeighborY="-4681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1" presStyleCnt="3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3" presStyleCnt="9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4" presStyleCnt="9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5" presStyleCnt="9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2" presStyleCnt="3" custLinFactNeighborX="-6237" custLinFactNeighborY="3670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2" presStyleCnt="3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6" presStyleCnt="9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7" presStyleCnt="9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8" presStyleCnt="9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D1B071-AF42-42A4-A1B6-DE25B3995669}" type="presOf" srcId="{D5A89D00-9A6D-4B78-B7B1-F703EBD477E8}" destId="{0C70534E-9D68-4F4E-B28C-3C87F7E43355}" srcOrd="0" destOrd="0" presId="urn:microsoft.com/office/officeart/2005/8/layout/hierarchy3"/>
    <dgm:cxn modelId="{539E7041-10EF-4CC1-9DAF-B1F8E77E88D3}" srcId="{F10F6F97-9F93-402A-B224-E29B54683D58}" destId="{0CEAEC33-2133-48E9-8137-6EDB05331B2B}" srcOrd="1" destOrd="0" parTransId="{2AFB3797-B43A-4853-B308-8DF38495D867}" sibTransId="{85250907-E04C-4B90-B2A5-B8A6546F8271}"/>
    <dgm:cxn modelId="{A2B47A48-B513-4B3D-A115-92314C81FA5B}" srcId="{D46FD6C7-A7D7-46CC-A8BD-B4D65F5026B3}" destId="{08A3BDEC-83E7-4F0C-AD4F-1A2A2A3F8C04}" srcOrd="1" destOrd="0" parTransId="{7AB1216C-EDCC-4C88-ADD3-37DEBA38F9EA}" sibTransId="{E5C58CAB-1972-4767-8020-9DA989057A50}"/>
    <dgm:cxn modelId="{A0EBA3BB-92F7-4ADD-BDD7-9B40B595D215}" type="presOf" srcId="{B2F26ABB-04BF-4CEC-850A-68A805E0699C}" destId="{766D250A-CB0F-437C-B218-EA2A9D80F129}" srcOrd="0" destOrd="0" presId="urn:microsoft.com/office/officeart/2005/8/layout/hierarchy3"/>
    <dgm:cxn modelId="{A8C4E8BF-3E1A-495E-B0DB-5E7F49B47B47}" type="presOf" srcId="{D46FD6C7-A7D7-46CC-A8BD-B4D65F5026B3}" destId="{AA955C1E-AB52-475F-9772-88CEBE26DB07}" srcOrd="1" destOrd="0" presId="urn:microsoft.com/office/officeart/2005/8/layout/hierarchy3"/>
    <dgm:cxn modelId="{2D3978D8-4095-4302-94DA-C9961401A4E3}" type="presOf" srcId="{30595A1A-21EA-4BF9-AF75-B5CFBA5620EE}" destId="{2FB6030E-05F4-4433-94DD-668905AD06D8}" srcOrd="0" destOrd="0" presId="urn:microsoft.com/office/officeart/2005/8/layout/hierarchy3"/>
    <dgm:cxn modelId="{AC60049D-75D8-4069-ADDD-7BE67E467C21}" type="presOf" srcId="{B7833DE1-1FC3-448D-8DAB-8E9E0475470E}" destId="{A24C3B19-9D21-4893-BC05-851331C81D58}" srcOrd="0" destOrd="0" presId="urn:microsoft.com/office/officeart/2005/8/layout/hierarchy3"/>
    <dgm:cxn modelId="{68054337-016F-4FC3-822E-92A642DCF2D4}" type="presOf" srcId="{DDAAA8D2-5A09-476B-BD4F-710AF81E4D0A}" destId="{1D931FC9-DB90-40BC-B6E0-FACB226A041C}" srcOrd="0" destOrd="0" presId="urn:microsoft.com/office/officeart/2005/8/layout/hierarchy3"/>
    <dgm:cxn modelId="{DE0197D5-10AE-4C79-AD5C-FBE5EF54D750}" srcId="{D46FD6C7-A7D7-46CC-A8BD-B4D65F5026B3}" destId="{5540F619-05A2-4993-9CF1-6496C04924A9}" srcOrd="0" destOrd="0" parTransId="{F2F2FDBC-7CB1-48E4-99BA-A9A05D3414F5}" sibTransId="{393BB636-C5A8-4735-A562-C9107403D6D1}"/>
    <dgm:cxn modelId="{0B31D907-DE78-45F6-8314-799C5D36962E}" type="presOf" srcId="{7533BFC3-D329-4CEE-A7CB-470A7F4D4AD9}" destId="{E7224BAD-BB76-421B-A9F1-DB5154DD4F84}" srcOrd="0" destOrd="0" presId="urn:microsoft.com/office/officeart/2005/8/layout/hierarchy3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3AFF45DB-E10F-4331-A967-4F2D2A6F2104}" type="presOf" srcId="{F10F6F97-9F93-402A-B224-E29B54683D58}" destId="{91E1600F-5FFB-465F-88D8-A967A4F9FF16}" srcOrd="0" destOrd="0" presId="urn:microsoft.com/office/officeart/2005/8/layout/hierarchy3"/>
    <dgm:cxn modelId="{9BD54193-1B77-4C14-8FC8-F16ADFD69883}" srcId="{D46FD6C7-A7D7-46CC-A8BD-B4D65F5026B3}" destId="{30595A1A-21EA-4BF9-AF75-B5CFBA5620EE}" srcOrd="2" destOrd="0" parTransId="{AD93B932-60E9-4D05-9D2B-8E32FF4398B9}" sibTransId="{51B83707-9A4E-4053-BB76-8A8B52CD459C}"/>
    <dgm:cxn modelId="{CAD33876-D09D-41C5-8B69-85B52008A6A9}" type="presOf" srcId="{C5EF881E-99A2-4FAA-9A50-F314A205F0C0}" destId="{728E9C79-55FE-49AD-B9F4-9C031C90FAB5}" srcOrd="0" destOrd="0" presId="urn:microsoft.com/office/officeart/2005/8/layout/hierarchy3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61D9CE30-71B8-46F2-83B0-1BC3AF7DA40C}" type="presOf" srcId="{D46FD6C7-A7D7-46CC-A8BD-B4D65F5026B3}" destId="{E5EED1D3-1CAF-4D1D-B94E-5A427C6C905D}" srcOrd="0" destOrd="0" presId="urn:microsoft.com/office/officeart/2005/8/layout/hierarchy3"/>
    <dgm:cxn modelId="{481A44AF-4E8C-4157-86F0-559F6D317482}" type="presOf" srcId="{A0546686-5068-4E3A-B0C0-7860C634D1DD}" destId="{BA295A75-4940-4FB4-B0AD-BA4328373DD4}" srcOrd="0" destOrd="0" presId="urn:microsoft.com/office/officeart/2005/8/layout/hierarchy3"/>
    <dgm:cxn modelId="{D1FB5966-67A2-4511-8778-DF3692C3252A}" type="presOf" srcId="{F2F2FDBC-7CB1-48E4-99BA-A9A05D3414F5}" destId="{1AFE0F6E-C823-49F6-A5CA-F428AB7DECFA}" srcOrd="0" destOrd="0" presId="urn:microsoft.com/office/officeart/2005/8/layout/hierarchy3"/>
    <dgm:cxn modelId="{B9360FA2-06A1-42B1-B621-8B8D501F4FBB}" type="presOf" srcId="{B7833DE1-1FC3-448D-8DAB-8E9E0475470E}" destId="{331CFB01-33F4-454A-9BC6-871924892FC7}" srcOrd="1" destOrd="0" presId="urn:microsoft.com/office/officeart/2005/8/layout/hierarchy3"/>
    <dgm:cxn modelId="{D7E3BAD8-30F9-4DC5-BA76-61156933392F}" type="presOf" srcId="{7AB1216C-EDCC-4C88-ADD3-37DEBA38F9EA}" destId="{93E95C2D-103D-496C-B0DA-2DC4BE06BB3F}" srcOrd="0" destOrd="0" presId="urn:microsoft.com/office/officeart/2005/8/layout/hierarchy3"/>
    <dgm:cxn modelId="{458E54DE-F6F4-40A4-8C1B-6ED0E33E3986}" type="presOf" srcId="{5540F619-05A2-4993-9CF1-6496C04924A9}" destId="{99F26518-A02E-44FB-95EE-FE4166821D14}" srcOrd="0" destOrd="0" presId="urn:microsoft.com/office/officeart/2005/8/layout/hierarchy3"/>
    <dgm:cxn modelId="{641F84EE-3B83-41C8-A3C3-6F2A9AF025D7}" type="presOf" srcId="{DD9A4543-E3BC-42BD-A303-A17B71AAB924}" destId="{80801C0E-BD4F-444E-BBF8-1B35AE3E0CEC}" srcOrd="0" destOrd="0" presId="urn:microsoft.com/office/officeart/2005/8/layout/hierarchy3"/>
    <dgm:cxn modelId="{C7993064-9622-4024-B126-309ADA31C215}" type="presOf" srcId="{80539843-1E0F-4120-816F-0FD1F7EABC7C}" destId="{1EFC51B4-C12F-4591-A8AC-CF830708B1B9}" srcOrd="0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0A6C19EE-712F-46C7-B17F-466C214ECBF7}" type="presOf" srcId="{3FBD101C-9D91-4160-B315-6329CF6F2A59}" destId="{8E93F8EE-3C09-4CD9-B711-BF68FC95964A}" srcOrd="0" destOrd="0" presId="urn:microsoft.com/office/officeart/2005/8/layout/hierarchy3"/>
    <dgm:cxn modelId="{E1D027DE-D226-43E0-ACFC-881472BE91AF}" srcId="{F10F6F97-9F93-402A-B224-E29B54683D58}" destId="{D46FD6C7-A7D7-46CC-A8BD-B4D65F5026B3}" srcOrd="0" destOrd="0" parTransId="{CBFD4D7B-DF81-4B0E-82C7-8FE0AA315A6D}" sibTransId="{7138AF82-B2DE-49A1-963E-912626332499}"/>
    <dgm:cxn modelId="{D5054EEA-6029-462F-A99A-74B189BFFE0C}" srcId="{F10F6F97-9F93-402A-B224-E29B54683D58}" destId="{B7833DE1-1FC3-448D-8DAB-8E9E0475470E}" srcOrd="2" destOrd="0" parTransId="{FBA90E6A-D931-4693-9B02-094153843908}" sibTransId="{4EFD531D-C29A-4F83-B2A9-6F20B3BA6471}"/>
    <dgm:cxn modelId="{0F66E166-F7BF-4D84-AF80-1D9012B023B6}" type="presOf" srcId="{0CEAEC33-2133-48E9-8137-6EDB05331B2B}" destId="{1C6FA0C7-D9F4-4909-B938-933BC2C6478A}" srcOrd="0" destOrd="0" presId="urn:microsoft.com/office/officeart/2005/8/layout/hierarchy3"/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2656B821-DA10-4006-8CF1-235C85D7589A}" type="presOf" srcId="{8138F520-122C-4C1A-8B52-C070D70FF34E}" destId="{9A5F457D-BDC3-4DAB-9CC2-B4F19A95407C}" srcOrd="0" destOrd="0" presId="urn:microsoft.com/office/officeart/2005/8/layout/hierarchy3"/>
    <dgm:cxn modelId="{01676BD5-E549-4E28-859B-F220A0EABADB}" type="presOf" srcId="{7CC8CE9E-F848-49C0-B2D7-F8F8B0C6A776}" destId="{F8C73DD7-DB5B-414D-9539-7AF5CDB65C79}" srcOrd="0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0C982EBF-2C76-4DAD-B864-E240EBA62E04}" type="presOf" srcId="{7E66F205-14A7-4CB6-8460-FC88B867B04A}" destId="{971A4F55-DECD-455E-9787-3AD94E81ECEF}" srcOrd="0" destOrd="0" presId="urn:microsoft.com/office/officeart/2005/8/layout/hierarchy3"/>
    <dgm:cxn modelId="{7F6E5D23-DB37-4F71-AF56-569F172FEC0B}" type="presOf" srcId="{0CEAEC33-2133-48E9-8137-6EDB05331B2B}" destId="{E16EA799-DFA7-4563-82D5-5EB069F37F8A}" srcOrd="1" destOrd="0" presId="urn:microsoft.com/office/officeart/2005/8/layout/hierarchy3"/>
    <dgm:cxn modelId="{E094E6F0-EEB6-409D-91C3-15ED1115EB48}" type="presOf" srcId="{08A3BDEC-83E7-4F0C-AD4F-1A2A2A3F8C04}" destId="{E63F2D9A-B4AF-40FB-A629-F0D84C354DA6}" srcOrd="0" destOrd="0" presId="urn:microsoft.com/office/officeart/2005/8/layout/hierarchy3"/>
    <dgm:cxn modelId="{1EC5AD26-A3D3-4040-A8F6-B440297133D4}" type="presOf" srcId="{AD93B932-60E9-4D05-9D2B-8E32FF4398B9}" destId="{587BAA24-D3EB-49AA-B69E-465D133BFF49}" srcOrd="0" destOrd="0" presId="urn:microsoft.com/office/officeart/2005/8/layout/hierarchy3"/>
    <dgm:cxn modelId="{87197D96-97F2-4ABE-B916-A4F4FD4F0A5B}" type="presParOf" srcId="{91E1600F-5FFB-465F-88D8-A967A4F9FF16}" destId="{686EB6C1-3AF5-4926-9AF4-65C7848517D4}" srcOrd="0" destOrd="0" presId="urn:microsoft.com/office/officeart/2005/8/layout/hierarchy3"/>
    <dgm:cxn modelId="{C73316B0-2735-47FE-9119-046680E94AC3}" type="presParOf" srcId="{686EB6C1-3AF5-4926-9AF4-65C7848517D4}" destId="{F8E04DC2-F4E8-4542-9098-6B7C3691394D}" srcOrd="0" destOrd="0" presId="urn:microsoft.com/office/officeart/2005/8/layout/hierarchy3"/>
    <dgm:cxn modelId="{9C81B1F1-E2DA-49F4-8975-88CCA6ED1177}" type="presParOf" srcId="{F8E04DC2-F4E8-4542-9098-6B7C3691394D}" destId="{E5EED1D3-1CAF-4D1D-B94E-5A427C6C905D}" srcOrd="0" destOrd="0" presId="urn:microsoft.com/office/officeart/2005/8/layout/hierarchy3"/>
    <dgm:cxn modelId="{F462B6C1-69BF-4A08-A1C4-BA8F355A9385}" type="presParOf" srcId="{F8E04DC2-F4E8-4542-9098-6B7C3691394D}" destId="{AA955C1E-AB52-475F-9772-88CEBE26DB07}" srcOrd="1" destOrd="0" presId="urn:microsoft.com/office/officeart/2005/8/layout/hierarchy3"/>
    <dgm:cxn modelId="{6CE8BCE2-F6E7-4765-9A33-0258057C0014}" type="presParOf" srcId="{686EB6C1-3AF5-4926-9AF4-65C7848517D4}" destId="{6B6E562B-91A6-423E-AF1C-F7403F903816}" srcOrd="1" destOrd="0" presId="urn:microsoft.com/office/officeart/2005/8/layout/hierarchy3"/>
    <dgm:cxn modelId="{8236D5C6-25C2-4670-85ED-1BD8C2C5AAF2}" type="presParOf" srcId="{6B6E562B-91A6-423E-AF1C-F7403F903816}" destId="{1AFE0F6E-C823-49F6-A5CA-F428AB7DECFA}" srcOrd="0" destOrd="0" presId="urn:microsoft.com/office/officeart/2005/8/layout/hierarchy3"/>
    <dgm:cxn modelId="{DCED7A88-90AB-4D80-8C3B-B70F8D5F6832}" type="presParOf" srcId="{6B6E562B-91A6-423E-AF1C-F7403F903816}" destId="{99F26518-A02E-44FB-95EE-FE4166821D14}" srcOrd="1" destOrd="0" presId="urn:microsoft.com/office/officeart/2005/8/layout/hierarchy3"/>
    <dgm:cxn modelId="{DE99BE25-73FE-4BD4-9DA8-684548DA94A4}" type="presParOf" srcId="{6B6E562B-91A6-423E-AF1C-F7403F903816}" destId="{93E95C2D-103D-496C-B0DA-2DC4BE06BB3F}" srcOrd="2" destOrd="0" presId="urn:microsoft.com/office/officeart/2005/8/layout/hierarchy3"/>
    <dgm:cxn modelId="{EB4BDA55-3AF7-4AE7-9A29-30336162845C}" type="presParOf" srcId="{6B6E562B-91A6-423E-AF1C-F7403F903816}" destId="{E63F2D9A-B4AF-40FB-A629-F0D84C354DA6}" srcOrd="3" destOrd="0" presId="urn:microsoft.com/office/officeart/2005/8/layout/hierarchy3"/>
    <dgm:cxn modelId="{6AF99218-843C-4D3E-87AD-9229FA8B2623}" type="presParOf" srcId="{6B6E562B-91A6-423E-AF1C-F7403F903816}" destId="{587BAA24-D3EB-49AA-B69E-465D133BFF49}" srcOrd="4" destOrd="0" presId="urn:microsoft.com/office/officeart/2005/8/layout/hierarchy3"/>
    <dgm:cxn modelId="{9F6AD842-098D-4F75-9BB0-856C8A72B179}" type="presParOf" srcId="{6B6E562B-91A6-423E-AF1C-F7403F903816}" destId="{2FB6030E-05F4-4433-94DD-668905AD06D8}" srcOrd="5" destOrd="0" presId="urn:microsoft.com/office/officeart/2005/8/layout/hierarchy3"/>
    <dgm:cxn modelId="{B7E77BC0-EE2D-4799-A4B8-FEA23BABAEE4}" type="presParOf" srcId="{91E1600F-5FFB-465F-88D8-A967A4F9FF16}" destId="{3B8F12EC-5B36-496A-9012-B24D8530CDA5}" srcOrd="1" destOrd="0" presId="urn:microsoft.com/office/officeart/2005/8/layout/hierarchy3"/>
    <dgm:cxn modelId="{0E7AB347-5C1D-4848-90CB-CF51F4E9355B}" type="presParOf" srcId="{3B8F12EC-5B36-496A-9012-B24D8530CDA5}" destId="{D8E483CC-11A9-4F1F-AAD6-FD6DDD797AEF}" srcOrd="0" destOrd="0" presId="urn:microsoft.com/office/officeart/2005/8/layout/hierarchy3"/>
    <dgm:cxn modelId="{8279D7F1-089D-470B-9DAE-3C0AF3121B11}" type="presParOf" srcId="{D8E483CC-11A9-4F1F-AAD6-FD6DDD797AEF}" destId="{1C6FA0C7-D9F4-4909-B938-933BC2C6478A}" srcOrd="0" destOrd="0" presId="urn:microsoft.com/office/officeart/2005/8/layout/hierarchy3"/>
    <dgm:cxn modelId="{FC41F17A-68C1-457F-A4A4-36CBA4C140BA}" type="presParOf" srcId="{D8E483CC-11A9-4F1F-AAD6-FD6DDD797AEF}" destId="{E16EA799-DFA7-4563-82D5-5EB069F37F8A}" srcOrd="1" destOrd="0" presId="urn:microsoft.com/office/officeart/2005/8/layout/hierarchy3"/>
    <dgm:cxn modelId="{9F575308-00DD-4046-93B4-DD44557C77CC}" type="presParOf" srcId="{3B8F12EC-5B36-496A-9012-B24D8530CDA5}" destId="{00186FD3-3F63-46EE-A230-FDD6869DCDE3}" srcOrd="1" destOrd="0" presId="urn:microsoft.com/office/officeart/2005/8/layout/hierarchy3"/>
    <dgm:cxn modelId="{62DDB4D1-1327-4481-9998-DDA1ED0336B7}" type="presParOf" srcId="{00186FD3-3F63-46EE-A230-FDD6869DCDE3}" destId="{1EFC51B4-C12F-4591-A8AC-CF830708B1B9}" srcOrd="0" destOrd="0" presId="urn:microsoft.com/office/officeart/2005/8/layout/hierarchy3"/>
    <dgm:cxn modelId="{D8608A46-7F14-47DB-A305-3E200EDAE8F8}" type="presParOf" srcId="{00186FD3-3F63-46EE-A230-FDD6869DCDE3}" destId="{0C70534E-9D68-4F4E-B28C-3C87F7E43355}" srcOrd="1" destOrd="0" presId="urn:microsoft.com/office/officeart/2005/8/layout/hierarchy3"/>
    <dgm:cxn modelId="{5DCAD59A-DF88-4B53-BD97-BF99126FB9BC}" type="presParOf" srcId="{00186FD3-3F63-46EE-A230-FDD6869DCDE3}" destId="{1D931FC9-DB90-40BC-B6E0-FACB226A041C}" srcOrd="2" destOrd="0" presId="urn:microsoft.com/office/officeart/2005/8/layout/hierarchy3"/>
    <dgm:cxn modelId="{9E78BDB9-47A5-4E44-BB0D-CCD07240B12F}" type="presParOf" srcId="{00186FD3-3F63-46EE-A230-FDD6869DCDE3}" destId="{80801C0E-BD4F-444E-BBF8-1B35AE3E0CEC}" srcOrd="3" destOrd="0" presId="urn:microsoft.com/office/officeart/2005/8/layout/hierarchy3"/>
    <dgm:cxn modelId="{087FB722-FB64-40E3-BA68-BEF93E8FDCC1}" type="presParOf" srcId="{00186FD3-3F63-46EE-A230-FDD6869DCDE3}" destId="{971A4F55-DECD-455E-9787-3AD94E81ECEF}" srcOrd="4" destOrd="0" presId="urn:microsoft.com/office/officeart/2005/8/layout/hierarchy3"/>
    <dgm:cxn modelId="{613FADFA-510B-424B-A2E2-869CE8390CCA}" type="presParOf" srcId="{00186FD3-3F63-46EE-A230-FDD6869DCDE3}" destId="{9A5F457D-BDC3-4DAB-9CC2-B4F19A95407C}" srcOrd="5" destOrd="0" presId="urn:microsoft.com/office/officeart/2005/8/layout/hierarchy3"/>
    <dgm:cxn modelId="{5756C92E-2B5B-4358-982B-E6206DF3BE15}" type="presParOf" srcId="{91E1600F-5FFB-465F-88D8-A967A4F9FF16}" destId="{3B5E6B9B-4C62-42EA-8E7D-474C285341DE}" srcOrd="2" destOrd="0" presId="urn:microsoft.com/office/officeart/2005/8/layout/hierarchy3"/>
    <dgm:cxn modelId="{87634029-9E9D-4EB3-8F01-22307F6E6D04}" type="presParOf" srcId="{3B5E6B9B-4C62-42EA-8E7D-474C285341DE}" destId="{8C4D7F78-C18A-449A-B640-9D953C5E99CC}" srcOrd="0" destOrd="0" presId="urn:microsoft.com/office/officeart/2005/8/layout/hierarchy3"/>
    <dgm:cxn modelId="{AF5921DC-8D9F-4B36-AB85-87933BEDA41E}" type="presParOf" srcId="{8C4D7F78-C18A-449A-B640-9D953C5E99CC}" destId="{A24C3B19-9D21-4893-BC05-851331C81D58}" srcOrd="0" destOrd="0" presId="urn:microsoft.com/office/officeart/2005/8/layout/hierarchy3"/>
    <dgm:cxn modelId="{45B5F867-ACED-4E82-B860-84D1CDCE9EF6}" type="presParOf" srcId="{8C4D7F78-C18A-449A-B640-9D953C5E99CC}" destId="{331CFB01-33F4-454A-9BC6-871924892FC7}" srcOrd="1" destOrd="0" presId="urn:microsoft.com/office/officeart/2005/8/layout/hierarchy3"/>
    <dgm:cxn modelId="{7F32E5AE-721F-472D-A66A-316FD007AEA5}" type="presParOf" srcId="{3B5E6B9B-4C62-42EA-8E7D-474C285341DE}" destId="{83EA767F-291C-448F-8C9E-FCD08ED5B9DF}" srcOrd="1" destOrd="0" presId="urn:microsoft.com/office/officeart/2005/8/layout/hierarchy3"/>
    <dgm:cxn modelId="{6FA5DE57-5741-4C98-85A3-250BF52AE182}" type="presParOf" srcId="{83EA767F-291C-448F-8C9E-FCD08ED5B9DF}" destId="{766D250A-CB0F-437C-B218-EA2A9D80F129}" srcOrd="0" destOrd="0" presId="urn:microsoft.com/office/officeart/2005/8/layout/hierarchy3"/>
    <dgm:cxn modelId="{AEC8014C-254C-4611-923F-5A1B52F1D689}" type="presParOf" srcId="{83EA767F-291C-448F-8C9E-FCD08ED5B9DF}" destId="{8E93F8EE-3C09-4CD9-B711-BF68FC95964A}" srcOrd="1" destOrd="0" presId="urn:microsoft.com/office/officeart/2005/8/layout/hierarchy3"/>
    <dgm:cxn modelId="{FE0CF249-5CF2-4BBD-A4EC-263EBC81D259}" type="presParOf" srcId="{83EA767F-291C-448F-8C9E-FCD08ED5B9DF}" destId="{F8C73DD7-DB5B-414D-9539-7AF5CDB65C79}" srcOrd="2" destOrd="0" presId="urn:microsoft.com/office/officeart/2005/8/layout/hierarchy3"/>
    <dgm:cxn modelId="{F3A1BC96-910F-4F0D-A27F-446838059E30}" type="presParOf" srcId="{83EA767F-291C-448F-8C9E-FCD08ED5B9DF}" destId="{728E9C79-55FE-49AD-B9F4-9C031C90FAB5}" srcOrd="3" destOrd="0" presId="urn:microsoft.com/office/officeart/2005/8/layout/hierarchy3"/>
    <dgm:cxn modelId="{1A90BB5C-025C-44AA-9602-E91B2BBFFB3D}" type="presParOf" srcId="{83EA767F-291C-448F-8C9E-FCD08ED5B9DF}" destId="{BA295A75-4940-4FB4-B0AD-BA4328373DD4}" srcOrd="4" destOrd="0" presId="urn:microsoft.com/office/officeart/2005/8/layout/hierarchy3"/>
    <dgm:cxn modelId="{7E09F154-E32C-4799-982A-855A3F25016B}" type="presParOf" srcId="{83EA767F-291C-448F-8C9E-FCD08ED5B9DF}" destId="{E7224BAD-BB76-421B-A9F1-DB5154DD4F84}" srcOrd="5" destOrd="0" presId="urn:microsoft.com/office/officeart/2005/8/layout/hierarchy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AED3DD-5980-4C05-8864-63AE20A3769B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B7DE70-A046-49AB-976A-DAC8ECD2DC8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Управление культуры и спорта-75,0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 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978B45-FEAC-49FC-800C-9FD96C3444A6}" type="parTrans" cxnId="{B1E21849-D87A-42DA-8B0D-96E8813580C1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BA2F78-9DFD-4664-9184-058FA0468273}" type="sibTrans" cxnId="{B1E21849-D87A-42DA-8B0D-96E8813580C1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CFFB7C-34F2-458B-B8CA-5E25FE3B8B6D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предоставления дополнительного образования детей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2E84E0-2764-4D92-B840-810036E0DABF}" type="parTrans" cxnId="{31C1B429-10B0-42AD-9228-39520442E874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D5EA26-B2B3-4590-9FE4-4D6ACC17F796}" type="sibTrans" cxnId="{31C1B429-10B0-42AD-9228-39520442E874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17231C-B4F4-43D5-B915-060B74733F0A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комплектование и обеспечение сохранности библиотечных фондов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AE1395-C90D-448C-8374-2CA325ECDD7E}" type="parTrans" cxnId="{9CED374F-954B-488F-A8EF-C5603D9043B0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84FE6A-3877-462F-BDA4-67FA578E0EC0}" type="sibTrans" cxnId="{9CED374F-954B-488F-A8EF-C5603D9043B0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E83923-E645-4A24-9E20-AC2414560E56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условий для обеспечения населения услугами организаций культуры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17DBC8-2A6D-400F-AC4B-2F055CD2AFC1}" type="parTrans" cxnId="{A8DF33DF-A2CF-4B7C-92EA-DD6F0AD629D9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15FCF0-8B58-4271-AEEC-1E6B3247C29E}" type="sibTrans" cxnId="{A8DF33DF-A2CF-4B7C-92EA-DD6F0AD629D9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60DF0D-FAC4-40EB-A694-C5347493EF5F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библиотечного обслуживания населения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межпоселенческими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библиотекамию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C6726E-4C12-4630-B5CA-6B00EE6D6170}" type="parTrans" cxnId="{15A6A93F-70DA-479D-AB24-1F8CA69D082D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7C29A-1F5A-4ECF-8654-97527D8D0542}" type="sibTrans" cxnId="{15A6A93F-70DA-479D-AB24-1F8CA69D082D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1F33EF-89D6-4DE2-9B57-FE128ACA5AA9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обеспечению условий для развития на территории  района физической культуры и массового спорта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177314-C521-4BA4-A051-52F18745E4CE}" type="parTrans" cxnId="{D570AF9B-33CA-4E81-9F84-4374E3D1B6D7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4739C3-D8CB-44BD-9D84-BD6A01F4BDE7}" type="sibTrans" cxnId="{D570AF9B-33CA-4E81-9F84-4374E3D1B6D7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487157-DA81-4AA9-BB02-E75243DCD865}" type="pres">
      <dgm:prSet presAssocID="{EBAED3DD-5980-4C05-8864-63AE20A376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D0B008-B606-44C5-B10F-90C31FCC62C0}" type="pres">
      <dgm:prSet presAssocID="{91B7DE70-A046-49AB-976A-DAC8ECD2DC83}" presName="centerShape" presStyleLbl="node0" presStyleIdx="0" presStyleCnt="1" custScaleX="144457"/>
      <dgm:spPr/>
      <dgm:t>
        <a:bodyPr/>
        <a:lstStyle/>
        <a:p>
          <a:endParaRPr lang="ru-RU"/>
        </a:p>
      </dgm:t>
    </dgm:pt>
    <dgm:pt modelId="{FC7EF23E-96F3-44DF-B34B-A3C7F0807541}" type="pres">
      <dgm:prSet presAssocID="{28CFFB7C-34F2-458B-B8CA-5E25FE3B8B6D}" presName="node" presStyleLbl="node1" presStyleIdx="0" presStyleCnt="5" custScaleX="178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059BE-2258-485D-8067-449D5F42B940}" type="pres">
      <dgm:prSet presAssocID="{28CFFB7C-34F2-458B-B8CA-5E25FE3B8B6D}" presName="dummy" presStyleCnt="0"/>
      <dgm:spPr/>
      <dgm:t>
        <a:bodyPr/>
        <a:lstStyle/>
        <a:p>
          <a:endParaRPr lang="ru-RU"/>
        </a:p>
      </dgm:t>
    </dgm:pt>
    <dgm:pt modelId="{ACA3C378-3AC4-4BF2-BD33-4C84825FDD3D}" type="pres">
      <dgm:prSet presAssocID="{33D5EA26-B2B3-4590-9FE4-4D6ACC17F796}" presName="sibTrans" presStyleLbl="sibTrans2D1" presStyleIdx="0" presStyleCnt="5" custScaleX="132575" custScaleY="103912" custLinFactNeighborX="3350" custLinFactNeighborY="-1848"/>
      <dgm:spPr/>
      <dgm:t>
        <a:bodyPr/>
        <a:lstStyle/>
        <a:p>
          <a:endParaRPr lang="ru-RU"/>
        </a:p>
      </dgm:t>
    </dgm:pt>
    <dgm:pt modelId="{0021252E-4D51-4092-A835-C94BE5000F4D}" type="pres">
      <dgm:prSet presAssocID="{9F1F33EF-89D6-4DE2-9B57-FE128ACA5AA9}" presName="node" presStyleLbl="node1" presStyleIdx="1" presStyleCnt="5" custScaleX="166235" custScaleY="114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82529-048D-4E6C-8528-395841A34EEC}" type="pres">
      <dgm:prSet presAssocID="{9F1F33EF-89D6-4DE2-9B57-FE128ACA5AA9}" presName="dummy" presStyleCnt="0"/>
      <dgm:spPr/>
      <dgm:t>
        <a:bodyPr/>
        <a:lstStyle/>
        <a:p>
          <a:endParaRPr lang="ru-RU"/>
        </a:p>
      </dgm:t>
    </dgm:pt>
    <dgm:pt modelId="{6AF8D803-E519-4CF3-BE17-6FA0FBF561F7}" type="pres">
      <dgm:prSet presAssocID="{C64739C3-D8CB-44BD-9D84-BD6A01F4BDE7}" presName="sibTrans" presStyleLbl="sibTrans2D1" presStyleIdx="1" presStyleCnt="5" custScaleX="152617" custScaleY="92531"/>
      <dgm:spPr/>
      <dgm:t>
        <a:bodyPr/>
        <a:lstStyle/>
        <a:p>
          <a:endParaRPr lang="ru-RU"/>
        </a:p>
      </dgm:t>
    </dgm:pt>
    <dgm:pt modelId="{D3F9B53B-59C2-489E-8C5A-B3B8CE8B112B}" type="pres">
      <dgm:prSet presAssocID="{7360DF0D-FAC4-40EB-A694-C5347493EF5F}" presName="node" presStyleLbl="node1" presStyleIdx="2" presStyleCnt="5" custScaleX="178083" custScaleY="111120" custRadScaleRad="102877" custRadScaleInc="-4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2FC63-BD57-4E98-8021-0CE5BEE2722D}" type="pres">
      <dgm:prSet presAssocID="{7360DF0D-FAC4-40EB-A694-C5347493EF5F}" presName="dummy" presStyleCnt="0"/>
      <dgm:spPr/>
      <dgm:t>
        <a:bodyPr/>
        <a:lstStyle/>
        <a:p>
          <a:endParaRPr lang="ru-RU"/>
        </a:p>
      </dgm:t>
    </dgm:pt>
    <dgm:pt modelId="{A5B32655-0B01-4AE4-A7F0-F1D9306C3EA8}" type="pres">
      <dgm:prSet presAssocID="{81F7C29A-1F5A-4ECF-8654-97527D8D0542}" presName="sibTrans" presStyleLbl="sibTrans2D1" presStyleIdx="2" presStyleCnt="5" custLinFactNeighborX="10453" custLinFactNeighborY="8096"/>
      <dgm:spPr/>
      <dgm:t>
        <a:bodyPr/>
        <a:lstStyle/>
        <a:p>
          <a:endParaRPr lang="ru-RU"/>
        </a:p>
      </dgm:t>
    </dgm:pt>
    <dgm:pt modelId="{E44C64E1-30F6-48E3-8CC0-534C01C3B23C}" type="pres">
      <dgm:prSet presAssocID="{C1E83923-E645-4A24-9E20-AC2414560E56}" presName="node" presStyleLbl="node1" presStyleIdx="3" presStyleCnt="5" custScaleX="182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29F52-F1AE-44A6-902E-83F25CD37664}" type="pres">
      <dgm:prSet presAssocID="{C1E83923-E645-4A24-9E20-AC2414560E56}" presName="dummy" presStyleCnt="0"/>
      <dgm:spPr/>
      <dgm:t>
        <a:bodyPr/>
        <a:lstStyle/>
        <a:p>
          <a:endParaRPr lang="ru-RU"/>
        </a:p>
      </dgm:t>
    </dgm:pt>
    <dgm:pt modelId="{F7F26839-AA08-43E7-8F96-E6471D6DA21A}" type="pres">
      <dgm:prSet presAssocID="{B115FCF0-8B58-4271-AEEC-1E6B3247C29E}" presName="sibTrans" presStyleLbl="sibTrans2D1" presStyleIdx="3" presStyleCnt="5" custScaleX="140903" custLinFactNeighborX="-8014" custLinFactNeighborY="6675"/>
      <dgm:spPr/>
      <dgm:t>
        <a:bodyPr/>
        <a:lstStyle/>
        <a:p>
          <a:endParaRPr lang="ru-RU"/>
        </a:p>
      </dgm:t>
    </dgm:pt>
    <dgm:pt modelId="{E176087B-B005-4FCC-9554-EEB41D156A70}" type="pres">
      <dgm:prSet presAssocID="{9917231C-B4F4-43D5-B915-060B74733F0A}" presName="node" presStyleLbl="node1" presStyleIdx="4" presStyleCnt="5" custScaleX="163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5E104-4E1C-4E69-9025-E2C9A69D27A5}" type="pres">
      <dgm:prSet presAssocID="{9917231C-B4F4-43D5-B915-060B74733F0A}" presName="dummy" presStyleCnt="0"/>
      <dgm:spPr/>
      <dgm:t>
        <a:bodyPr/>
        <a:lstStyle/>
        <a:p>
          <a:endParaRPr lang="ru-RU"/>
        </a:p>
      </dgm:t>
    </dgm:pt>
    <dgm:pt modelId="{599CD22F-D0B8-46CE-898F-20ADEEDD2BFF}" type="pres">
      <dgm:prSet presAssocID="{8A84FE6A-3877-462F-BDA4-67FA578E0EC0}" presName="sibTrans" presStyleLbl="sibTrans2D1" presStyleIdx="4" presStyleCnt="5" custScaleX="138236" custScaleY="93412" custLinFactNeighborX="-8013" custLinFactNeighborY="-427"/>
      <dgm:spPr/>
      <dgm:t>
        <a:bodyPr/>
        <a:lstStyle/>
        <a:p>
          <a:endParaRPr lang="ru-RU"/>
        </a:p>
      </dgm:t>
    </dgm:pt>
  </dgm:ptLst>
  <dgm:cxnLst>
    <dgm:cxn modelId="{B5A29959-03D0-478A-A2FF-953CB426CFC6}" type="presOf" srcId="{9917231C-B4F4-43D5-B915-060B74733F0A}" destId="{E176087B-B005-4FCC-9554-EEB41D156A70}" srcOrd="0" destOrd="0" presId="urn:microsoft.com/office/officeart/2005/8/layout/radial6"/>
    <dgm:cxn modelId="{FA4F35FA-47C6-44D9-A672-AC77FBECB2C4}" type="presOf" srcId="{9F1F33EF-89D6-4DE2-9B57-FE128ACA5AA9}" destId="{0021252E-4D51-4092-A835-C94BE5000F4D}" srcOrd="0" destOrd="0" presId="urn:microsoft.com/office/officeart/2005/8/layout/radial6"/>
    <dgm:cxn modelId="{82B5D40F-A652-4194-A595-9C13B4B39886}" type="presOf" srcId="{91B7DE70-A046-49AB-976A-DAC8ECD2DC83}" destId="{75D0B008-B606-44C5-B10F-90C31FCC62C0}" srcOrd="0" destOrd="0" presId="urn:microsoft.com/office/officeart/2005/8/layout/radial6"/>
    <dgm:cxn modelId="{9CED374F-954B-488F-A8EF-C5603D9043B0}" srcId="{91B7DE70-A046-49AB-976A-DAC8ECD2DC83}" destId="{9917231C-B4F4-43D5-B915-060B74733F0A}" srcOrd="4" destOrd="0" parTransId="{BBAE1395-C90D-448C-8374-2CA325ECDD7E}" sibTransId="{8A84FE6A-3877-462F-BDA4-67FA578E0EC0}"/>
    <dgm:cxn modelId="{2C8CBE61-25BB-4D94-B251-7FC002343F8E}" type="presOf" srcId="{7360DF0D-FAC4-40EB-A694-C5347493EF5F}" destId="{D3F9B53B-59C2-489E-8C5A-B3B8CE8B112B}" srcOrd="0" destOrd="0" presId="urn:microsoft.com/office/officeart/2005/8/layout/radial6"/>
    <dgm:cxn modelId="{A8DF33DF-A2CF-4B7C-92EA-DD6F0AD629D9}" srcId="{91B7DE70-A046-49AB-976A-DAC8ECD2DC83}" destId="{C1E83923-E645-4A24-9E20-AC2414560E56}" srcOrd="3" destOrd="0" parTransId="{2F17DBC8-2A6D-400F-AC4B-2F055CD2AFC1}" sibTransId="{B115FCF0-8B58-4271-AEEC-1E6B3247C29E}"/>
    <dgm:cxn modelId="{BCCDB923-2E81-4D49-B9BD-C44B70D2ABDF}" type="presOf" srcId="{C64739C3-D8CB-44BD-9D84-BD6A01F4BDE7}" destId="{6AF8D803-E519-4CF3-BE17-6FA0FBF561F7}" srcOrd="0" destOrd="0" presId="urn:microsoft.com/office/officeart/2005/8/layout/radial6"/>
    <dgm:cxn modelId="{CD14D91C-E50E-441C-8EDC-5C95B7A38AB6}" type="presOf" srcId="{28CFFB7C-34F2-458B-B8CA-5E25FE3B8B6D}" destId="{FC7EF23E-96F3-44DF-B34B-A3C7F0807541}" srcOrd="0" destOrd="0" presId="urn:microsoft.com/office/officeart/2005/8/layout/radial6"/>
    <dgm:cxn modelId="{EEBF3CA6-A83C-4093-95CC-E07C996596AE}" type="presOf" srcId="{33D5EA26-B2B3-4590-9FE4-4D6ACC17F796}" destId="{ACA3C378-3AC4-4BF2-BD33-4C84825FDD3D}" srcOrd="0" destOrd="0" presId="urn:microsoft.com/office/officeart/2005/8/layout/radial6"/>
    <dgm:cxn modelId="{EC9B8E6C-54E9-4355-AE7C-9F0DC4632232}" type="presOf" srcId="{C1E83923-E645-4A24-9E20-AC2414560E56}" destId="{E44C64E1-30F6-48E3-8CC0-534C01C3B23C}" srcOrd="0" destOrd="0" presId="urn:microsoft.com/office/officeart/2005/8/layout/radial6"/>
    <dgm:cxn modelId="{89957797-F0C9-427E-B966-C8A7193A0C33}" type="presOf" srcId="{EBAED3DD-5980-4C05-8864-63AE20A3769B}" destId="{87487157-DA81-4AA9-BB02-E75243DCD865}" srcOrd="0" destOrd="0" presId="urn:microsoft.com/office/officeart/2005/8/layout/radial6"/>
    <dgm:cxn modelId="{31C1B429-10B0-42AD-9228-39520442E874}" srcId="{91B7DE70-A046-49AB-976A-DAC8ECD2DC83}" destId="{28CFFB7C-34F2-458B-B8CA-5E25FE3B8B6D}" srcOrd="0" destOrd="0" parTransId="{5B2E84E0-2764-4D92-B840-810036E0DABF}" sibTransId="{33D5EA26-B2B3-4590-9FE4-4D6ACC17F796}"/>
    <dgm:cxn modelId="{D570AF9B-33CA-4E81-9F84-4374E3D1B6D7}" srcId="{91B7DE70-A046-49AB-976A-DAC8ECD2DC83}" destId="{9F1F33EF-89D6-4DE2-9B57-FE128ACA5AA9}" srcOrd="1" destOrd="0" parTransId="{91177314-C521-4BA4-A051-52F18745E4CE}" sibTransId="{C64739C3-D8CB-44BD-9D84-BD6A01F4BDE7}"/>
    <dgm:cxn modelId="{7A13E40B-F5EE-45E0-89CE-418FE976902A}" type="presOf" srcId="{8A84FE6A-3877-462F-BDA4-67FA578E0EC0}" destId="{599CD22F-D0B8-46CE-898F-20ADEEDD2BFF}" srcOrd="0" destOrd="0" presId="urn:microsoft.com/office/officeart/2005/8/layout/radial6"/>
    <dgm:cxn modelId="{15A6A93F-70DA-479D-AB24-1F8CA69D082D}" srcId="{91B7DE70-A046-49AB-976A-DAC8ECD2DC83}" destId="{7360DF0D-FAC4-40EB-A694-C5347493EF5F}" srcOrd="2" destOrd="0" parTransId="{F6C6726E-4C12-4630-B5CA-6B00EE6D6170}" sibTransId="{81F7C29A-1F5A-4ECF-8654-97527D8D0542}"/>
    <dgm:cxn modelId="{7014945D-A2F4-47DC-B67E-9AA592398C13}" type="presOf" srcId="{B115FCF0-8B58-4271-AEEC-1E6B3247C29E}" destId="{F7F26839-AA08-43E7-8F96-E6471D6DA21A}" srcOrd="0" destOrd="0" presId="urn:microsoft.com/office/officeart/2005/8/layout/radial6"/>
    <dgm:cxn modelId="{B1E21849-D87A-42DA-8B0D-96E8813580C1}" srcId="{EBAED3DD-5980-4C05-8864-63AE20A3769B}" destId="{91B7DE70-A046-49AB-976A-DAC8ECD2DC83}" srcOrd="0" destOrd="0" parTransId="{4F978B45-FEAC-49FC-800C-9FD96C3444A6}" sibTransId="{86BA2F78-9DFD-4664-9184-058FA0468273}"/>
    <dgm:cxn modelId="{6FA78B63-1239-4F52-818B-C03FB80409DB}" type="presOf" srcId="{81F7C29A-1F5A-4ECF-8654-97527D8D0542}" destId="{A5B32655-0B01-4AE4-A7F0-F1D9306C3EA8}" srcOrd="0" destOrd="0" presId="urn:microsoft.com/office/officeart/2005/8/layout/radial6"/>
    <dgm:cxn modelId="{EA6F1680-E889-4D65-B226-E0F03036A95B}" type="presParOf" srcId="{87487157-DA81-4AA9-BB02-E75243DCD865}" destId="{75D0B008-B606-44C5-B10F-90C31FCC62C0}" srcOrd="0" destOrd="0" presId="urn:microsoft.com/office/officeart/2005/8/layout/radial6"/>
    <dgm:cxn modelId="{04C59104-A61D-46D2-8711-EA6B2939561C}" type="presParOf" srcId="{87487157-DA81-4AA9-BB02-E75243DCD865}" destId="{FC7EF23E-96F3-44DF-B34B-A3C7F0807541}" srcOrd="1" destOrd="0" presId="urn:microsoft.com/office/officeart/2005/8/layout/radial6"/>
    <dgm:cxn modelId="{ED72C756-5AAA-4170-9B6B-A3AF445F1749}" type="presParOf" srcId="{87487157-DA81-4AA9-BB02-E75243DCD865}" destId="{B88059BE-2258-485D-8067-449D5F42B940}" srcOrd="2" destOrd="0" presId="urn:microsoft.com/office/officeart/2005/8/layout/radial6"/>
    <dgm:cxn modelId="{6947AE85-1E20-4688-AF22-8B65A6904ED6}" type="presParOf" srcId="{87487157-DA81-4AA9-BB02-E75243DCD865}" destId="{ACA3C378-3AC4-4BF2-BD33-4C84825FDD3D}" srcOrd="3" destOrd="0" presId="urn:microsoft.com/office/officeart/2005/8/layout/radial6"/>
    <dgm:cxn modelId="{554CD7E7-A48B-4BDB-A9A4-48220F99CD23}" type="presParOf" srcId="{87487157-DA81-4AA9-BB02-E75243DCD865}" destId="{0021252E-4D51-4092-A835-C94BE5000F4D}" srcOrd="4" destOrd="0" presId="urn:microsoft.com/office/officeart/2005/8/layout/radial6"/>
    <dgm:cxn modelId="{DC49ADB7-D9FC-4B23-9B28-B2A82F71B159}" type="presParOf" srcId="{87487157-DA81-4AA9-BB02-E75243DCD865}" destId="{CC582529-048D-4E6C-8528-395841A34EEC}" srcOrd="5" destOrd="0" presId="urn:microsoft.com/office/officeart/2005/8/layout/radial6"/>
    <dgm:cxn modelId="{56B6B0F5-2429-478B-9D67-AB87C8CEDF7A}" type="presParOf" srcId="{87487157-DA81-4AA9-BB02-E75243DCD865}" destId="{6AF8D803-E519-4CF3-BE17-6FA0FBF561F7}" srcOrd="6" destOrd="0" presId="urn:microsoft.com/office/officeart/2005/8/layout/radial6"/>
    <dgm:cxn modelId="{C2FE7772-FAF8-4555-B325-88BE6BD52244}" type="presParOf" srcId="{87487157-DA81-4AA9-BB02-E75243DCD865}" destId="{D3F9B53B-59C2-489E-8C5A-B3B8CE8B112B}" srcOrd="7" destOrd="0" presId="urn:microsoft.com/office/officeart/2005/8/layout/radial6"/>
    <dgm:cxn modelId="{62AEBB6C-35E2-47F6-A00B-919E0CBE7687}" type="presParOf" srcId="{87487157-DA81-4AA9-BB02-E75243DCD865}" destId="{2FD2FC63-BD57-4E98-8021-0CE5BEE2722D}" srcOrd="8" destOrd="0" presId="urn:microsoft.com/office/officeart/2005/8/layout/radial6"/>
    <dgm:cxn modelId="{5799E0AB-879B-4632-82FF-F85CDA3F4E31}" type="presParOf" srcId="{87487157-DA81-4AA9-BB02-E75243DCD865}" destId="{A5B32655-0B01-4AE4-A7F0-F1D9306C3EA8}" srcOrd="9" destOrd="0" presId="urn:microsoft.com/office/officeart/2005/8/layout/radial6"/>
    <dgm:cxn modelId="{7185E367-B869-47E3-80EA-C7F3759A4AAE}" type="presParOf" srcId="{87487157-DA81-4AA9-BB02-E75243DCD865}" destId="{E44C64E1-30F6-48E3-8CC0-534C01C3B23C}" srcOrd="10" destOrd="0" presId="urn:microsoft.com/office/officeart/2005/8/layout/radial6"/>
    <dgm:cxn modelId="{3349EF50-019E-48C6-B020-F5B10ACDC0D3}" type="presParOf" srcId="{87487157-DA81-4AA9-BB02-E75243DCD865}" destId="{A8229F52-F1AE-44A6-902E-83F25CD37664}" srcOrd="11" destOrd="0" presId="urn:microsoft.com/office/officeart/2005/8/layout/radial6"/>
    <dgm:cxn modelId="{D803481B-A804-46AD-8CF8-BD2E40E7ECA3}" type="presParOf" srcId="{87487157-DA81-4AA9-BB02-E75243DCD865}" destId="{F7F26839-AA08-43E7-8F96-E6471D6DA21A}" srcOrd="12" destOrd="0" presId="urn:microsoft.com/office/officeart/2005/8/layout/radial6"/>
    <dgm:cxn modelId="{82D31E52-8F22-4739-88C1-F962E0F643F7}" type="presParOf" srcId="{87487157-DA81-4AA9-BB02-E75243DCD865}" destId="{E176087B-B005-4FCC-9554-EEB41D156A70}" srcOrd="13" destOrd="0" presId="urn:microsoft.com/office/officeart/2005/8/layout/radial6"/>
    <dgm:cxn modelId="{24B02732-4334-46CB-9E15-08C2498EC86F}" type="presParOf" srcId="{87487157-DA81-4AA9-BB02-E75243DCD865}" destId="{D665E104-4E1C-4E69-9025-E2C9A69D27A5}" srcOrd="14" destOrd="0" presId="urn:microsoft.com/office/officeart/2005/8/layout/radial6"/>
    <dgm:cxn modelId="{73E19A39-7DB8-44F2-9E3D-0D261BDFA014}" type="presParOf" srcId="{87487157-DA81-4AA9-BB02-E75243DCD865}" destId="{599CD22F-D0B8-46CE-898F-20ADEEDD2BFF}" srcOrd="15" destOrd="0" presId="urn:microsoft.com/office/officeart/2005/8/layout/radial6"/>
  </dgm:cxnLst>
  <dgm:bg>
    <a:noFill/>
  </dgm:bg>
  <dgm:whole>
    <a:ln>
      <a:solidFill>
        <a:srgbClr val="002060">
          <a:alpha val="27000"/>
        </a:srgbClr>
      </a:solidFill>
    </a:ln>
  </dgm:whole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0.7785</cdr:x>
      <cdr:y>1</cdr:y>
    </cdr:to>
    <cdr:grpSp>
      <cdr:nvGrpSpPr>
        <cdr:cNvPr id="2" name="Группа 1"/>
        <cdr:cNvGrpSpPr/>
      </cdr:nvGrpSpPr>
      <cdr:grpSpPr>
        <a:xfrm xmlns:a="http://schemas.openxmlformats.org/drawingml/2006/main">
          <a:off x="0" y="0"/>
          <a:ext cx="3646606" cy="3122762"/>
          <a:chOff x="7179586" y="2230"/>
          <a:chExt cx="7420250" cy="7249782"/>
        </a:xfrm>
      </cdr:grpSpPr>
      <cdr:cxnSp macro="">
        <cdr:nvCxnSpPr>
          <cdr:cNvPr id="3" name="Прямая соединительная линия 2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B6F7C5D5-0F4A-47B3-A469-FA3AD225DED5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rot="16200000" flipV="1">
            <a:off x="10764445" y="3713426"/>
            <a:ext cx="2088013" cy="4143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4" name="Овал 3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4C22AFC9-23B1-46AE-80BC-A7B72E904AC7}"/>
              </a:ext>
            </a:extLst>
          </cdr:cNvPr>
          <cdr:cNvSpPr/>
        </cdr:nvSpPr>
        <cdr:spPr>
          <a:xfrm xmlns:a="http://schemas.openxmlformats.org/drawingml/2006/main">
            <a:off x="7179586" y="2230"/>
            <a:ext cx="125006" cy="125006"/>
          </a:xfrm>
          <a:prstGeom xmlns:a="http://schemas.openxmlformats.org/drawingml/2006/main" prst="ellipse">
            <a:avLst/>
          </a:prstGeom>
          <a:solidFill xmlns:a="http://schemas.openxmlformats.org/drawingml/2006/main">
            <a:sysClr val="window" lastClr="FFFFFF"/>
          </a:solidFill>
          <a:ln xmlns:a="http://schemas.openxmlformats.org/drawingml/2006/main"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 xmlns:a="http://schemas.openxmlformats.org/drawingml/2006/main"/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9pPr>
          </a:lstStyle>
          <a:p xmlns:a="http://schemas.openxmlformats.org/drawingml/2006/main">
            <a:pPr algn="ctr"/>
            <a:endParaRPr lang="ru-RU"/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0.37494</cdr:x>
      <cdr:y>0.69413</cdr:y>
    </cdr:from>
    <cdr:to>
      <cdr:x>0.60734</cdr:x>
      <cdr:y>0.84096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369072" y="3744416"/>
          <a:ext cx="2088276" cy="7920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9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0.48713</cdr:x>
      <cdr:y>0.64073</cdr:y>
    </cdr:from>
    <cdr:to>
      <cdr:x>0.51117</cdr:x>
      <cdr:y>0.70748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H="1" flipV="1">
          <a:off x="4377184" y="3456384"/>
          <a:ext cx="216024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0.3509</cdr:x>
      <cdr:y>0.41381</cdr:y>
    </cdr:from>
    <cdr:to>
      <cdr:x>0.51117</cdr:x>
      <cdr:y>0.53394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>
          <a:off x="3153048" y="2232248"/>
          <a:ext cx="1440160" cy="648072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chemeClr val="accent3">
              <a:lumMod val="75000"/>
            </a:schemeClr>
          </a:solidFill>
          <a:prstDash val="dash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0.51117</cdr:x>
      <cdr:y>0.54729</cdr:y>
    </cdr:from>
    <cdr:to>
      <cdr:x>0.51919</cdr:x>
      <cdr:y>0.58734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4593208" y="2952328"/>
          <a:ext cx="72065" cy="216047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accent3"/>
          </a:solidFill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0.49514</cdr:x>
      <cdr:y>0.64073</cdr:y>
    </cdr:from>
    <cdr:to>
      <cdr:x>0.5896</cdr:x>
      <cdr:y>0.70747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4449192" y="3456384"/>
          <a:ext cx="848789" cy="360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r>
            <a:rPr lang="ru-RU" sz="1400" b="1" dirty="0" smtClean="0">
              <a:latin typeface="Arial" pitchFamily="34" charset="0"/>
              <a:cs typeface="Arial" pitchFamily="34" charset="0"/>
            </a:rPr>
            <a:t>10,6%</a:t>
          </a:r>
          <a:endParaRPr lang="ru-RU" sz="14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0.0919</cdr:x>
      <cdr:y>0.19108</cdr:y>
    </cdr:from>
    <cdr:to>
      <cdr:x>0.16796</cdr:x>
      <cdr:y>0.27539</cdr:y>
    </cdr:to>
    <cdr:cxnSp macro="">
      <cdr:nvCxnSpPr>
        <cdr:cNvPr id="36" name="Прямая соединительная линия 35"/>
        <cdr:cNvCxnSpPr/>
      </cdr:nvCxnSpPr>
      <cdr:spPr>
        <a:xfrm xmlns:a="http://schemas.openxmlformats.org/drawingml/2006/main">
          <a:off x="333375" y="571500"/>
          <a:ext cx="275901" cy="2521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ysClr val="window" lastClr="FFFFFF">
              <a:lumMod val="50000"/>
            </a:sysClr>
          </a:solidFill>
          <a:prstDash val="dash"/>
          <a:miter lim="800000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0.00263</cdr:x>
      <cdr:y>0.85671</cdr:y>
    </cdr:from>
    <cdr:to>
      <cdr:x>0.27514</cdr:x>
      <cdr:y>0.94825</cdr:y>
    </cdr:to>
    <cdr:sp macro="" textlink="">
      <cdr:nvSpPr>
        <cdr:cNvPr id="25" name="Прямоугольник 2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D9FF38C-E252-404B-B6D9-E8B70A944C46}"/>
            </a:ext>
          </a:extLst>
        </cdr:cNvPr>
        <cdr:cNvSpPr/>
      </cdr:nvSpPr>
      <cdr:spPr>
        <a:xfrm xmlns:a="http://schemas.openxmlformats.org/drawingml/2006/main">
          <a:off x="9540" y="2880537"/>
          <a:ext cx="988519" cy="30777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18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377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566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754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5943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131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32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50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sz="1400" spc="133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0.01838</cdr:x>
      <cdr:y>0.38854</cdr:y>
    </cdr:from>
    <cdr:to>
      <cdr:x>0.09444</cdr:x>
      <cdr:y>0.47284</cdr:y>
    </cdr:to>
    <cdr:cxnSp macro="">
      <cdr:nvCxnSpPr>
        <cdr:cNvPr id="34" name="Прямая соединительная линия 33"/>
        <cdr:cNvCxnSpPr/>
      </cdr:nvCxnSpPr>
      <cdr:spPr>
        <a:xfrm xmlns:a="http://schemas.openxmlformats.org/drawingml/2006/main">
          <a:off x="66675" y="1162050"/>
          <a:ext cx="275901" cy="2521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ysClr val="window" lastClr="FFFFFF">
              <a:lumMod val="50000"/>
            </a:sysClr>
          </a:solidFill>
          <a:prstDash val="dash"/>
          <a:miter lim="800000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5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3F4F-A9E0-46CD-9458-72E83A29FD26}" type="datetimeFigureOut">
              <a:rPr lang="ru-RU" smtClean="0"/>
              <a:pPr/>
              <a:t>26.04.2024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5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487E6-BE5F-449A-99C7-2D8E208DAB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BCFB5680-8FDB-4347-97FE-DFEB0BF07A3E}" type="datetimeFigureOut">
              <a:rPr lang="ru-RU"/>
              <a:pPr/>
              <a:t>26.04.2024</a:t>
            </a:fld>
            <a:endParaRPr lang="ru-RU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5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9E8C7320-9D90-4350-8044-A3B7AF404B44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8A9E-AB2E-42B9-B386-B42D1ED006E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78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68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5F96A-52F5-4CCC-B8AE-1A0A9E889802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53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53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5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2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7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6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0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1D2D2-DA1D-4BFE-95A1-ED3031C3C548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A715B8-2A6C-4C1A-A87D-EF0FBC1BA1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EE0A-4FFE-4EAB-BC1C-11519B73C9A7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66AD2-F712-485E-AD9A-0F687904BA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AF61-84A2-4F26-A695-E93879E52271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A1C7B-912E-4928-8D42-9E83F5EA57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E8496-E907-4D83-99A6-4F07E7DCC61A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F4A91-0391-4CC0-A6B9-C5538017B525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00A-98B2-48A9-843B-938BFF1D52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5A42F-52E2-4C55-8D50-A4CE12A7F1C9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8199-CFA9-4943-BF32-6B81A890E7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5850-4359-44AD-8EE7-A1D211771BC3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B00D8-6DA8-4496-B0A2-C8DC601E1D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9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8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A5BBE9B-467B-4A4F-9696-F24602D81E8D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B76663-4A7C-4348-BD38-3DEA226361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1F89-5C1B-4F66-9782-701272B96BAD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DFC7-8346-4356-AA59-AC3B9C216D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7A994-5252-4799-954B-9DF1694F5EA2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8921-A072-4407-87AE-F5E31A65EA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85015-5D94-42C0-BFBC-CDC3E73BF053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FE08-674B-4DF7-B679-B427B974C6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519EF-64ED-44B6-BE0C-42C04EB493A7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693E-1C31-4230-BD8B-3182DF0F5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7">
            <a:alpha val="3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6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2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6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1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9" y="496891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6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2" y="-1586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2" y="-1586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6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4" y="2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2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8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8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0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F9799B-0CDD-46D3-A3F0-29CC1BA197D2}" type="datetime1">
              <a:rPr lang="ru-RU" smtClean="0"/>
              <a:pPr>
                <a:defRPr/>
              </a:pPr>
              <a:t>26.04.2024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4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458767-7786-416C-9011-0C37439517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4" r:id="rId2"/>
    <p:sldLayoutId id="2147483873" r:id="rId3"/>
    <p:sldLayoutId id="2147483872" r:id="rId4"/>
    <p:sldLayoutId id="2147483876" r:id="rId5"/>
    <p:sldLayoutId id="2147483877" r:id="rId6"/>
    <p:sldLayoutId id="2147483871" r:id="rId7"/>
    <p:sldLayoutId id="2147483870" r:id="rId8"/>
    <p:sldLayoutId id="2147483869" r:id="rId9"/>
    <p:sldLayoutId id="2147483868" r:id="rId10"/>
    <p:sldLayoutId id="2147483867" r:id="rId11"/>
    <p:sldLayoutId id="2147483878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hart" Target="../charts/chart4.xml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54.png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hart" Target="../charts/chart8.xm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chart" Target="../charts/chart9.xml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diagramData" Target="../diagrams/data5.xml"/><Relationship Id="rId7" Type="http://schemas.openxmlformats.org/officeDocument/2006/relationships/image" Target="../media/image10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7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chart" Target="../charts/chart1.xml"/><Relationship Id="rId9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144.jpeg"/><Relationship Id="rId7" Type="http://schemas.openxmlformats.org/officeDocument/2006/relationships/diagramLayout" Target="../diagrams/layout7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diagramColors" Target="../diagrams/colors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chart" Target="../charts/chart10.xml"/><Relationship Id="rId4" Type="http://schemas.openxmlformats.org/officeDocument/2006/relationships/image" Target="../media/image1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157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openxmlformats.org/officeDocument/2006/relationships/image" Target="../media/image170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71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174.png"/><Relationship Id="rId4" Type="http://schemas.openxmlformats.org/officeDocument/2006/relationships/diagramData" Target="../diagrams/data13.xml"/><Relationship Id="rId9" Type="http://schemas.openxmlformats.org/officeDocument/2006/relationships/image" Target="../media/image1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80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diagramData" Target="../diagrams/data15.xml"/><Relationship Id="rId7" Type="http://schemas.openxmlformats.org/officeDocument/2006/relationships/image" Target="../media/image186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diagramData" Target="../diagrams/data16.xml"/><Relationship Id="rId7" Type="http://schemas.openxmlformats.org/officeDocument/2006/relationships/image" Target="../media/image188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187.jpeg"/><Relationship Id="rId4" Type="http://schemas.openxmlformats.org/officeDocument/2006/relationships/diagramLayout" Target="../diagrams/layout16.xml"/><Relationship Id="rId9" Type="http://schemas.openxmlformats.org/officeDocument/2006/relationships/image" Target="../media/image190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diagramData" Target="../diagrams/data17.xml"/><Relationship Id="rId7" Type="http://schemas.openxmlformats.org/officeDocument/2006/relationships/image" Target="../media/image191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5.jpe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Relationship Id="rId9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048705">
            <a:off x="5875356" y="108201"/>
            <a:ext cx="1978089" cy="677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699CAAB-1C12-4B03-A0C3-2A9C4A690119}"/>
              </a:ext>
            </a:extLst>
          </p:cNvPr>
          <p:cNvSpPr/>
          <p:nvPr/>
        </p:nvSpPr>
        <p:spPr>
          <a:xfrm>
            <a:off x="1119430" y="513059"/>
            <a:ext cx="456898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spc="133" dirty="0" smtClean="0">
                <a:solidFill>
                  <a:schemeClr val="bg2">
                    <a:lumMod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Финансовый отдел Администрации Орловского района</a:t>
            </a:r>
            <a:endParaRPr lang="ru-RU" sz="2000" spc="133" dirty="0">
              <a:solidFill>
                <a:schemeClr val="bg2">
                  <a:lumMod val="9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7164288" y="3872342"/>
            <a:ext cx="1979712" cy="2985658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8720B45-D310-45BB-B37F-8E4377D17C32}"/>
              </a:ext>
            </a:extLst>
          </p:cNvPr>
          <p:cNvSpPr/>
          <p:nvPr/>
        </p:nvSpPr>
        <p:spPr>
          <a:xfrm>
            <a:off x="-9505" y="2143117"/>
            <a:ext cx="57298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</a:t>
            </a: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</a:p>
          <a:p>
            <a:pPr algn="ctr"/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6740" name="Picture 4" descr="https://sudisam.ru/photos/000/8b5/f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0"/>
            <a:ext cx="36433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5770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" name="Диаграмма 160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977928910"/>
              </p:ext>
            </p:extLst>
          </p:nvPr>
        </p:nvGraphicFramePr>
        <p:xfrm>
          <a:off x="333173" y="1987685"/>
          <a:ext cx="4171949" cy="467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1247776" y="529244"/>
            <a:ext cx="6684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</a:p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ОБЛАСТНОГО БЮДЖЕТА </a:t>
            </a: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5D30BC3-1C82-42B2-98E9-EB0056E5516E}"/>
              </a:ext>
            </a:extLst>
          </p:cNvPr>
          <p:cNvSpPr txBox="1"/>
          <p:nvPr/>
        </p:nvSpPr>
        <p:spPr>
          <a:xfrm>
            <a:off x="4477589" y="1444971"/>
            <a:ext cx="453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                  за 202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EBE72085-9FC3-4BD0-8195-CF8F3ABC3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8" y="1332723"/>
            <a:ext cx="8299048" cy="25980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5D30BC3-1C82-42B2-98E9-EB0056E5516E}"/>
              </a:ext>
            </a:extLst>
          </p:cNvPr>
          <p:cNvSpPr txBox="1"/>
          <p:nvPr/>
        </p:nvSpPr>
        <p:spPr>
          <a:xfrm>
            <a:off x="152402" y="1444775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</a:t>
            </a:r>
          </a:p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2" name="Диаграмма 71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7788368"/>
              </p:ext>
            </p:extLst>
          </p:nvPr>
        </p:nvGraphicFramePr>
        <p:xfrm>
          <a:off x="4905375" y="3409950"/>
          <a:ext cx="2590800" cy="225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7" name="Диаграмма 156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477810672"/>
              </p:ext>
            </p:extLst>
          </p:nvPr>
        </p:nvGraphicFramePr>
        <p:xfrm>
          <a:off x="4622350" y="2000250"/>
          <a:ext cx="4171949" cy="457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1743124" y="3261936"/>
            <a:ext cx="136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1184.2</a:t>
            </a:r>
            <a:endParaRPr lang="ru-RU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руб.</a:t>
            </a:r>
            <a:endParaRPr lang="ru-RU" dirty="0"/>
          </a:p>
        </p:txBody>
      </p:sp>
      <p:sp>
        <p:nvSpPr>
          <p:cNvPr id="159" name="TextBox 158"/>
          <p:cNvSpPr txBox="1"/>
          <p:nvPr/>
        </p:nvSpPr>
        <p:spPr>
          <a:xfrm>
            <a:off x="5965920" y="3262244"/>
            <a:ext cx="144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1019.7</a:t>
            </a:r>
            <a:endParaRPr lang="ru-RU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млн руб.</a:t>
            </a:r>
            <a:endParaRPr lang="ru-RU" dirty="0"/>
          </a:p>
        </p:txBody>
      </p:sp>
      <p:grpSp>
        <p:nvGrpSpPr>
          <p:cNvPr id="2" name="Группа 33"/>
          <p:cNvGrpSpPr/>
          <p:nvPr/>
        </p:nvGrpSpPr>
        <p:grpSpPr>
          <a:xfrm>
            <a:off x="903645" y="5048225"/>
            <a:ext cx="3653358" cy="1295676"/>
            <a:chOff x="932220" y="5038700"/>
            <a:chExt cx="3653358" cy="1295676"/>
          </a:xfrm>
        </p:grpSpPr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00329" y="6026599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" name="Группа 34"/>
          <p:cNvGrpSpPr/>
          <p:nvPr/>
        </p:nvGrpSpPr>
        <p:grpSpPr>
          <a:xfrm>
            <a:off x="5188567" y="5057399"/>
            <a:ext cx="3653358" cy="1288852"/>
            <a:chOff x="932220" y="5038700"/>
            <a:chExt cx="3653358" cy="1288852"/>
          </a:xfrm>
        </p:grpSpPr>
        <p:sp>
          <p:nvSpPr>
            <p:cNvPr id="36" name="Овал 35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00329" y="6019775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Овал 42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7" name="Рисунок 46" descr="герб РО обреза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28604"/>
            <a:ext cx="861428" cy="9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pic>
        <p:nvPicPr>
          <p:cNvPr id="1026" name="Picture 2" descr="C:\Users\user\Pictures\603baffa717f43828e9d5cdedb2d8300_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43900" y="428604"/>
            <a:ext cx="857256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3"/>
            <a:ext cx="9144000" cy="9361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Структура расходов бюджета Орловского района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202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году</a:t>
            </a:r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1 361 345.2 </a:t>
            </a:r>
            <a:r>
              <a:rPr lang="ru-RU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тыс</a:t>
            </a:r>
            <a: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рублей</a:t>
            </a: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58304" y="1463576"/>
          <a:ext cx="8985696" cy="53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1" y="5875094"/>
            <a:ext cx="4746828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1 184 706.8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тыс. рублей </a:t>
            </a:r>
            <a:endParaRPr lang="en-US" sz="19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или 8</a:t>
            </a: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7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</a:t>
            </a: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0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%</a:t>
            </a: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112474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4903" y="367707"/>
            <a:ext cx="8382000" cy="822919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в 202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52833" y="1102975"/>
            <a:ext cx="5132219" cy="1153555"/>
            <a:chOff x="-555228" y="2984892"/>
            <a:chExt cx="6842957" cy="1502649"/>
          </a:xfrm>
        </p:grpSpPr>
        <p:sp>
          <p:nvSpPr>
            <p:cNvPr id="82" name="Прямоугольник 81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126229"/>
              <a:ext cx="4707514" cy="1290381"/>
            </a:xfrm>
            <a:prstGeom prst="rect">
              <a:avLst/>
            </a:prstGeom>
            <a:solidFill>
              <a:srgbClr val="2860A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3" name="Овал 82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2984892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860A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19205" y="3098517"/>
              <a:ext cx="4544784" cy="84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органов власти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261 работник 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органов местного самоуправления</a:t>
              </a:r>
            </a:p>
          </p:txBody>
        </p:sp>
      </p:grp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55104" y="1410612"/>
            <a:ext cx="2959596" cy="599597"/>
          </a:xfrm>
          <a:prstGeom prst="rect">
            <a:avLst/>
          </a:prstGeom>
          <a:solidFill>
            <a:srgbClr val="2860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76505" y="137546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аппарата </a:t>
            </a:r>
            <a:b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муниципального управления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H="1">
            <a:off x="7247168" y="1712898"/>
            <a:ext cx="486232" cy="366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Овал 11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8519" y="16597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Овал 11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47977" y="1647910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59278" y="133307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113.9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Прямая соединительная линия 118"/>
          <p:cNvCxnSpPr>
            <a:stCxn id="82" idx="3"/>
            <a:endCxn id="88" idx="1"/>
          </p:cNvCxnSpPr>
          <p:nvPr/>
        </p:nvCxnSpPr>
        <p:spPr>
          <a:xfrm flipH="1">
            <a:off x="3314700" y="1706775"/>
            <a:ext cx="438132" cy="36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86182" y="2500306"/>
            <a:ext cx="5132219" cy="1153555"/>
            <a:chOff x="-555228" y="3074780"/>
            <a:chExt cx="6842957" cy="1502649"/>
          </a:xfrm>
        </p:grpSpPr>
        <p:sp>
          <p:nvSpPr>
            <p:cNvPr id="132" name="Прямоугольник 131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182411"/>
              <a:ext cx="4707514" cy="1290381"/>
            </a:xfrm>
            <a:prstGeom prst="rect">
              <a:avLst/>
            </a:prstGeom>
            <a:solidFill>
              <a:srgbClr val="EDE31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3" name="Овал 132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3074780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EDE31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62472" y="3400506"/>
              <a:ext cx="4623756" cy="60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 </a:t>
              </a:r>
              <a:b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endPara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32476" y="2742778"/>
            <a:ext cx="2924175" cy="461665"/>
          </a:xfrm>
          <a:prstGeom prst="rect">
            <a:avLst/>
          </a:prstGeom>
          <a:solidFill>
            <a:srgbClr val="EDE31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r">
              <a:lnSpc>
                <a:spcPct val="100000"/>
              </a:lnSpc>
              <a:spcAft>
                <a:spcPts val="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Финансовое обеспечение муниципальных учреждений </a:t>
            </a:r>
          </a:p>
        </p:txBody>
      </p:sp>
      <p:sp>
        <p:nvSpPr>
          <p:cNvPr id="137" name="Овал 13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21206" y="3004603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8" name="Прямая соединительная линия 137"/>
          <p:cNvCxnSpPr>
            <a:stCxn id="132" idx="3"/>
            <a:endCxn id="136" idx="3"/>
          </p:cNvCxnSpPr>
          <p:nvPr/>
        </p:nvCxnSpPr>
        <p:spPr>
          <a:xfrm rot="10800000">
            <a:off x="3256652" y="2973611"/>
            <a:ext cx="529531" cy="10462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51035" y="3856233"/>
            <a:ext cx="5132219" cy="1153555"/>
            <a:chOff x="-555228" y="3086016"/>
            <a:chExt cx="6842956" cy="1502649"/>
          </a:xfrm>
        </p:grpSpPr>
        <p:sp>
          <p:nvSpPr>
            <p:cNvPr id="140" name="Прямоугольник 139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328959"/>
              <a:ext cx="4707514" cy="102982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1" name="Овал 140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26768" y="3607227"/>
              <a:ext cx="4533492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более 12,5 тыс. граждан и семей</a:t>
              </a:r>
            </a:p>
          </p:txBody>
        </p:sp>
      </p:grpSp>
      <p:sp>
        <p:nvSpPr>
          <p:cNvPr id="143" name="Прямоугольник 142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36054" y="4146620"/>
            <a:ext cx="2959596" cy="5995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66081" y="4122105"/>
            <a:ext cx="292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Меры социальной поддержки отдельных категорий граждан, включая обеспечение жильем</a:t>
            </a:r>
          </a:p>
        </p:txBody>
      </p:sp>
      <p:sp>
        <p:nvSpPr>
          <p:cNvPr id="145" name="Овал 14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37553" y="437529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6" name="Прямая соединительная линия 145"/>
          <p:cNvCxnSpPr>
            <a:stCxn id="140" idx="3"/>
            <a:endCxn id="143" idx="1"/>
          </p:cNvCxnSpPr>
          <p:nvPr/>
        </p:nvCxnSpPr>
        <p:spPr>
          <a:xfrm flipH="1">
            <a:off x="3295650" y="4438023"/>
            <a:ext cx="455384" cy="8396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86182" y="5199257"/>
            <a:ext cx="5107497" cy="1153555"/>
            <a:chOff x="-533765" y="3086016"/>
            <a:chExt cx="6809993" cy="1502649"/>
          </a:xfrm>
        </p:grpSpPr>
        <p:sp>
          <p:nvSpPr>
            <p:cNvPr id="148" name="Прямоугольник 147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33765" y="3292572"/>
              <a:ext cx="4707513" cy="9926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9" name="Овал 148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735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06161" y="3647488"/>
              <a:ext cx="4514084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</a:t>
              </a:r>
            </a:p>
          </p:txBody>
        </p:sp>
      </p:grpSp>
      <p:sp>
        <p:nvSpPr>
          <p:cNvPr id="151" name="Прямоугольник 150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03348" y="5481020"/>
            <a:ext cx="2959596" cy="5995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42001" y="545650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субсидии на иные цели муниципальным учреждениям</a:t>
            </a:r>
          </a:p>
        </p:txBody>
      </p:sp>
      <p:sp>
        <p:nvSpPr>
          <p:cNvPr id="153" name="Овал 15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47976" y="571832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4" name="Прямая соединительная линия 153"/>
          <p:cNvCxnSpPr>
            <a:stCxn id="148" idx="3"/>
            <a:endCxn id="151" idx="1"/>
          </p:cNvCxnSpPr>
          <p:nvPr/>
        </p:nvCxnSpPr>
        <p:spPr>
          <a:xfrm rot="10800000" flipV="1">
            <a:off x="3262944" y="5738827"/>
            <a:ext cx="523238" cy="4199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>
            <a:off x="7248067" y="3053684"/>
            <a:ext cx="474597" cy="11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Овал 15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8519" y="2995066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77429" y="5472491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137.4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64308" y="412443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269.0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67005" y="2763260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711.8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endParaRPr lang="ru-RU" sz="5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 flipH="1">
            <a:off x="7273046" y="4424384"/>
            <a:ext cx="457345" cy="501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Овал 16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4923" y="43648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 flipH="1">
            <a:off x="7274845" y="5758785"/>
            <a:ext cx="465971" cy="2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Овал 16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704448" y="5706095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7651" y="381001"/>
            <a:ext cx="8734425" cy="866775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на повышение оплаты труда в 202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1769224" y="1209588"/>
            <a:ext cx="5622176" cy="546743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2484183" y="1685926"/>
            <a:ext cx="4433631" cy="44336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2897855" y="2176209"/>
            <a:ext cx="3386393" cy="338639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3390898" y="2638425"/>
            <a:ext cx="2409825" cy="240982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 rot="10800000">
            <a:off x="3497033" y="1304925"/>
            <a:ext cx="2304000" cy="234020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Овал 97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>
            <a:off x="1865845" y="3649180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E31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Овал 101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>
            <a:off x="5208883" y="3666655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2860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Овал 10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4987262" y="58748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8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926" y="5962442"/>
            <a:ext cx="148180" cy="148180"/>
          </a:xfrm>
          <a:prstGeom prst="rect">
            <a:avLst/>
          </a:prstGeom>
          <a:noFill/>
        </p:spPr>
      </p:pic>
      <p:sp>
        <p:nvSpPr>
          <p:cNvPr id="113" name="Овал 11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2958437" y="29030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8475" y="2990642"/>
            <a:ext cx="148180" cy="148180"/>
          </a:xfrm>
          <a:prstGeom prst="rect">
            <a:avLst/>
          </a:prstGeom>
          <a:noFill/>
        </p:spPr>
      </p:pic>
      <p:sp>
        <p:nvSpPr>
          <p:cNvPr id="147" name="Овал 14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920711" y="28935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0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6003653" y="2967670"/>
            <a:ext cx="166183" cy="164948"/>
          </a:xfrm>
          <a:prstGeom prst="rect">
            <a:avLst/>
          </a:prstGeom>
          <a:noFill/>
        </p:spPr>
      </p:pic>
      <p:sp>
        <p:nvSpPr>
          <p:cNvPr id="157" name="Овал 15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2291687" y="3187902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8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2363995" y="3264053"/>
            <a:ext cx="166183" cy="164948"/>
          </a:xfrm>
          <a:prstGeom prst="rect">
            <a:avLst/>
          </a:prstGeom>
          <a:noFill/>
        </p:spPr>
      </p:pic>
      <p:sp>
        <p:nvSpPr>
          <p:cNvPr id="159" name="Овал 15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4513709" y="54081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0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5121" y="5481724"/>
            <a:ext cx="166600" cy="166600"/>
          </a:xfrm>
          <a:prstGeom prst="rect">
            <a:avLst/>
          </a:prstGeom>
          <a:noFill/>
        </p:spPr>
      </p:pic>
      <p:sp>
        <p:nvSpPr>
          <p:cNvPr id="161" name="Овал 16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054062" y="22267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2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3467" y="2300375"/>
            <a:ext cx="166600" cy="166600"/>
          </a:xfrm>
          <a:prstGeom prst="rect">
            <a:avLst/>
          </a:prstGeom>
          <a:noFill/>
        </p:spPr>
      </p:pic>
      <p:sp>
        <p:nvSpPr>
          <p:cNvPr id="164" name="Овал 16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982226" y="21777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" name="Овал 16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054838" y="2258223"/>
            <a:ext cx="49871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7" name="Овал 18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172202" y="3568364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8" name="Овал 18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236186" y="36350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9" name="Овал 18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067177" y="53876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0" name="Овал 18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31161" y="54543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1" name="Овал 19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86427" y="25682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2" name="Овал 19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750411" y="26349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3" name="Овал 19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610352" y="32540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4" name="Овал 19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674336" y="33207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5" name="Овал 19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29002" y="32159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6" name="Овал 19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92986" y="32826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7" name="Овал 19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819402" y="35874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8" name="Овал 19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883386" y="3654092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9" name="Овал 19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13903" y="59781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0" name="Овал 19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77887" y="60448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1" name="Овал 20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543427" y="49399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2" name="Овал 20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605404" y="50066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3" name="Овал 20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048252" y="53495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4" name="Овал 20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112236" y="54162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5" name="Овал 20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29002" y="24729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6" name="Овал 20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92986" y="25396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7" name="Овал 20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00702" y="33016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8" name="Овал 20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64686" y="33683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3574419" y="1397483"/>
            <a:ext cx="21469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17613.0</a:t>
            </a:r>
            <a:endPara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соотношения целевых показателей заработной платы работников бюджетной сферы, установленных  Указами Президента Российской Федерации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 года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1788254" y="3879552"/>
            <a:ext cx="24002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1525.7</a:t>
            </a:r>
            <a:endPara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Индексация заработной платы «неуказных» категорий работников бюджетной сферы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октября 202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 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5.5</a:t>
            </a: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5165448" y="3983004"/>
            <a:ext cx="234314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4476.8</a:t>
            </a:r>
            <a:endParaRPr lang="ru-RU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минимального размера оплаты труда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января 202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16 242 </a:t>
            </a:r>
            <a:r>
              <a:rPr lang="ru-RU" sz="11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305550" y="1229603"/>
            <a:ext cx="283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23 615.5</a:t>
            </a:r>
            <a:endParaRPr lang="ru-RU" sz="3200" b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тыс. рублей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7788368"/>
              </p:ext>
            </p:extLst>
          </p:nvPr>
        </p:nvGraphicFramePr>
        <p:xfrm>
          <a:off x="592117" y="1500174"/>
          <a:ext cx="3627458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9" name="Диаграмма 58"/>
          <p:cNvGraphicFramePr/>
          <p:nvPr/>
        </p:nvGraphicFramePr>
        <p:xfrm>
          <a:off x="3790950" y="5283145"/>
          <a:ext cx="1724025" cy="65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613923"/>
            <a:ext cx="8602173" cy="314748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«Бюджет развития» Орловского района в 202</a:t>
            </a:r>
            <a:r>
              <a:rPr lang="en-US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</a:t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3929058" y="3000372"/>
            <a:ext cx="82800" cy="83701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2500298" y="1071546"/>
            <a:ext cx="380461" cy="3896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2857488" y="1142984"/>
            <a:ext cx="742950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4286248" y="2928934"/>
            <a:ext cx="727870" cy="14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357950" y="3643314"/>
            <a:ext cx="256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– </a:t>
            </a:r>
            <a:r>
              <a:rPr lang="en-US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16777.6 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тыс.рублей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391276" y="2928934"/>
            <a:ext cx="2514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Приобретение основных средств – </a:t>
            </a:r>
            <a:r>
              <a:rPr lang="en-US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51628.2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тыс.рублей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215074" y="2071678"/>
            <a:ext cx="81410" cy="74219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410326" y="1928802"/>
            <a:ext cx="2514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и реконструкция муниципальных объектов – </a:t>
            </a:r>
            <a:r>
              <a:rPr lang="en-US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5259.7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тыс.рублей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429388" y="2928934"/>
            <a:ext cx="71897" cy="4571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4286248" y="2714620"/>
            <a:ext cx="114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22.8</a:t>
            </a:r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161925" y="2562225"/>
            <a:ext cx="504825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Прямоугольник 87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2786050" y="857232"/>
            <a:ext cx="128588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7.1</a:t>
            </a:r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73867" y="2283678"/>
            <a:ext cx="98853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70.1</a:t>
            </a:r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V="1">
            <a:off x="1176282" y="2180083"/>
            <a:ext cx="79875" cy="8599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0" name="Рисунок 109" descr="14375212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650" y="5010522"/>
            <a:ext cx="2390776" cy="1685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3" name="Прямая соединительная линия 112"/>
          <p:cNvCxnSpPr/>
          <p:nvPr/>
        </p:nvCxnSpPr>
        <p:spPr>
          <a:xfrm flipV="1">
            <a:off x="3857620" y="3000372"/>
            <a:ext cx="397003" cy="2505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4" name="Рисунок 113" descr="origi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4429132"/>
            <a:ext cx="1762123" cy="1775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8" name="Овал 11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V="1">
            <a:off x="2428860" y="1428736"/>
            <a:ext cx="97153" cy="106332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0" name="Овал 11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V="1">
            <a:off x="871517" y="2800351"/>
            <a:ext cx="79875" cy="8599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1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2357430"/>
            <a:ext cx="1752590" cy="185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Прямоугольник 1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1552750" y="2599426"/>
            <a:ext cx="180480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300" b="1" spc="133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3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73.7</a:t>
            </a:r>
            <a:r>
              <a:rPr lang="ru-RU" sz="2300" b="1" spc="133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</a:t>
            </a:r>
            <a:r>
              <a:rPr lang="ru-RU" sz="14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рублей</a:t>
            </a:r>
            <a:endParaRPr lang="ru-RU" sz="1400" b="1" spc="133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7636254" y="1124849"/>
            <a:ext cx="135048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endParaRPr lang="ru-RU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357950" y="3643314"/>
            <a:ext cx="45719" cy="142876"/>
          </a:xfrm>
          <a:prstGeom prst="ellipse">
            <a:avLst/>
          </a:prstGeom>
          <a:noFill/>
          <a:ln w="38100">
            <a:solidFill>
              <a:srgbClr val="B88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8306" name="Picture 2" descr="http://vpered-tum.ru/http:/vpered-tum.ru/public_html/wp-content/uploads/2019/03/NLg57P24jc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2" y="3214686"/>
            <a:ext cx="1855947" cy="1374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928801"/>
            <a:ext cx="3857652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23528" y="518400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Обеспечение жильем жителей Орловского района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в 202</a:t>
            </a:r>
            <a:r>
              <a:rPr lang="en-US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3</a:t>
            </a: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году</a:t>
            </a:r>
          </a:p>
          <a:p>
            <a:pPr algn="ctr"/>
            <a:r>
              <a:rPr lang="en-US" sz="2200" b="1" dirty="0" smtClean="0">
                <a:solidFill>
                  <a:schemeClr val="accent2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20858.7 </a:t>
            </a:r>
            <a:r>
              <a:rPr lang="ru-RU" sz="2200" b="1" dirty="0" smtClean="0">
                <a:solidFill>
                  <a:schemeClr val="accent2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тыс. рублей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gray">
          <a:xfrm flipH="1">
            <a:off x="-1692695" y="6903715"/>
            <a:ext cx="2088232" cy="12568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643051"/>
            <a:ext cx="7848872" cy="7143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детей, оставшихся без попечения родителей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18685.5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gray">
          <a:xfrm>
            <a:off x="7668000" y="1428736"/>
            <a:ext cx="1224136" cy="857256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8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человек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23528" y="2492897"/>
            <a:ext cx="518457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35496" y="2928934"/>
            <a:ext cx="4176464" cy="92869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2173.2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851920" y="2714621"/>
            <a:ext cx="1224136" cy="928695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2  семьи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-72008" y="3501008"/>
            <a:ext cx="6192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gray">
          <a:xfrm>
            <a:off x="4283968" y="1340769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gray">
          <a:xfrm>
            <a:off x="5148066" y="2852938"/>
            <a:ext cx="864097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endParaRPr lang="en-US" sz="15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gray">
          <a:xfrm>
            <a:off x="6228184" y="3969933"/>
            <a:ext cx="24482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solidFill>
                <a:schemeClr val="bg1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0" y="4500570"/>
            <a:ext cx="5832648" cy="1357322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 в сельской местности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6"/>
          <p:cNvSpPr>
            <a:spLocks noChangeArrowheads="1"/>
          </p:cNvSpPr>
          <p:nvPr/>
        </p:nvSpPr>
        <p:spPr bwMode="gray">
          <a:xfrm>
            <a:off x="5400000" y="4572008"/>
            <a:ext cx="1224136" cy="857256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1 семья</a:t>
            </a:r>
            <a:endParaRPr lang="en-US" sz="1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6336" y="5301208"/>
            <a:ext cx="1296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5576" y="5373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447607" y="324433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899594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1214422"/>
            <a:ext cx="4041648" cy="1487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1800" dirty="0" smtClean="0"/>
          </a:p>
          <a:p>
            <a:pPr algn="ctr"/>
            <a:r>
              <a:rPr lang="ru-RU" sz="1800" dirty="0" smtClean="0"/>
              <a:t>Капитального ремонта артезианской скважины, в х.Журавлев, </a:t>
            </a:r>
          </a:p>
          <a:p>
            <a:pPr algn="ctr"/>
            <a:r>
              <a:rPr lang="ru-RU" sz="1800" dirty="0" smtClean="0">
                <a:solidFill>
                  <a:schemeClr val="tx2"/>
                </a:solidFill>
                <a:cs typeface="Times New Roman" pitchFamily="18" charset="0"/>
              </a:rPr>
              <a:t> 2 688 тыс.рублей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1214422"/>
            <a:ext cx="4041775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Разработка проектов зон санитарной охраны объектов водоснабжения 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532,6 тыс.рублей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714356"/>
            <a:ext cx="771530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Расходы на жилищно-коммунальное хозяйство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071810"/>
            <a:ext cx="3216303" cy="3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Содержимое 14" descr="project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8050" y="3214686"/>
            <a:ext cx="4041775" cy="314327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9096" y="4077118"/>
            <a:ext cx="2819645" cy="160312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7616698" cy="6857996"/>
            <a:chOff x="0" y="0"/>
            <a:chExt cx="7616698" cy="685799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04" y="1196721"/>
              <a:ext cx="1998988" cy="16316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2085" cy="68579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4090" y="1395511"/>
              <a:ext cx="1209281" cy="1650364"/>
            </a:xfrm>
            <a:custGeom>
              <a:avLst/>
              <a:gdLst/>
              <a:ahLst/>
              <a:cxnLst/>
              <a:rect l="l" t="t" r="r" b="b"/>
              <a:pathLst>
                <a:path w="1121410" h="1650364">
                  <a:moveTo>
                    <a:pt x="619785" y="0"/>
                  </a:moveTo>
                  <a:lnTo>
                    <a:pt x="558815" y="4900"/>
                  </a:lnTo>
                  <a:lnTo>
                    <a:pt x="497868" y="22717"/>
                  </a:lnTo>
                  <a:lnTo>
                    <a:pt x="437586" y="52370"/>
                  </a:lnTo>
                  <a:lnTo>
                    <a:pt x="378611" y="92776"/>
                  </a:lnTo>
                  <a:lnTo>
                    <a:pt x="321588" y="142854"/>
                  </a:lnTo>
                  <a:lnTo>
                    <a:pt x="294008" y="171181"/>
                  </a:lnTo>
                  <a:lnTo>
                    <a:pt x="267158" y="201521"/>
                  </a:lnTo>
                  <a:lnTo>
                    <a:pt x="241116" y="233737"/>
                  </a:lnTo>
                  <a:lnTo>
                    <a:pt x="215963" y="267695"/>
                  </a:lnTo>
                  <a:lnTo>
                    <a:pt x="191780" y="303260"/>
                  </a:lnTo>
                  <a:lnTo>
                    <a:pt x="168646" y="340295"/>
                  </a:lnTo>
                  <a:lnTo>
                    <a:pt x="146643" y="378667"/>
                  </a:lnTo>
                  <a:lnTo>
                    <a:pt x="125851" y="418239"/>
                  </a:lnTo>
                  <a:lnTo>
                    <a:pt x="106349" y="458876"/>
                  </a:lnTo>
                  <a:lnTo>
                    <a:pt x="88218" y="500444"/>
                  </a:lnTo>
                  <a:lnTo>
                    <a:pt x="71539" y="542806"/>
                  </a:lnTo>
                  <a:lnTo>
                    <a:pt x="56392" y="585828"/>
                  </a:lnTo>
                  <a:lnTo>
                    <a:pt x="42857" y="629374"/>
                  </a:lnTo>
                  <a:lnTo>
                    <a:pt x="31015" y="673310"/>
                  </a:lnTo>
                  <a:lnTo>
                    <a:pt x="20945" y="717499"/>
                  </a:lnTo>
                  <a:lnTo>
                    <a:pt x="12728" y="761807"/>
                  </a:lnTo>
                  <a:lnTo>
                    <a:pt x="6445" y="806098"/>
                  </a:lnTo>
                  <a:lnTo>
                    <a:pt x="2176" y="850237"/>
                  </a:lnTo>
                  <a:lnTo>
                    <a:pt x="0" y="894090"/>
                  </a:lnTo>
                  <a:lnTo>
                    <a:pt x="0" y="937519"/>
                  </a:lnTo>
                  <a:lnTo>
                    <a:pt x="2253" y="980392"/>
                  </a:lnTo>
                  <a:lnTo>
                    <a:pt x="6842" y="1022571"/>
                  </a:lnTo>
                  <a:lnTo>
                    <a:pt x="13846" y="1063922"/>
                  </a:lnTo>
                  <a:lnTo>
                    <a:pt x="23346" y="1104310"/>
                  </a:lnTo>
                  <a:lnTo>
                    <a:pt x="35422" y="1143599"/>
                  </a:lnTo>
                  <a:lnTo>
                    <a:pt x="55174" y="1196016"/>
                  </a:lnTo>
                  <a:lnTo>
                    <a:pt x="78180" y="1244678"/>
                  </a:lnTo>
                  <a:lnTo>
                    <a:pt x="104215" y="1289726"/>
                  </a:lnTo>
                  <a:lnTo>
                    <a:pt x="133052" y="1331299"/>
                  </a:lnTo>
                  <a:lnTo>
                    <a:pt x="164465" y="1369536"/>
                  </a:lnTo>
                  <a:lnTo>
                    <a:pt x="198231" y="1404576"/>
                  </a:lnTo>
                  <a:lnTo>
                    <a:pt x="234121" y="1436558"/>
                  </a:lnTo>
                  <a:lnTo>
                    <a:pt x="271912" y="1465623"/>
                  </a:lnTo>
                  <a:lnTo>
                    <a:pt x="311377" y="1491909"/>
                  </a:lnTo>
                  <a:lnTo>
                    <a:pt x="352291" y="1515556"/>
                  </a:lnTo>
                  <a:lnTo>
                    <a:pt x="394428" y="1536703"/>
                  </a:lnTo>
                  <a:lnTo>
                    <a:pt x="437562" y="1555490"/>
                  </a:lnTo>
                  <a:lnTo>
                    <a:pt x="481468" y="1572055"/>
                  </a:lnTo>
                  <a:lnTo>
                    <a:pt x="525919" y="1586538"/>
                  </a:lnTo>
                  <a:lnTo>
                    <a:pt x="570692" y="1599079"/>
                  </a:lnTo>
                  <a:lnTo>
                    <a:pt x="615558" y="1609816"/>
                  </a:lnTo>
                  <a:lnTo>
                    <a:pt x="803179" y="1641447"/>
                  </a:lnTo>
                  <a:lnTo>
                    <a:pt x="964951" y="1650361"/>
                  </a:lnTo>
                  <a:lnTo>
                    <a:pt x="1078455" y="1647606"/>
                  </a:lnTo>
                  <a:lnTo>
                    <a:pt x="1121272" y="1644233"/>
                  </a:lnTo>
                  <a:lnTo>
                    <a:pt x="1060650" y="1591994"/>
                  </a:lnTo>
                  <a:lnTo>
                    <a:pt x="929852" y="1445589"/>
                  </a:lnTo>
                  <a:lnTo>
                    <a:pt x="805483" y="1220484"/>
                  </a:lnTo>
                  <a:lnTo>
                    <a:pt x="764148" y="932144"/>
                  </a:lnTo>
                  <a:lnTo>
                    <a:pt x="768790" y="875700"/>
                  </a:lnTo>
                  <a:lnTo>
                    <a:pt x="775605" y="819575"/>
                  </a:lnTo>
                  <a:lnTo>
                    <a:pt x="784150" y="763932"/>
                  </a:lnTo>
                  <a:lnTo>
                    <a:pt x="793985" y="708938"/>
                  </a:lnTo>
                  <a:lnTo>
                    <a:pt x="804669" y="654756"/>
                  </a:lnTo>
                  <a:lnTo>
                    <a:pt x="837406" y="498727"/>
                  </a:lnTo>
                  <a:lnTo>
                    <a:pt x="847075" y="449439"/>
                  </a:lnTo>
                  <a:lnTo>
                    <a:pt x="855389" y="401786"/>
                  </a:lnTo>
                  <a:lnTo>
                    <a:pt x="861905" y="355932"/>
                  </a:lnTo>
                  <a:lnTo>
                    <a:pt x="866183" y="312042"/>
                  </a:lnTo>
                  <a:lnTo>
                    <a:pt x="867781" y="270281"/>
                  </a:lnTo>
                  <a:lnTo>
                    <a:pt x="866259" y="230812"/>
                  </a:lnTo>
                  <a:lnTo>
                    <a:pt x="852090" y="159413"/>
                  </a:lnTo>
                  <a:lnTo>
                    <a:pt x="820146" y="99159"/>
                  </a:lnTo>
                  <a:lnTo>
                    <a:pt x="768093" y="51364"/>
                  </a:lnTo>
                  <a:lnTo>
                    <a:pt x="709877" y="19236"/>
                  </a:lnTo>
                  <a:lnTo>
                    <a:pt x="650078" y="2732"/>
                  </a:lnTo>
                  <a:lnTo>
                    <a:pt x="619785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13711" y="2582579"/>
              <a:ext cx="1780539" cy="1084580"/>
            </a:xfrm>
            <a:custGeom>
              <a:avLst/>
              <a:gdLst/>
              <a:ahLst/>
              <a:cxnLst/>
              <a:rect l="l" t="t" r="r" b="b"/>
              <a:pathLst>
                <a:path w="1780539" h="1084579">
                  <a:moveTo>
                    <a:pt x="631071" y="0"/>
                  </a:moveTo>
                  <a:lnTo>
                    <a:pt x="588322" y="676"/>
                  </a:lnTo>
                  <a:lnTo>
                    <a:pt x="546377" y="4399"/>
                  </a:lnTo>
                  <a:lnTo>
                    <a:pt x="505323" y="11029"/>
                  </a:lnTo>
                  <a:lnTo>
                    <a:pt x="465244" y="20424"/>
                  </a:lnTo>
                  <a:lnTo>
                    <a:pt x="426227" y="32445"/>
                  </a:lnTo>
                  <a:lnTo>
                    <a:pt x="388356" y="46950"/>
                  </a:lnTo>
                  <a:lnTo>
                    <a:pt x="351716" y="63800"/>
                  </a:lnTo>
                  <a:lnTo>
                    <a:pt x="316393" y="82854"/>
                  </a:lnTo>
                  <a:lnTo>
                    <a:pt x="282473" y="103973"/>
                  </a:lnTo>
                  <a:lnTo>
                    <a:pt x="250041" y="127014"/>
                  </a:lnTo>
                  <a:lnTo>
                    <a:pt x="219181" y="151839"/>
                  </a:lnTo>
                  <a:lnTo>
                    <a:pt x="189980" y="178306"/>
                  </a:lnTo>
                  <a:lnTo>
                    <a:pt x="162523" y="206276"/>
                  </a:lnTo>
                  <a:lnTo>
                    <a:pt x="136895" y="235607"/>
                  </a:lnTo>
                  <a:lnTo>
                    <a:pt x="113182" y="266160"/>
                  </a:lnTo>
                  <a:lnTo>
                    <a:pt x="91469" y="297794"/>
                  </a:lnTo>
                  <a:lnTo>
                    <a:pt x="54383" y="363744"/>
                  </a:lnTo>
                  <a:lnTo>
                    <a:pt x="26321" y="432334"/>
                  </a:lnTo>
                  <a:lnTo>
                    <a:pt x="7965" y="502440"/>
                  </a:lnTo>
                  <a:lnTo>
                    <a:pt x="0" y="572941"/>
                  </a:lnTo>
                  <a:lnTo>
                    <a:pt x="126" y="607987"/>
                  </a:lnTo>
                  <a:lnTo>
                    <a:pt x="9025" y="676972"/>
                  </a:lnTo>
                  <a:lnTo>
                    <a:pt x="30020" y="743543"/>
                  </a:lnTo>
                  <a:lnTo>
                    <a:pt x="63796" y="806577"/>
                  </a:lnTo>
                  <a:lnTo>
                    <a:pt x="111033" y="864950"/>
                  </a:lnTo>
                  <a:lnTo>
                    <a:pt x="139914" y="892038"/>
                  </a:lnTo>
                  <a:lnTo>
                    <a:pt x="172416" y="917540"/>
                  </a:lnTo>
                  <a:lnTo>
                    <a:pt x="209773" y="943040"/>
                  </a:lnTo>
                  <a:lnTo>
                    <a:pt x="248918" y="966106"/>
                  </a:lnTo>
                  <a:lnTo>
                    <a:pt x="289731" y="986823"/>
                  </a:lnTo>
                  <a:lnTo>
                    <a:pt x="332094" y="1005277"/>
                  </a:lnTo>
                  <a:lnTo>
                    <a:pt x="375888" y="1021553"/>
                  </a:lnTo>
                  <a:lnTo>
                    <a:pt x="420992" y="1035738"/>
                  </a:lnTo>
                  <a:lnTo>
                    <a:pt x="467288" y="1047916"/>
                  </a:lnTo>
                  <a:lnTo>
                    <a:pt x="514657" y="1058175"/>
                  </a:lnTo>
                  <a:lnTo>
                    <a:pt x="562980" y="1066599"/>
                  </a:lnTo>
                  <a:lnTo>
                    <a:pt x="612137" y="1073274"/>
                  </a:lnTo>
                  <a:lnTo>
                    <a:pt x="662010" y="1078286"/>
                  </a:lnTo>
                  <a:lnTo>
                    <a:pt x="712479" y="1081721"/>
                  </a:lnTo>
                  <a:lnTo>
                    <a:pt x="763424" y="1083664"/>
                  </a:lnTo>
                  <a:lnTo>
                    <a:pt x="814728" y="1084201"/>
                  </a:lnTo>
                  <a:lnTo>
                    <a:pt x="866270" y="1083418"/>
                  </a:lnTo>
                  <a:lnTo>
                    <a:pt x="917932" y="1081401"/>
                  </a:lnTo>
                  <a:lnTo>
                    <a:pt x="969594" y="1078235"/>
                  </a:lnTo>
                  <a:lnTo>
                    <a:pt x="1021138" y="1074005"/>
                  </a:lnTo>
                  <a:lnTo>
                    <a:pt x="1072443" y="1068799"/>
                  </a:lnTo>
                  <a:lnTo>
                    <a:pt x="1123392" y="1062701"/>
                  </a:lnTo>
                  <a:lnTo>
                    <a:pt x="1381521" y="1020287"/>
                  </a:lnTo>
                  <a:lnTo>
                    <a:pt x="1589942" y="970563"/>
                  </a:lnTo>
                  <a:lnTo>
                    <a:pt x="1729235" y="929220"/>
                  </a:lnTo>
                  <a:lnTo>
                    <a:pt x="1779982" y="911952"/>
                  </a:lnTo>
                  <a:lnTo>
                    <a:pt x="1680711" y="894851"/>
                  </a:lnTo>
                  <a:lnTo>
                    <a:pt x="1450734" y="835339"/>
                  </a:lnTo>
                  <a:lnTo>
                    <a:pt x="1191801" y="721107"/>
                  </a:lnTo>
                  <a:lnTo>
                    <a:pt x="1005663" y="539842"/>
                  </a:lnTo>
                  <a:lnTo>
                    <a:pt x="986464" y="496311"/>
                  </a:lnTo>
                  <a:lnTo>
                    <a:pt x="971067" y="452450"/>
                  </a:lnTo>
                  <a:lnTo>
                    <a:pt x="958693" y="408622"/>
                  </a:lnTo>
                  <a:lnTo>
                    <a:pt x="948564" y="365195"/>
                  </a:lnTo>
                  <a:lnTo>
                    <a:pt x="939901" y="322534"/>
                  </a:lnTo>
                  <a:lnTo>
                    <a:pt x="931926" y="281004"/>
                  </a:lnTo>
                  <a:lnTo>
                    <a:pt x="923859" y="240971"/>
                  </a:lnTo>
                  <a:lnTo>
                    <a:pt x="914921" y="202800"/>
                  </a:lnTo>
                  <a:lnTo>
                    <a:pt x="891321" y="133508"/>
                  </a:lnTo>
                  <a:lnTo>
                    <a:pt x="854894" y="76052"/>
                  </a:lnTo>
                  <a:lnTo>
                    <a:pt x="799411" y="33357"/>
                  </a:lnTo>
                  <a:lnTo>
                    <a:pt x="762577" y="18459"/>
                  </a:lnTo>
                  <a:lnTo>
                    <a:pt x="718643" y="8347"/>
                  </a:lnTo>
                  <a:lnTo>
                    <a:pt x="674540" y="2510"/>
                  </a:lnTo>
                  <a:lnTo>
                    <a:pt x="631071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75703" y="4087621"/>
              <a:ext cx="1870075" cy="792480"/>
            </a:xfrm>
            <a:custGeom>
              <a:avLst/>
              <a:gdLst/>
              <a:ahLst/>
              <a:cxnLst/>
              <a:rect l="l" t="t" r="r" b="b"/>
              <a:pathLst>
                <a:path w="1870075" h="792479">
                  <a:moveTo>
                    <a:pt x="1869476" y="0"/>
                  </a:moveTo>
                  <a:lnTo>
                    <a:pt x="1782975" y="38409"/>
                  </a:lnTo>
                  <a:lnTo>
                    <a:pt x="1563708" y="119634"/>
                  </a:lnTo>
                  <a:lnTo>
                    <a:pt x="1272026" y="192666"/>
                  </a:lnTo>
                  <a:lnTo>
                    <a:pt x="968284" y="206501"/>
                  </a:lnTo>
                  <a:lnTo>
                    <a:pt x="911092" y="198974"/>
                  </a:lnTo>
                  <a:lnTo>
                    <a:pt x="856991" y="189468"/>
                  </a:lnTo>
                  <a:lnTo>
                    <a:pt x="805637" y="178548"/>
                  </a:lnTo>
                  <a:lnTo>
                    <a:pt x="756686" y="166780"/>
                  </a:lnTo>
                  <a:lnTo>
                    <a:pt x="664624" y="142957"/>
                  </a:lnTo>
                  <a:lnTo>
                    <a:pt x="620825" y="132032"/>
                  </a:lnTo>
                  <a:lnTo>
                    <a:pt x="578056" y="122518"/>
                  </a:lnTo>
                  <a:lnTo>
                    <a:pt x="535974" y="114979"/>
                  </a:lnTo>
                  <a:lnTo>
                    <a:pt x="494235" y="109981"/>
                  </a:lnTo>
                  <a:lnTo>
                    <a:pt x="452497" y="108089"/>
                  </a:lnTo>
                  <a:lnTo>
                    <a:pt x="410415" y="109868"/>
                  </a:lnTo>
                  <a:lnTo>
                    <a:pt x="367646" y="115881"/>
                  </a:lnTo>
                  <a:lnTo>
                    <a:pt x="323847" y="126695"/>
                  </a:lnTo>
                  <a:lnTo>
                    <a:pt x="278674" y="142875"/>
                  </a:lnTo>
                  <a:lnTo>
                    <a:pt x="236376" y="161968"/>
                  </a:lnTo>
                  <a:lnTo>
                    <a:pt x="197724" y="182394"/>
                  </a:lnTo>
                  <a:lnTo>
                    <a:pt x="162673" y="204026"/>
                  </a:lnTo>
                  <a:lnTo>
                    <a:pt x="131176" y="226739"/>
                  </a:lnTo>
                  <a:lnTo>
                    <a:pt x="78660" y="274906"/>
                  </a:lnTo>
                  <a:lnTo>
                    <a:pt x="39804" y="325890"/>
                  </a:lnTo>
                  <a:lnTo>
                    <a:pt x="14239" y="378688"/>
                  </a:lnTo>
                  <a:lnTo>
                    <a:pt x="1593" y="432295"/>
                  </a:lnTo>
                  <a:lnTo>
                    <a:pt x="0" y="459088"/>
                  </a:lnTo>
                  <a:lnTo>
                    <a:pt x="1497" y="485707"/>
                  </a:lnTo>
                  <a:lnTo>
                    <a:pt x="13578" y="537921"/>
                  </a:lnTo>
                  <a:lnTo>
                    <a:pt x="37467" y="587932"/>
                  </a:lnTo>
                  <a:lnTo>
                    <a:pt x="72793" y="634736"/>
                  </a:lnTo>
                  <a:lnTo>
                    <a:pt x="119185" y="677328"/>
                  </a:lnTo>
                  <a:lnTo>
                    <a:pt x="176273" y="714706"/>
                  </a:lnTo>
                  <a:lnTo>
                    <a:pt x="243687" y="745864"/>
                  </a:lnTo>
                  <a:lnTo>
                    <a:pt x="281149" y="758797"/>
                  </a:lnTo>
                  <a:lnTo>
                    <a:pt x="321054" y="769799"/>
                  </a:lnTo>
                  <a:lnTo>
                    <a:pt x="363355" y="778744"/>
                  </a:lnTo>
                  <a:lnTo>
                    <a:pt x="408006" y="785507"/>
                  </a:lnTo>
                  <a:lnTo>
                    <a:pt x="454959" y="789962"/>
                  </a:lnTo>
                  <a:lnTo>
                    <a:pt x="504170" y="791983"/>
                  </a:lnTo>
                  <a:lnTo>
                    <a:pt x="555592" y="791446"/>
                  </a:lnTo>
                  <a:lnTo>
                    <a:pt x="609177" y="788224"/>
                  </a:lnTo>
                  <a:lnTo>
                    <a:pt x="664881" y="782192"/>
                  </a:lnTo>
                  <a:lnTo>
                    <a:pt x="1190587" y="614701"/>
                  </a:lnTo>
                  <a:lnTo>
                    <a:pt x="1567168" y="350853"/>
                  </a:lnTo>
                  <a:lnTo>
                    <a:pt x="1793754" y="107126"/>
                  </a:lnTo>
                  <a:lnTo>
                    <a:pt x="1869476" y="0"/>
                  </a:lnTo>
                  <a:close/>
                </a:path>
              </a:pathLst>
            </a:custGeom>
            <a:solidFill>
              <a:srgbClr val="A1B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05245" y="4398009"/>
              <a:ext cx="1754505" cy="1218565"/>
            </a:xfrm>
            <a:custGeom>
              <a:avLst/>
              <a:gdLst/>
              <a:ahLst/>
              <a:cxnLst/>
              <a:rect l="l" t="t" r="r" b="b"/>
              <a:pathLst>
                <a:path w="1754504" h="1218564">
                  <a:moveTo>
                    <a:pt x="1434853" y="0"/>
                  </a:moveTo>
                  <a:lnTo>
                    <a:pt x="1411043" y="53518"/>
                  </a:lnTo>
                  <a:lnTo>
                    <a:pt x="1325141" y="182975"/>
                  </a:lnTo>
                  <a:lnTo>
                    <a:pt x="1155444" y="341721"/>
                  </a:lnTo>
                  <a:lnTo>
                    <a:pt x="880244" y="483107"/>
                  </a:lnTo>
                  <a:lnTo>
                    <a:pt x="821235" y="502869"/>
                  </a:lnTo>
                  <a:lnTo>
                    <a:pt x="762327" y="520807"/>
                  </a:lnTo>
                  <a:lnTo>
                    <a:pt x="703789" y="537197"/>
                  </a:lnTo>
                  <a:lnTo>
                    <a:pt x="645888" y="552314"/>
                  </a:lnTo>
                  <a:lnTo>
                    <a:pt x="588894" y="566431"/>
                  </a:lnTo>
                  <a:lnTo>
                    <a:pt x="426028" y="605540"/>
                  </a:lnTo>
                  <a:lnTo>
                    <a:pt x="375340" y="618410"/>
                  </a:lnTo>
                  <a:lnTo>
                    <a:pt x="326899" y="631656"/>
                  </a:lnTo>
                  <a:lnTo>
                    <a:pt x="280973" y="645551"/>
                  </a:lnTo>
                  <a:lnTo>
                    <a:pt x="237831" y="660371"/>
                  </a:lnTo>
                  <a:lnTo>
                    <a:pt x="197741" y="676391"/>
                  </a:lnTo>
                  <a:lnTo>
                    <a:pt x="160971" y="693885"/>
                  </a:lnTo>
                  <a:lnTo>
                    <a:pt x="127790" y="713127"/>
                  </a:lnTo>
                  <a:lnTo>
                    <a:pt x="73265" y="757959"/>
                  </a:lnTo>
                  <a:lnTo>
                    <a:pt x="28766" y="822245"/>
                  </a:lnTo>
                  <a:lnTo>
                    <a:pt x="12317" y="859020"/>
                  </a:lnTo>
                  <a:lnTo>
                    <a:pt x="0" y="928210"/>
                  </a:lnTo>
                  <a:lnTo>
                    <a:pt x="3561" y="960503"/>
                  </a:lnTo>
                  <a:lnTo>
                    <a:pt x="28695" y="1020186"/>
                  </a:lnTo>
                  <a:lnTo>
                    <a:pt x="75939" y="1072927"/>
                  </a:lnTo>
                  <a:lnTo>
                    <a:pt x="107138" y="1096544"/>
                  </a:lnTo>
                  <a:lnTo>
                    <a:pt x="143007" y="1118244"/>
                  </a:lnTo>
                  <a:lnTo>
                    <a:pt x="183260" y="1137967"/>
                  </a:lnTo>
                  <a:lnTo>
                    <a:pt x="227613" y="1155653"/>
                  </a:lnTo>
                  <a:lnTo>
                    <a:pt x="275778" y="1171241"/>
                  </a:lnTo>
                  <a:lnTo>
                    <a:pt x="327470" y="1184671"/>
                  </a:lnTo>
                  <a:lnTo>
                    <a:pt x="382404" y="1195882"/>
                  </a:lnTo>
                  <a:lnTo>
                    <a:pt x="424485" y="1202820"/>
                  </a:lnTo>
                  <a:lnTo>
                    <a:pt x="468018" y="1208508"/>
                  </a:lnTo>
                  <a:lnTo>
                    <a:pt x="512860" y="1212924"/>
                  </a:lnTo>
                  <a:lnTo>
                    <a:pt x="558867" y="1216040"/>
                  </a:lnTo>
                  <a:lnTo>
                    <a:pt x="605898" y="1217834"/>
                  </a:lnTo>
                  <a:lnTo>
                    <a:pt x="653807" y="1218279"/>
                  </a:lnTo>
                  <a:lnTo>
                    <a:pt x="702453" y="1217351"/>
                  </a:lnTo>
                  <a:lnTo>
                    <a:pt x="751692" y="1215025"/>
                  </a:lnTo>
                  <a:lnTo>
                    <a:pt x="801381" y="1211277"/>
                  </a:lnTo>
                  <a:lnTo>
                    <a:pt x="851376" y="1206080"/>
                  </a:lnTo>
                  <a:lnTo>
                    <a:pt x="901535" y="1199411"/>
                  </a:lnTo>
                  <a:lnTo>
                    <a:pt x="951714" y="1191244"/>
                  </a:lnTo>
                  <a:lnTo>
                    <a:pt x="1001769" y="1181554"/>
                  </a:lnTo>
                  <a:lnTo>
                    <a:pt x="1051559" y="1170317"/>
                  </a:lnTo>
                  <a:lnTo>
                    <a:pt x="1100939" y="1157508"/>
                  </a:lnTo>
                  <a:lnTo>
                    <a:pt x="1149767" y="1143101"/>
                  </a:lnTo>
                  <a:lnTo>
                    <a:pt x="1197898" y="1127072"/>
                  </a:lnTo>
                  <a:lnTo>
                    <a:pt x="1245191" y="1109396"/>
                  </a:lnTo>
                  <a:lnTo>
                    <a:pt x="1291501" y="1090049"/>
                  </a:lnTo>
                  <a:lnTo>
                    <a:pt x="1336686" y="1069004"/>
                  </a:lnTo>
                  <a:lnTo>
                    <a:pt x="1380602" y="1046238"/>
                  </a:lnTo>
                  <a:lnTo>
                    <a:pt x="1423106" y="1021724"/>
                  </a:lnTo>
                  <a:lnTo>
                    <a:pt x="1464056" y="995440"/>
                  </a:lnTo>
                  <a:lnTo>
                    <a:pt x="1503306" y="967358"/>
                  </a:lnTo>
                  <a:lnTo>
                    <a:pt x="1554017" y="925154"/>
                  </a:lnTo>
                  <a:lnTo>
                    <a:pt x="1598234" y="882616"/>
                  </a:lnTo>
                  <a:lnTo>
                    <a:pt x="1636259" y="839860"/>
                  </a:lnTo>
                  <a:lnTo>
                    <a:pt x="1668395" y="797002"/>
                  </a:lnTo>
                  <a:lnTo>
                    <a:pt x="1694943" y="754155"/>
                  </a:lnTo>
                  <a:lnTo>
                    <a:pt x="1716205" y="711435"/>
                  </a:lnTo>
                  <a:lnTo>
                    <a:pt x="1732481" y="668958"/>
                  </a:lnTo>
                  <a:lnTo>
                    <a:pt x="1744075" y="626838"/>
                  </a:lnTo>
                  <a:lnTo>
                    <a:pt x="1751287" y="585191"/>
                  </a:lnTo>
                  <a:lnTo>
                    <a:pt x="1754420" y="544131"/>
                  </a:lnTo>
                  <a:lnTo>
                    <a:pt x="1753775" y="503773"/>
                  </a:lnTo>
                  <a:lnTo>
                    <a:pt x="1749653" y="464234"/>
                  </a:lnTo>
                  <a:lnTo>
                    <a:pt x="1742356" y="425627"/>
                  </a:lnTo>
                  <a:lnTo>
                    <a:pt x="1732187" y="388068"/>
                  </a:lnTo>
                  <a:lnTo>
                    <a:pt x="1719446" y="351672"/>
                  </a:lnTo>
                  <a:lnTo>
                    <a:pt x="1704435" y="316554"/>
                  </a:lnTo>
                  <a:lnTo>
                    <a:pt x="1605821" y="166038"/>
                  </a:lnTo>
                  <a:lnTo>
                    <a:pt x="1523674" y="76882"/>
                  </a:lnTo>
                  <a:lnTo>
                    <a:pt x="1460267" y="19992"/>
                  </a:lnTo>
                  <a:lnTo>
                    <a:pt x="1434853" y="0"/>
                  </a:lnTo>
                  <a:close/>
                </a:path>
              </a:pathLst>
            </a:custGeom>
            <a:solidFill>
              <a:srgbClr val="C12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89753" y="1958518"/>
              <a:ext cx="1767839" cy="1233805"/>
            </a:xfrm>
            <a:custGeom>
              <a:avLst/>
              <a:gdLst/>
              <a:ahLst/>
              <a:cxnLst/>
              <a:rect l="l" t="t" r="r" b="b"/>
              <a:pathLst>
                <a:path w="1767840" h="1233805">
                  <a:moveTo>
                    <a:pt x="1293612" y="0"/>
                  </a:moveTo>
                  <a:lnTo>
                    <a:pt x="1240418" y="2012"/>
                  </a:lnTo>
                  <a:lnTo>
                    <a:pt x="1185790" y="7331"/>
                  </a:lnTo>
                  <a:lnTo>
                    <a:pt x="1129919" y="16077"/>
                  </a:lnTo>
                  <a:lnTo>
                    <a:pt x="1082321" y="26247"/>
                  </a:lnTo>
                  <a:lnTo>
                    <a:pt x="1034507" y="38518"/>
                  </a:lnTo>
                  <a:lnTo>
                    <a:pt x="986527" y="52966"/>
                  </a:lnTo>
                  <a:lnTo>
                    <a:pt x="938431" y="69665"/>
                  </a:lnTo>
                  <a:lnTo>
                    <a:pt x="890269" y="88689"/>
                  </a:lnTo>
                  <a:lnTo>
                    <a:pt x="842093" y="110114"/>
                  </a:lnTo>
                  <a:lnTo>
                    <a:pt x="793951" y="134013"/>
                  </a:lnTo>
                  <a:lnTo>
                    <a:pt x="745895" y="160463"/>
                  </a:lnTo>
                  <a:lnTo>
                    <a:pt x="697974" y="189536"/>
                  </a:lnTo>
                  <a:lnTo>
                    <a:pt x="650239" y="221309"/>
                  </a:lnTo>
                  <a:lnTo>
                    <a:pt x="601664" y="256761"/>
                  </a:lnTo>
                  <a:lnTo>
                    <a:pt x="555619" y="293238"/>
                  </a:lnTo>
                  <a:lnTo>
                    <a:pt x="512031" y="330609"/>
                  </a:lnTo>
                  <a:lnTo>
                    <a:pt x="470828" y="368741"/>
                  </a:lnTo>
                  <a:lnTo>
                    <a:pt x="431934" y="407503"/>
                  </a:lnTo>
                  <a:lnTo>
                    <a:pt x="395275" y="446763"/>
                  </a:lnTo>
                  <a:lnTo>
                    <a:pt x="360779" y="486388"/>
                  </a:lnTo>
                  <a:lnTo>
                    <a:pt x="328371" y="526247"/>
                  </a:lnTo>
                  <a:lnTo>
                    <a:pt x="297978" y="566207"/>
                  </a:lnTo>
                  <a:lnTo>
                    <a:pt x="269525" y="606137"/>
                  </a:lnTo>
                  <a:lnTo>
                    <a:pt x="242939" y="645904"/>
                  </a:lnTo>
                  <a:lnTo>
                    <a:pt x="218146" y="685377"/>
                  </a:lnTo>
                  <a:lnTo>
                    <a:pt x="195072" y="724424"/>
                  </a:lnTo>
                  <a:lnTo>
                    <a:pt x="173643" y="762913"/>
                  </a:lnTo>
                  <a:lnTo>
                    <a:pt x="153786" y="800711"/>
                  </a:lnTo>
                  <a:lnTo>
                    <a:pt x="135426" y="837686"/>
                  </a:lnTo>
                  <a:lnTo>
                    <a:pt x="118491" y="873708"/>
                  </a:lnTo>
                  <a:lnTo>
                    <a:pt x="62472" y="1013332"/>
                  </a:lnTo>
                  <a:lnTo>
                    <a:pt x="25908" y="1127835"/>
                  </a:lnTo>
                  <a:lnTo>
                    <a:pt x="6012" y="1205285"/>
                  </a:lnTo>
                  <a:lnTo>
                    <a:pt x="0" y="1233753"/>
                  </a:lnTo>
                  <a:lnTo>
                    <a:pt x="46446" y="1185199"/>
                  </a:lnTo>
                  <a:lnTo>
                    <a:pt x="172212" y="1075066"/>
                  </a:lnTo>
                  <a:lnTo>
                    <a:pt x="356937" y="956647"/>
                  </a:lnTo>
                  <a:lnTo>
                    <a:pt x="580263" y="883233"/>
                  </a:lnTo>
                  <a:lnTo>
                    <a:pt x="631711" y="877777"/>
                  </a:lnTo>
                  <a:lnTo>
                    <a:pt x="682393" y="874641"/>
                  </a:lnTo>
                  <a:lnTo>
                    <a:pt x="732390" y="873350"/>
                  </a:lnTo>
                  <a:lnTo>
                    <a:pt x="781781" y="873430"/>
                  </a:lnTo>
                  <a:lnTo>
                    <a:pt x="830648" y="874405"/>
                  </a:lnTo>
                  <a:lnTo>
                    <a:pt x="927129" y="877144"/>
                  </a:lnTo>
                  <a:lnTo>
                    <a:pt x="974904" y="877959"/>
                  </a:lnTo>
                  <a:lnTo>
                    <a:pt x="1022476" y="877772"/>
                  </a:lnTo>
                  <a:lnTo>
                    <a:pt x="1068343" y="876089"/>
                  </a:lnTo>
                  <a:lnTo>
                    <a:pt x="1113912" y="872832"/>
                  </a:lnTo>
                  <a:lnTo>
                    <a:pt x="1159217" y="867598"/>
                  </a:lnTo>
                  <a:lnTo>
                    <a:pt x="1204288" y="859986"/>
                  </a:lnTo>
                  <a:lnTo>
                    <a:pt x="1249156" y="849594"/>
                  </a:lnTo>
                  <a:lnTo>
                    <a:pt x="1293852" y="836020"/>
                  </a:lnTo>
                  <a:lnTo>
                    <a:pt x="1338408" y="818864"/>
                  </a:lnTo>
                  <a:lnTo>
                    <a:pt x="1382856" y="797723"/>
                  </a:lnTo>
                  <a:lnTo>
                    <a:pt x="1427225" y="772196"/>
                  </a:lnTo>
                  <a:lnTo>
                    <a:pt x="1471549" y="741882"/>
                  </a:lnTo>
                  <a:lnTo>
                    <a:pt x="1525519" y="699890"/>
                  </a:lnTo>
                  <a:lnTo>
                    <a:pt x="1573628" y="658165"/>
                  </a:lnTo>
                  <a:lnTo>
                    <a:pt x="1616026" y="616809"/>
                  </a:lnTo>
                  <a:lnTo>
                    <a:pt x="1652860" y="575922"/>
                  </a:lnTo>
                  <a:lnTo>
                    <a:pt x="1684280" y="535605"/>
                  </a:lnTo>
                  <a:lnTo>
                    <a:pt x="1710434" y="495959"/>
                  </a:lnTo>
                  <a:lnTo>
                    <a:pt x="1731470" y="457087"/>
                  </a:lnTo>
                  <a:lnTo>
                    <a:pt x="1747539" y="419088"/>
                  </a:lnTo>
                  <a:lnTo>
                    <a:pt x="1758788" y="382063"/>
                  </a:lnTo>
                  <a:lnTo>
                    <a:pt x="1767423" y="311344"/>
                  </a:lnTo>
                  <a:lnTo>
                    <a:pt x="1765106" y="277851"/>
                  </a:lnTo>
                  <a:lnTo>
                    <a:pt x="1747948" y="215105"/>
                  </a:lnTo>
                  <a:lnTo>
                    <a:pt x="1715082" y="158684"/>
                  </a:lnTo>
                  <a:lnTo>
                    <a:pt x="1667698" y="109400"/>
                  </a:lnTo>
                  <a:lnTo>
                    <a:pt x="1606987" y="68059"/>
                  </a:lnTo>
                  <a:lnTo>
                    <a:pt x="1572005" y="50621"/>
                  </a:lnTo>
                  <a:lnTo>
                    <a:pt x="1531411" y="35321"/>
                  </a:lnTo>
                  <a:lnTo>
                    <a:pt x="1488242" y="22606"/>
                  </a:lnTo>
                  <a:lnTo>
                    <a:pt x="1442687" y="12596"/>
                  </a:lnTo>
                  <a:lnTo>
                    <a:pt x="1394936" y="5412"/>
                  </a:lnTo>
                  <a:lnTo>
                    <a:pt x="1345182" y="1173"/>
                  </a:lnTo>
                  <a:lnTo>
                    <a:pt x="1293612" y="0"/>
                  </a:lnTo>
                  <a:close/>
                </a:path>
              </a:pathLst>
            </a:custGeom>
            <a:solidFill>
              <a:srgbClr val="F79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30519" y="1341659"/>
              <a:ext cx="1167130" cy="1697355"/>
            </a:xfrm>
            <a:custGeom>
              <a:avLst/>
              <a:gdLst/>
              <a:ahLst/>
              <a:cxnLst/>
              <a:rect l="l" t="t" r="r" b="b"/>
              <a:pathLst>
                <a:path w="1167129" h="1697355">
                  <a:moveTo>
                    <a:pt x="988605" y="0"/>
                  </a:moveTo>
                  <a:lnTo>
                    <a:pt x="912558" y="11941"/>
                  </a:lnTo>
                  <a:lnTo>
                    <a:pt x="871362" y="24164"/>
                  </a:lnTo>
                  <a:lnTo>
                    <a:pt x="828453" y="40266"/>
                  </a:lnTo>
                  <a:lnTo>
                    <a:pt x="784131" y="60032"/>
                  </a:lnTo>
                  <a:lnTo>
                    <a:pt x="738696" y="83246"/>
                  </a:lnTo>
                  <a:lnTo>
                    <a:pt x="692451" y="109692"/>
                  </a:lnTo>
                  <a:lnTo>
                    <a:pt x="645696" y="139155"/>
                  </a:lnTo>
                  <a:lnTo>
                    <a:pt x="598731" y="171418"/>
                  </a:lnTo>
                  <a:lnTo>
                    <a:pt x="560552" y="199488"/>
                  </a:lnTo>
                  <a:lnTo>
                    <a:pt x="522455" y="229263"/>
                  </a:lnTo>
                  <a:lnTo>
                    <a:pt x="484577" y="260639"/>
                  </a:lnTo>
                  <a:lnTo>
                    <a:pt x="447050" y="293517"/>
                  </a:lnTo>
                  <a:lnTo>
                    <a:pt x="410011" y="327792"/>
                  </a:lnTo>
                  <a:lnTo>
                    <a:pt x="373593" y="363365"/>
                  </a:lnTo>
                  <a:lnTo>
                    <a:pt x="337931" y="400133"/>
                  </a:lnTo>
                  <a:lnTo>
                    <a:pt x="303160" y="437994"/>
                  </a:lnTo>
                  <a:lnTo>
                    <a:pt x="269415" y="476846"/>
                  </a:lnTo>
                  <a:lnTo>
                    <a:pt x="236829" y="516588"/>
                  </a:lnTo>
                  <a:lnTo>
                    <a:pt x="205537" y="557117"/>
                  </a:lnTo>
                  <a:lnTo>
                    <a:pt x="175675" y="598333"/>
                  </a:lnTo>
                  <a:lnTo>
                    <a:pt x="147376" y="640132"/>
                  </a:lnTo>
                  <a:lnTo>
                    <a:pt x="120775" y="682414"/>
                  </a:lnTo>
                  <a:lnTo>
                    <a:pt x="96008" y="725076"/>
                  </a:lnTo>
                  <a:lnTo>
                    <a:pt x="73207" y="768017"/>
                  </a:lnTo>
                  <a:lnTo>
                    <a:pt x="52509" y="811135"/>
                  </a:lnTo>
                  <a:lnTo>
                    <a:pt x="34047" y="854327"/>
                  </a:lnTo>
                  <a:lnTo>
                    <a:pt x="17956" y="897493"/>
                  </a:lnTo>
                  <a:lnTo>
                    <a:pt x="4371" y="940530"/>
                  </a:lnTo>
                  <a:lnTo>
                    <a:pt x="0" y="1292574"/>
                  </a:lnTo>
                  <a:lnTo>
                    <a:pt x="143801" y="1526698"/>
                  </a:lnTo>
                  <a:lnTo>
                    <a:pt x="317107" y="1656905"/>
                  </a:lnTo>
                  <a:lnTo>
                    <a:pt x="401246" y="1697196"/>
                  </a:lnTo>
                  <a:lnTo>
                    <a:pt x="394350" y="1638198"/>
                  </a:lnTo>
                  <a:lnTo>
                    <a:pt x="397801" y="1482963"/>
                  </a:lnTo>
                  <a:lnTo>
                    <a:pt x="447805" y="1264124"/>
                  </a:lnTo>
                  <a:lnTo>
                    <a:pt x="580570" y="1014317"/>
                  </a:lnTo>
                  <a:lnTo>
                    <a:pt x="614372" y="969981"/>
                  </a:lnTo>
                  <a:lnTo>
                    <a:pt x="649534" y="926232"/>
                  </a:lnTo>
                  <a:lnTo>
                    <a:pt x="685748" y="883060"/>
                  </a:lnTo>
                  <a:lnTo>
                    <a:pt x="722706" y="840458"/>
                  </a:lnTo>
                  <a:lnTo>
                    <a:pt x="760100" y="798416"/>
                  </a:lnTo>
                  <a:lnTo>
                    <a:pt x="907881" y="635697"/>
                  </a:lnTo>
                  <a:lnTo>
                    <a:pt x="942839" y="596337"/>
                  </a:lnTo>
                  <a:lnTo>
                    <a:pt x="976386" y="557488"/>
                  </a:lnTo>
                  <a:lnTo>
                    <a:pt x="1008214" y="519143"/>
                  </a:lnTo>
                  <a:lnTo>
                    <a:pt x="1038016" y="481292"/>
                  </a:lnTo>
                  <a:lnTo>
                    <a:pt x="1065484" y="443927"/>
                  </a:lnTo>
                  <a:lnTo>
                    <a:pt x="1090310" y="407040"/>
                  </a:lnTo>
                  <a:lnTo>
                    <a:pt x="1112187" y="370623"/>
                  </a:lnTo>
                  <a:lnTo>
                    <a:pt x="1130805" y="334668"/>
                  </a:lnTo>
                  <a:lnTo>
                    <a:pt x="1145859" y="299165"/>
                  </a:lnTo>
                  <a:lnTo>
                    <a:pt x="1164038" y="229487"/>
                  </a:lnTo>
                  <a:lnTo>
                    <a:pt x="1166548" y="195294"/>
                  </a:lnTo>
                  <a:lnTo>
                    <a:pt x="1164063" y="150593"/>
                  </a:lnTo>
                  <a:lnTo>
                    <a:pt x="1156554" y="112146"/>
                  </a:lnTo>
                  <a:lnTo>
                    <a:pt x="1127669" y="53150"/>
                  </a:lnTo>
                  <a:lnTo>
                    <a:pt x="1082300" y="16581"/>
                  </a:lnTo>
                  <a:lnTo>
                    <a:pt x="1022854" y="712"/>
                  </a:lnTo>
                  <a:lnTo>
                    <a:pt x="988605" y="0"/>
                  </a:lnTo>
                  <a:close/>
                </a:path>
              </a:pathLst>
            </a:custGeom>
            <a:solidFill>
              <a:srgbClr val="395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01563" y="3156616"/>
              <a:ext cx="1715135" cy="635635"/>
            </a:xfrm>
            <a:custGeom>
              <a:avLst/>
              <a:gdLst/>
              <a:ahLst/>
              <a:cxnLst/>
              <a:rect l="l" t="t" r="r" b="b"/>
              <a:pathLst>
                <a:path w="1715134" h="635635">
                  <a:moveTo>
                    <a:pt x="1111529" y="0"/>
                  </a:moveTo>
                  <a:lnTo>
                    <a:pt x="1048385" y="1873"/>
                  </a:lnTo>
                  <a:lnTo>
                    <a:pt x="991449" y="5421"/>
                  </a:lnTo>
                  <a:lnTo>
                    <a:pt x="935668" y="10574"/>
                  </a:lnTo>
                  <a:lnTo>
                    <a:pt x="881116" y="17226"/>
                  </a:lnTo>
                  <a:lnTo>
                    <a:pt x="827865" y="25271"/>
                  </a:lnTo>
                  <a:lnTo>
                    <a:pt x="775989" y="34601"/>
                  </a:lnTo>
                  <a:lnTo>
                    <a:pt x="725560" y="45110"/>
                  </a:lnTo>
                  <a:lnTo>
                    <a:pt x="676652" y="56691"/>
                  </a:lnTo>
                  <a:lnTo>
                    <a:pt x="629338" y="69239"/>
                  </a:lnTo>
                  <a:lnTo>
                    <a:pt x="583691" y="82645"/>
                  </a:lnTo>
                  <a:lnTo>
                    <a:pt x="530871" y="99387"/>
                  </a:lnTo>
                  <a:lnTo>
                    <a:pt x="480470" y="117016"/>
                  </a:lnTo>
                  <a:lnTo>
                    <a:pt x="432436" y="135303"/>
                  </a:lnTo>
                  <a:lnTo>
                    <a:pt x="386713" y="154017"/>
                  </a:lnTo>
                  <a:lnTo>
                    <a:pt x="343251" y="172927"/>
                  </a:lnTo>
                  <a:lnTo>
                    <a:pt x="301994" y="191800"/>
                  </a:lnTo>
                  <a:lnTo>
                    <a:pt x="262889" y="210407"/>
                  </a:lnTo>
                  <a:lnTo>
                    <a:pt x="152644" y="268837"/>
                  </a:lnTo>
                  <a:lnTo>
                    <a:pt x="69961" y="318754"/>
                  </a:lnTo>
                  <a:lnTo>
                    <a:pt x="18020" y="353550"/>
                  </a:lnTo>
                  <a:lnTo>
                    <a:pt x="0" y="366617"/>
                  </a:lnTo>
                  <a:lnTo>
                    <a:pt x="12630" y="364087"/>
                  </a:lnTo>
                  <a:lnTo>
                    <a:pt x="47513" y="357997"/>
                  </a:lnTo>
                  <a:lnTo>
                    <a:pt x="100137" y="350598"/>
                  </a:lnTo>
                  <a:lnTo>
                    <a:pt x="165988" y="344138"/>
                  </a:lnTo>
                  <a:lnTo>
                    <a:pt x="211057" y="342619"/>
                  </a:lnTo>
                  <a:lnTo>
                    <a:pt x="259011" y="342728"/>
                  </a:lnTo>
                  <a:lnTo>
                    <a:pt x="308787" y="345098"/>
                  </a:lnTo>
                  <a:lnTo>
                    <a:pt x="359320" y="350363"/>
                  </a:lnTo>
                  <a:lnTo>
                    <a:pt x="409547" y="359156"/>
                  </a:lnTo>
                  <a:lnTo>
                    <a:pt x="458403" y="372110"/>
                  </a:lnTo>
                  <a:lnTo>
                    <a:pt x="504825" y="389858"/>
                  </a:lnTo>
                  <a:lnTo>
                    <a:pt x="546693" y="412146"/>
                  </a:lnTo>
                  <a:lnTo>
                    <a:pt x="584865" y="436054"/>
                  </a:lnTo>
                  <a:lnTo>
                    <a:pt x="620337" y="460987"/>
                  </a:lnTo>
                  <a:lnTo>
                    <a:pt x="654105" y="486348"/>
                  </a:lnTo>
                  <a:lnTo>
                    <a:pt x="687167" y="511539"/>
                  </a:lnTo>
                  <a:lnTo>
                    <a:pt x="720519" y="535965"/>
                  </a:lnTo>
                  <a:lnTo>
                    <a:pt x="755158" y="559027"/>
                  </a:lnTo>
                  <a:lnTo>
                    <a:pt x="792082" y="580129"/>
                  </a:lnTo>
                  <a:lnTo>
                    <a:pt x="832285" y="598675"/>
                  </a:lnTo>
                  <a:lnTo>
                    <a:pt x="876767" y="614066"/>
                  </a:lnTo>
                  <a:lnTo>
                    <a:pt x="926523" y="625707"/>
                  </a:lnTo>
                  <a:lnTo>
                    <a:pt x="982550" y="633001"/>
                  </a:lnTo>
                  <a:lnTo>
                    <a:pt x="1045844" y="635349"/>
                  </a:lnTo>
                  <a:lnTo>
                    <a:pt x="1105971" y="633748"/>
                  </a:lnTo>
                  <a:lnTo>
                    <a:pt x="1163840" y="629991"/>
                  </a:lnTo>
                  <a:lnTo>
                    <a:pt x="1219364" y="624163"/>
                  </a:lnTo>
                  <a:lnTo>
                    <a:pt x="1272459" y="616348"/>
                  </a:lnTo>
                  <a:lnTo>
                    <a:pt x="1323038" y="606632"/>
                  </a:lnTo>
                  <a:lnTo>
                    <a:pt x="1371014" y="595098"/>
                  </a:lnTo>
                  <a:lnTo>
                    <a:pt x="1416302" y="581831"/>
                  </a:lnTo>
                  <a:lnTo>
                    <a:pt x="1458816" y="566916"/>
                  </a:lnTo>
                  <a:lnTo>
                    <a:pt x="1498469" y="550437"/>
                  </a:lnTo>
                  <a:lnTo>
                    <a:pt x="1535176" y="532479"/>
                  </a:lnTo>
                  <a:lnTo>
                    <a:pt x="1583845" y="503304"/>
                  </a:lnTo>
                  <a:lnTo>
                    <a:pt x="1624892" y="471940"/>
                  </a:lnTo>
                  <a:lnTo>
                    <a:pt x="1658283" y="438704"/>
                  </a:lnTo>
                  <a:lnTo>
                    <a:pt x="1683985" y="403910"/>
                  </a:lnTo>
                  <a:lnTo>
                    <a:pt x="1701966" y="367874"/>
                  </a:lnTo>
                  <a:lnTo>
                    <a:pt x="1712191" y="330912"/>
                  </a:lnTo>
                  <a:lnTo>
                    <a:pt x="1714627" y="293338"/>
                  </a:lnTo>
                  <a:lnTo>
                    <a:pt x="1706618" y="250948"/>
                  </a:lnTo>
                  <a:lnTo>
                    <a:pt x="1688403" y="209904"/>
                  </a:lnTo>
                  <a:lnTo>
                    <a:pt x="1660128" y="170815"/>
                  </a:lnTo>
                  <a:lnTo>
                    <a:pt x="1621935" y="134287"/>
                  </a:lnTo>
                  <a:lnTo>
                    <a:pt x="1573971" y="100928"/>
                  </a:lnTo>
                  <a:lnTo>
                    <a:pt x="1516380" y="71342"/>
                  </a:lnTo>
                  <a:lnTo>
                    <a:pt x="1476452" y="54928"/>
                  </a:lnTo>
                  <a:lnTo>
                    <a:pt x="1433275" y="40464"/>
                  </a:lnTo>
                  <a:lnTo>
                    <a:pt x="1386948" y="28045"/>
                  </a:lnTo>
                  <a:lnTo>
                    <a:pt x="1337569" y="17768"/>
                  </a:lnTo>
                  <a:lnTo>
                    <a:pt x="1285239" y="9728"/>
                  </a:lnTo>
                  <a:lnTo>
                    <a:pt x="1230056" y="4023"/>
                  </a:lnTo>
                  <a:lnTo>
                    <a:pt x="1172119" y="748"/>
                  </a:lnTo>
                  <a:lnTo>
                    <a:pt x="1111529" y="0"/>
                  </a:lnTo>
                  <a:close/>
                </a:path>
              </a:pathLst>
            </a:custGeom>
            <a:solidFill>
              <a:srgbClr val="4BC1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2000" y="4653153"/>
              <a:ext cx="864235" cy="1367790"/>
            </a:xfrm>
            <a:custGeom>
              <a:avLst/>
              <a:gdLst/>
              <a:ahLst/>
              <a:cxnLst/>
              <a:rect l="l" t="t" r="r" b="b"/>
              <a:pathLst>
                <a:path w="864235" h="1367789">
                  <a:moveTo>
                    <a:pt x="0" y="0"/>
                  </a:moveTo>
                  <a:lnTo>
                    <a:pt x="29731" y="41427"/>
                  </a:lnTo>
                  <a:lnTo>
                    <a:pt x="91170" y="150637"/>
                  </a:lnTo>
                  <a:lnTo>
                    <a:pt x="142678" y="305020"/>
                  </a:lnTo>
                  <a:lnTo>
                    <a:pt x="142621" y="481965"/>
                  </a:lnTo>
                  <a:lnTo>
                    <a:pt x="129188" y="533233"/>
                  </a:lnTo>
                  <a:lnTo>
                    <a:pt x="112882" y="581388"/>
                  </a:lnTo>
                  <a:lnTo>
                    <a:pt x="94831" y="627020"/>
                  </a:lnTo>
                  <a:lnTo>
                    <a:pt x="58003" y="713074"/>
                  </a:lnTo>
                  <a:lnTo>
                    <a:pt x="41481" y="754678"/>
                  </a:lnTo>
                  <a:lnTo>
                    <a:pt x="27724" y="796120"/>
                  </a:lnTo>
                  <a:lnTo>
                    <a:pt x="17859" y="837990"/>
                  </a:lnTo>
                  <a:lnTo>
                    <a:pt x="13015" y="880879"/>
                  </a:lnTo>
                  <a:lnTo>
                    <a:pt x="14318" y="925377"/>
                  </a:lnTo>
                  <a:lnTo>
                    <a:pt x="22896" y="972074"/>
                  </a:lnTo>
                  <a:lnTo>
                    <a:pt x="39877" y="1021562"/>
                  </a:lnTo>
                  <a:lnTo>
                    <a:pt x="65188" y="1075318"/>
                  </a:lnTo>
                  <a:lnTo>
                    <a:pt x="93240" y="1124481"/>
                  </a:lnTo>
                  <a:lnTo>
                    <a:pt x="123769" y="1169072"/>
                  </a:lnTo>
                  <a:lnTo>
                    <a:pt x="156509" y="1209108"/>
                  </a:lnTo>
                  <a:lnTo>
                    <a:pt x="191196" y="1244607"/>
                  </a:lnTo>
                  <a:lnTo>
                    <a:pt x="227563" y="1275590"/>
                  </a:lnTo>
                  <a:lnTo>
                    <a:pt x="265346" y="1302074"/>
                  </a:lnTo>
                  <a:lnTo>
                    <a:pt x="304280" y="1324078"/>
                  </a:lnTo>
                  <a:lnTo>
                    <a:pt x="344098" y="1341621"/>
                  </a:lnTo>
                  <a:lnTo>
                    <a:pt x="384537" y="1354722"/>
                  </a:lnTo>
                  <a:lnTo>
                    <a:pt x="425329" y="1363398"/>
                  </a:lnTo>
                  <a:lnTo>
                    <a:pt x="466211" y="1367669"/>
                  </a:lnTo>
                  <a:lnTo>
                    <a:pt x="506917" y="1367554"/>
                  </a:lnTo>
                  <a:lnTo>
                    <a:pt x="547182" y="1363071"/>
                  </a:lnTo>
                  <a:lnTo>
                    <a:pt x="586739" y="1354239"/>
                  </a:lnTo>
                  <a:lnTo>
                    <a:pt x="623406" y="1341689"/>
                  </a:lnTo>
                  <a:lnTo>
                    <a:pt x="658391" y="1325398"/>
                  </a:lnTo>
                  <a:lnTo>
                    <a:pt x="691456" y="1305483"/>
                  </a:lnTo>
                  <a:lnTo>
                    <a:pt x="722361" y="1282063"/>
                  </a:lnTo>
                  <a:lnTo>
                    <a:pt x="750867" y="1255256"/>
                  </a:lnTo>
                  <a:lnTo>
                    <a:pt x="776735" y="1225180"/>
                  </a:lnTo>
                  <a:lnTo>
                    <a:pt x="799725" y="1191954"/>
                  </a:lnTo>
                  <a:lnTo>
                    <a:pt x="819600" y="1155696"/>
                  </a:lnTo>
                  <a:lnTo>
                    <a:pt x="836118" y="1116524"/>
                  </a:lnTo>
                  <a:lnTo>
                    <a:pt x="849042" y="1074558"/>
                  </a:lnTo>
                  <a:lnTo>
                    <a:pt x="858133" y="1029915"/>
                  </a:lnTo>
                  <a:lnTo>
                    <a:pt x="863150" y="982713"/>
                  </a:lnTo>
                  <a:lnTo>
                    <a:pt x="863854" y="933071"/>
                  </a:lnTo>
                  <a:lnTo>
                    <a:pt x="860008" y="881107"/>
                  </a:lnTo>
                  <a:lnTo>
                    <a:pt x="851371" y="826940"/>
                  </a:lnTo>
                  <a:lnTo>
                    <a:pt x="837704" y="770688"/>
                  </a:lnTo>
                  <a:lnTo>
                    <a:pt x="818769" y="712470"/>
                  </a:lnTo>
                  <a:lnTo>
                    <a:pt x="798664" y="662808"/>
                  </a:lnTo>
                  <a:lnTo>
                    <a:pt x="776106" y="615084"/>
                  </a:lnTo>
                  <a:lnTo>
                    <a:pt x="751341" y="569298"/>
                  </a:lnTo>
                  <a:lnTo>
                    <a:pt x="724616" y="525450"/>
                  </a:lnTo>
                  <a:lnTo>
                    <a:pt x="696179" y="483540"/>
                  </a:lnTo>
                  <a:lnTo>
                    <a:pt x="666274" y="443568"/>
                  </a:lnTo>
                  <a:lnTo>
                    <a:pt x="635150" y="405534"/>
                  </a:lnTo>
                  <a:lnTo>
                    <a:pt x="603053" y="369438"/>
                  </a:lnTo>
                  <a:lnTo>
                    <a:pt x="570229" y="335280"/>
                  </a:lnTo>
                  <a:lnTo>
                    <a:pt x="530086" y="297265"/>
                  </a:lnTo>
                  <a:lnTo>
                    <a:pt x="489423" y="261816"/>
                  </a:lnTo>
                  <a:lnTo>
                    <a:pt x="448528" y="228934"/>
                  </a:lnTo>
                  <a:lnTo>
                    <a:pt x="407692" y="198617"/>
                  </a:lnTo>
                  <a:lnTo>
                    <a:pt x="367202" y="170866"/>
                  </a:lnTo>
                  <a:lnTo>
                    <a:pt x="327347" y="145681"/>
                  </a:lnTo>
                  <a:lnTo>
                    <a:pt x="288416" y="123063"/>
                  </a:lnTo>
                  <a:lnTo>
                    <a:pt x="176218" y="65151"/>
                  </a:lnTo>
                  <a:lnTo>
                    <a:pt x="84534" y="27146"/>
                  </a:lnTo>
                  <a:lnTo>
                    <a:pt x="22687" y="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4348" y="571480"/>
            <a:ext cx="764386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b="1" spc="-20" dirty="0"/>
              <a:t>ДОРОЖНЫЙ</a:t>
            </a:r>
            <a:r>
              <a:rPr sz="2000" b="1" spc="-70" dirty="0"/>
              <a:t> </a:t>
            </a:r>
            <a:r>
              <a:rPr sz="2000" b="1" spc="-10"/>
              <a:t>ФОНД</a:t>
            </a:r>
            <a:r>
              <a:rPr sz="2000" b="1" spc="-85"/>
              <a:t> </a:t>
            </a:r>
            <a:r>
              <a:rPr lang="ru-RU" sz="2000" b="1" spc="-15" dirty="0" smtClean="0"/>
              <a:t>ОРЛОВСКОГО РАЙОНА </a:t>
            </a:r>
            <a:r>
              <a:rPr sz="2000" b="1" smtClean="0"/>
              <a:t>ЗА</a:t>
            </a:r>
            <a:r>
              <a:rPr sz="2000" b="1" spc="-50" smtClean="0"/>
              <a:t> </a:t>
            </a:r>
            <a:r>
              <a:rPr sz="2000" b="1" spc="-10" smtClean="0"/>
              <a:t>202</a:t>
            </a:r>
            <a:r>
              <a:rPr lang="ru-RU" sz="2000" b="1" spc="-10" dirty="0" smtClean="0"/>
              <a:t>3</a:t>
            </a:r>
            <a:r>
              <a:rPr sz="2000" b="1" spc="-40" smtClean="0"/>
              <a:t> </a:t>
            </a:r>
            <a:r>
              <a:rPr sz="2000" b="1" spc="-10" dirty="0"/>
              <a:t>ГОД</a:t>
            </a:r>
            <a:endParaRPr sz="2000" b="1"/>
          </a:p>
        </p:txBody>
      </p:sp>
      <p:sp>
        <p:nvSpPr>
          <p:cNvPr id="17" name="object 17"/>
          <p:cNvSpPr txBox="1"/>
          <p:nvPr/>
        </p:nvSpPr>
        <p:spPr>
          <a:xfrm>
            <a:off x="1535430" y="1076959"/>
            <a:ext cx="19919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 smtClean="0">
                <a:solidFill>
                  <a:srgbClr val="6F2F9F"/>
                </a:solidFill>
                <a:latin typeface="Calibri"/>
                <a:cs typeface="Calibri"/>
              </a:rPr>
              <a:t>Транспортный налог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35430" y="1646935"/>
            <a:ext cx="1373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 smtClean="0">
                <a:solidFill>
                  <a:srgbClr val="585858"/>
                </a:solidFill>
                <a:latin typeface="Calibri"/>
                <a:cs typeface="Calibri"/>
              </a:rPr>
              <a:t>30.2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млн.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6827" y="2880105"/>
            <a:ext cx="1597660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Акцизы</a:t>
            </a:r>
            <a:r>
              <a:rPr sz="1800" b="1" spc="-60" dirty="0">
                <a:solidFill>
                  <a:srgbClr val="69696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нефтепродукты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lang="en-US" sz="1800" b="1" dirty="0" smtClean="0">
                <a:solidFill>
                  <a:srgbClr val="585858"/>
                </a:solidFill>
                <a:latin typeface="Calibri"/>
                <a:cs typeface="Calibri"/>
              </a:rPr>
              <a:t>34.1</a:t>
            </a:r>
            <a:r>
              <a:rPr sz="1800" b="1" spc="-35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pc="-5" smtClean="0">
                <a:solidFill>
                  <a:srgbClr val="585858"/>
                </a:solidFill>
                <a:latin typeface="Calibri"/>
                <a:cs typeface="Calibri"/>
              </a:rPr>
              <a:t>мл</a:t>
            </a:r>
            <a:r>
              <a:rPr lang="ru-RU"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800" b="1" spc="-2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6827" y="4172457"/>
            <a:ext cx="1443355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242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7D9345"/>
                </a:solidFill>
                <a:latin typeface="Calibri"/>
                <a:cs typeface="Calibri"/>
              </a:rPr>
              <a:t>П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ро</a:t>
            </a:r>
            <a:r>
              <a:rPr sz="1800" b="1" spc="5" dirty="0">
                <a:solidFill>
                  <a:srgbClr val="7D9345"/>
                </a:solidFill>
                <a:latin typeface="Calibri"/>
                <a:cs typeface="Calibri"/>
              </a:rPr>
              <a:t>е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к</a:t>
            </a:r>
            <a:r>
              <a:rPr sz="1800" b="1" spc="-10" dirty="0">
                <a:solidFill>
                  <a:srgbClr val="7D9345"/>
                </a:solidFill>
                <a:latin typeface="Calibri"/>
                <a:cs typeface="Calibri"/>
              </a:rPr>
              <a:t>т</a:t>
            </a:r>
            <a:r>
              <a:rPr sz="1800" b="1" spc="-5" dirty="0">
                <a:solidFill>
                  <a:srgbClr val="7D9345"/>
                </a:solidFill>
                <a:latin typeface="Calibri"/>
                <a:cs typeface="Calibri"/>
              </a:rPr>
              <a:t>н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ые  работы</a:t>
            </a:r>
            <a:endParaRPr sz="18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180"/>
              </a:spcBef>
            </a:pPr>
            <a:r>
              <a:rPr lang="en-US" sz="1800" b="1" dirty="0" smtClean="0">
                <a:solidFill>
                  <a:srgbClr val="585858"/>
                </a:solidFill>
                <a:latin typeface="Calibri"/>
                <a:cs typeface="Calibri"/>
              </a:rPr>
              <a:t>0.2 </a:t>
            </a:r>
            <a:r>
              <a:rPr lang="ru-RU"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033" y="5420969"/>
            <a:ext cx="1373505" cy="847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12F17"/>
                </a:solidFill>
                <a:latin typeface="Calibri"/>
                <a:cs typeface="Calibri"/>
              </a:rPr>
              <a:t>Капитальный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55"/>
              </a:lnSpc>
            </a:pPr>
            <a:r>
              <a:rPr sz="1800" b="1" spc="-5" dirty="0">
                <a:solidFill>
                  <a:srgbClr val="C12F17"/>
                </a:solidFill>
                <a:latin typeface="Calibri"/>
                <a:cs typeface="Calibri"/>
              </a:rPr>
              <a:t>ремонт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55"/>
              </a:lnSpc>
            </a:pPr>
            <a:r>
              <a:rPr lang="en-US" sz="1800" b="1" dirty="0" smtClean="0">
                <a:solidFill>
                  <a:srgbClr val="585858"/>
                </a:solidFill>
                <a:latin typeface="Calibri"/>
                <a:cs typeface="Calibri"/>
              </a:rPr>
              <a:t>3.3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ru-RU"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68441" y="1142746"/>
            <a:ext cx="2950845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95C84"/>
                </a:solidFill>
                <a:latin typeface="Calibri"/>
                <a:cs typeface="Calibri"/>
              </a:rPr>
              <a:t>Межбюджетные </a:t>
            </a:r>
            <a:r>
              <a:rPr sz="1800" b="1" spc="-5">
                <a:solidFill>
                  <a:srgbClr val="395C84"/>
                </a:solidFill>
                <a:latin typeface="Calibri"/>
                <a:cs typeface="Calibri"/>
              </a:rPr>
              <a:t>трансферты </a:t>
            </a:r>
            <a:r>
              <a:rPr sz="1800" b="1" spc="-395">
                <a:solidFill>
                  <a:srgbClr val="395C84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smtClean="0">
                <a:solidFill>
                  <a:srgbClr val="395C84"/>
                </a:solidFill>
                <a:latin typeface="Calibri"/>
                <a:cs typeface="Calibri"/>
              </a:rPr>
              <a:t>областного</a:t>
            </a:r>
            <a:r>
              <a:rPr sz="1800" b="1" spc="-50" smtClean="0">
                <a:solidFill>
                  <a:srgbClr val="395C84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395C84"/>
                </a:solidFill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lang="en-US" sz="1800" b="1" dirty="0" smtClean="0">
                <a:solidFill>
                  <a:srgbClr val="585858"/>
                </a:solidFill>
                <a:latin typeface="Calibri"/>
                <a:cs typeface="Calibri"/>
              </a:rPr>
              <a:t>0.0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млн.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649730">
              <a:lnSpc>
                <a:spcPct val="100000"/>
              </a:lnSpc>
              <a:spcBef>
                <a:spcPts val="370"/>
              </a:spcBef>
            </a:pPr>
            <a:r>
              <a:rPr sz="1800" b="1" spc="-5" dirty="0">
                <a:solidFill>
                  <a:srgbClr val="F7921F"/>
                </a:solidFill>
                <a:latin typeface="Calibri"/>
                <a:cs typeface="Calibri"/>
              </a:rPr>
              <a:t>Остатки</a:t>
            </a:r>
            <a:r>
              <a:rPr sz="1800" b="1" spc="-50" dirty="0">
                <a:solidFill>
                  <a:srgbClr val="F7921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7921F"/>
                </a:solidFill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52893" y="2243271"/>
            <a:ext cx="1373505" cy="10795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495"/>
              </a:spcBef>
            </a:pPr>
            <a:r>
              <a:rPr sz="1800" b="1" spc="-5" smtClean="0">
                <a:solidFill>
                  <a:srgbClr val="F7921F"/>
                </a:solidFill>
                <a:latin typeface="Calibri"/>
                <a:cs typeface="Calibri"/>
              </a:rPr>
              <a:t>01.01.202</a:t>
            </a:r>
            <a:r>
              <a:rPr lang="en-US" sz="1800" b="1" spc="-5" dirty="0" smtClean="0">
                <a:solidFill>
                  <a:srgbClr val="F7921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13.7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млн.</a:t>
            </a:r>
            <a:r>
              <a:rPr sz="18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552450">
              <a:lnSpc>
                <a:spcPct val="100000"/>
              </a:lnSpc>
              <a:spcBef>
                <a:spcPts val="1030"/>
              </a:spcBef>
            </a:pPr>
            <a:r>
              <a:rPr sz="1800" b="1" spc="-5" dirty="0">
                <a:solidFill>
                  <a:srgbClr val="12A0D9"/>
                </a:solidFill>
                <a:latin typeface="Calibri"/>
                <a:cs typeface="Calibri"/>
              </a:rPr>
              <a:t>Прочие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85075" y="3296792"/>
            <a:ext cx="1396365" cy="52260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 indent="107314">
              <a:lnSpc>
                <a:spcPts val="1760"/>
              </a:lnSpc>
              <a:spcBef>
                <a:spcPts val="490"/>
              </a:spcBef>
            </a:pPr>
            <a:r>
              <a:rPr sz="1800" b="1" spc="-5" smtClean="0">
                <a:solidFill>
                  <a:srgbClr val="12A0D9"/>
                </a:solidFill>
                <a:latin typeface="Calibri"/>
                <a:cs typeface="Calibri"/>
              </a:rPr>
              <a:t>по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с</a:t>
            </a:r>
            <a:r>
              <a:rPr sz="1800" b="1" spc="-5" smtClean="0">
                <a:solidFill>
                  <a:srgbClr val="12A0D9"/>
                </a:solidFill>
                <a:latin typeface="Calibri"/>
                <a:cs typeface="Calibri"/>
              </a:rPr>
              <a:t>т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упле</a:t>
            </a:r>
            <a:r>
              <a:rPr sz="1800" b="1" spc="5" smtClean="0">
                <a:solidFill>
                  <a:srgbClr val="12A0D9"/>
                </a:solidFill>
                <a:latin typeface="Calibri"/>
                <a:cs typeface="Calibri"/>
              </a:rPr>
              <a:t>н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ия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79672" y="5699861"/>
            <a:ext cx="940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8B100"/>
                </a:solidFill>
                <a:latin typeface="Calibri"/>
                <a:cs typeface="Calibri"/>
              </a:rPr>
              <a:t>Ремонт</a:t>
            </a:r>
            <a:r>
              <a:rPr sz="1800" b="1" spc="-85" dirty="0">
                <a:solidFill>
                  <a:srgbClr val="F8B1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8B100"/>
                </a:solidFill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79672" y="5974181"/>
            <a:ext cx="1445895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8B100"/>
                </a:solidFill>
                <a:latin typeface="Calibri"/>
                <a:cs typeface="Calibri"/>
              </a:rPr>
              <a:t>содержание</a:t>
            </a:r>
            <a:endParaRPr sz="18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60"/>
              </a:spcBef>
            </a:pPr>
            <a:r>
              <a:rPr lang="en-US" sz="1800" b="1" dirty="0" smtClean="0">
                <a:solidFill>
                  <a:srgbClr val="585858"/>
                </a:solidFill>
                <a:latin typeface="Calibri"/>
                <a:cs typeface="Calibri"/>
              </a:rPr>
              <a:t>33.9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млн.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344671" y="3065779"/>
            <a:ext cx="3441065" cy="2433320"/>
            <a:chOff x="3344671" y="3065779"/>
            <a:chExt cx="3441065" cy="2433320"/>
          </a:xfrm>
        </p:grpSpPr>
        <p:sp>
          <p:nvSpPr>
            <p:cNvPr id="28" name="object 28"/>
            <p:cNvSpPr/>
            <p:nvPr/>
          </p:nvSpPr>
          <p:spPr>
            <a:xfrm>
              <a:off x="5251068" y="4060648"/>
              <a:ext cx="1534160" cy="1438275"/>
            </a:xfrm>
            <a:custGeom>
              <a:avLst/>
              <a:gdLst/>
              <a:ahLst/>
              <a:cxnLst/>
              <a:rect l="l" t="t" r="r" b="b"/>
              <a:pathLst>
                <a:path w="1534159" h="1438275">
                  <a:moveTo>
                    <a:pt x="856449" y="0"/>
                  </a:moveTo>
                  <a:lnTo>
                    <a:pt x="808513" y="192"/>
                  </a:lnTo>
                  <a:lnTo>
                    <a:pt x="760759" y="3643"/>
                  </a:lnTo>
                  <a:lnTo>
                    <a:pt x="713295" y="10100"/>
                  </a:lnTo>
                  <a:lnTo>
                    <a:pt x="666230" y="19315"/>
                  </a:lnTo>
                  <a:lnTo>
                    <a:pt x="619672" y="31035"/>
                  </a:lnTo>
                  <a:lnTo>
                    <a:pt x="573731" y="45011"/>
                  </a:lnTo>
                  <a:lnTo>
                    <a:pt x="528514" y="60992"/>
                  </a:lnTo>
                  <a:lnTo>
                    <a:pt x="484131" y="78727"/>
                  </a:lnTo>
                  <a:lnTo>
                    <a:pt x="440689" y="97966"/>
                  </a:lnTo>
                  <a:lnTo>
                    <a:pt x="266497" y="188926"/>
                  </a:lnTo>
                  <a:lnTo>
                    <a:pt x="126714" y="282053"/>
                  </a:lnTo>
                  <a:lnTo>
                    <a:pt x="33746" y="354605"/>
                  </a:lnTo>
                  <a:lnTo>
                    <a:pt x="0" y="383843"/>
                  </a:lnTo>
                  <a:lnTo>
                    <a:pt x="80085" y="388008"/>
                  </a:lnTo>
                  <a:lnTo>
                    <a:pt x="271970" y="423928"/>
                  </a:lnTo>
                  <a:lnTo>
                    <a:pt x="503098" y="526736"/>
                  </a:lnTo>
                  <a:lnTo>
                    <a:pt x="700913" y="731569"/>
                  </a:lnTo>
                  <a:lnTo>
                    <a:pt x="729043" y="779554"/>
                  </a:lnTo>
                  <a:lnTo>
                    <a:pt x="755185" y="828631"/>
                  </a:lnTo>
                  <a:lnTo>
                    <a:pt x="779612" y="878395"/>
                  </a:lnTo>
                  <a:lnTo>
                    <a:pt x="802598" y="928441"/>
                  </a:lnTo>
                  <a:lnTo>
                    <a:pt x="824416" y="978365"/>
                  </a:lnTo>
                  <a:lnTo>
                    <a:pt x="885605" y="1123356"/>
                  </a:lnTo>
                  <a:lnTo>
                    <a:pt x="905493" y="1168744"/>
                  </a:lnTo>
                  <a:lnTo>
                    <a:pt x="925582" y="1211986"/>
                  </a:lnTo>
                  <a:lnTo>
                    <a:pt x="946147" y="1252677"/>
                  </a:lnTo>
                  <a:lnTo>
                    <a:pt x="967461" y="1290412"/>
                  </a:lnTo>
                  <a:lnTo>
                    <a:pt x="989799" y="1324788"/>
                  </a:lnTo>
                  <a:lnTo>
                    <a:pt x="1013434" y="1355399"/>
                  </a:lnTo>
                  <a:lnTo>
                    <a:pt x="1065691" y="1403707"/>
                  </a:lnTo>
                  <a:lnTo>
                    <a:pt x="1126423" y="1432100"/>
                  </a:lnTo>
                  <a:lnTo>
                    <a:pt x="1196850" y="1438051"/>
                  </a:lnTo>
                  <a:lnTo>
                    <a:pt x="1231143" y="1434604"/>
                  </a:lnTo>
                  <a:lnTo>
                    <a:pt x="1294058" y="1417296"/>
                  </a:lnTo>
                  <a:lnTo>
                    <a:pt x="1349476" y="1387156"/>
                  </a:lnTo>
                  <a:lnTo>
                    <a:pt x="1397475" y="1345445"/>
                  </a:lnTo>
                  <a:lnTo>
                    <a:pt x="1438134" y="1293428"/>
                  </a:lnTo>
                  <a:lnTo>
                    <a:pt x="1471529" y="1232365"/>
                  </a:lnTo>
                  <a:lnTo>
                    <a:pt x="1497741" y="1163520"/>
                  </a:lnTo>
                  <a:lnTo>
                    <a:pt x="1508176" y="1126574"/>
                  </a:lnTo>
                  <a:lnTo>
                    <a:pt x="1516846" y="1088156"/>
                  </a:lnTo>
                  <a:lnTo>
                    <a:pt x="1523758" y="1048424"/>
                  </a:lnTo>
                  <a:lnTo>
                    <a:pt x="1528923" y="1007535"/>
                  </a:lnTo>
                  <a:lnTo>
                    <a:pt x="1532350" y="965647"/>
                  </a:lnTo>
                  <a:lnTo>
                    <a:pt x="1534050" y="922919"/>
                  </a:lnTo>
                  <a:lnTo>
                    <a:pt x="1534032" y="879508"/>
                  </a:lnTo>
                  <a:lnTo>
                    <a:pt x="1532305" y="835572"/>
                  </a:lnTo>
                  <a:lnTo>
                    <a:pt x="1528881" y="791268"/>
                  </a:lnTo>
                  <a:lnTo>
                    <a:pt x="1523767" y="746755"/>
                  </a:lnTo>
                  <a:lnTo>
                    <a:pt x="1516975" y="702190"/>
                  </a:lnTo>
                  <a:lnTo>
                    <a:pt x="1508514" y="657732"/>
                  </a:lnTo>
                  <a:lnTo>
                    <a:pt x="1498394" y="613537"/>
                  </a:lnTo>
                  <a:lnTo>
                    <a:pt x="1486624" y="569765"/>
                  </a:lnTo>
                  <a:lnTo>
                    <a:pt x="1473214" y="526572"/>
                  </a:lnTo>
                  <a:lnTo>
                    <a:pt x="1458174" y="484117"/>
                  </a:lnTo>
                  <a:lnTo>
                    <a:pt x="1441515" y="442556"/>
                  </a:lnTo>
                  <a:lnTo>
                    <a:pt x="1423245" y="402049"/>
                  </a:lnTo>
                  <a:lnTo>
                    <a:pt x="1403374" y="362754"/>
                  </a:lnTo>
                  <a:lnTo>
                    <a:pt x="1381912" y="324826"/>
                  </a:lnTo>
                  <a:lnTo>
                    <a:pt x="1358869" y="288426"/>
                  </a:lnTo>
                  <a:lnTo>
                    <a:pt x="1334255" y="253710"/>
                  </a:lnTo>
                  <a:lnTo>
                    <a:pt x="1308080" y="220836"/>
                  </a:lnTo>
                  <a:lnTo>
                    <a:pt x="1280352" y="189962"/>
                  </a:lnTo>
                  <a:lnTo>
                    <a:pt x="1251083" y="161247"/>
                  </a:lnTo>
                  <a:lnTo>
                    <a:pt x="1220281" y="134847"/>
                  </a:lnTo>
                  <a:lnTo>
                    <a:pt x="1187957" y="110920"/>
                  </a:lnTo>
                  <a:lnTo>
                    <a:pt x="1141793" y="81291"/>
                  </a:lnTo>
                  <a:lnTo>
                    <a:pt x="1095049" y="56675"/>
                  </a:lnTo>
                  <a:lnTo>
                    <a:pt x="1047835" y="36819"/>
                  </a:lnTo>
                  <a:lnTo>
                    <a:pt x="1000259" y="21475"/>
                  </a:lnTo>
                  <a:lnTo>
                    <a:pt x="952431" y="10390"/>
                  </a:lnTo>
                  <a:lnTo>
                    <a:pt x="904458" y="3315"/>
                  </a:lnTo>
                  <a:lnTo>
                    <a:pt x="85644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846" y="3068954"/>
              <a:ext cx="2448305" cy="137236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347846" y="3068954"/>
              <a:ext cx="2448560" cy="1372870"/>
            </a:xfrm>
            <a:custGeom>
              <a:avLst/>
              <a:gdLst/>
              <a:ahLst/>
              <a:cxnLst/>
              <a:rect l="l" t="t" r="r" b="b"/>
              <a:pathLst>
                <a:path w="2448560" h="1372870">
                  <a:moveTo>
                    <a:pt x="0" y="686181"/>
                  </a:moveTo>
                  <a:lnTo>
                    <a:pt x="5946" y="618120"/>
                  </a:lnTo>
                  <a:lnTo>
                    <a:pt x="23411" y="551956"/>
                  </a:lnTo>
                  <a:lnTo>
                    <a:pt x="51834" y="488002"/>
                  </a:lnTo>
                  <a:lnTo>
                    <a:pt x="90653" y="426573"/>
                  </a:lnTo>
                  <a:lnTo>
                    <a:pt x="139306" y="367983"/>
                  </a:lnTo>
                  <a:lnTo>
                    <a:pt x="167146" y="339851"/>
                  </a:lnTo>
                  <a:lnTo>
                    <a:pt x="197233" y="312547"/>
                  </a:lnTo>
                  <a:lnTo>
                    <a:pt x="229499" y="286110"/>
                  </a:lnTo>
                  <a:lnTo>
                    <a:pt x="263873" y="260580"/>
                  </a:lnTo>
                  <a:lnTo>
                    <a:pt x="300284" y="235995"/>
                  </a:lnTo>
                  <a:lnTo>
                    <a:pt x="338663" y="212395"/>
                  </a:lnTo>
                  <a:lnTo>
                    <a:pt x="378939" y="189820"/>
                  </a:lnTo>
                  <a:lnTo>
                    <a:pt x="421043" y="168308"/>
                  </a:lnTo>
                  <a:lnTo>
                    <a:pt x="464903" y="147899"/>
                  </a:lnTo>
                  <a:lnTo>
                    <a:pt x="510451" y="128632"/>
                  </a:lnTo>
                  <a:lnTo>
                    <a:pt x="557615" y="110547"/>
                  </a:lnTo>
                  <a:lnTo>
                    <a:pt x="606326" y="93683"/>
                  </a:lnTo>
                  <a:lnTo>
                    <a:pt x="656513" y="78079"/>
                  </a:lnTo>
                  <a:lnTo>
                    <a:pt x="708106" y="63775"/>
                  </a:lnTo>
                  <a:lnTo>
                    <a:pt x="761036" y="50809"/>
                  </a:lnTo>
                  <a:lnTo>
                    <a:pt x="815232" y="39222"/>
                  </a:lnTo>
                  <a:lnTo>
                    <a:pt x="870623" y="29052"/>
                  </a:lnTo>
                  <a:lnTo>
                    <a:pt x="927140" y="20338"/>
                  </a:lnTo>
                  <a:lnTo>
                    <a:pt x="984712" y="13121"/>
                  </a:lnTo>
                  <a:lnTo>
                    <a:pt x="1043270" y="7439"/>
                  </a:lnTo>
                  <a:lnTo>
                    <a:pt x="1102742" y="3332"/>
                  </a:lnTo>
                  <a:lnTo>
                    <a:pt x="1163060" y="839"/>
                  </a:lnTo>
                  <a:lnTo>
                    <a:pt x="1224152" y="0"/>
                  </a:lnTo>
                  <a:lnTo>
                    <a:pt x="1285245" y="839"/>
                  </a:lnTo>
                  <a:lnTo>
                    <a:pt x="1345563" y="3332"/>
                  </a:lnTo>
                  <a:lnTo>
                    <a:pt x="1405035" y="7439"/>
                  </a:lnTo>
                  <a:lnTo>
                    <a:pt x="1463593" y="13121"/>
                  </a:lnTo>
                  <a:lnTo>
                    <a:pt x="1521165" y="20338"/>
                  </a:lnTo>
                  <a:lnTo>
                    <a:pt x="1577682" y="29052"/>
                  </a:lnTo>
                  <a:lnTo>
                    <a:pt x="1633073" y="39222"/>
                  </a:lnTo>
                  <a:lnTo>
                    <a:pt x="1687269" y="50809"/>
                  </a:lnTo>
                  <a:lnTo>
                    <a:pt x="1740199" y="63775"/>
                  </a:lnTo>
                  <a:lnTo>
                    <a:pt x="1791792" y="78079"/>
                  </a:lnTo>
                  <a:lnTo>
                    <a:pt x="1841979" y="93683"/>
                  </a:lnTo>
                  <a:lnTo>
                    <a:pt x="1890690" y="110547"/>
                  </a:lnTo>
                  <a:lnTo>
                    <a:pt x="1937854" y="128632"/>
                  </a:lnTo>
                  <a:lnTo>
                    <a:pt x="1983402" y="147899"/>
                  </a:lnTo>
                  <a:lnTo>
                    <a:pt x="2027262" y="168308"/>
                  </a:lnTo>
                  <a:lnTo>
                    <a:pt x="2069366" y="189820"/>
                  </a:lnTo>
                  <a:lnTo>
                    <a:pt x="2109642" y="212395"/>
                  </a:lnTo>
                  <a:lnTo>
                    <a:pt x="2148021" y="235995"/>
                  </a:lnTo>
                  <a:lnTo>
                    <a:pt x="2184432" y="260580"/>
                  </a:lnTo>
                  <a:lnTo>
                    <a:pt x="2218806" y="286110"/>
                  </a:lnTo>
                  <a:lnTo>
                    <a:pt x="2251072" y="312547"/>
                  </a:lnTo>
                  <a:lnTo>
                    <a:pt x="2281159" y="339852"/>
                  </a:lnTo>
                  <a:lnTo>
                    <a:pt x="2308999" y="367983"/>
                  </a:lnTo>
                  <a:lnTo>
                    <a:pt x="2334520" y="396904"/>
                  </a:lnTo>
                  <a:lnTo>
                    <a:pt x="2378326" y="456952"/>
                  </a:lnTo>
                  <a:lnTo>
                    <a:pt x="2412017" y="519683"/>
                  </a:lnTo>
                  <a:lnTo>
                    <a:pt x="2435031" y="584782"/>
                  </a:lnTo>
                  <a:lnTo>
                    <a:pt x="2446807" y="651933"/>
                  </a:lnTo>
                  <a:lnTo>
                    <a:pt x="2448305" y="686181"/>
                  </a:lnTo>
                  <a:lnTo>
                    <a:pt x="2446807" y="720428"/>
                  </a:lnTo>
                  <a:lnTo>
                    <a:pt x="2442359" y="754241"/>
                  </a:lnTo>
                  <a:lnTo>
                    <a:pt x="2424894" y="820405"/>
                  </a:lnTo>
                  <a:lnTo>
                    <a:pt x="2396471" y="884359"/>
                  </a:lnTo>
                  <a:lnTo>
                    <a:pt x="2357652" y="945788"/>
                  </a:lnTo>
                  <a:lnTo>
                    <a:pt x="2308999" y="1004378"/>
                  </a:lnTo>
                  <a:lnTo>
                    <a:pt x="2281159" y="1032510"/>
                  </a:lnTo>
                  <a:lnTo>
                    <a:pt x="2251072" y="1059814"/>
                  </a:lnTo>
                  <a:lnTo>
                    <a:pt x="2218806" y="1086251"/>
                  </a:lnTo>
                  <a:lnTo>
                    <a:pt x="2184432" y="1111781"/>
                  </a:lnTo>
                  <a:lnTo>
                    <a:pt x="2148021" y="1136366"/>
                  </a:lnTo>
                  <a:lnTo>
                    <a:pt x="2109642" y="1159966"/>
                  </a:lnTo>
                  <a:lnTo>
                    <a:pt x="2069366" y="1182541"/>
                  </a:lnTo>
                  <a:lnTo>
                    <a:pt x="2027262" y="1204053"/>
                  </a:lnTo>
                  <a:lnTo>
                    <a:pt x="1983402" y="1224462"/>
                  </a:lnTo>
                  <a:lnTo>
                    <a:pt x="1937854" y="1243729"/>
                  </a:lnTo>
                  <a:lnTo>
                    <a:pt x="1890690" y="1261814"/>
                  </a:lnTo>
                  <a:lnTo>
                    <a:pt x="1841979" y="1278678"/>
                  </a:lnTo>
                  <a:lnTo>
                    <a:pt x="1791792" y="1294282"/>
                  </a:lnTo>
                  <a:lnTo>
                    <a:pt x="1740199" y="1308586"/>
                  </a:lnTo>
                  <a:lnTo>
                    <a:pt x="1687269" y="1321552"/>
                  </a:lnTo>
                  <a:lnTo>
                    <a:pt x="1633073" y="1333139"/>
                  </a:lnTo>
                  <a:lnTo>
                    <a:pt x="1577682" y="1343309"/>
                  </a:lnTo>
                  <a:lnTo>
                    <a:pt x="1521165" y="1352023"/>
                  </a:lnTo>
                  <a:lnTo>
                    <a:pt x="1463593" y="1359240"/>
                  </a:lnTo>
                  <a:lnTo>
                    <a:pt x="1405035" y="1364922"/>
                  </a:lnTo>
                  <a:lnTo>
                    <a:pt x="1345563" y="1369029"/>
                  </a:lnTo>
                  <a:lnTo>
                    <a:pt x="1285245" y="1371522"/>
                  </a:lnTo>
                  <a:lnTo>
                    <a:pt x="1224152" y="1372362"/>
                  </a:lnTo>
                  <a:lnTo>
                    <a:pt x="1163060" y="1371522"/>
                  </a:lnTo>
                  <a:lnTo>
                    <a:pt x="1102742" y="1369029"/>
                  </a:lnTo>
                  <a:lnTo>
                    <a:pt x="1043270" y="1364922"/>
                  </a:lnTo>
                  <a:lnTo>
                    <a:pt x="984712" y="1359240"/>
                  </a:lnTo>
                  <a:lnTo>
                    <a:pt x="927140" y="1352023"/>
                  </a:lnTo>
                  <a:lnTo>
                    <a:pt x="870623" y="1343309"/>
                  </a:lnTo>
                  <a:lnTo>
                    <a:pt x="815232" y="1333139"/>
                  </a:lnTo>
                  <a:lnTo>
                    <a:pt x="761036" y="1321552"/>
                  </a:lnTo>
                  <a:lnTo>
                    <a:pt x="708106" y="1308586"/>
                  </a:lnTo>
                  <a:lnTo>
                    <a:pt x="656513" y="1294282"/>
                  </a:lnTo>
                  <a:lnTo>
                    <a:pt x="606326" y="1278678"/>
                  </a:lnTo>
                  <a:lnTo>
                    <a:pt x="557615" y="1261814"/>
                  </a:lnTo>
                  <a:lnTo>
                    <a:pt x="510451" y="1243729"/>
                  </a:lnTo>
                  <a:lnTo>
                    <a:pt x="464903" y="1224462"/>
                  </a:lnTo>
                  <a:lnTo>
                    <a:pt x="421043" y="1204053"/>
                  </a:lnTo>
                  <a:lnTo>
                    <a:pt x="378939" y="1182541"/>
                  </a:lnTo>
                  <a:lnTo>
                    <a:pt x="338663" y="1159966"/>
                  </a:lnTo>
                  <a:lnTo>
                    <a:pt x="300284" y="1136366"/>
                  </a:lnTo>
                  <a:lnTo>
                    <a:pt x="263873" y="1111781"/>
                  </a:lnTo>
                  <a:lnTo>
                    <a:pt x="229499" y="1086251"/>
                  </a:lnTo>
                  <a:lnTo>
                    <a:pt x="197233" y="1059814"/>
                  </a:lnTo>
                  <a:lnTo>
                    <a:pt x="167146" y="1032510"/>
                  </a:lnTo>
                  <a:lnTo>
                    <a:pt x="139306" y="1004378"/>
                  </a:lnTo>
                  <a:lnTo>
                    <a:pt x="113785" y="975457"/>
                  </a:lnTo>
                  <a:lnTo>
                    <a:pt x="69979" y="915409"/>
                  </a:lnTo>
                  <a:lnTo>
                    <a:pt x="36288" y="852678"/>
                  </a:lnTo>
                  <a:lnTo>
                    <a:pt x="13274" y="787579"/>
                  </a:lnTo>
                  <a:lnTo>
                    <a:pt x="1498" y="720428"/>
                  </a:lnTo>
                  <a:lnTo>
                    <a:pt x="0" y="686181"/>
                  </a:lnTo>
                  <a:close/>
                </a:path>
              </a:pathLst>
            </a:custGeom>
            <a:ln w="63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784596" y="5614517"/>
            <a:ext cx="1639570" cy="919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С</a:t>
            </a:r>
            <a:r>
              <a:rPr sz="1800" b="1" spc="-15" dirty="0">
                <a:solidFill>
                  <a:srgbClr val="006FC0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ро</a:t>
            </a:r>
            <a:r>
              <a:rPr sz="1800" b="1" spc="5" dirty="0">
                <a:solidFill>
                  <a:srgbClr val="006FC0"/>
                </a:solidFill>
                <a:latin typeface="Calibri"/>
                <a:cs typeface="Calibri"/>
              </a:rPr>
              <a:t>и</a:t>
            </a: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ельст</a:t>
            </a:r>
            <a:r>
              <a:rPr sz="1800" b="1" spc="-10" dirty="0">
                <a:solidFill>
                  <a:srgbClr val="006FC0"/>
                </a:solidFill>
                <a:latin typeface="Calibri"/>
                <a:cs typeface="Calibri"/>
              </a:rPr>
              <a:t>в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о</a:t>
            </a:r>
            <a:r>
              <a:rPr sz="18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и  </a:t>
            </a: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реконструкция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lang="en-US" sz="1800" b="1" dirty="0" smtClean="0">
                <a:solidFill>
                  <a:srgbClr val="585858"/>
                </a:solidFill>
                <a:latin typeface="Calibri"/>
                <a:cs typeface="Calibri"/>
              </a:rPr>
              <a:t>5.2</a:t>
            </a:r>
            <a:r>
              <a:rPr sz="1800" b="1" spc="-4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pc="-5" smtClean="0">
                <a:solidFill>
                  <a:srgbClr val="585858"/>
                </a:solidFill>
                <a:latin typeface="Calibri"/>
                <a:cs typeface="Calibri"/>
              </a:rPr>
              <a:t>мл</a:t>
            </a:r>
            <a:r>
              <a:rPr lang="ru-RU"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800" b="1" spc="-2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руб.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31716" y="3102940"/>
            <a:ext cx="14827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ДОХОДЫ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Calibri"/>
                <a:cs typeface="Calibri"/>
              </a:rPr>
              <a:t>78.0</a:t>
            </a:r>
            <a:r>
              <a:rPr lang="ru-RU" sz="18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b="1" dirty="0" err="1" smtClean="0">
                <a:solidFill>
                  <a:srgbClr val="FFFFFF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smtClean="0">
                <a:solidFill>
                  <a:srgbClr val="FFFFFF"/>
                </a:solidFill>
                <a:latin typeface="Calibri"/>
                <a:cs typeface="Calibri"/>
              </a:rPr>
              <a:t>руб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31716" y="3804284"/>
            <a:ext cx="1482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РАСХОДЫ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42.6</a:t>
            </a: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млн</a:t>
            </a: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smtClean="0">
                <a:solidFill>
                  <a:srgbClr val="FFFFFF"/>
                </a:solidFill>
                <a:latin typeface="Calibri"/>
                <a:cs typeface="Calibri"/>
              </a:rPr>
              <a:t>руб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78889" y="3002407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43.7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96589" y="1778000"/>
            <a:ext cx="58959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500" b="1" spc="-8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69683" y="3290392"/>
            <a:ext cx="4489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b="1" spc="-5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b="1" spc="-8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16726" y="2210180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17.6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32401" y="1634109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0.0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14876" y="5523382"/>
            <a:ext cx="5261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79.6 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59785" y="5163058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7.7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55139" y="4370958"/>
            <a:ext cx="5308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0.5 </a:t>
            </a:r>
            <a:r>
              <a:rPr sz="1500" b="1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00698" y="4658995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12.2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06688" y="46990"/>
            <a:ext cx="2590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642918"/>
            <a:ext cx="4041648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/>
              <a:t>Реконструкция </a:t>
            </a:r>
            <a:r>
              <a:rPr lang="ru-RU" sz="1600" dirty="0" err="1" smtClean="0"/>
              <a:t>внутрипоселковой</a:t>
            </a:r>
            <a:r>
              <a:rPr lang="ru-RU" sz="1600" dirty="0" smtClean="0"/>
              <a:t> автомобильной дороги по пер. Чапаевский (от ул. Южная до ул. Транспортная в пос. Орловский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5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77 тыс.руб.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643438" y="642918"/>
            <a:ext cx="4214841" cy="19288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600" dirty="0" smtClean="0"/>
              <a:t>Капитальный ремонт тротуара по ул. Коммунальная (от пер. Советский до пер. Февральский) в пос. Орловский.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259 тыс.руб.</a:t>
            </a: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08275"/>
            <a:ext cx="400052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D:\Мои документы\ПУБЛИЧНЫЕ СЛУШАНЬЯ\2024 публичные\фото\фото\тротуар ул. Коммунальная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8050" y="2714620"/>
            <a:ext cx="4041775" cy="385765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85720" y="714356"/>
            <a:ext cx="4184524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Капитальный ремонт тротуара по пер. Чапаевский (от ул. М. Горького до ул. Шолохова) в пос. Орловский</a:t>
            </a:r>
          </a:p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987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.9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тыс. руб.</a:t>
            </a: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14876" y="714356"/>
            <a:ext cx="4041775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Содержание 354,428 км автомобильных дорог общего пользования местного значения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28 848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.0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тыс.руб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497"/>
            <a:ext cx="4071966" cy="373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8050" y="2928934"/>
            <a:ext cx="404177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072074"/>
            <a:ext cx="26432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285728"/>
            <a:ext cx="82296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80" dirty="0" smtClean="0">
                <a:solidFill>
                  <a:srgbClr val="5B5B5B"/>
                </a:solidFill>
                <a:latin typeface="Tahoma"/>
                <a:cs typeface="Tahoma"/>
              </a:rPr>
              <a:t/>
            </a:r>
            <a:br>
              <a:rPr lang="ru-RU" sz="2400" b="1" spc="80" dirty="0" smtClean="0">
                <a:solidFill>
                  <a:srgbClr val="5B5B5B"/>
                </a:solidFill>
                <a:latin typeface="Tahoma"/>
                <a:cs typeface="Tahoma"/>
              </a:rPr>
            </a:br>
            <a:r>
              <a:rPr sz="2000" b="1" spc="80" smtClean="0">
                <a:solidFill>
                  <a:srgbClr val="5B5B5B"/>
                </a:solidFill>
                <a:latin typeface="Tahoma"/>
                <a:cs typeface="Tahoma"/>
              </a:rPr>
              <a:t>ИСПОЛНЕНИЕ</a:t>
            </a:r>
            <a:r>
              <a:rPr sz="2000" b="1" spc="204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5" smtClean="0">
                <a:solidFill>
                  <a:srgbClr val="5B5B5B"/>
                </a:solidFill>
                <a:latin typeface="Tahoma"/>
                <a:cs typeface="Tahoma"/>
              </a:rPr>
              <a:t>БЮД</a:t>
            </a:r>
            <a:r>
              <a:rPr lang="ru-RU" sz="2000" b="1" spc="75" dirty="0" smtClean="0">
                <a:solidFill>
                  <a:srgbClr val="5B5B5B"/>
                </a:solidFill>
                <a:latin typeface="Tahoma"/>
                <a:cs typeface="Tahoma"/>
              </a:rPr>
              <a:t>Ж</a:t>
            </a:r>
            <a:r>
              <a:rPr sz="2000" b="1" spc="75" smtClean="0">
                <a:solidFill>
                  <a:srgbClr val="5B5B5B"/>
                </a:solidFill>
                <a:latin typeface="Tahoma"/>
                <a:cs typeface="Tahoma"/>
              </a:rPr>
              <a:t>ЕТА</a:t>
            </a:r>
            <a:r>
              <a:rPr sz="2000" b="1" spc="204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lang="ru-RU" sz="2000" b="1" spc="80" dirty="0" smtClean="0">
                <a:solidFill>
                  <a:srgbClr val="5B5B5B"/>
                </a:solidFill>
                <a:latin typeface="Tahoma"/>
                <a:cs typeface="Tahoma"/>
              </a:rPr>
              <a:t>ОРЛОВСКОГО РАЙОНА </a:t>
            </a:r>
            <a:r>
              <a:rPr sz="2000" b="1" spc="45" smtClean="0">
                <a:solidFill>
                  <a:srgbClr val="5B5B5B"/>
                </a:solidFill>
                <a:latin typeface="Tahoma"/>
                <a:cs typeface="Tahoma"/>
              </a:rPr>
              <a:t>ЗА</a:t>
            </a:r>
            <a:r>
              <a:rPr sz="2000" b="1" spc="175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60" smtClean="0">
                <a:solidFill>
                  <a:srgbClr val="5B5B5B"/>
                </a:solidFill>
                <a:latin typeface="Tahoma"/>
                <a:cs typeface="Tahoma"/>
              </a:rPr>
              <a:t>202</a:t>
            </a:r>
            <a:r>
              <a:rPr lang="en-US" sz="2000" b="1" spc="60" dirty="0" smtClean="0">
                <a:solidFill>
                  <a:srgbClr val="5B5B5B"/>
                </a:solidFill>
                <a:latin typeface="Tahoma"/>
                <a:cs typeface="Tahoma"/>
              </a:rPr>
              <a:t>3</a:t>
            </a:r>
            <a:r>
              <a:rPr sz="2000" b="1" spc="195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60" dirty="0">
                <a:solidFill>
                  <a:srgbClr val="5B5B5B"/>
                </a:solidFill>
                <a:latin typeface="Tahoma"/>
                <a:cs typeface="Tahoma"/>
              </a:rPr>
              <a:t>ГОД</a:t>
            </a:r>
            <a:r>
              <a:rPr sz="2000" b="1" spc="204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ОСУЩЕСТВЛЯЛОСЬ</a:t>
            </a:r>
            <a:r>
              <a:rPr sz="2000" b="1" spc="21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5B5B5B"/>
                </a:solidFill>
                <a:latin typeface="Tahoma"/>
                <a:cs typeface="Tahoma"/>
              </a:rPr>
              <a:t>НА</a:t>
            </a:r>
            <a:r>
              <a:rPr sz="2000" b="1" spc="18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5" dirty="0">
                <a:solidFill>
                  <a:srgbClr val="5B5B5B"/>
                </a:solidFill>
                <a:latin typeface="Tahoma"/>
                <a:cs typeface="Tahoma"/>
              </a:rPr>
              <a:t>ОСНОВЕ: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71500" y="1214421"/>
            <a:ext cx="8077200" cy="3900503"/>
            <a:chOff x="571500" y="1152525"/>
            <a:chExt cx="8077200" cy="39624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" y="1152525"/>
              <a:ext cx="2743200" cy="20955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32380" y="1484756"/>
              <a:ext cx="526415" cy="490220"/>
            </a:xfrm>
            <a:custGeom>
              <a:avLst/>
              <a:gdLst/>
              <a:ahLst/>
              <a:cxnLst/>
              <a:rect l="l" t="t" r="r" b="b"/>
              <a:pathLst>
                <a:path w="526414" h="490219">
                  <a:moveTo>
                    <a:pt x="363474" y="112268"/>
                  </a:moveTo>
                  <a:lnTo>
                    <a:pt x="354926" y="68745"/>
                  </a:lnTo>
                  <a:lnTo>
                    <a:pt x="346202" y="55397"/>
                  </a:lnTo>
                  <a:lnTo>
                    <a:pt x="346202" y="112268"/>
                  </a:lnTo>
                  <a:lnTo>
                    <a:pt x="346202" y="215773"/>
                  </a:lnTo>
                  <a:lnTo>
                    <a:pt x="338836" y="251548"/>
                  </a:lnTo>
                  <a:lnTo>
                    <a:pt x="318909" y="280962"/>
                  </a:lnTo>
                  <a:lnTo>
                    <a:pt x="289674" y="300901"/>
                  </a:lnTo>
                  <a:lnTo>
                    <a:pt x="254381" y="308229"/>
                  </a:lnTo>
                  <a:lnTo>
                    <a:pt x="218706" y="300901"/>
                  </a:lnTo>
                  <a:lnTo>
                    <a:pt x="189877" y="280962"/>
                  </a:lnTo>
                  <a:lnTo>
                    <a:pt x="170599" y="251548"/>
                  </a:lnTo>
                  <a:lnTo>
                    <a:pt x="163576" y="215773"/>
                  </a:lnTo>
                  <a:lnTo>
                    <a:pt x="163576" y="112268"/>
                  </a:lnTo>
                  <a:lnTo>
                    <a:pt x="170599" y="76504"/>
                  </a:lnTo>
                  <a:lnTo>
                    <a:pt x="189877" y="47091"/>
                  </a:lnTo>
                  <a:lnTo>
                    <a:pt x="218706" y="27152"/>
                  </a:lnTo>
                  <a:lnTo>
                    <a:pt x="254381" y="19812"/>
                  </a:lnTo>
                  <a:lnTo>
                    <a:pt x="289674" y="27152"/>
                  </a:lnTo>
                  <a:lnTo>
                    <a:pt x="318909" y="47091"/>
                  </a:lnTo>
                  <a:lnTo>
                    <a:pt x="338836" y="76504"/>
                  </a:lnTo>
                  <a:lnTo>
                    <a:pt x="346202" y="112268"/>
                  </a:lnTo>
                  <a:lnTo>
                    <a:pt x="346202" y="55397"/>
                  </a:lnTo>
                  <a:lnTo>
                    <a:pt x="331597" y="33045"/>
                  </a:lnTo>
                  <a:lnTo>
                    <a:pt x="312610" y="19812"/>
                  </a:lnTo>
                  <a:lnTo>
                    <a:pt x="296926" y="8890"/>
                  </a:lnTo>
                  <a:lnTo>
                    <a:pt x="254381" y="0"/>
                  </a:lnTo>
                  <a:lnTo>
                    <a:pt x="211569" y="8890"/>
                  </a:lnTo>
                  <a:lnTo>
                    <a:pt x="176479" y="33045"/>
                  </a:lnTo>
                  <a:lnTo>
                    <a:pt x="152742" y="68745"/>
                  </a:lnTo>
                  <a:lnTo>
                    <a:pt x="144018" y="112268"/>
                  </a:lnTo>
                  <a:lnTo>
                    <a:pt x="144018" y="215773"/>
                  </a:lnTo>
                  <a:lnTo>
                    <a:pt x="152742" y="258826"/>
                  </a:lnTo>
                  <a:lnTo>
                    <a:pt x="176479" y="294576"/>
                  </a:lnTo>
                  <a:lnTo>
                    <a:pt x="211569" y="319011"/>
                  </a:lnTo>
                  <a:lnTo>
                    <a:pt x="254381" y="328041"/>
                  </a:lnTo>
                  <a:lnTo>
                    <a:pt x="296926" y="319011"/>
                  </a:lnTo>
                  <a:lnTo>
                    <a:pt x="312216" y="308229"/>
                  </a:lnTo>
                  <a:lnTo>
                    <a:pt x="331584" y="294576"/>
                  </a:lnTo>
                  <a:lnTo>
                    <a:pt x="354926" y="258826"/>
                  </a:lnTo>
                  <a:lnTo>
                    <a:pt x="363474" y="215773"/>
                  </a:lnTo>
                  <a:lnTo>
                    <a:pt x="363474" y="112268"/>
                  </a:lnTo>
                  <a:close/>
                </a:path>
                <a:path w="526414" h="490219">
                  <a:moveTo>
                    <a:pt x="526415" y="479171"/>
                  </a:moveTo>
                  <a:lnTo>
                    <a:pt x="525729" y="470281"/>
                  </a:lnTo>
                  <a:lnTo>
                    <a:pt x="525310" y="464604"/>
                  </a:lnTo>
                  <a:lnTo>
                    <a:pt x="518121" y="428739"/>
                  </a:lnTo>
                  <a:lnTo>
                    <a:pt x="506730" y="400380"/>
                  </a:lnTo>
                  <a:lnTo>
                    <a:pt x="506730" y="470281"/>
                  </a:lnTo>
                  <a:lnTo>
                    <a:pt x="19685" y="470281"/>
                  </a:lnTo>
                  <a:lnTo>
                    <a:pt x="24701" y="439864"/>
                  </a:lnTo>
                  <a:lnTo>
                    <a:pt x="40360" y="397535"/>
                  </a:lnTo>
                  <a:lnTo>
                    <a:pt x="72377" y="352082"/>
                  </a:lnTo>
                  <a:lnTo>
                    <a:pt x="126492" y="312293"/>
                  </a:lnTo>
                  <a:lnTo>
                    <a:pt x="152488" y="344474"/>
                  </a:lnTo>
                  <a:lnTo>
                    <a:pt x="185267" y="368833"/>
                  </a:lnTo>
                  <a:lnTo>
                    <a:pt x="222973" y="384251"/>
                  </a:lnTo>
                  <a:lnTo>
                    <a:pt x="263779" y="389636"/>
                  </a:lnTo>
                  <a:lnTo>
                    <a:pt x="304673" y="384251"/>
                  </a:lnTo>
                  <a:lnTo>
                    <a:pt x="340271" y="369824"/>
                  </a:lnTo>
                  <a:lnTo>
                    <a:pt x="342734" y="368833"/>
                  </a:lnTo>
                  <a:lnTo>
                    <a:pt x="375894" y="344474"/>
                  </a:lnTo>
                  <a:lnTo>
                    <a:pt x="402082" y="312293"/>
                  </a:lnTo>
                  <a:lnTo>
                    <a:pt x="454926" y="352082"/>
                  </a:lnTo>
                  <a:lnTo>
                    <a:pt x="486308" y="397535"/>
                  </a:lnTo>
                  <a:lnTo>
                    <a:pt x="501726" y="439864"/>
                  </a:lnTo>
                  <a:lnTo>
                    <a:pt x="506730" y="470281"/>
                  </a:lnTo>
                  <a:lnTo>
                    <a:pt x="506730" y="400380"/>
                  </a:lnTo>
                  <a:lnTo>
                    <a:pt x="462305" y="331901"/>
                  </a:lnTo>
                  <a:lnTo>
                    <a:pt x="402082" y="290322"/>
                  </a:lnTo>
                  <a:lnTo>
                    <a:pt x="397764" y="288036"/>
                  </a:lnTo>
                  <a:lnTo>
                    <a:pt x="392303" y="290322"/>
                  </a:lnTo>
                  <a:lnTo>
                    <a:pt x="389001" y="295783"/>
                  </a:lnTo>
                  <a:lnTo>
                    <a:pt x="366077" y="326910"/>
                  </a:lnTo>
                  <a:lnTo>
                    <a:pt x="336194" y="350189"/>
                  </a:lnTo>
                  <a:lnTo>
                    <a:pt x="301409" y="364782"/>
                  </a:lnTo>
                  <a:lnTo>
                    <a:pt x="263779" y="369824"/>
                  </a:lnTo>
                  <a:lnTo>
                    <a:pt x="225615" y="364782"/>
                  </a:lnTo>
                  <a:lnTo>
                    <a:pt x="190715" y="350189"/>
                  </a:lnTo>
                  <a:lnTo>
                    <a:pt x="160718" y="326910"/>
                  </a:lnTo>
                  <a:lnTo>
                    <a:pt x="149720" y="312293"/>
                  </a:lnTo>
                  <a:lnTo>
                    <a:pt x="137287" y="295783"/>
                  </a:lnTo>
                  <a:lnTo>
                    <a:pt x="135128" y="290322"/>
                  </a:lnTo>
                  <a:lnTo>
                    <a:pt x="129667" y="288036"/>
                  </a:lnTo>
                  <a:lnTo>
                    <a:pt x="124206" y="290322"/>
                  </a:lnTo>
                  <a:lnTo>
                    <a:pt x="64020" y="331901"/>
                  </a:lnTo>
                  <a:lnTo>
                    <a:pt x="27317" y="381266"/>
                  </a:lnTo>
                  <a:lnTo>
                    <a:pt x="8267" y="428739"/>
                  </a:lnTo>
                  <a:lnTo>
                    <a:pt x="0" y="479171"/>
                  </a:lnTo>
                  <a:lnTo>
                    <a:pt x="0" y="483616"/>
                  </a:lnTo>
                  <a:lnTo>
                    <a:pt x="1143" y="484632"/>
                  </a:lnTo>
                  <a:lnTo>
                    <a:pt x="2159" y="485775"/>
                  </a:lnTo>
                  <a:lnTo>
                    <a:pt x="6604" y="490220"/>
                  </a:lnTo>
                  <a:lnTo>
                    <a:pt x="519811" y="490220"/>
                  </a:lnTo>
                  <a:lnTo>
                    <a:pt x="521970" y="488061"/>
                  </a:lnTo>
                  <a:lnTo>
                    <a:pt x="524129" y="485775"/>
                  </a:lnTo>
                  <a:lnTo>
                    <a:pt x="526415" y="484632"/>
                  </a:lnTo>
                  <a:lnTo>
                    <a:pt x="526415" y="479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8975" y="3095625"/>
              <a:ext cx="2752725" cy="2019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847" y="1270888"/>
              <a:ext cx="2448052" cy="17978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5975" y="1152525"/>
              <a:ext cx="2752725" cy="20955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564" y="3212973"/>
              <a:ext cx="2448052" cy="173837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083051" y="1412747"/>
              <a:ext cx="316230" cy="627380"/>
            </a:xfrm>
            <a:custGeom>
              <a:avLst/>
              <a:gdLst/>
              <a:ahLst/>
              <a:cxnLst/>
              <a:rect l="l" t="t" r="r" b="b"/>
              <a:pathLst>
                <a:path w="316229" h="627380">
                  <a:moveTo>
                    <a:pt x="4445" y="0"/>
                  </a:moveTo>
                  <a:lnTo>
                    <a:pt x="0" y="627252"/>
                  </a:lnTo>
                  <a:lnTo>
                    <a:pt x="315722" y="32232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85B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27982" y="2996945"/>
              <a:ext cx="144145" cy="265430"/>
            </a:xfrm>
            <a:custGeom>
              <a:avLst/>
              <a:gdLst/>
              <a:ahLst/>
              <a:cxnLst/>
              <a:rect l="l" t="t" r="r" b="b"/>
              <a:pathLst>
                <a:path w="144145" h="265429">
                  <a:moveTo>
                    <a:pt x="144017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44017" y="265175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04A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6063" y="3212998"/>
              <a:ext cx="941171" cy="5213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12179" y="3212973"/>
              <a:ext cx="2439670" cy="17282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2405" y="1700783"/>
              <a:ext cx="469392" cy="50711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812405" y="1700783"/>
              <a:ext cx="469900" cy="507365"/>
            </a:xfrm>
            <a:custGeom>
              <a:avLst/>
              <a:gdLst/>
              <a:ahLst/>
              <a:cxnLst/>
              <a:rect l="l" t="t" r="r" b="b"/>
              <a:pathLst>
                <a:path w="469900" h="507364">
                  <a:moveTo>
                    <a:pt x="438403" y="366649"/>
                  </a:moveTo>
                  <a:lnTo>
                    <a:pt x="30988" y="366649"/>
                  </a:lnTo>
                  <a:lnTo>
                    <a:pt x="30988" y="48767"/>
                  </a:lnTo>
                  <a:lnTo>
                    <a:pt x="438403" y="48767"/>
                  </a:lnTo>
                  <a:lnTo>
                    <a:pt x="438403" y="366649"/>
                  </a:lnTo>
                  <a:close/>
                </a:path>
                <a:path w="469900" h="507364">
                  <a:moveTo>
                    <a:pt x="22860" y="18923"/>
                  </a:moveTo>
                  <a:lnTo>
                    <a:pt x="446404" y="18923"/>
                  </a:lnTo>
                  <a:lnTo>
                    <a:pt x="449834" y="18923"/>
                  </a:lnTo>
                  <a:lnTo>
                    <a:pt x="451866" y="21081"/>
                  </a:lnTo>
                  <a:lnTo>
                    <a:pt x="451866" y="24764"/>
                  </a:lnTo>
                  <a:lnTo>
                    <a:pt x="451866" y="28448"/>
                  </a:lnTo>
                  <a:lnTo>
                    <a:pt x="449834" y="30606"/>
                  </a:lnTo>
                  <a:lnTo>
                    <a:pt x="446404" y="30606"/>
                  </a:lnTo>
                  <a:lnTo>
                    <a:pt x="22860" y="30606"/>
                  </a:lnTo>
                  <a:lnTo>
                    <a:pt x="19430" y="30606"/>
                  </a:lnTo>
                  <a:lnTo>
                    <a:pt x="16764" y="28448"/>
                  </a:lnTo>
                  <a:lnTo>
                    <a:pt x="16764" y="24764"/>
                  </a:lnTo>
                  <a:lnTo>
                    <a:pt x="16764" y="21081"/>
                  </a:lnTo>
                  <a:lnTo>
                    <a:pt x="19430" y="18923"/>
                  </a:lnTo>
                  <a:lnTo>
                    <a:pt x="22860" y="18923"/>
                  </a:lnTo>
                  <a:close/>
                </a:path>
                <a:path w="469900" h="507364">
                  <a:moveTo>
                    <a:pt x="446404" y="0"/>
                  </a:moveTo>
                  <a:lnTo>
                    <a:pt x="22860" y="0"/>
                  </a:lnTo>
                  <a:lnTo>
                    <a:pt x="13876" y="1922"/>
                  </a:lnTo>
                  <a:lnTo>
                    <a:pt x="6619" y="7191"/>
                  </a:lnTo>
                  <a:lnTo>
                    <a:pt x="1768" y="15055"/>
                  </a:lnTo>
                  <a:lnTo>
                    <a:pt x="0" y="24764"/>
                  </a:lnTo>
                  <a:lnTo>
                    <a:pt x="970" y="32065"/>
                  </a:lnTo>
                  <a:lnTo>
                    <a:pt x="3762" y="38496"/>
                  </a:lnTo>
                  <a:lnTo>
                    <a:pt x="8197" y="43713"/>
                  </a:lnTo>
                  <a:lnTo>
                    <a:pt x="14097" y="47370"/>
                  </a:lnTo>
                  <a:lnTo>
                    <a:pt x="14097" y="376174"/>
                  </a:lnTo>
                  <a:lnTo>
                    <a:pt x="14097" y="381253"/>
                  </a:lnTo>
                  <a:lnTo>
                    <a:pt x="18161" y="385571"/>
                  </a:lnTo>
                  <a:lnTo>
                    <a:pt x="22860" y="385571"/>
                  </a:lnTo>
                  <a:lnTo>
                    <a:pt x="226187" y="385571"/>
                  </a:lnTo>
                  <a:lnTo>
                    <a:pt x="226187" y="430656"/>
                  </a:lnTo>
                  <a:lnTo>
                    <a:pt x="90170" y="489585"/>
                  </a:lnTo>
                  <a:lnTo>
                    <a:pt x="86105" y="491108"/>
                  </a:lnTo>
                  <a:lnTo>
                    <a:pt x="83439" y="496950"/>
                  </a:lnTo>
                  <a:lnTo>
                    <a:pt x="85471" y="501268"/>
                  </a:lnTo>
                  <a:lnTo>
                    <a:pt x="86868" y="504951"/>
                  </a:lnTo>
                  <a:lnTo>
                    <a:pt x="90170" y="507111"/>
                  </a:lnTo>
                  <a:lnTo>
                    <a:pt x="93599" y="507111"/>
                  </a:lnTo>
                  <a:lnTo>
                    <a:pt x="94234" y="507111"/>
                  </a:lnTo>
                  <a:lnTo>
                    <a:pt x="94869" y="507111"/>
                  </a:lnTo>
                  <a:lnTo>
                    <a:pt x="96266" y="506349"/>
                  </a:lnTo>
                  <a:lnTo>
                    <a:pt x="234950" y="446658"/>
                  </a:lnTo>
                  <a:lnTo>
                    <a:pt x="372364" y="506349"/>
                  </a:lnTo>
                  <a:lnTo>
                    <a:pt x="373761" y="507111"/>
                  </a:lnTo>
                  <a:lnTo>
                    <a:pt x="375030" y="507111"/>
                  </a:lnTo>
                  <a:lnTo>
                    <a:pt x="375793" y="507111"/>
                  </a:lnTo>
                  <a:lnTo>
                    <a:pt x="379095" y="507111"/>
                  </a:lnTo>
                  <a:lnTo>
                    <a:pt x="382524" y="504951"/>
                  </a:lnTo>
                  <a:lnTo>
                    <a:pt x="383794" y="501268"/>
                  </a:lnTo>
                  <a:lnTo>
                    <a:pt x="385825" y="496950"/>
                  </a:lnTo>
                  <a:lnTo>
                    <a:pt x="383159" y="491108"/>
                  </a:lnTo>
                  <a:lnTo>
                    <a:pt x="379095" y="489585"/>
                  </a:lnTo>
                  <a:lnTo>
                    <a:pt x="242443" y="430656"/>
                  </a:lnTo>
                  <a:lnTo>
                    <a:pt x="242443" y="385571"/>
                  </a:lnTo>
                  <a:lnTo>
                    <a:pt x="446404" y="385571"/>
                  </a:lnTo>
                  <a:lnTo>
                    <a:pt x="451230" y="385571"/>
                  </a:lnTo>
                  <a:lnTo>
                    <a:pt x="455168" y="381253"/>
                  </a:lnTo>
                  <a:lnTo>
                    <a:pt x="455168" y="376174"/>
                  </a:lnTo>
                  <a:lnTo>
                    <a:pt x="455168" y="47370"/>
                  </a:lnTo>
                  <a:lnTo>
                    <a:pt x="460819" y="43713"/>
                  </a:lnTo>
                  <a:lnTo>
                    <a:pt x="465328" y="38496"/>
                  </a:lnTo>
                  <a:lnTo>
                    <a:pt x="468312" y="32065"/>
                  </a:lnTo>
                  <a:lnTo>
                    <a:pt x="469392" y="24764"/>
                  </a:lnTo>
                  <a:lnTo>
                    <a:pt x="467514" y="15055"/>
                  </a:lnTo>
                  <a:lnTo>
                    <a:pt x="462470" y="7191"/>
                  </a:lnTo>
                  <a:lnTo>
                    <a:pt x="455140" y="1922"/>
                  </a:lnTo>
                  <a:lnTo>
                    <a:pt x="44640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52231" y="1806829"/>
              <a:ext cx="186690" cy="2018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47469" y="1802066"/>
              <a:ext cx="196215" cy="21132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34339" y="2215134"/>
            <a:ext cx="19253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Президента Федеральному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Собранию, определяющих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бюджетную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политику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27221" y="3245357"/>
            <a:ext cx="17881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Основных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направле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ий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27221" y="4159757"/>
            <a:ext cx="21183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Бюджетной</a:t>
            </a:r>
            <a:r>
              <a:rPr sz="1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налоговой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>
                <a:solidFill>
                  <a:srgbClr val="FFFFFF"/>
                </a:solidFill>
                <a:latin typeface="Tahoma"/>
                <a:cs typeface="Tahoma"/>
              </a:rPr>
              <a:t>политики</a:t>
            </a:r>
            <a:r>
              <a:rPr sz="12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1200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Орловского района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4339" y="1300733"/>
            <a:ext cx="727710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62245" algn="l"/>
              </a:tabLst>
            </a:pP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оло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жений	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иона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ьн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5262245" algn="l"/>
              </a:tabLst>
            </a:pP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послания	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проектов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95975" y="4895848"/>
            <a:ext cx="2733675" cy="196214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091809" y="5047233"/>
            <a:ext cx="22339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Tahoma"/>
                <a:cs typeface="Tahoma"/>
              </a:rPr>
              <a:t>Муниципальных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91809" y="5336844"/>
            <a:ext cx="1623463" cy="889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b="1" spc="-5">
                <a:solidFill>
                  <a:srgbClr val="FFFFFF"/>
                </a:solidFill>
                <a:latin typeface="Tahoma"/>
                <a:cs typeface="Tahoma"/>
              </a:rPr>
              <a:t>программ </a:t>
            </a:r>
            <a:r>
              <a:rPr sz="19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1900" b="1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Орловского</a:t>
            </a:r>
            <a:r>
              <a:rPr sz="1900" b="1" spc="-5" smtClean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lang="ru-RU" sz="1900" b="1" spc="-5" dirty="0" smtClean="0">
                <a:solidFill>
                  <a:srgbClr val="FFFFFF"/>
                </a:solidFill>
                <a:latin typeface="Tahoma"/>
                <a:cs typeface="Tahoma"/>
              </a:rPr>
              <a:t>района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500" y="4895848"/>
            <a:ext cx="7753337" cy="1962149"/>
            <a:chOff x="571500" y="4895848"/>
            <a:chExt cx="7753337" cy="1962149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84414" y="5517235"/>
              <a:ext cx="440423" cy="4982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1500" y="4895848"/>
              <a:ext cx="2733675" cy="196214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834339" y="4966058"/>
            <a:ext cx="2189480" cy="17119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Плана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Первоочередных мероприятий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по обеспечению социальной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стабильности</a:t>
            </a:r>
            <a:r>
              <a:rPr sz="12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устойчивого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развития</a:t>
            </a:r>
            <a:r>
              <a:rPr sz="12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экономики</a:t>
            </a:r>
            <a:endParaRPr sz="1200">
              <a:latin typeface="Tahoma"/>
              <a:cs typeface="Tahoma"/>
            </a:endParaRPr>
          </a:p>
          <a:p>
            <a:pPr marL="12700" marR="280670">
              <a:lnSpc>
                <a:spcPct val="100000"/>
              </a:lnSpc>
            </a:pPr>
            <a:r>
              <a:rPr sz="120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lang="ru-RU" sz="1200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Орловском районе </a:t>
            </a:r>
            <a:r>
              <a:rPr sz="1200" smtClean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1200" spc="5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условиях</a:t>
            </a:r>
            <a:r>
              <a:rPr sz="12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распространения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коронавирусной</a:t>
            </a:r>
            <a:r>
              <a:rPr sz="12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инфекции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763648" y="2924936"/>
            <a:ext cx="5544820" cy="3651885"/>
            <a:chOff x="1763648" y="2924936"/>
            <a:chExt cx="5544820" cy="3651885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8470" y="5013185"/>
              <a:ext cx="417372" cy="37732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101085" y="5877267"/>
              <a:ext cx="318770" cy="627380"/>
            </a:xfrm>
            <a:custGeom>
              <a:avLst/>
              <a:gdLst/>
              <a:ahLst/>
              <a:cxnLst/>
              <a:rect l="l" t="t" r="r" b="b"/>
              <a:pathLst>
                <a:path w="318770" h="627379">
                  <a:moveTo>
                    <a:pt x="0" y="0"/>
                  </a:moveTo>
                  <a:lnTo>
                    <a:pt x="10413" y="627138"/>
                  </a:lnTo>
                  <a:lnTo>
                    <a:pt x="318769" y="314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63649" y="3068967"/>
              <a:ext cx="144145" cy="243204"/>
            </a:xfrm>
            <a:custGeom>
              <a:avLst/>
              <a:gdLst/>
              <a:ahLst/>
              <a:cxnLst/>
              <a:rect l="l" t="t" r="r" b="b"/>
              <a:pathLst>
                <a:path w="144144" h="243204">
                  <a:moveTo>
                    <a:pt x="144018" y="0"/>
                  </a:moveTo>
                  <a:lnTo>
                    <a:pt x="0" y="0"/>
                  </a:lnTo>
                  <a:lnTo>
                    <a:pt x="0" y="171056"/>
                  </a:lnTo>
                  <a:lnTo>
                    <a:pt x="0" y="182867"/>
                  </a:lnTo>
                  <a:lnTo>
                    <a:pt x="11811" y="182867"/>
                  </a:lnTo>
                  <a:lnTo>
                    <a:pt x="72009" y="243065"/>
                  </a:lnTo>
                  <a:lnTo>
                    <a:pt x="132207" y="182867"/>
                  </a:lnTo>
                  <a:lnTo>
                    <a:pt x="144018" y="182867"/>
                  </a:lnTo>
                  <a:lnTo>
                    <a:pt x="144018" y="171056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85B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27982" y="2924936"/>
              <a:ext cx="1656080" cy="1275080"/>
            </a:xfrm>
            <a:custGeom>
              <a:avLst/>
              <a:gdLst/>
              <a:ahLst/>
              <a:cxnLst/>
              <a:rect l="l" t="t" r="r" b="b"/>
              <a:pathLst>
                <a:path w="1656079" h="1275079">
                  <a:moveTo>
                    <a:pt x="144018" y="72009"/>
                  </a:moveTo>
                  <a:lnTo>
                    <a:pt x="72009" y="0"/>
                  </a:lnTo>
                  <a:lnTo>
                    <a:pt x="0" y="72009"/>
                  </a:lnTo>
                  <a:lnTo>
                    <a:pt x="144018" y="72009"/>
                  </a:lnTo>
                  <a:close/>
                </a:path>
                <a:path w="1656079" h="1275079">
                  <a:moveTo>
                    <a:pt x="1655699" y="981329"/>
                  </a:moveTo>
                  <a:lnTo>
                    <a:pt x="1355852" y="648335"/>
                  </a:lnTo>
                  <a:lnTo>
                    <a:pt x="1329563" y="1274953"/>
                  </a:lnTo>
                  <a:lnTo>
                    <a:pt x="1655699" y="981329"/>
                  </a:lnTo>
                  <a:close/>
                </a:path>
              </a:pathLst>
            </a:custGeom>
            <a:solidFill>
              <a:srgbClr val="04A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64323" y="2924936"/>
              <a:ext cx="144145" cy="265430"/>
            </a:xfrm>
            <a:custGeom>
              <a:avLst/>
              <a:gdLst/>
              <a:ahLst/>
              <a:cxnLst/>
              <a:rect l="l" t="t" r="r" b="b"/>
              <a:pathLst>
                <a:path w="144145" h="265430">
                  <a:moveTo>
                    <a:pt x="144018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44018" y="26517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63942" y="3189604"/>
              <a:ext cx="144145" cy="72390"/>
            </a:xfrm>
            <a:custGeom>
              <a:avLst/>
              <a:gdLst/>
              <a:ahLst/>
              <a:cxnLst/>
              <a:rect l="l" t="t" r="r" b="b"/>
              <a:pathLst>
                <a:path w="144145" h="72389">
                  <a:moveTo>
                    <a:pt x="144017" y="0"/>
                  </a:moveTo>
                  <a:lnTo>
                    <a:pt x="0" y="0"/>
                  </a:lnTo>
                  <a:lnTo>
                    <a:pt x="72008" y="72009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2315" y="4797183"/>
              <a:ext cx="144145" cy="336550"/>
            </a:xfrm>
            <a:custGeom>
              <a:avLst/>
              <a:gdLst/>
              <a:ahLst/>
              <a:cxnLst/>
              <a:rect l="l" t="t" r="r" b="b"/>
              <a:pathLst>
                <a:path w="144145" h="336550">
                  <a:moveTo>
                    <a:pt x="144018" y="0"/>
                  </a:moveTo>
                  <a:lnTo>
                    <a:pt x="0" y="0"/>
                  </a:lnTo>
                  <a:lnTo>
                    <a:pt x="0" y="264401"/>
                  </a:lnTo>
                  <a:lnTo>
                    <a:pt x="0" y="265163"/>
                  </a:lnTo>
                  <a:lnTo>
                    <a:pt x="762" y="265163"/>
                  </a:lnTo>
                  <a:lnTo>
                    <a:pt x="72009" y="336410"/>
                  </a:lnTo>
                  <a:lnTo>
                    <a:pt x="143256" y="265163"/>
                  </a:lnTo>
                  <a:lnTo>
                    <a:pt x="144018" y="265163"/>
                  </a:lnTo>
                  <a:lnTo>
                    <a:pt x="144018" y="264401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1E2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24144" y="5949276"/>
              <a:ext cx="317500" cy="627380"/>
            </a:xfrm>
            <a:custGeom>
              <a:avLst/>
              <a:gdLst/>
              <a:ahLst/>
              <a:cxnLst/>
              <a:rect l="l" t="t" r="r" b="b"/>
              <a:pathLst>
                <a:path w="317500" h="627379">
                  <a:moveTo>
                    <a:pt x="317372" y="0"/>
                  </a:moveTo>
                  <a:lnTo>
                    <a:pt x="0" y="303123"/>
                  </a:lnTo>
                  <a:lnTo>
                    <a:pt x="309371" y="627164"/>
                  </a:lnTo>
                  <a:lnTo>
                    <a:pt x="31737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962135" y="51561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0" y="6353944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1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32" name="Содержимое 4"/>
          <p:cNvGraphicFramePr>
            <a:graphicFrameLocks/>
          </p:cNvGraphicFramePr>
          <p:nvPr/>
        </p:nvGraphicFramePr>
        <p:xfrm>
          <a:off x="251520" y="2071678"/>
          <a:ext cx="8568952" cy="452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3" name="Содержимое 4"/>
          <p:cNvGraphicFramePr>
            <a:graphicFrameLocks/>
          </p:cNvGraphicFramePr>
          <p:nvPr/>
        </p:nvGraphicFramePr>
        <p:xfrm>
          <a:off x="0" y="571481"/>
          <a:ext cx="885828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714356"/>
            <a:ext cx="404164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Благоустройство территории п. </a:t>
            </a:r>
            <a:r>
              <a:rPr lang="ru-RU" sz="1800" dirty="0" err="1" smtClean="0"/>
              <a:t>Волочаевский</a:t>
            </a:r>
            <a:r>
              <a:rPr lang="ru-RU" sz="1800" dirty="0" smtClean="0"/>
              <a:t>, </a:t>
            </a:r>
            <a:endParaRPr lang="en-US" sz="1800" dirty="0" smtClean="0"/>
          </a:p>
          <a:p>
            <a:pPr algn="ctr"/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1516.3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тыс.рублей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Выборочный капитальный  ремонт (зрительный зал), в здании МКУК  ОСПОР "</a:t>
            </a:r>
            <a:r>
              <a:rPr lang="ru-RU" sz="1800" dirty="0" err="1" smtClean="0"/>
              <a:t>Островянский</a:t>
            </a:r>
            <a:r>
              <a:rPr lang="ru-RU" sz="1800" dirty="0" smtClean="0"/>
              <a:t> СДК»</a:t>
            </a:r>
          </a:p>
          <a:p>
            <a:pPr algn="ctr"/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1651.7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тыс.рублей</a:t>
            </a:r>
          </a:p>
          <a:p>
            <a:pPr algn="ctr"/>
            <a:endParaRPr lang="ru-RU" dirty="0"/>
          </a:p>
        </p:txBody>
      </p:sp>
      <p:pic>
        <p:nvPicPr>
          <p:cNvPr id="10241" name="Picture 1" descr="D:\Мои документы\ПУБЛИЧНЫЕ СЛУШАНЬЯ\2024 публичные\фото\WhatsApp Image 2023-11-24 at 10.51.14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857495"/>
            <a:ext cx="3857652" cy="3736979"/>
          </a:xfrm>
          <a:prstGeom prst="rect">
            <a:avLst/>
          </a:prstGeom>
          <a:noFill/>
        </p:spPr>
      </p:pic>
      <p:pic>
        <p:nvPicPr>
          <p:cNvPr id="10242" name="Picture 2" descr="D:\Мои документы\ПУБЛИЧНЫЕ СЛУШАНЬЯ\2024 публичные\фото\IMG_20231011_14570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928934"/>
            <a:ext cx="4041775" cy="364333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22860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Приобретение акустических систем, </a:t>
            </a:r>
            <a:r>
              <a:rPr lang="ru-RU" sz="1800" dirty="0" err="1" smtClean="0"/>
              <a:t>микшерного</a:t>
            </a:r>
            <a:r>
              <a:rPr lang="ru-RU" sz="1800" dirty="0" smtClean="0"/>
              <a:t> пульта, радиосистем, микрофонов, стоек для МКУК «Пролетарский сельский дом культуры» Орловского района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415,1  тыс.рублей 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14356"/>
            <a:ext cx="4041775" cy="22860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СДК </a:t>
            </a:r>
            <a:r>
              <a:rPr lang="ru-RU" sz="1800" dirty="0" err="1" smtClean="0"/>
              <a:t>х.Греково</a:t>
            </a:r>
            <a:r>
              <a:rPr lang="ru-RU" sz="1800" dirty="0" smtClean="0"/>
              <a:t> (</a:t>
            </a:r>
            <a:r>
              <a:rPr lang="ru-RU" sz="1800" dirty="0" err="1" smtClean="0"/>
              <a:t>Каменно-Балковское</a:t>
            </a:r>
            <a:r>
              <a:rPr lang="ru-RU" sz="1800" dirty="0" smtClean="0"/>
              <a:t> с/</a:t>
            </a:r>
            <a:r>
              <a:rPr lang="ru-RU" sz="1800" dirty="0" err="1" smtClean="0"/>
              <a:t>п</a:t>
            </a:r>
            <a:r>
              <a:rPr lang="ru-RU" sz="1800" dirty="0" smtClean="0"/>
              <a:t>)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1806,9 тыс.рублей</a:t>
            </a:r>
          </a:p>
          <a:p>
            <a:pPr algn="ctr"/>
            <a:endParaRPr lang="ru-RU" dirty="0"/>
          </a:p>
        </p:txBody>
      </p:sp>
      <p:pic>
        <p:nvPicPr>
          <p:cNvPr id="9217" name="Picture 1" descr="D:\Мои документы\ПУБЛИЧНЫЕ СЛУШАНЬЯ\2024 публичные\фото\Микшерный пульт VOLTA ARTIST 12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214686"/>
            <a:ext cx="2150522" cy="1820315"/>
          </a:xfrm>
          <a:prstGeom prst="rect">
            <a:avLst/>
          </a:prstGeom>
          <a:noFill/>
        </p:spPr>
      </p:pic>
      <p:pic>
        <p:nvPicPr>
          <p:cNvPr id="9218" name="Picture 2" descr="D:\Мои документы\ПУБЛИЧНЫЕ СЛУШАНЬЯ\2024 публичные\фото\Радиосистема VOLTA US-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5143512"/>
            <a:ext cx="2029615" cy="1500198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214686"/>
            <a:ext cx="192882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143250"/>
            <a:ext cx="392909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Замена окон</a:t>
            </a:r>
          </a:p>
          <a:p>
            <a:pPr algn="ctr"/>
            <a:r>
              <a:rPr lang="ru-RU" sz="1800" dirty="0" err="1" smtClean="0"/>
              <a:t>Гундоровского</a:t>
            </a:r>
            <a:r>
              <a:rPr lang="ru-RU" sz="1800" dirty="0" smtClean="0"/>
              <a:t> СДК</a:t>
            </a:r>
          </a:p>
          <a:p>
            <a:pPr algn="ctr"/>
            <a:r>
              <a:rPr lang="ru-RU" sz="1800" dirty="0" smtClean="0"/>
              <a:t> (Донское с/</a:t>
            </a:r>
            <a:r>
              <a:rPr lang="ru-RU" sz="1800" dirty="0" err="1" smtClean="0"/>
              <a:t>п</a:t>
            </a:r>
            <a:r>
              <a:rPr lang="ru-RU" sz="1800" dirty="0" smtClean="0"/>
              <a:t>)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199,8 тыс.рублей</a:t>
            </a:r>
            <a:endParaRPr lang="ru-RU" sz="1800" dirty="0" smtClean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86314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СДК Красноармейский</a:t>
            </a:r>
          </a:p>
          <a:p>
            <a:pPr algn="ctr"/>
            <a:r>
              <a:rPr lang="ru-RU" sz="1800" dirty="0" smtClean="0"/>
              <a:t> (облицовка и внутренние работы)</a:t>
            </a:r>
          </a:p>
          <a:p>
            <a:pPr algn="ctr"/>
            <a:r>
              <a:rPr lang="ru-RU" sz="1800" dirty="0" smtClean="0"/>
              <a:t> 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5043,1 тыс.рублей</a:t>
            </a:r>
            <a:endParaRPr lang="ru-RU" sz="1800" dirty="0" smtClean="0"/>
          </a:p>
          <a:p>
            <a:pPr algn="ctr"/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928933"/>
            <a:ext cx="3857652" cy="366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 descr="D:\Мои документы\ПУБЛИЧНЫЕ СЛУШАНЬЯ\2024 публичные\фото\Поселения\-5244828498269426449_1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8050" y="2928934"/>
            <a:ext cx="4041775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71472" y="2928934"/>
            <a:ext cx="8072494" cy="364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Текст 12"/>
          <p:cNvSpPr>
            <a:spLocks noGrp="1"/>
          </p:cNvSpPr>
          <p:nvPr>
            <p:ph type="body" sz="half" idx="4294967295"/>
          </p:nvPr>
        </p:nvSpPr>
        <p:spPr>
          <a:xfrm>
            <a:off x="357158" y="500042"/>
            <a:ext cx="8286808" cy="20002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Благоустройство территорий, мероприятия по культуре: </a:t>
            </a:r>
          </a:p>
          <a:p>
            <a:pPr algn="ctr"/>
            <a:r>
              <a:rPr lang="ru-RU" sz="1800" dirty="0" err="1" smtClean="0"/>
              <a:t>Курганенское</a:t>
            </a:r>
            <a:r>
              <a:rPr lang="ru-RU" sz="1800" dirty="0" smtClean="0"/>
              <a:t> с/</a:t>
            </a:r>
            <a:r>
              <a:rPr lang="ru-RU" sz="1800" dirty="0" err="1" smtClean="0"/>
              <a:t>п</a:t>
            </a:r>
            <a:r>
              <a:rPr lang="ru-RU" sz="1800" dirty="0" smtClean="0"/>
              <a:t>, </a:t>
            </a:r>
            <a:r>
              <a:rPr lang="ru-RU" sz="1800" dirty="0" err="1" smtClean="0">
                <a:solidFill>
                  <a:schemeClr val="tx1"/>
                </a:solidFill>
              </a:rPr>
              <a:t>Островянское</a:t>
            </a:r>
            <a:r>
              <a:rPr lang="ru-RU" sz="1800" dirty="0" smtClean="0">
                <a:solidFill>
                  <a:schemeClr val="tx1"/>
                </a:solidFill>
              </a:rPr>
              <a:t> с/</a:t>
            </a:r>
            <a:r>
              <a:rPr lang="ru-RU" sz="1800" dirty="0" err="1" smtClean="0">
                <a:solidFill>
                  <a:schemeClr val="tx1"/>
                </a:solidFill>
              </a:rPr>
              <a:t>п</a:t>
            </a:r>
            <a:r>
              <a:rPr lang="ru-RU" sz="1800" dirty="0" smtClean="0">
                <a:solidFill>
                  <a:schemeClr val="tx1"/>
                </a:solidFill>
              </a:rPr>
              <a:t>, Пролетарское с/</a:t>
            </a:r>
            <a:r>
              <a:rPr lang="ru-RU" sz="1800" dirty="0" err="1" smtClean="0">
                <a:solidFill>
                  <a:schemeClr val="tx1"/>
                </a:solidFill>
              </a:rPr>
              <a:t>п</a:t>
            </a:r>
            <a:r>
              <a:rPr lang="ru-RU" sz="1800" dirty="0" smtClean="0">
                <a:solidFill>
                  <a:schemeClr val="tx1"/>
                </a:solidFill>
              </a:rPr>
              <a:t>, Майорское с/</a:t>
            </a:r>
            <a:r>
              <a:rPr lang="ru-RU" sz="1800" dirty="0" err="1" smtClean="0">
                <a:solidFill>
                  <a:schemeClr val="tx1"/>
                </a:solidFill>
              </a:rPr>
              <a:t>п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ctr"/>
            <a:r>
              <a:rPr lang="ru-RU" sz="1800" dirty="0" smtClean="0">
                <a:solidFill>
                  <a:schemeClr val="tx2"/>
                </a:solidFill>
              </a:rPr>
              <a:t>3810,6 тыс.рублей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357166"/>
            <a:ext cx="5630859" cy="15001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Расходы бюджета Орловского района в </a:t>
            </a:r>
            <a:r>
              <a:rPr lang="en-US" sz="2400" b="1" dirty="0" smtClean="0">
                <a:solidFill>
                  <a:schemeClr val="tx1"/>
                </a:solidFill>
              </a:rPr>
              <a:t>2023 </a:t>
            </a:r>
            <a:r>
              <a:rPr lang="ru-RU" sz="2400" b="1" dirty="0" smtClean="0">
                <a:solidFill>
                  <a:schemeClr val="tx1"/>
                </a:solidFill>
              </a:rPr>
              <a:t>году по Управлению образования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706.4 </a:t>
            </a:r>
            <a:r>
              <a:rPr lang="ru-RU" sz="2400" b="1" dirty="0" smtClean="0">
                <a:solidFill>
                  <a:schemeClr val="tx1"/>
                </a:solidFill>
              </a:rPr>
              <a:t>млн.рублей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3214678" y="2071678"/>
          <a:ext cx="5572164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iOG2LU7S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14290"/>
            <a:ext cx="2752487" cy="1837167"/>
          </a:xfrm>
          <a:prstGeom prst="rect">
            <a:avLst/>
          </a:prstGeom>
        </p:spPr>
      </p:pic>
      <p:grpSp>
        <p:nvGrpSpPr>
          <p:cNvPr id="3" name="Группа 6"/>
          <p:cNvGrpSpPr/>
          <p:nvPr/>
        </p:nvGrpSpPr>
        <p:grpSpPr>
          <a:xfrm>
            <a:off x="214282" y="2071678"/>
            <a:ext cx="2928958" cy="4572032"/>
            <a:chOff x="9" y="0"/>
            <a:chExt cx="3252834" cy="428630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9" y="0"/>
              <a:ext cx="3094158" cy="428630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9" y="1607364"/>
              <a:ext cx="3252834" cy="1993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Федеральный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бюджет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31.7 </a:t>
              </a:r>
              <a:r>
                <a:rPr lang="ru-RU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млн.рублей</a:t>
              </a:r>
              <a:endParaRPr lang="ru-RU" sz="32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Овал 12"/>
          <p:cNvSpPr/>
          <p:nvPr/>
        </p:nvSpPr>
        <p:spPr>
          <a:xfrm>
            <a:off x="857224" y="2357430"/>
            <a:ext cx="1500198" cy="1498697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643734" cy="6858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оплата труда и начисления на оплату             труда 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86.4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млн.рублей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-коммунальные услуги-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42.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млн.рублей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-подвоз учащихся-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23.5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млн.рублей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-питание школьников-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12.5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млн.рублей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-закупка молока и продуктов питания-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6.4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млн.рублей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099" name="Picture 2" descr="https://encrypted-tbn0.gstatic.com/images?q=tbn:ANd9GcRNw5H6-Hj0TIecP9lH9n7FWUsSekwp0NyCgCCeSrv0IGo3a-Rav6H9lvY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221457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4" descr="Картинки по запросу коммунальные услу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2" name="AutoShape 8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4" name="AutoShape 12" descr="Картинки по запросу материальные затр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57864"/>
            <a:ext cx="2357422" cy="120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AutoShape 5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643182"/>
            <a:ext cx="221457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4357694"/>
            <a:ext cx="2214578" cy="12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463" y="1285860"/>
            <a:ext cx="2212959" cy="132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235745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04362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142.8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млн.рублей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714612" y="1643050"/>
          <a:ext cx="6215106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57200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http://ws-planeta.gauro-riacro.ru/organisacii/4291/foto/DSCN9948_151889052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2143116"/>
            <a:ext cx="2357454" cy="20124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85720" y="571480"/>
            <a:ext cx="8501122" cy="21431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«Колосок» в сумме 239,2 тыс.руб.:</a:t>
            </a:r>
          </a:p>
          <a:p>
            <a:r>
              <a:rPr lang="ru-RU" dirty="0" smtClean="0"/>
              <a:t>-выборочный капитальный ремонт дымовых и вентиляционных каналов 89,1 тыс.руб.;</a:t>
            </a:r>
          </a:p>
          <a:p>
            <a:r>
              <a:rPr lang="ru-RU" dirty="0" smtClean="0"/>
              <a:t>-выборочный капитальный ремонт устройств ограждающих отопительные приборы 95,8 тыс.руб.;</a:t>
            </a:r>
          </a:p>
          <a:p>
            <a:r>
              <a:rPr lang="ru-RU" dirty="0" smtClean="0"/>
              <a:t>выборочный капитальный ремонт пожарной сигнализации -54,3 тыс. руб.</a:t>
            </a:r>
          </a:p>
          <a:p>
            <a:endParaRPr lang="ru-RU" dirty="0" smtClean="0"/>
          </a:p>
          <a:p>
            <a:r>
              <a:rPr lang="ru-RU" dirty="0" smtClean="0"/>
              <a:t> 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D:\Мои документы\ПУБЛИЧНЫЕ СЛУШАНЬЯ\2024 публичные\РУО\дс 2\ремонт котельной дс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000372"/>
            <a:ext cx="3071834" cy="3548087"/>
          </a:xfrm>
          <a:prstGeom prst="rect">
            <a:avLst/>
          </a:prstGeom>
          <a:noFill/>
        </p:spPr>
      </p:pic>
      <p:pic>
        <p:nvPicPr>
          <p:cNvPr id="7171" name="Picture 3" descr="D:\Мои документы\ПУБЛИЧНЫЕ СЛУШАНЬЯ\2024 публичные\РУО\дс 2\с №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000372"/>
            <a:ext cx="3143272" cy="35004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571480"/>
            <a:ext cx="8358246" cy="20002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№9 «Солнышко» х.Камышевка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482,1 тыс.руб.:</a:t>
            </a:r>
          </a:p>
          <a:p>
            <a:r>
              <a:rPr lang="ru-RU" sz="2400" dirty="0" smtClean="0"/>
              <a:t> -монтаж пожарной сигнализации 384,5 тыс.руб.;</a:t>
            </a:r>
          </a:p>
          <a:p>
            <a:r>
              <a:rPr lang="ru-RU" sz="2400" dirty="0" smtClean="0"/>
              <a:t>-выборочный капитальный ремонт отопительной системы 97,6 тыс.руб.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0" name="Picture 2" descr="D:\Мои документы\ПУБЛИЧНЫЕ СЛУШАНЬЯ\2024 публичные\РУО\дс 9 замена котл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714620"/>
            <a:ext cx="2946794" cy="38814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928" y="610565"/>
            <a:ext cx="804100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280"/>
              </a:lnSpc>
              <a:spcBef>
                <a:spcPts val="105"/>
              </a:spcBef>
            </a:pP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ОСНОВНЫЕ</a:t>
            </a:r>
            <a:r>
              <a:rPr sz="2000" b="1" spc="15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НАПРАВЛЕНИЯ</a:t>
            </a:r>
            <a:r>
              <a:rPr sz="2000" b="1" spc="17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БЮДЖЕТНОЙ</a:t>
            </a:r>
            <a:r>
              <a:rPr sz="2000" b="1" spc="17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5" dirty="0">
                <a:solidFill>
                  <a:srgbClr val="5B5B5B"/>
                </a:solidFill>
                <a:latin typeface="Tahoma"/>
                <a:cs typeface="Tahoma"/>
              </a:rPr>
              <a:t>И</a:t>
            </a:r>
            <a:r>
              <a:rPr sz="2000" b="1" spc="18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НАЛОГОВОЙ</a:t>
            </a:r>
            <a:endParaRPr sz="2000">
              <a:latin typeface="Tahoma"/>
              <a:cs typeface="Tahoma"/>
            </a:endParaRPr>
          </a:p>
          <a:p>
            <a:pPr marL="12700" algn="ctr">
              <a:lnSpc>
                <a:spcPts val="2280"/>
              </a:lnSpc>
            </a:pPr>
            <a:r>
              <a:rPr sz="2000" b="1" spc="80">
                <a:solidFill>
                  <a:srgbClr val="5B5B5B"/>
                </a:solidFill>
                <a:latin typeface="Tahoma"/>
                <a:cs typeface="Tahoma"/>
              </a:rPr>
              <a:t>ПОЛИТИКИ</a:t>
            </a:r>
            <a:r>
              <a:rPr sz="2000" b="1" spc="17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lang="ru-RU" sz="2000" b="1" spc="85" dirty="0" smtClean="0">
                <a:solidFill>
                  <a:srgbClr val="5B5B5B"/>
                </a:solidFill>
                <a:latin typeface="Tahoma"/>
                <a:cs typeface="Tahoma"/>
              </a:rPr>
              <a:t>ОРЛОВСКОГО РАЙОНА </a:t>
            </a:r>
            <a:r>
              <a:rPr sz="2000" b="1" smtClean="0">
                <a:solidFill>
                  <a:srgbClr val="5B5B5B"/>
                </a:solidFill>
                <a:latin typeface="Tahoma"/>
                <a:cs typeface="Tahoma"/>
              </a:rPr>
              <a:t>В</a:t>
            </a:r>
            <a:r>
              <a:rPr sz="2000" b="1" spc="19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smtClean="0">
                <a:solidFill>
                  <a:srgbClr val="5B5B5B"/>
                </a:solidFill>
                <a:latin typeface="Tahoma"/>
                <a:cs typeface="Tahoma"/>
              </a:rPr>
              <a:t>202</a:t>
            </a:r>
            <a:r>
              <a:rPr lang="en-US" sz="2000" b="1" spc="85" dirty="0" smtClean="0">
                <a:solidFill>
                  <a:srgbClr val="5B5B5B"/>
                </a:solidFill>
                <a:latin typeface="Tahoma"/>
                <a:cs typeface="Tahoma"/>
              </a:rPr>
              <a:t>3</a:t>
            </a:r>
            <a:r>
              <a:rPr sz="2000" b="1" spc="22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5B5B5B"/>
                </a:solidFill>
                <a:latin typeface="Tahoma"/>
                <a:cs typeface="Tahoma"/>
              </a:rPr>
              <a:t>ГОДУ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95159" y="1299336"/>
            <a:ext cx="1127125" cy="1050925"/>
            <a:chOff x="1095159" y="1299336"/>
            <a:chExt cx="1127125" cy="1050925"/>
          </a:xfrm>
        </p:grpSpPr>
        <p:sp>
          <p:nvSpPr>
            <p:cNvPr id="7" name="object 7"/>
            <p:cNvSpPr/>
            <p:nvPr/>
          </p:nvSpPr>
          <p:spPr>
            <a:xfrm>
              <a:off x="1095159" y="1299336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60" y="0"/>
                  </a:moveTo>
                  <a:lnTo>
                    <a:pt x="514849" y="1928"/>
                  </a:lnTo>
                  <a:lnTo>
                    <a:pt x="467384" y="7608"/>
                  </a:lnTo>
                  <a:lnTo>
                    <a:pt x="421236" y="16881"/>
                  </a:lnTo>
                  <a:lnTo>
                    <a:pt x="376573" y="29590"/>
                  </a:lnTo>
                  <a:lnTo>
                    <a:pt x="333566" y="45578"/>
                  </a:lnTo>
                  <a:lnTo>
                    <a:pt x="292382" y="64686"/>
                  </a:lnTo>
                  <a:lnTo>
                    <a:pt x="253192" y="86757"/>
                  </a:lnTo>
                  <a:lnTo>
                    <a:pt x="216165" y="111632"/>
                  </a:lnTo>
                  <a:lnTo>
                    <a:pt x="181469" y="139155"/>
                  </a:lnTo>
                  <a:lnTo>
                    <a:pt x="149275" y="169167"/>
                  </a:lnTo>
                  <a:lnTo>
                    <a:pt x="119751" y="201511"/>
                  </a:lnTo>
                  <a:lnTo>
                    <a:pt x="93066" y="236029"/>
                  </a:lnTo>
                  <a:lnTo>
                    <a:pt x="69390" y="272563"/>
                  </a:lnTo>
                  <a:lnTo>
                    <a:pt x="48893" y="310955"/>
                  </a:lnTo>
                  <a:lnTo>
                    <a:pt x="31743" y="351048"/>
                  </a:lnTo>
                  <a:lnTo>
                    <a:pt x="18109" y="392684"/>
                  </a:lnTo>
                  <a:lnTo>
                    <a:pt x="8161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8"/>
                  </a:lnTo>
                  <a:lnTo>
                    <a:pt x="8161" y="614834"/>
                  </a:lnTo>
                  <a:lnTo>
                    <a:pt x="18109" y="657850"/>
                  </a:lnTo>
                  <a:lnTo>
                    <a:pt x="31743" y="699480"/>
                  </a:lnTo>
                  <a:lnTo>
                    <a:pt x="48893" y="739566"/>
                  </a:lnTo>
                  <a:lnTo>
                    <a:pt x="69390" y="777950"/>
                  </a:lnTo>
                  <a:lnTo>
                    <a:pt x="93066" y="814475"/>
                  </a:lnTo>
                  <a:lnTo>
                    <a:pt x="119751" y="848983"/>
                  </a:lnTo>
                  <a:lnTo>
                    <a:pt x="149275" y="881317"/>
                  </a:lnTo>
                  <a:lnTo>
                    <a:pt x="181469" y="911319"/>
                  </a:lnTo>
                  <a:lnTo>
                    <a:pt x="216165" y="938832"/>
                  </a:lnTo>
                  <a:lnTo>
                    <a:pt x="253192" y="963698"/>
                  </a:lnTo>
                  <a:lnTo>
                    <a:pt x="292382" y="985760"/>
                  </a:lnTo>
                  <a:lnTo>
                    <a:pt x="333566" y="1004860"/>
                  </a:lnTo>
                  <a:lnTo>
                    <a:pt x="376573" y="1020840"/>
                  </a:lnTo>
                  <a:lnTo>
                    <a:pt x="421236" y="1033543"/>
                  </a:lnTo>
                  <a:lnTo>
                    <a:pt x="467384" y="1042812"/>
                  </a:lnTo>
                  <a:lnTo>
                    <a:pt x="514849" y="1048489"/>
                  </a:lnTo>
                  <a:lnTo>
                    <a:pt x="563460" y="1050416"/>
                  </a:lnTo>
                  <a:lnTo>
                    <a:pt x="612091" y="1048489"/>
                  </a:lnTo>
                  <a:lnTo>
                    <a:pt x="659574" y="1042812"/>
                  </a:lnTo>
                  <a:lnTo>
                    <a:pt x="705739" y="1033543"/>
                  </a:lnTo>
                  <a:lnTo>
                    <a:pt x="750416" y="1020840"/>
                  </a:lnTo>
                  <a:lnTo>
                    <a:pt x="793438" y="1004860"/>
                  </a:lnTo>
                  <a:lnTo>
                    <a:pt x="834634" y="985760"/>
                  </a:lnTo>
                  <a:lnTo>
                    <a:pt x="873835" y="963698"/>
                  </a:lnTo>
                  <a:lnTo>
                    <a:pt x="910873" y="938832"/>
                  </a:lnTo>
                  <a:lnTo>
                    <a:pt x="945578" y="911319"/>
                  </a:lnTo>
                  <a:lnTo>
                    <a:pt x="977780" y="881317"/>
                  </a:lnTo>
                  <a:lnTo>
                    <a:pt x="1007311" y="848983"/>
                  </a:lnTo>
                  <a:lnTo>
                    <a:pt x="1034002" y="814475"/>
                  </a:lnTo>
                  <a:lnTo>
                    <a:pt x="1057683" y="777950"/>
                  </a:lnTo>
                  <a:lnTo>
                    <a:pt x="1078184" y="739566"/>
                  </a:lnTo>
                  <a:lnTo>
                    <a:pt x="1095338" y="699480"/>
                  </a:lnTo>
                  <a:lnTo>
                    <a:pt x="1108974" y="657850"/>
                  </a:lnTo>
                  <a:lnTo>
                    <a:pt x="1118924" y="614834"/>
                  </a:lnTo>
                  <a:lnTo>
                    <a:pt x="1125018" y="570588"/>
                  </a:lnTo>
                  <a:lnTo>
                    <a:pt x="1127086" y="525272"/>
                  </a:lnTo>
                  <a:lnTo>
                    <a:pt x="1125018" y="479954"/>
                  </a:lnTo>
                  <a:lnTo>
                    <a:pt x="1118924" y="435705"/>
                  </a:lnTo>
                  <a:lnTo>
                    <a:pt x="1108974" y="392684"/>
                  </a:lnTo>
                  <a:lnTo>
                    <a:pt x="1095338" y="351048"/>
                  </a:lnTo>
                  <a:lnTo>
                    <a:pt x="1078184" y="310955"/>
                  </a:lnTo>
                  <a:lnTo>
                    <a:pt x="1057683" y="272563"/>
                  </a:lnTo>
                  <a:lnTo>
                    <a:pt x="1034002" y="236029"/>
                  </a:lnTo>
                  <a:lnTo>
                    <a:pt x="1007311" y="201511"/>
                  </a:lnTo>
                  <a:lnTo>
                    <a:pt x="977780" y="169167"/>
                  </a:lnTo>
                  <a:lnTo>
                    <a:pt x="945578" y="139155"/>
                  </a:lnTo>
                  <a:lnTo>
                    <a:pt x="910873" y="111632"/>
                  </a:lnTo>
                  <a:lnTo>
                    <a:pt x="873835" y="86757"/>
                  </a:lnTo>
                  <a:lnTo>
                    <a:pt x="834634" y="64686"/>
                  </a:lnTo>
                  <a:lnTo>
                    <a:pt x="793438" y="45578"/>
                  </a:lnTo>
                  <a:lnTo>
                    <a:pt x="750416" y="29590"/>
                  </a:lnTo>
                  <a:lnTo>
                    <a:pt x="705739" y="16881"/>
                  </a:lnTo>
                  <a:lnTo>
                    <a:pt x="659574" y="7608"/>
                  </a:lnTo>
                  <a:lnTo>
                    <a:pt x="612091" y="1928"/>
                  </a:lnTo>
                  <a:lnTo>
                    <a:pt x="563460" y="0"/>
                  </a:lnTo>
                  <a:close/>
                </a:path>
              </a:pathLst>
            </a:custGeom>
            <a:solidFill>
              <a:srgbClr val="4471C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3274" y="1436928"/>
              <a:ext cx="699973" cy="69997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71271" y="2372614"/>
            <a:ext cx="19837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СБ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Л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СИРОВ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НН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ОСТИ 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47490" y="4914519"/>
            <a:ext cx="1127125" cy="1050925"/>
          </a:xfrm>
          <a:custGeom>
            <a:avLst/>
            <a:gdLst/>
            <a:ahLst/>
            <a:cxnLst/>
            <a:rect l="l" t="t" r="r" b="b"/>
            <a:pathLst>
              <a:path w="1127125" h="1050925">
                <a:moveTo>
                  <a:pt x="563499" y="0"/>
                </a:moveTo>
                <a:lnTo>
                  <a:pt x="514868" y="1928"/>
                </a:lnTo>
                <a:lnTo>
                  <a:pt x="467389" y="7608"/>
                </a:lnTo>
                <a:lnTo>
                  <a:pt x="421229" y="16881"/>
                </a:lnTo>
                <a:lnTo>
                  <a:pt x="376557" y="29590"/>
                </a:lnTo>
                <a:lnTo>
                  <a:pt x="333543" y="45578"/>
                </a:lnTo>
                <a:lnTo>
                  <a:pt x="292355" y="64686"/>
                </a:lnTo>
                <a:lnTo>
                  <a:pt x="253163" y="86757"/>
                </a:lnTo>
                <a:lnTo>
                  <a:pt x="216134" y="111632"/>
                </a:lnTo>
                <a:lnTo>
                  <a:pt x="181440" y="139155"/>
                </a:lnTo>
                <a:lnTo>
                  <a:pt x="149247" y="169167"/>
                </a:lnTo>
                <a:lnTo>
                  <a:pt x="119726" y="201511"/>
                </a:lnTo>
                <a:lnTo>
                  <a:pt x="93045" y="236029"/>
                </a:lnTo>
                <a:lnTo>
                  <a:pt x="69373" y="272563"/>
                </a:lnTo>
                <a:lnTo>
                  <a:pt x="48880" y="310955"/>
                </a:lnTo>
                <a:lnTo>
                  <a:pt x="31734" y="351048"/>
                </a:lnTo>
                <a:lnTo>
                  <a:pt x="18103" y="392684"/>
                </a:lnTo>
                <a:lnTo>
                  <a:pt x="8158" y="435705"/>
                </a:lnTo>
                <a:lnTo>
                  <a:pt x="2067" y="479954"/>
                </a:lnTo>
                <a:lnTo>
                  <a:pt x="0" y="525271"/>
                </a:lnTo>
                <a:lnTo>
                  <a:pt x="2067" y="570581"/>
                </a:lnTo>
                <a:lnTo>
                  <a:pt x="8158" y="614821"/>
                </a:lnTo>
                <a:lnTo>
                  <a:pt x="18103" y="657834"/>
                </a:lnTo>
                <a:lnTo>
                  <a:pt x="31734" y="699462"/>
                </a:lnTo>
                <a:lnTo>
                  <a:pt x="48880" y="739546"/>
                </a:lnTo>
                <a:lnTo>
                  <a:pt x="69373" y="777930"/>
                </a:lnTo>
                <a:lnTo>
                  <a:pt x="93045" y="814456"/>
                </a:lnTo>
                <a:lnTo>
                  <a:pt x="119726" y="848966"/>
                </a:lnTo>
                <a:lnTo>
                  <a:pt x="149247" y="881303"/>
                </a:lnTo>
                <a:lnTo>
                  <a:pt x="181440" y="911308"/>
                </a:lnTo>
                <a:lnTo>
                  <a:pt x="216134" y="938824"/>
                </a:lnTo>
                <a:lnTo>
                  <a:pt x="253163" y="963694"/>
                </a:lnTo>
                <a:lnTo>
                  <a:pt x="292355" y="985759"/>
                </a:lnTo>
                <a:lnTo>
                  <a:pt x="333543" y="1004862"/>
                </a:lnTo>
                <a:lnTo>
                  <a:pt x="376557" y="1020846"/>
                </a:lnTo>
                <a:lnTo>
                  <a:pt x="421229" y="1033552"/>
                </a:lnTo>
                <a:lnTo>
                  <a:pt x="467389" y="1042823"/>
                </a:lnTo>
                <a:lnTo>
                  <a:pt x="514868" y="1048501"/>
                </a:lnTo>
                <a:lnTo>
                  <a:pt x="563499" y="1050429"/>
                </a:lnTo>
                <a:lnTo>
                  <a:pt x="612129" y="1048501"/>
                </a:lnTo>
                <a:lnTo>
                  <a:pt x="659608" y="1042823"/>
                </a:lnTo>
                <a:lnTo>
                  <a:pt x="705768" y="1033552"/>
                </a:lnTo>
                <a:lnTo>
                  <a:pt x="750440" y="1020846"/>
                </a:lnTo>
                <a:lnTo>
                  <a:pt x="793454" y="1004862"/>
                </a:lnTo>
                <a:lnTo>
                  <a:pt x="834642" y="985759"/>
                </a:lnTo>
                <a:lnTo>
                  <a:pt x="873834" y="963694"/>
                </a:lnTo>
                <a:lnTo>
                  <a:pt x="910863" y="938824"/>
                </a:lnTo>
                <a:lnTo>
                  <a:pt x="945557" y="911308"/>
                </a:lnTo>
                <a:lnTo>
                  <a:pt x="977750" y="881303"/>
                </a:lnTo>
                <a:lnTo>
                  <a:pt x="1007271" y="848966"/>
                </a:lnTo>
                <a:lnTo>
                  <a:pt x="1033952" y="814456"/>
                </a:lnTo>
                <a:lnTo>
                  <a:pt x="1057624" y="777930"/>
                </a:lnTo>
                <a:lnTo>
                  <a:pt x="1078117" y="739546"/>
                </a:lnTo>
                <a:lnTo>
                  <a:pt x="1095263" y="699462"/>
                </a:lnTo>
                <a:lnTo>
                  <a:pt x="1108894" y="657834"/>
                </a:lnTo>
                <a:lnTo>
                  <a:pt x="1118839" y="614821"/>
                </a:lnTo>
                <a:lnTo>
                  <a:pt x="1124930" y="570581"/>
                </a:lnTo>
                <a:lnTo>
                  <a:pt x="1126998" y="525271"/>
                </a:lnTo>
                <a:lnTo>
                  <a:pt x="1124930" y="479954"/>
                </a:lnTo>
                <a:lnTo>
                  <a:pt x="1118839" y="435705"/>
                </a:lnTo>
                <a:lnTo>
                  <a:pt x="1108894" y="392684"/>
                </a:lnTo>
                <a:lnTo>
                  <a:pt x="1095263" y="351048"/>
                </a:lnTo>
                <a:lnTo>
                  <a:pt x="1078117" y="310955"/>
                </a:lnTo>
                <a:lnTo>
                  <a:pt x="1057624" y="272563"/>
                </a:lnTo>
                <a:lnTo>
                  <a:pt x="1033952" y="236029"/>
                </a:lnTo>
                <a:lnTo>
                  <a:pt x="1007271" y="201511"/>
                </a:lnTo>
                <a:lnTo>
                  <a:pt x="977750" y="169167"/>
                </a:lnTo>
                <a:lnTo>
                  <a:pt x="945557" y="139155"/>
                </a:lnTo>
                <a:lnTo>
                  <a:pt x="910863" y="111632"/>
                </a:lnTo>
                <a:lnTo>
                  <a:pt x="873834" y="86757"/>
                </a:lnTo>
                <a:lnTo>
                  <a:pt x="834642" y="64686"/>
                </a:lnTo>
                <a:lnTo>
                  <a:pt x="793454" y="45578"/>
                </a:lnTo>
                <a:lnTo>
                  <a:pt x="750440" y="29590"/>
                </a:lnTo>
                <a:lnTo>
                  <a:pt x="705768" y="16881"/>
                </a:lnTo>
                <a:lnTo>
                  <a:pt x="659608" y="7608"/>
                </a:lnTo>
                <a:lnTo>
                  <a:pt x="612129" y="1928"/>
                </a:lnTo>
                <a:lnTo>
                  <a:pt x="563499" y="0"/>
                </a:lnTo>
                <a:close/>
              </a:path>
            </a:pathLst>
          </a:custGeom>
          <a:solidFill>
            <a:srgbClr val="E21E2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900544" y="4975225"/>
            <a:ext cx="1127125" cy="1050925"/>
            <a:chOff x="6900544" y="4975225"/>
            <a:chExt cx="1127125" cy="1050925"/>
          </a:xfrm>
        </p:grpSpPr>
        <p:sp>
          <p:nvSpPr>
            <p:cNvPr id="12" name="object 12"/>
            <p:cNvSpPr/>
            <p:nvPr/>
          </p:nvSpPr>
          <p:spPr>
            <a:xfrm>
              <a:off x="6900544" y="4975225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99" y="0"/>
                  </a:moveTo>
                  <a:lnTo>
                    <a:pt x="514886" y="1927"/>
                  </a:lnTo>
                  <a:lnTo>
                    <a:pt x="467421" y="7604"/>
                  </a:lnTo>
                  <a:lnTo>
                    <a:pt x="421271" y="16873"/>
                  </a:lnTo>
                  <a:lnTo>
                    <a:pt x="376607" y="29576"/>
                  </a:lnTo>
                  <a:lnTo>
                    <a:pt x="333597" y="45556"/>
                  </a:lnTo>
                  <a:lnTo>
                    <a:pt x="292411" y="64656"/>
                  </a:lnTo>
                  <a:lnTo>
                    <a:pt x="253219" y="86718"/>
                  </a:lnTo>
                  <a:lnTo>
                    <a:pt x="216188" y="111584"/>
                  </a:lnTo>
                  <a:lnTo>
                    <a:pt x="181490" y="139097"/>
                  </a:lnTo>
                  <a:lnTo>
                    <a:pt x="149292" y="169099"/>
                  </a:lnTo>
                  <a:lnTo>
                    <a:pt x="119765" y="201433"/>
                  </a:lnTo>
                  <a:lnTo>
                    <a:pt x="93078" y="235941"/>
                  </a:lnTo>
                  <a:lnTo>
                    <a:pt x="69399" y="272466"/>
                  </a:lnTo>
                  <a:lnTo>
                    <a:pt x="48899" y="310850"/>
                  </a:lnTo>
                  <a:lnTo>
                    <a:pt x="31747" y="350936"/>
                  </a:lnTo>
                  <a:lnTo>
                    <a:pt x="18111" y="392566"/>
                  </a:lnTo>
                  <a:lnTo>
                    <a:pt x="8162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6"/>
                  </a:lnTo>
                  <a:lnTo>
                    <a:pt x="8162" y="614716"/>
                  </a:lnTo>
                  <a:lnTo>
                    <a:pt x="18111" y="657738"/>
                  </a:lnTo>
                  <a:lnTo>
                    <a:pt x="31747" y="699373"/>
                  </a:lnTo>
                  <a:lnTo>
                    <a:pt x="48899" y="739465"/>
                  </a:lnTo>
                  <a:lnTo>
                    <a:pt x="69399" y="777855"/>
                  </a:lnTo>
                  <a:lnTo>
                    <a:pt x="93078" y="814386"/>
                  </a:lnTo>
                  <a:lnTo>
                    <a:pt x="119765" y="848901"/>
                  </a:lnTo>
                  <a:lnTo>
                    <a:pt x="149292" y="881241"/>
                  </a:lnTo>
                  <a:lnTo>
                    <a:pt x="181490" y="911249"/>
                  </a:lnTo>
                  <a:lnTo>
                    <a:pt x="216188" y="938768"/>
                  </a:lnTo>
                  <a:lnTo>
                    <a:pt x="253219" y="963639"/>
                  </a:lnTo>
                  <a:lnTo>
                    <a:pt x="292411" y="985706"/>
                  </a:lnTo>
                  <a:lnTo>
                    <a:pt x="333597" y="1004810"/>
                  </a:lnTo>
                  <a:lnTo>
                    <a:pt x="376607" y="1020794"/>
                  </a:lnTo>
                  <a:lnTo>
                    <a:pt x="421271" y="1033501"/>
                  </a:lnTo>
                  <a:lnTo>
                    <a:pt x="467421" y="1042772"/>
                  </a:lnTo>
                  <a:lnTo>
                    <a:pt x="514886" y="1048451"/>
                  </a:lnTo>
                  <a:lnTo>
                    <a:pt x="563499" y="1050378"/>
                  </a:lnTo>
                  <a:lnTo>
                    <a:pt x="612129" y="1048451"/>
                  </a:lnTo>
                  <a:lnTo>
                    <a:pt x="659608" y="1042772"/>
                  </a:lnTo>
                  <a:lnTo>
                    <a:pt x="705768" y="1033501"/>
                  </a:lnTo>
                  <a:lnTo>
                    <a:pt x="750440" y="1020794"/>
                  </a:lnTo>
                  <a:lnTo>
                    <a:pt x="793454" y="1004810"/>
                  </a:lnTo>
                  <a:lnTo>
                    <a:pt x="834642" y="985706"/>
                  </a:lnTo>
                  <a:lnTo>
                    <a:pt x="873834" y="963639"/>
                  </a:lnTo>
                  <a:lnTo>
                    <a:pt x="910863" y="938768"/>
                  </a:lnTo>
                  <a:lnTo>
                    <a:pt x="945557" y="911249"/>
                  </a:lnTo>
                  <a:lnTo>
                    <a:pt x="977750" y="881241"/>
                  </a:lnTo>
                  <a:lnTo>
                    <a:pt x="1007271" y="848901"/>
                  </a:lnTo>
                  <a:lnTo>
                    <a:pt x="1033952" y="814386"/>
                  </a:lnTo>
                  <a:lnTo>
                    <a:pt x="1057624" y="777855"/>
                  </a:lnTo>
                  <a:lnTo>
                    <a:pt x="1078117" y="739465"/>
                  </a:lnTo>
                  <a:lnTo>
                    <a:pt x="1095263" y="699373"/>
                  </a:lnTo>
                  <a:lnTo>
                    <a:pt x="1108894" y="657738"/>
                  </a:lnTo>
                  <a:lnTo>
                    <a:pt x="1118839" y="614716"/>
                  </a:lnTo>
                  <a:lnTo>
                    <a:pt x="1124930" y="570466"/>
                  </a:lnTo>
                  <a:lnTo>
                    <a:pt x="1126998" y="525144"/>
                  </a:lnTo>
                  <a:lnTo>
                    <a:pt x="1124930" y="479828"/>
                  </a:lnTo>
                  <a:lnTo>
                    <a:pt x="1118839" y="435582"/>
                  </a:lnTo>
                  <a:lnTo>
                    <a:pt x="1108894" y="392566"/>
                  </a:lnTo>
                  <a:lnTo>
                    <a:pt x="1095263" y="350936"/>
                  </a:lnTo>
                  <a:lnTo>
                    <a:pt x="1078117" y="310850"/>
                  </a:lnTo>
                  <a:lnTo>
                    <a:pt x="1057624" y="272466"/>
                  </a:lnTo>
                  <a:lnTo>
                    <a:pt x="1033952" y="235941"/>
                  </a:lnTo>
                  <a:lnTo>
                    <a:pt x="1007271" y="201433"/>
                  </a:lnTo>
                  <a:lnTo>
                    <a:pt x="977750" y="169099"/>
                  </a:lnTo>
                  <a:lnTo>
                    <a:pt x="945557" y="139097"/>
                  </a:lnTo>
                  <a:lnTo>
                    <a:pt x="910863" y="111584"/>
                  </a:lnTo>
                  <a:lnTo>
                    <a:pt x="873834" y="86718"/>
                  </a:lnTo>
                  <a:lnTo>
                    <a:pt x="834642" y="64656"/>
                  </a:lnTo>
                  <a:lnTo>
                    <a:pt x="793454" y="45556"/>
                  </a:lnTo>
                  <a:lnTo>
                    <a:pt x="750440" y="29576"/>
                  </a:lnTo>
                  <a:lnTo>
                    <a:pt x="705768" y="16873"/>
                  </a:lnTo>
                  <a:lnTo>
                    <a:pt x="659608" y="7604"/>
                  </a:lnTo>
                  <a:lnTo>
                    <a:pt x="612129" y="1927"/>
                  </a:lnTo>
                  <a:lnTo>
                    <a:pt x="563499" y="0"/>
                  </a:lnTo>
                  <a:close/>
                </a:path>
              </a:pathLst>
            </a:custGeom>
            <a:solidFill>
              <a:srgbClr val="6F2F9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2230" y="5211724"/>
              <a:ext cx="583018" cy="58301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055979" y="3161538"/>
            <a:ext cx="1127125" cy="1050925"/>
            <a:chOff x="1055979" y="3161538"/>
            <a:chExt cx="1127125" cy="1050925"/>
          </a:xfrm>
        </p:grpSpPr>
        <p:sp>
          <p:nvSpPr>
            <p:cNvPr id="15" name="object 15"/>
            <p:cNvSpPr/>
            <p:nvPr/>
          </p:nvSpPr>
          <p:spPr>
            <a:xfrm>
              <a:off x="1055979" y="3161538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524" y="0"/>
                  </a:moveTo>
                  <a:lnTo>
                    <a:pt x="514894" y="1927"/>
                  </a:lnTo>
                  <a:lnTo>
                    <a:pt x="467413" y="7604"/>
                  </a:lnTo>
                  <a:lnTo>
                    <a:pt x="421252" y="16873"/>
                  </a:lnTo>
                  <a:lnTo>
                    <a:pt x="376580" y="29576"/>
                  </a:lnTo>
                  <a:lnTo>
                    <a:pt x="333564" y="45556"/>
                  </a:lnTo>
                  <a:lnTo>
                    <a:pt x="292374" y="64656"/>
                  </a:lnTo>
                  <a:lnTo>
                    <a:pt x="253180" y="86718"/>
                  </a:lnTo>
                  <a:lnTo>
                    <a:pt x="216150" y="111584"/>
                  </a:lnTo>
                  <a:lnTo>
                    <a:pt x="181453" y="139097"/>
                  </a:lnTo>
                  <a:lnTo>
                    <a:pt x="149259" y="169099"/>
                  </a:lnTo>
                  <a:lnTo>
                    <a:pt x="119736" y="201433"/>
                  </a:lnTo>
                  <a:lnTo>
                    <a:pt x="93053" y="235941"/>
                  </a:lnTo>
                  <a:lnTo>
                    <a:pt x="69379" y="272466"/>
                  </a:lnTo>
                  <a:lnTo>
                    <a:pt x="48884" y="310850"/>
                  </a:lnTo>
                  <a:lnTo>
                    <a:pt x="31736" y="350936"/>
                  </a:lnTo>
                  <a:lnTo>
                    <a:pt x="18105" y="392566"/>
                  </a:lnTo>
                  <a:lnTo>
                    <a:pt x="8159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2"/>
                  </a:lnTo>
                  <a:lnTo>
                    <a:pt x="8159" y="614711"/>
                  </a:lnTo>
                  <a:lnTo>
                    <a:pt x="18105" y="657732"/>
                  </a:lnTo>
                  <a:lnTo>
                    <a:pt x="31736" y="699368"/>
                  </a:lnTo>
                  <a:lnTo>
                    <a:pt x="48884" y="739461"/>
                  </a:lnTo>
                  <a:lnTo>
                    <a:pt x="69379" y="777853"/>
                  </a:lnTo>
                  <a:lnTo>
                    <a:pt x="93053" y="814387"/>
                  </a:lnTo>
                  <a:lnTo>
                    <a:pt x="119736" y="848905"/>
                  </a:lnTo>
                  <a:lnTo>
                    <a:pt x="149259" y="881249"/>
                  </a:lnTo>
                  <a:lnTo>
                    <a:pt x="181453" y="911261"/>
                  </a:lnTo>
                  <a:lnTo>
                    <a:pt x="216150" y="938784"/>
                  </a:lnTo>
                  <a:lnTo>
                    <a:pt x="253180" y="963659"/>
                  </a:lnTo>
                  <a:lnTo>
                    <a:pt x="292374" y="985730"/>
                  </a:lnTo>
                  <a:lnTo>
                    <a:pt x="333564" y="1004838"/>
                  </a:lnTo>
                  <a:lnTo>
                    <a:pt x="376580" y="1020826"/>
                  </a:lnTo>
                  <a:lnTo>
                    <a:pt x="421252" y="1033535"/>
                  </a:lnTo>
                  <a:lnTo>
                    <a:pt x="467413" y="1042808"/>
                  </a:lnTo>
                  <a:lnTo>
                    <a:pt x="514894" y="1048488"/>
                  </a:lnTo>
                  <a:lnTo>
                    <a:pt x="563524" y="1050417"/>
                  </a:lnTo>
                  <a:lnTo>
                    <a:pt x="612154" y="1048488"/>
                  </a:lnTo>
                  <a:lnTo>
                    <a:pt x="659634" y="1042808"/>
                  </a:lnTo>
                  <a:lnTo>
                    <a:pt x="705794" y="1033535"/>
                  </a:lnTo>
                  <a:lnTo>
                    <a:pt x="750465" y="1020826"/>
                  </a:lnTo>
                  <a:lnTo>
                    <a:pt x="793480" y="1004838"/>
                  </a:lnTo>
                  <a:lnTo>
                    <a:pt x="834667" y="985730"/>
                  </a:lnTo>
                  <a:lnTo>
                    <a:pt x="873860" y="963659"/>
                  </a:lnTo>
                  <a:lnTo>
                    <a:pt x="910888" y="938784"/>
                  </a:lnTo>
                  <a:lnTo>
                    <a:pt x="945583" y="911261"/>
                  </a:lnTo>
                  <a:lnTo>
                    <a:pt x="977775" y="881249"/>
                  </a:lnTo>
                  <a:lnTo>
                    <a:pt x="1007296" y="848905"/>
                  </a:lnTo>
                  <a:lnTo>
                    <a:pt x="1033977" y="814387"/>
                  </a:lnTo>
                  <a:lnTo>
                    <a:pt x="1057649" y="777853"/>
                  </a:lnTo>
                  <a:lnTo>
                    <a:pt x="1078143" y="739461"/>
                  </a:lnTo>
                  <a:lnTo>
                    <a:pt x="1095289" y="699368"/>
                  </a:lnTo>
                  <a:lnTo>
                    <a:pt x="1108919" y="657732"/>
                  </a:lnTo>
                  <a:lnTo>
                    <a:pt x="1118864" y="614711"/>
                  </a:lnTo>
                  <a:lnTo>
                    <a:pt x="1124955" y="570462"/>
                  </a:lnTo>
                  <a:lnTo>
                    <a:pt x="1127023" y="525144"/>
                  </a:lnTo>
                  <a:lnTo>
                    <a:pt x="1124955" y="479828"/>
                  </a:lnTo>
                  <a:lnTo>
                    <a:pt x="1118864" y="435582"/>
                  </a:lnTo>
                  <a:lnTo>
                    <a:pt x="1108919" y="392566"/>
                  </a:lnTo>
                  <a:lnTo>
                    <a:pt x="1095289" y="350936"/>
                  </a:lnTo>
                  <a:lnTo>
                    <a:pt x="1078143" y="310850"/>
                  </a:lnTo>
                  <a:lnTo>
                    <a:pt x="1057649" y="272466"/>
                  </a:lnTo>
                  <a:lnTo>
                    <a:pt x="1033977" y="235941"/>
                  </a:lnTo>
                  <a:lnTo>
                    <a:pt x="1007296" y="201433"/>
                  </a:lnTo>
                  <a:lnTo>
                    <a:pt x="977775" y="169099"/>
                  </a:lnTo>
                  <a:lnTo>
                    <a:pt x="945583" y="139097"/>
                  </a:lnTo>
                  <a:lnTo>
                    <a:pt x="910888" y="111584"/>
                  </a:lnTo>
                  <a:lnTo>
                    <a:pt x="873860" y="86718"/>
                  </a:lnTo>
                  <a:lnTo>
                    <a:pt x="834667" y="64656"/>
                  </a:lnTo>
                  <a:lnTo>
                    <a:pt x="793480" y="45556"/>
                  </a:lnTo>
                  <a:lnTo>
                    <a:pt x="750465" y="29576"/>
                  </a:lnTo>
                  <a:lnTo>
                    <a:pt x="705794" y="16873"/>
                  </a:lnTo>
                  <a:lnTo>
                    <a:pt x="659634" y="7604"/>
                  </a:lnTo>
                  <a:lnTo>
                    <a:pt x="612154" y="1927"/>
                  </a:lnTo>
                  <a:lnTo>
                    <a:pt x="563524" y="0"/>
                  </a:lnTo>
                  <a:close/>
                </a:path>
              </a:pathLst>
            </a:custGeom>
            <a:solidFill>
              <a:srgbClr val="FFC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839" y="3404171"/>
              <a:ext cx="551116" cy="551116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913753" y="1268349"/>
            <a:ext cx="1127125" cy="1050925"/>
            <a:chOff x="6913753" y="1268349"/>
            <a:chExt cx="1127125" cy="1050925"/>
          </a:xfrm>
        </p:grpSpPr>
        <p:sp>
          <p:nvSpPr>
            <p:cNvPr id="18" name="object 18"/>
            <p:cNvSpPr/>
            <p:nvPr/>
          </p:nvSpPr>
          <p:spPr>
            <a:xfrm>
              <a:off x="6913753" y="1268349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99" y="0"/>
                  </a:moveTo>
                  <a:lnTo>
                    <a:pt x="514886" y="1928"/>
                  </a:lnTo>
                  <a:lnTo>
                    <a:pt x="467421" y="7608"/>
                  </a:lnTo>
                  <a:lnTo>
                    <a:pt x="421271" y="16881"/>
                  </a:lnTo>
                  <a:lnTo>
                    <a:pt x="376607" y="29590"/>
                  </a:lnTo>
                  <a:lnTo>
                    <a:pt x="333597" y="45578"/>
                  </a:lnTo>
                  <a:lnTo>
                    <a:pt x="292411" y="64686"/>
                  </a:lnTo>
                  <a:lnTo>
                    <a:pt x="253219" y="86757"/>
                  </a:lnTo>
                  <a:lnTo>
                    <a:pt x="216188" y="111632"/>
                  </a:lnTo>
                  <a:lnTo>
                    <a:pt x="181490" y="139155"/>
                  </a:lnTo>
                  <a:lnTo>
                    <a:pt x="149292" y="169167"/>
                  </a:lnTo>
                  <a:lnTo>
                    <a:pt x="119765" y="201511"/>
                  </a:lnTo>
                  <a:lnTo>
                    <a:pt x="93078" y="236029"/>
                  </a:lnTo>
                  <a:lnTo>
                    <a:pt x="69399" y="272563"/>
                  </a:lnTo>
                  <a:lnTo>
                    <a:pt x="48899" y="310955"/>
                  </a:lnTo>
                  <a:lnTo>
                    <a:pt x="31747" y="351048"/>
                  </a:lnTo>
                  <a:lnTo>
                    <a:pt x="18111" y="392684"/>
                  </a:lnTo>
                  <a:lnTo>
                    <a:pt x="8162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8"/>
                  </a:lnTo>
                  <a:lnTo>
                    <a:pt x="8162" y="614834"/>
                  </a:lnTo>
                  <a:lnTo>
                    <a:pt x="18111" y="657850"/>
                  </a:lnTo>
                  <a:lnTo>
                    <a:pt x="31747" y="699480"/>
                  </a:lnTo>
                  <a:lnTo>
                    <a:pt x="48899" y="739566"/>
                  </a:lnTo>
                  <a:lnTo>
                    <a:pt x="69399" y="777950"/>
                  </a:lnTo>
                  <a:lnTo>
                    <a:pt x="93078" y="814475"/>
                  </a:lnTo>
                  <a:lnTo>
                    <a:pt x="119765" y="848983"/>
                  </a:lnTo>
                  <a:lnTo>
                    <a:pt x="149292" y="881317"/>
                  </a:lnTo>
                  <a:lnTo>
                    <a:pt x="181490" y="911319"/>
                  </a:lnTo>
                  <a:lnTo>
                    <a:pt x="216188" y="938832"/>
                  </a:lnTo>
                  <a:lnTo>
                    <a:pt x="253219" y="963698"/>
                  </a:lnTo>
                  <a:lnTo>
                    <a:pt x="292411" y="985760"/>
                  </a:lnTo>
                  <a:lnTo>
                    <a:pt x="333597" y="1004860"/>
                  </a:lnTo>
                  <a:lnTo>
                    <a:pt x="376607" y="1020840"/>
                  </a:lnTo>
                  <a:lnTo>
                    <a:pt x="421271" y="1033543"/>
                  </a:lnTo>
                  <a:lnTo>
                    <a:pt x="467421" y="1042812"/>
                  </a:lnTo>
                  <a:lnTo>
                    <a:pt x="514886" y="1048489"/>
                  </a:lnTo>
                  <a:lnTo>
                    <a:pt x="563499" y="1050416"/>
                  </a:lnTo>
                  <a:lnTo>
                    <a:pt x="612129" y="1048489"/>
                  </a:lnTo>
                  <a:lnTo>
                    <a:pt x="659608" y="1042812"/>
                  </a:lnTo>
                  <a:lnTo>
                    <a:pt x="705768" y="1033543"/>
                  </a:lnTo>
                  <a:lnTo>
                    <a:pt x="750440" y="1020840"/>
                  </a:lnTo>
                  <a:lnTo>
                    <a:pt x="793454" y="1004860"/>
                  </a:lnTo>
                  <a:lnTo>
                    <a:pt x="834642" y="985760"/>
                  </a:lnTo>
                  <a:lnTo>
                    <a:pt x="873834" y="963698"/>
                  </a:lnTo>
                  <a:lnTo>
                    <a:pt x="910863" y="938832"/>
                  </a:lnTo>
                  <a:lnTo>
                    <a:pt x="945557" y="911319"/>
                  </a:lnTo>
                  <a:lnTo>
                    <a:pt x="977750" y="881317"/>
                  </a:lnTo>
                  <a:lnTo>
                    <a:pt x="1007271" y="848983"/>
                  </a:lnTo>
                  <a:lnTo>
                    <a:pt x="1033952" y="814475"/>
                  </a:lnTo>
                  <a:lnTo>
                    <a:pt x="1057624" y="777950"/>
                  </a:lnTo>
                  <a:lnTo>
                    <a:pt x="1078117" y="739566"/>
                  </a:lnTo>
                  <a:lnTo>
                    <a:pt x="1095263" y="699480"/>
                  </a:lnTo>
                  <a:lnTo>
                    <a:pt x="1108894" y="657850"/>
                  </a:lnTo>
                  <a:lnTo>
                    <a:pt x="1118839" y="614834"/>
                  </a:lnTo>
                  <a:lnTo>
                    <a:pt x="1124930" y="570588"/>
                  </a:lnTo>
                  <a:lnTo>
                    <a:pt x="1126998" y="525272"/>
                  </a:lnTo>
                  <a:lnTo>
                    <a:pt x="1124930" y="479954"/>
                  </a:lnTo>
                  <a:lnTo>
                    <a:pt x="1118839" y="435705"/>
                  </a:lnTo>
                  <a:lnTo>
                    <a:pt x="1108894" y="392684"/>
                  </a:lnTo>
                  <a:lnTo>
                    <a:pt x="1095263" y="351048"/>
                  </a:lnTo>
                  <a:lnTo>
                    <a:pt x="1078117" y="310955"/>
                  </a:lnTo>
                  <a:lnTo>
                    <a:pt x="1057624" y="272563"/>
                  </a:lnTo>
                  <a:lnTo>
                    <a:pt x="1033952" y="236029"/>
                  </a:lnTo>
                  <a:lnTo>
                    <a:pt x="1007271" y="201511"/>
                  </a:lnTo>
                  <a:lnTo>
                    <a:pt x="977750" y="169167"/>
                  </a:lnTo>
                  <a:lnTo>
                    <a:pt x="945557" y="139155"/>
                  </a:lnTo>
                  <a:lnTo>
                    <a:pt x="910863" y="111632"/>
                  </a:lnTo>
                  <a:lnTo>
                    <a:pt x="873834" y="86757"/>
                  </a:lnTo>
                  <a:lnTo>
                    <a:pt x="834642" y="64686"/>
                  </a:lnTo>
                  <a:lnTo>
                    <a:pt x="793454" y="45578"/>
                  </a:lnTo>
                  <a:lnTo>
                    <a:pt x="750440" y="29590"/>
                  </a:lnTo>
                  <a:lnTo>
                    <a:pt x="705768" y="16881"/>
                  </a:lnTo>
                  <a:lnTo>
                    <a:pt x="659608" y="7608"/>
                  </a:lnTo>
                  <a:lnTo>
                    <a:pt x="612129" y="1928"/>
                  </a:lnTo>
                  <a:lnTo>
                    <a:pt x="563499" y="0"/>
                  </a:lnTo>
                  <a:close/>
                </a:path>
              </a:pathLst>
            </a:custGeom>
            <a:solidFill>
              <a:srgbClr val="5B9BD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0999" y="1452778"/>
              <a:ext cx="540486" cy="54048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936358" y="3095625"/>
            <a:ext cx="1127125" cy="1104265"/>
            <a:chOff x="6936358" y="3095625"/>
            <a:chExt cx="1127125" cy="1104265"/>
          </a:xfrm>
        </p:grpSpPr>
        <p:sp>
          <p:nvSpPr>
            <p:cNvPr id="21" name="object 21"/>
            <p:cNvSpPr/>
            <p:nvPr/>
          </p:nvSpPr>
          <p:spPr>
            <a:xfrm>
              <a:off x="6936358" y="3149472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626" y="0"/>
                  </a:moveTo>
                  <a:lnTo>
                    <a:pt x="514994" y="1927"/>
                  </a:lnTo>
                  <a:lnTo>
                    <a:pt x="467512" y="7604"/>
                  </a:lnTo>
                  <a:lnTo>
                    <a:pt x="421347" y="16873"/>
                  </a:lnTo>
                  <a:lnTo>
                    <a:pt x="376670" y="29576"/>
                  </a:lnTo>
                  <a:lnTo>
                    <a:pt x="333648" y="45556"/>
                  </a:lnTo>
                  <a:lnTo>
                    <a:pt x="292452" y="64656"/>
                  </a:lnTo>
                  <a:lnTo>
                    <a:pt x="253251" y="86718"/>
                  </a:lnTo>
                  <a:lnTo>
                    <a:pt x="216213" y="111584"/>
                  </a:lnTo>
                  <a:lnTo>
                    <a:pt x="181508" y="139097"/>
                  </a:lnTo>
                  <a:lnTo>
                    <a:pt x="149306" y="169099"/>
                  </a:lnTo>
                  <a:lnTo>
                    <a:pt x="119775" y="201433"/>
                  </a:lnTo>
                  <a:lnTo>
                    <a:pt x="93084" y="235941"/>
                  </a:lnTo>
                  <a:lnTo>
                    <a:pt x="69403" y="272466"/>
                  </a:lnTo>
                  <a:lnTo>
                    <a:pt x="48902" y="310850"/>
                  </a:lnTo>
                  <a:lnTo>
                    <a:pt x="31748" y="350936"/>
                  </a:lnTo>
                  <a:lnTo>
                    <a:pt x="18112" y="392566"/>
                  </a:lnTo>
                  <a:lnTo>
                    <a:pt x="8162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2"/>
                  </a:lnTo>
                  <a:lnTo>
                    <a:pt x="8162" y="614711"/>
                  </a:lnTo>
                  <a:lnTo>
                    <a:pt x="18112" y="657732"/>
                  </a:lnTo>
                  <a:lnTo>
                    <a:pt x="31748" y="699368"/>
                  </a:lnTo>
                  <a:lnTo>
                    <a:pt x="48902" y="739461"/>
                  </a:lnTo>
                  <a:lnTo>
                    <a:pt x="69403" y="777853"/>
                  </a:lnTo>
                  <a:lnTo>
                    <a:pt x="93084" y="814387"/>
                  </a:lnTo>
                  <a:lnTo>
                    <a:pt x="119775" y="848905"/>
                  </a:lnTo>
                  <a:lnTo>
                    <a:pt x="149306" y="881249"/>
                  </a:lnTo>
                  <a:lnTo>
                    <a:pt x="181508" y="911261"/>
                  </a:lnTo>
                  <a:lnTo>
                    <a:pt x="216213" y="938784"/>
                  </a:lnTo>
                  <a:lnTo>
                    <a:pt x="253251" y="963659"/>
                  </a:lnTo>
                  <a:lnTo>
                    <a:pt x="292452" y="985730"/>
                  </a:lnTo>
                  <a:lnTo>
                    <a:pt x="333648" y="1004838"/>
                  </a:lnTo>
                  <a:lnTo>
                    <a:pt x="376670" y="1020826"/>
                  </a:lnTo>
                  <a:lnTo>
                    <a:pt x="421347" y="1033535"/>
                  </a:lnTo>
                  <a:lnTo>
                    <a:pt x="467512" y="1042808"/>
                  </a:lnTo>
                  <a:lnTo>
                    <a:pt x="514994" y="1048488"/>
                  </a:lnTo>
                  <a:lnTo>
                    <a:pt x="563626" y="1050416"/>
                  </a:lnTo>
                  <a:lnTo>
                    <a:pt x="612238" y="1048488"/>
                  </a:lnTo>
                  <a:lnTo>
                    <a:pt x="659703" y="1042808"/>
                  </a:lnTo>
                  <a:lnTo>
                    <a:pt x="705853" y="1033535"/>
                  </a:lnTo>
                  <a:lnTo>
                    <a:pt x="750517" y="1020826"/>
                  </a:lnTo>
                  <a:lnTo>
                    <a:pt x="793527" y="1004838"/>
                  </a:lnTo>
                  <a:lnTo>
                    <a:pt x="834713" y="985730"/>
                  </a:lnTo>
                  <a:lnTo>
                    <a:pt x="873905" y="963659"/>
                  </a:lnTo>
                  <a:lnTo>
                    <a:pt x="910936" y="938784"/>
                  </a:lnTo>
                  <a:lnTo>
                    <a:pt x="945634" y="911261"/>
                  </a:lnTo>
                  <a:lnTo>
                    <a:pt x="977832" y="881249"/>
                  </a:lnTo>
                  <a:lnTo>
                    <a:pt x="1007359" y="848905"/>
                  </a:lnTo>
                  <a:lnTo>
                    <a:pt x="1034046" y="814387"/>
                  </a:lnTo>
                  <a:lnTo>
                    <a:pt x="1057725" y="777853"/>
                  </a:lnTo>
                  <a:lnTo>
                    <a:pt x="1078225" y="739461"/>
                  </a:lnTo>
                  <a:lnTo>
                    <a:pt x="1095377" y="699368"/>
                  </a:lnTo>
                  <a:lnTo>
                    <a:pt x="1109013" y="657732"/>
                  </a:lnTo>
                  <a:lnTo>
                    <a:pt x="1118962" y="614711"/>
                  </a:lnTo>
                  <a:lnTo>
                    <a:pt x="1125056" y="570462"/>
                  </a:lnTo>
                  <a:lnTo>
                    <a:pt x="1127125" y="525144"/>
                  </a:lnTo>
                  <a:lnTo>
                    <a:pt x="1125056" y="479828"/>
                  </a:lnTo>
                  <a:lnTo>
                    <a:pt x="1118962" y="435582"/>
                  </a:lnTo>
                  <a:lnTo>
                    <a:pt x="1109013" y="392566"/>
                  </a:lnTo>
                  <a:lnTo>
                    <a:pt x="1095377" y="350936"/>
                  </a:lnTo>
                  <a:lnTo>
                    <a:pt x="1078225" y="310850"/>
                  </a:lnTo>
                  <a:lnTo>
                    <a:pt x="1057725" y="272466"/>
                  </a:lnTo>
                  <a:lnTo>
                    <a:pt x="1034046" y="235941"/>
                  </a:lnTo>
                  <a:lnTo>
                    <a:pt x="1007359" y="201433"/>
                  </a:lnTo>
                  <a:lnTo>
                    <a:pt x="977832" y="169099"/>
                  </a:lnTo>
                  <a:lnTo>
                    <a:pt x="945634" y="139097"/>
                  </a:lnTo>
                  <a:lnTo>
                    <a:pt x="910936" y="111584"/>
                  </a:lnTo>
                  <a:lnTo>
                    <a:pt x="873905" y="86718"/>
                  </a:lnTo>
                  <a:lnTo>
                    <a:pt x="834713" y="64656"/>
                  </a:lnTo>
                  <a:lnTo>
                    <a:pt x="793527" y="45556"/>
                  </a:lnTo>
                  <a:lnTo>
                    <a:pt x="750517" y="29576"/>
                  </a:lnTo>
                  <a:lnTo>
                    <a:pt x="705853" y="16873"/>
                  </a:lnTo>
                  <a:lnTo>
                    <a:pt x="659703" y="7604"/>
                  </a:lnTo>
                  <a:lnTo>
                    <a:pt x="612238" y="1927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6FAC4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17257" y="3095625"/>
              <a:ext cx="990600" cy="990600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4108322" y="3126485"/>
            <a:ext cx="1127125" cy="1050925"/>
          </a:xfrm>
          <a:custGeom>
            <a:avLst/>
            <a:gdLst/>
            <a:ahLst/>
            <a:cxnLst/>
            <a:rect l="l" t="t" r="r" b="b"/>
            <a:pathLst>
              <a:path w="1127125" h="1050925">
                <a:moveTo>
                  <a:pt x="563626" y="0"/>
                </a:moveTo>
                <a:lnTo>
                  <a:pt x="514994" y="1928"/>
                </a:lnTo>
                <a:lnTo>
                  <a:pt x="467512" y="7608"/>
                </a:lnTo>
                <a:lnTo>
                  <a:pt x="421347" y="16881"/>
                </a:lnTo>
                <a:lnTo>
                  <a:pt x="376670" y="29590"/>
                </a:lnTo>
                <a:lnTo>
                  <a:pt x="333648" y="45578"/>
                </a:lnTo>
                <a:lnTo>
                  <a:pt x="292452" y="64686"/>
                </a:lnTo>
                <a:lnTo>
                  <a:pt x="253251" y="86757"/>
                </a:lnTo>
                <a:lnTo>
                  <a:pt x="216213" y="111632"/>
                </a:lnTo>
                <a:lnTo>
                  <a:pt x="181508" y="139155"/>
                </a:lnTo>
                <a:lnTo>
                  <a:pt x="149306" y="169167"/>
                </a:lnTo>
                <a:lnTo>
                  <a:pt x="119775" y="201511"/>
                </a:lnTo>
                <a:lnTo>
                  <a:pt x="93084" y="236029"/>
                </a:lnTo>
                <a:lnTo>
                  <a:pt x="69403" y="272563"/>
                </a:lnTo>
                <a:lnTo>
                  <a:pt x="48902" y="310955"/>
                </a:lnTo>
                <a:lnTo>
                  <a:pt x="31748" y="351048"/>
                </a:lnTo>
                <a:lnTo>
                  <a:pt x="18112" y="392684"/>
                </a:lnTo>
                <a:lnTo>
                  <a:pt x="8162" y="435705"/>
                </a:lnTo>
                <a:lnTo>
                  <a:pt x="2068" y="479954"/>
                </a:lnTo>
                <a:lnTo>
                  <a:pt x="0" y="525271"/>
                </a:lnTo>
                <a:lnTo>
                  <a:pt x="2068" y="570588"/>
                </a:lnTo>
                <a:lnTo>
                  <a:pt x="8162" y="614834"/>
                </a:lnTo>
                <a:lnTo>
                  <a:pt x="18112" y="657850"/>
                </a:lnTo>
                <a:lnTo>
                  <a:pt x="31748" y="699480"/>
                </a:lnTo>
                <a:lnTo>
                  <a:pt x="48902" y="739566"/>
                </a:lnTo>
                <a:lnTo>
                  <a:pt x="69403" y="777950"/>
                </a:lnTo>
                <a:lnTo>
                  <a:pt x="93084" y="814475"/>
                </a:lnTo>
                <a:lnTo>
                  <a:pt x="119775" y="848983"/>
                </a:lnTo>
                <a:lnTo>
                  <a:pt x="149306" y="881317"/>
                </a:lnTo>
                <a:lnTo>
                  <a:pt x="181508" y="911319"/>
                </a:lnTo>
                <a:lnTo>
                  <a:pt x="216213" y="938832"/>
                </a:lnTo>
                <a:lnTo>
                  <a:pt x="253251" y="963698"/>
                </a:lnTo>
                <a:lnTo>
                  <a:pt x="292452" y="985760"/>
                </a:lnTo>
                <a:lnTo>
                  <a:pt x="333648" y="1004860"/>
                </a:lnTo>
                <a:lnTo>
                  <a:pt x="376670" y="1020840"/>
                </a:lnTo>
                <a:lnTo>
                  <a:pt x="421347" y="1033543"/>
                </a:lnTo>
                <a:lnTo>
                  <a:pt x="467512" y="1042812"/>
                </a:lnTo>
                <a:lnTo>
                  <a:pt x="514994" y="1048489"/>
                </a:lnTo>
                <a:lnTo>
                  <a:pt x="563626" y="1050416"/>
                </a:lnTo>
                <a:lnTo>
                  <a:pt x="612238" y="1048489"/>
                </a:lnTo>
                <a:lnTo>
                  <a:pt x="659703" y="1042812"/>
                </a:lnTo>
                <a:lnTo>
                  <a:pt x="705853" y="1033543"/>
                </a:lnTo>
                <a:lnTo>
                  <a:pt x="750517" y="1020840"/>
                </a:lnTo>
                <a:lnTo>
                  <a:pt x="793527" y="1004860"/>
                </a:lnTo>
                <a:lnTo>
                  <a:pt x="834713" y="985760"/>
                </a:lnTo>
                <a:lnTo>
                  <a:pt x="873905" y="963698"/>
                </a:lnTo>
                <a:lnTo>
                  <a:pt x="910936" y="938832"/>
                </a:lnTo>
                <a:lnTo>
                  <a:pt x="945634" y="911319"/>
                </a:lnTo>
                <a:lnTo>
                  <a:pt x="977832" y="881317"/>
                </a:lnTo>
                <a:lnTo>
                  <a:pt x="1007359" y="848983"/>
                </a:lnTo>
                <a:lnTo>
                  <a:pt x="1034046" y="814475"/>
                </a:lnTo>
                <a:lnTo>
                  <a:pt x="1057725" y="777950"/>
                </a:lnTo>
                <a:lnTo>
                  <a:pt x="1078225" y="739566"/>
                </a:lnTo>
                <a:lnTo>
                  <a:pt x="1095377" y="699480"/>
                </a:lnTo>
                <a:lnTo>
                  <a:pt x="1109013" y="657850"/>
                </a:lnTo>
                <a:lnTo>
                  <a:pt x="1118962" y="614834"/>
                </a:lnTo>
                <a:lnTo>
                  <a:pt x="1125056" y="570588"/>
                </a:lnTo>
                <a:lnTo>
                  <a:pt x="1127125" y="525271"/>
                </a:lnTo>
                <a:lnTo>
                  <a:pt x="1125056" y="479954"/>
                </a:lnTo>
                <a:lnTo>
                  <a:pt x="1118962" y="435705"/>
                </a:lnTo>
                <a:lnTo>
                  <a:pt x="1109013" y="392684"/>
                </a:lnTo>
                <a:lnTo>
                  <a:pt x="1095377" y="351048"/>
                </a:lnTo>
                <a:lnTo>
                  <a:pt x="1078225" y="310955"/>
                </a:lnTo>
                <a:lnTo>
                  <a:pt x="1057725" y="272563"/>
                </a:lnTo>
                <a:lnTo>
                  <a:pt x="1034046" y="236029"/>
                </a:lnTo>
                <a:lnTo>
                  <a:pt x="1007359" y="201511"/>
                </a:lnTo>
                <a:lnTo>
                  <a:pt x="977832" y="169167"/>
                </a:lnTo>
                <a:lnTo>
                  <a:pt x="945634" y="139155"/>
                </a:lnTo>
                <a:lnTo>
                  <a:pt x="910936" y="111632"/>
                </a:lnTo>
                <a:lnTo>
                  <a:pt x="873905" y="86757"/>
                </a:lnTo>
                <a:lnTo>
                  <a:pt x="834713" y="64686"/>
                </a:lnTo>
                <a:lnTo>
                  <a:pt x="793527" y="45578"/>
                </a:lnTo>
                <a:lnTo>
                  <a:pt x="750517" y="29590"/>
                </a:lnTo>
                <a:lnTo>
                  <a:pt x="705853" y="16881"/>
                </a:lnTo>
                <a:lnTo>
                  <a:pt x="659703" y="7608"/>
                </a:lnTo>
                <a:lnTo>
                  <a:pt x="612238" y="1928"/>
                </a:lnTo>
                <a:lnTo>
                  <a:pt x="563626" y="0"/>
                </a:lnTo>
                <a:close/>
              </a:path>
            </a:pathLst>
          </a:custGeom>
          <a:solidFill>
            <a:srgbClr val="A4A4A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104132" y="1310005"/>
            <a:ext cx="1127125" cy="1050925"/>
            <a:chOff x="4104132" y="1310005"/>
            <a:chExt cx="1127125" cy="1050925"/>
          </a:xfrm>
        </p:grpSpPr>
        <p:sp>
          <p:nvSpPr>
            <p:cNvPr id="25" name="object 25"/>
            <p:cNvSpPr/>
            <p:nvPr/>
          </p:nvSpPr>
          <p:spPr>
            <a:xfrm>
              <a:off x="4104132" y="1310005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626" y="0"/>
                  </a:moveTo>
                  <a:lnTo>
                    <a:pt x="514994" y="1928"/>
                  </a:lnTo>
                  <a:lnTo>
                    <a:pt x="467512" y="7608"/>
                  </a:lnTo>
                  <a:lnTo>
                    <a:pt x="421347" y="16881"/>
                  </a:lnTo>
                  <a:lnTo>
                    <a:pt x="376670" y="29590"/>
                  </a:lnTo>
                  <a:lnTo>
                    <a:pt x="333648" y="45578"/>
                  </a:lnTo>
                  <a:lnTo>
                    <a:pt x="292452" y="64686"/>
                  </a:lnTo>
                  <a:lnTo>
                    <a:pt x="253251" y="86757"/>
                  </a:lnTo>
                  <a:lnTo>
                    <a:pt x="216213" y="111632"/>
                  </a:lnTo>
                  <a:lnTo>
                    <a:pt x="181508" y="139155"/>
                  </a:lnTo>
                  <a:lnTo>
                    <a:pt x="149306" y="169167"/>
                  </a:lnTo>
                  <a:lnTo>
                    <a:pt x="119775" y="201511"/>
                  </a:lnTo>
                  <a:lnTo>
                    <a:pt x="93084" y="236029"/>
                  </a:lnTo>
                  <a:lnTo>
                    <a:pt x="69403" y="272563"/>
                  </a:lnTo>
                  <a:lnTo>
                    <a:pt x="48902" y="310955"/>
                  </a:lnTo>
                  <a:lnTo>
                    <a:pt x="31748" y="351048"/>
                  </a:lnTo>
                  <a:lnTo>
                    <a:pt x="18112" y="392684"/>
                  </a:lnTo>
                  <a:lnTo>
                    <a:pt x="8162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70"/>
                  </a:lnTo>
                  <a:lnTo>
                    <a:pt x="8162" y="614802"/>
                  </a:lnTo>
                  <a:lnTo>
                    <a:pt x="18112" y="657808"/>
                  </a:lnTo>
                  <a:lnTo>
                    <a:pt x="31748" y="699430"/>
                  </a:lnTo>
                  <a:lnTo>
                    <a:pt x="48902" y="739511"/>
                  </a:lnTo>
                  <a:lnTo>
                    <a:pt x="69403" y="777894"/>
                  </a:lnTo>
                  <a:lnTo>
                    <a:pt x="93084" y="814419"/>
                  </a:lnTo>
                  <a:lnTo>
                    <a:pt x="119775" y="848929"/>
                  </a:lnTo>
                  <a:lnTo>
                    <a:pt x="149306" y="881267"/>
                  </a:lnTo>
                  <a:lnTo>
                    <a:pt x="181508" y="911274"/>
                  </a:lnTo>
                  <a:lnTo>
                    <a:pt x="216213" y="938793"/>
                  </a:lnTo>
                  <a:lnTo>
                    <a:pt x="253251" y="963666"/>
                  </a:lnTo>
                  <a:lnTo>
                    <a:pt x="292452" y="985734"/>
                  </a:lnTo>
                  <a:lnTo>
                    <a:pt x="333648" y="1004840"/>
                  </a:lnTo>
                  <a:lnTo>
                    <a:pt x="376670" y="1020827"/>
                  </a:lnTo>
                  <a:lnTo>
                    <a:pt x="421347" y="1033535"/>
                  </a:lnTo>
                  <a:lnTo>
                    <a:pt x="467512" y="1042809"/>
                  </a:lnTo>
                  <a:lnTo>
                    <a:pt x="514994" y="1048488"/>
                  </a:lnTo>
                  <a:lnTo>
                    <a:pt x="563626" y="1050417"/>
                  </a:lnTo>
                  <a:lnTo>
                    <a:pt x="612238" y="1048488"/>
                  </a:lnTo>
                  <a:lnTo>
                    <a:pt x="659703" y="1042809"/>
                  </a:lnTo>
                  <a:lnTo>
                    <a:pt x="705853" y="1033535"/>
                  </a:lnTo>
                  <a:lnTo>
                    <a:pt x="750517" y="1020827"/>
                  </a:lnTo>
                  <a:lnTo>
                    <a:pt x="793527" y="1004840"/>
                  </a:lnTo>
                  <a:lnTo>
                    <a:pt x="834713" y="985734"/>
                  </a:lnTo>
                  <a:lnTo>
                    <a:pt x="873905" y="963666"/>
                  </a:lnTo>
                  <a:lnTo>
                    <a:pt x="910936" y="938793"/>
                  </a:lnTo>
                  <a:lnTo>
                    <a:pt x="945634" y="911274"/>
                  </a:lnTo>
                  <a:lnTo>
                    <a:pt x="977832" y="881267"/>
                  </a:lnTo>
                  <a:lnTo>
                    <a:pt x="1007359" y="848929"/>
                  </a:lnTo>
                  <a:lnTo>
                    <a:pt x="1034046" y="814419"/>
                  </a:lnTo>
                  <a:lnTo>
                    <a:pt x="1057725" y="777894"/>
                  </a:lnTo>
                  <a:lnTo>
                    <a:pt x="1078225" y="739511"/>
                  </a:lnTo>
                  <a:lnTo>
                    <a:pt x="1095377" y="699430"/>
                  </a:lnTo>
                  <a:lnTo>
                    <a:pt x="1109013" y="657808"/>
                  </a:lnTo>
                  <a:lnTo>
                    <a:pt x="1118962" y="614802"/>
                  </a:lnTo>
                  <a:lnTo>
                    <a:pt x="1125056" y="570570"/>
                  </a:lnTo>
                  <a:lnTo>
                    <a:pt x="1127125" y="525272"/>
                  </a:lnTo>
                  <a:lnTo>
                    <a:pt x="1125056" y="479954"/>
                  </a:lnTo>
                  <a:lnTo>
                    <a:pt x="1118962" y="435705"/>
                  </a:lnTo>
                  <a:lnTo>
                    <a:pt x="1109013" y="392684"/>
                  </a:lnTo>
                  <a:lnTo>
                    <a:pt x="1095377" y="351048"/>
                  </a:lnTo>
                  <a:lnTo>
                    <a:pt x="1078225" y="310955"/>
                  </a:lnTo>
                  <a:lnTo>
                    <a:pt x="1057725" y="272563"/>
                  </a:lnTo>
                  <a:lnTo>
                    <a:pt x="1034046" y="236029"/>
                  </a:lnTo>
                  <a:lnTo>
                    <a:pt x="1007359" y="201511"/>
                  </a:lnTo>
                  <a:lnTo>
                    <a:pt x="977832" y="169167"/>
                  </a:lnTo>
                  <a:lnTo>
                    <a:pt x="945634" y="139155"/>
                  </a:lnTo>
                  <a:lnTo>
                    <a:pt x="910936" y="111632"/>
                  </a:lnTo>
                  <a:lnTo>
                    <a:pt x="873905" y="86757"/>
                  </a:lnTo>
                  <a:lnTo>
                    <a:pt x="834713" y="64686"/>
                  </a:lnTo>
                  <a:lnTo>
                    <a:pt x="793527" y="45578"/>
                  </a:lnTo>
                  <a:lnTo>
                    <a:pt x="750517" y="29590"/>
                  </a:lnTo>
                  <a:lnTo>
                    <a:pt x="705853" y="16881"/>
                  </a:lnTo>
                  <a:lnTo>
                    <a:pt x="659703" y="7608"/>
                  </a:lnTo>
                  <a:lnTo>
                    <a:pt x="612238" y="1928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EC7C3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15155" y="1583817"/>
              <a:ext cx="530860" cy="462280"/>
            </a:xfrm>
            <a:custGeom>
              <a:avLst/>
              <a:gdLst/>
              <a:ahLst/>
              <a:cxnLst/>
              <a:rect l="l" t="t" r="r" b="b"/>
              <a:pathLst>
                <a:path w="530860" h="462280">
                  <a:moveTo>
                    <a:pt x="260477" y="90424"/>
                  </a:moveTo>
                  <a:lnTo>
                    <a:pt x="74422" y="261112"/>
                  </a:lnTo>
                  <a:lnTo>
                    <a:pt x="74422" y="441833"/>
                  </a:lnTo>
                  <a:lnTo>
                    <a:pt x="76017" y="449200"/>
                  </a:lnTo>
                  <a:lnTo>
                    <a:pt x="80232" y="455628"/>
                  </a:lnTo>
                  <a:lnTo>
                    <a:pt x="86209" y="460174"/>
                  </a:lnTo>
                  <a:lnTo>
                    <a:pt x="93091" y="461899"/>
                  </a:lnTo>
                  <a:lnTo>
                    <a:pt x="223266" y="461899"/>
                  </a:lnTo>
                  <a:lnTo>
                    <a:pt x="223266" y="321310"/>
                  </a:lnTo>
                  <a:lnTo>
                    <a:pt x="455930" y="321310"/>
                  </a:lnTo>
                  <a:lnTo>
                    <a:pt x="455930" y="261112"/>
                  </a:lnTo>
                  <a:lnTo>
                    <a:pt x="260477" y="90424"/>
                  </a:lnTo>
                  <a:close/>
                </a:path>
                <a:path w="530860" h="462280">
                  <a:moveTo>
                    <a:pt x="455930" y="321310"/>
                  </a:moveTo>
                  <a:lnTo>
                    <a:pt x="307086" y="321310"/>
                  </a:lnTo>
                  <a:lnTo>
                    <a:pt x="307086" y="461899"/>
                  </a:lnTo>
                  <a:lnTo>
                    <a:pt x="437388" y="461899"/>
                  </a:lnTo>
                  <a:lnTo>
                    <a:pt x="444196" y="460174"/>
                  </a:lnTo>
                  <a:lnTo>
                    <a:pt x="450135" y="455628"/>
                  </a:lnTo>
                  <a:lnTo>
                    <a:pt x="454336" y="449200"/>
                  </a:lnTo>
                  <a:lnTo>
                    <a:pt x="455930" y="441833"/>
                  </a:lnTo>
                  <a:lnTo>
                    <a:pt x="455930" y="321310"/>
                  </a:lnTo>
                  <a:close/>
                </a:path>
                <a:path w="530860" h="462280">
                  <a:moveTo>
                    <a:pt x="265176" y="2540"/>
                  </a:moveTo>
                  <a:lnTo>
                    <a:pt x="251805" y="4445"/>
                  </a:lnTo>
                  <a:lnTo>
                    <a:pt x="241935" y="10160"/>
                  </a:lnTo>
                  <a:lnTo>
                    <a:pt x="0" y="231012"/>
                  </a:lnTo>
                  <a:lnTo>
                    <a:pt x="0" y="241046"/>
                  </a:lnTo>
                  <a:lnTo>
                    <a:pt x="18669" y="271145"/>
                  </a:lnTo>
                  <a:lnTo>
                    <a:pt x="37211" y="271145"/>
                  </a:lnTo>
                  <a:lnTo>
                    <a:pt x="260477" y="60325"/>
                  </a:lnTo>
                  <a:lnTo>
                    <a:pt x="348288" y="60325"/>
                  </a:lnTo>
                  <a:lnTo>
                    <a:pt x="288417" y="10160"/>
                  </a:lnTo>
                  <a:lnTo>
                    <a:pt x="278546" y="4445"/>
                  </a:lnTo>
                  <a:lnTo>
                    <a:pt x="265176" y="2540"/>
                  </a:lnTo>
                  <a:close/>
                </a:path>
                <a:path w="530860" h="462280">
                  <a:moveTo>
                    <a:pt x="348288" y="60325"/>
                  </a:moveTo>
                  <a:lnTo>
                    <a:pt x="260477" y="60325"/>
                  </a:lnTo>
                  <a:lnTo>
                    <a:pt x="493141" y="271145"/>
                  </a:lnTo>
                  <a:lnTo>
                    <a:pt x="511810" y="271145"/>
                  </a:lnTo>
                  <a:lnTo>
                    <a:pt x="530352" y="241046"/>
                  </a:lnTo>
                  <a:lnTo>
                    <a:pt x="530352" y="231012"/>
                  </a:lnTo>
                  <a:lnTo>
                    <a:pt x="455930" y="160655"/>
                  </a:lnTo>
                  <a:lnTo>
                    <a:pt x="455930" y="80391"/>
                  </a:lnTo>
                  <a:lnTo>
                    <a:pt x="372237" y="80391"/>
                  </a:lnTo>
                  <a:lnTo>
                    <a:pt x="348288" y="60325"/>
                  </a:lnTo>
                  <a:close/>
                </a:path>
                <a:path w="530860" h="462280">
                  <a:moveTo>
                    <a:pt x="455930" y="0"/>
                  </a:moveTo>
                  <a:lnTo>
                    <a:pt x="372237" y="0"/>
                  </a:lnTo>
                  <a:lnTo>
                    <a:pt x="372237" y="80391"/>
                  </a:lnTo>
                  <a:lnTo>
                    <a:pt x="455930" y="80391"/>
                  </a:lnTo>
                  <a:lnTo>
                    <a:pt x="4559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73886" y="4951984"/>
            <a:ext cx="1127125" cy="1050925"/>
            <a:chOff x="1073886" y="4951984"/>
            <a:chExt cx="1127125" cy="1050925"/>
          </a:xfrm>
        </p:grpSpPr>
        <p:sp>
          <p:nvSpPr>
            <p:cNvPr id="28" name="object 28"/>
            <p:cNvSpPr/>
            <p:nvPr/>
          </p:nvSpPr>
          <p:spPr>
            <a:xfrm>
              <a:off x="1073886" y="4951984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524" y="0"/>
                  </a:moveTo>
                  <a:lnTo>
                    <a:pt x="514894" y="1928"/>
                  </a:lnTo>
                  <a:lnTo>
                    <a:pt x="467413" y="7608"/>
                  </a:lnTo>
                  <a:lnTo>
                    <a:pt x="421252" y="16881"/>
                  </a:lnTo>
                  <a:lnTo>
                    <a:pt x="376580" y="29590"/>
                  </a:lnTo>
                  <a:lnTo>
                    <a:pt x="333564" y="45578"/>
                  </a:lnTo>
                  <a:lnTo>
                    <a:pt x="292374" y="64686"/>
                  </a:lnTo>
                  <a:lnTo>
                    <a:pt x="253180" y="86757"/>
                  </a:lnTo>
                  <a:lnTo>
                    <a:pt x="216150" y="111632"/>
                  </a:lnTo>
                  <a:lnTo>
                    <a:pt x="181453" y="139155"/>
                  </a:lnTo>
                  <a:lnTo>
                    <a:pt x="149259" y="169167"/>
                  </a:lnTo>
                  <a:lnTo>
                    <a:pt x="119736" y="201511"/>
                  </a:lnTo>
                  <a:lnTo>
                    <a:pt x="93053" y="236029"/>
                  </a:lnTo>
                  <a:lnTo>
                    <a:pt x="69379" y="272563"/>
                  </a:lnTo>
                  <a:lnTo>
                    <a:pt x="48884" y="310955"/>
                  </a:lnTo>
                  <a:lnTo>
                    <a:pt x="31736" y="351048"/>
                  </a:lnTo>
                  <a:lnTo>
                    <a:pt x="18105" y="392684"/>
                  </a:lnTo>
                  <a:lnTo>
                    <a:pt x="8159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9"/>
                  </a:lnTo>
                  <a:lnTo>
                    <a:pt x="8159" y="614836"/>
                  </a:lnTo>
                  <a:lnTo>
                    <a:pt x="18105" y="657855"/>
                  </a:lnTo>
                  <a:lnTo>
                    <a:pt x="31736" y="699487"/>
                  </a:lnTo>
                  <a:lnTo>
                    <a:pt x="48884" y="739577"/>
                  </a:lnTo>
                  <a:lnTo>
                    <a:pt x="69379" y="777965"/>
                  </a:lnTo>
                  <a:lnTo>
                    <a:pt x="93053" y="814494"/>
                  </a:lnTo>
                  <a:lnTo>
                    <a:pt x="119736" y="849007"/>
                  </a:lnTo>
                  <a:lnTo>
                    <a:pt x="149259" y="881346"/>
                  </a:lnTo>
                  <a:lnTo>
                    <a:pt x="181453" y="911354"/>
                  </a:lnTo>
                  <a:lnTo>
                    <a:pt x="216150" y="938871"/>
                  </a:lnTo>
                  <a:lnTo>
                    <a:pt x="253180" y="963742"/>
                  </a:lnTo>
                  <a:lnTo>
                    <a:pt x="292374" y="985808"/>
                  </a:lnTo>
                  <a:lnTo>
                    <a:pt x="333564" y="1004912"/>
                  </a:lnTo>
                  <a:lnTo>
                    <a:pt x="376580" y="1020896"/>
                  </a:lnTo>
                  <a:lnTo>
                    <a:pt x="421252" y="1033603"/>
                  </a:lnTo>
                  <a:lnTo>
                    <a:pt x="467413" y="1042874"/>
                  </a:lnTo>
                  <a:lnTo>
                    <a:pt x="514894" y="1048552"/>
                  </a:lnTo>
                  <a:lnTo>
                    <a:pt x="563524" y="1050480"/>
                  </a:lnTo>
                  <a:lnTo>
                    <a:pt x="612154" y="1048552"/>
                  </a:lnTo>
                  <a:lnTo>
                    <a:pt x="659634" y="1042874"/>
                  </a:lnTo>
                  <a:lnTo>
                    <a:pt x="705794" y="1033603"/>
                  </a:lnTo>
                  <a:lnTo>
                    <a:pt x="750465" y="1020896"/>
                  </a:lnTo>
                  <a:lnTo>
                    <a:pt x="793480" y="1004912"/>
                  </a:lnTo>
                  <a:lnTo>
                    <a:pt x="834667" y="985808"/>
                  </a:lnTo>
                  <a:lnTo>
                    <a:pt x="873860" y="963742"/>
                  </a:lnTo>
                  <a:lnTo>
                    <a:pt x="910888" y="938871"/>
                  </a:lnTo>
                  <a:lnTo>
                    <a:pt x="945583" y="911354"/>
                  </a:lnTo>
                  <a:lnTo>
                    <a:pt x="977775" y="881346"/>
                  </a:lnTo>
                  <a:lnTo>
                    <a:pt x="1007296" y="849007"/>
                  </a:lnTo>
                  <a:lnTo>
                    <a:pt x="1033977" y="814494"/>
                  </a:lnTo>
                  <a:lnTo>
                    <a:pt x="1057649" y="777965"/>
                  </a:lnTo>
                  <a:lnTo>
                    <a:pt x="1078143" y="739577"/>
                  </a:lnTo>
                  <a:lnTo>
                    <a:pt x="1095289" y="699487"/>
                  </a:lnTo>
                  <a:lnTo>
                    <a:pt x="1108919" y="657855"/>
                  </a:lnTo>
                  <a:lnTo>
                    <a:pt x="1118864" y="614836"/>
                  </a:lnTo>
                  <a:lnTo>
                    <a:pt x="1124955" y="570589"/>
                  </a:lnTo>
                  <a:lnTo>
                    <a:pt x="1127023" y="525272"/>
                  </a:lnTo>
                  <a:lnTo>
                    <a:pt x="1124955" y="479954"/>
                  </a:lnTo>
                  <a:lnTo>
                    <a:pt x="1118864" y="435705"/>
                  </a:lnTo>
                  <a:lnTo>
                    <a:pt x="1108919" y="392684"/>
                  </a:lnTo>
                  <a:lnTo>
                    <a:pt x="1095289" y="351048"/>
                  </a:lnTo>
                  <a:lnTo>
                    <a:pt x="1078143" y="310955"/>
                  </a:lnTo>
                  <a:lnTo>
                    <a:pt x="1057649" y="272563"/>
                  </a:lnTo>
                  <a:lnTo>
                    <a:pt x="1033977" y="236029"/>
                  </a:lnTo>
                  <a:lnTo>
                    <a:pt x="1007296" y="201511"/>
                  </a:lnTo>
                  <a:lnTo>
                    <a:pt x="977775" y="169167"/>
                  </a:lnTo>
                  <a:lnTo>
                    <a:pt x="945583" y="139155"/>
                  </a:lnTo>
                  <a:lnTo>
                    <a:pt x="910888" y="111632"/>
                  </a:lnTo>
                  <a:lnTo>
                    <a:pt x="873860" y="86757"/>
                  </a:lnTo>
                  <a:lnTo>
                    <a:pt x="834667" y="64686"/>
                  </a:lnTo>
                  <a:lnTo>
                    <a:pt x="793480" y="45578"/>
                  </a:lnTo>
                  <a:lnTo>
                    <a:pt x="750465" y="29590"/>
                  </a:lnTo>
                  <a:lnTo>
                    <a:pt x="705794" y="16881"/>
                  </a:lnTo>
                  <a:lnTo>
                    <a:pt x="659634" y="7608"/>
                  </a:lnTo>
                  <a:lnTo>
                    <a:pt x="612154" y="1928"/>
                  </a:lnTo>
                  <a:lnTo>
                    <a:pt x="563524" y="0"/>
                  </a:lnTo>
                  <a:close/>
                </a:path>
              </a:pathLst>
            </a:custGeom>
            <a:solidFill>
              <a:srgbClr val="30BEA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8655" y="5234254"/>
              <a:ext cx="455421" cy="45542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97814" y="6113170"/>
            <a:ext cx="2139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6884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МОНИТОРИНГ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СОБИРАЕМОСТИ</a:t>
            </a:r>
            <a:r>
              <a:rPr sz="1200" b="1" spc="-6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НАЛОГОВ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1736" y="4262754"/>
            <a:ext cx="2760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-50927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 ПЕРВООЧЕРЕДНЫХ </a:t>
            </a:r>
            <a:r>
              <a:rPr sz="1200" b="1" spc="-34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РАСХОДОВ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33927" y="2546350"/>
            <a:ext cx="1886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179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СОЦИАЛЬНАЯ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</a:t>
            </a:r>
            <a:r>
              <a:rPr sz="1200" b="1" spc="-8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ГРАЖДАН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17133" y="4257497"/>
            <a:ext cx="28117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</a:t>
            </a:r>
            <a:r>
              <a:rPr sz="1200" b="1" spc="-5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ИНВЕСТИЦИОННЫХ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94272" y="4623561"/>
            <a:ext cx="2896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И</a:t>
            </a:r>
            <a:r>
              <a:rPr sz="1200" b="1" spc="-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ИНЖЕНЕРНОЙ</a:t>
            </a:r>
            <a:r>
              <a:rPr sz="1200" b="1" spc="-4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ИНФРАСТРУКТУРЫ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03421" y="4440682"/>
            <a:ext cx="5568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7" baseline="32407" dirty="0">
                <a:solidFill>
                  <a:srgbClr val="8A8585"/>
                </a:solidFill>
                <a:latin typeface="Tahoma"/>
                <a:cs typeface="Tahoma"/>
              </a:rPr>
              <a:t>ПРЕДПРИНИМАТЕЛЬСКОЙ</a:t>
            </a:r>
            <a:r>
              <a:rPr sz="1800" b="1" spc="-75" baseline="32407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800" b="1" baseline="32407" dirty="0">
                <a:solidFill>
                  <a:srgbClr val="8A8585"/>
                </a:solidFill>
                <a:latin typeface="Tahoma"/>
                <a:cs typeface="Tahoma"/>
              </a:rPr>
              <a:t>И</a:t>
            </a:r>
            <a:r>
              <a:rPr sz="1800" b="1" spc="202" baseline="32407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РАСХОДОВ</a:t>
            </a:r>
            <a:r>
              <a:rPr sz="1200" b="1" spc="1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</a:t>
            </a:r>
            <a:r>
              <a:rPr sz="1200" b="1" spc="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РАЗВИТИЕ</a:t>
            </a:r>
            <a:r>
              <a:rPr sz="1200" b="1" spc="-2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СОЦИАЛЬНОЙ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38421" y="4167632"/>
            <a:ext cx="1057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71721" y="4533341"/>
            <a:ext cx="15957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ИНВЕСТИЦИОННОЙ</a:t>
            </a:r>
            <a:endParaRPr sz="1200">
              <a:latin typeface="Tahoma"/>
              <a:cs typeface="Tahoma"/>
            </a:endParaRPr>
          </a:p>
          <a:p>
            <a:pPr marL="36195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АКТИВНОСТИ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02121" y="2320290"/>
            <a:ext cx="23488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81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РЕАЛИЗАЦИЯ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НАЦИОНАЛЬНЫХ</a:t>
            </a:r>
            <a:r>
              <a:rPr sz="1200" b="1" spc="-7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ПРОЕКТОВ,</a:t>
            </a:r>
            <a:endParaRPr sz="1200">
              <a:latin typeface="Tahoma"/>
              <a:cs typeface="Tahoma"/>
            </a:endParaRPr>
          </a:p>
          <a:p>
            <a:pPr marL="2540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«МАЙСКИХ»</a:t>
            </a:r>
            <a:r>
              <a:rPr sz="1200" b="1" spc="-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УКАЗОВ</a:t>
            </a:r>
            <a:endParaRPr sz="1200">
              <a:latin typeface="Tahoma"/>
              <a:cs typeface="Tahoma"/>
            </a:endParaRPr>
          </a:p>
          <a:p>
            <a:pPr marL="45085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ПРЕЗИДЕНТА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707384" y="6061049"/>
            <a:ext cx="18230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127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ФИНАНСОВАЯ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МЕСТНЫХ</a:t>
            </a:r>
            <a:r>
              <a:rPr sz="1200" b="1" spc="-8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43598" y="6075070"/>
            <a:ext cx="20929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СОБЛЮДЕНИЕ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ВЗВЕШЕННОЙ</a:t>
            </a:r>
            <a:r>
              <a:rPr sz="1200" b="1" spc="-6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ДОЛГОВОЙ </a:t>
            </a:r>
            <a:r>
              <a:rPr sz="1200" b="1" spc="-3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ПОЛИТИКИ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73879" y="5158359"/>
            <a:ext cx="513905" cy="51390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13046" y="3176155"/>
            <a:ext cx="763765" cy="763765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8962135" y="4699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428604"/>
            <a:ext cx="8358246" cy="1571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детский сад №11 «Теремок» -609,6 тыс.рублей </a:t>
            </a:r>
          </a:p>
          <a:p>
            <a:pPr algn="ctr"/>
            <a:r>
              <a:rPr lang="ru-RU" sz="2400" dirty="0" smtClean="0"/>
              <a:t>-замена отопительных котлов 609,6 тыс.руб.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Содержимое 12" descr="котлы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00034" y="2998788"/>
            <a:ext cx="8143932" cy="350204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42844" y="571480"/>
            <a:ext cx="8858312" cy="16430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«Радуга» х.Курганный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26,0 тыс.руб.:</a:t>
            </a:r>
          </a:p>
          <a:p>
            <a:r>
              <a:rPr lang="ru-RU" sz="2000" dirty="0" smtClean="0"/>
              <a:t>-приобретение платы управления на отопительный котел 26,0 тыс.руб.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D:\Мои документы\ПУБЛИЧНЫЕ СЛУШАНЬЯ\2024 публичные\РУО\дс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357430"/>
            <a:ext cx="6286544" cy="41195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500042"/>
            <a:ext cx="8358246" cy="18573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детский сад №12 «Сказка» -229,0 тыс.рублей </a:t>
            </a:r>
          </a:p>
          <a:p>
            <a:pPr algn="ctr"/>
            <a:r>
              <a:rPr lang="ru-RU" sz="2400" dirty="0" smtClean="0"/>
              <a:t>-замена отопительного котла 229,0 тыс.руб.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714620"/>
            <a:ext cx="450059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142852"/>
            <a:ext cx="5429288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Начальное общее, основное общее, среднее общее образование-430,7 млн.рублей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000364" y="1785926"/>
          <a:ext cx="6143636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 descr="pervoklassnik-za-urokam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357694"/>
            <a:ext cx="2786082" cy="2071702"/>
          </a:xfrm>
          <a:prstGeom prst="rect">
            <a:avLst/>
          </a:prstGeom>
        </p:spPr>
      </p:pic>
      <p:pic>
        <p:nvPicPr>
          <p:cNvPr id="8" name="Рисунок 7" descr="shkol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357166"/>
            <a:ext cx="2665649" cy="1897942"/>
          </a:xfrm>
          <a:prstGeom prst="rect">
            <a:avLst/>
          </a:prstGeom>
        </p:spPr>
      </p:pic>
      <p:pic>
        <p:nvPicPr>
          <p:cNvPr id="9" name="Рисунок 8" descr="iJ0SC1OY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20" y="2357430"/>
            <a:ext cx="2714612" cy="17398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04"/>
            <a:ext cx="3500462" cy="24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043890" cy="13573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обеспечение питанием школьников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1- 4 классов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2143116"/>
          <a:ext cx="9144000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357694"/>
            <a:ext cx="2975750" cy="20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786322"/>
            <a:ext cx="2644753" cy="14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Pictures\45\DSC_0715-2048x1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643050"/>
            <a:ext cx="5357850" cy="4857784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1500166" y="2071678"/>
            <a:ext cx="3143272" cy="128588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бюджет-1912,1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785918" y="4000504"/>
            <a:ext cx="2857520" cy="1714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92,2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428604"/>
            <a:ext cx="8143932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и (обновление) материально-технической базы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2066" y="3214686"/>
            <a:ext cx="4071934" cy="17145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</a:t>
            </a:r>
            <a:r>
              <a:rPr lang="ru-RU" dirty="0" err="1" smtClean="0"/>
              <a:t>Камышевская</a:t>
            </a:r>
            <a:r>
              <a:rPr lang="ru-RU" dirty="0" smtClean="0"/>
              <a:t> СОШ</a:t>
            </a:r>
          </a:p>
          <a:p>
            <a:pPr algn="ctr"/>
            <a:r>
              <a:rPr lang="ru-RU" dirty="0" smtClean="0"/>
              <a:t>МБОУ </a:t>
            </a:r>
            <a:r>
              <a:rPr lang="ru-RU" dirty="0" err="1" smtClean="0"/>
              <a:t>Островянская</a:t>
            </a:r>
            <a:r>
              <a:rPr lang="ru-RU" dirty="0" smtClean="0"/>
              <a:t> СОШ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3929058" y="3643314"/>
            <a:ext cx="857256" cy="4286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гнутая вниз стрелка 21"/>
          <p:cNvSpPr/>
          <p:nvPr/>
        </p:nvSpPr>
        <p:spPr>
          <a:xfrm rot="19349822">
            <a:off x="4923414" y="4898364"/>
            <a:ext cx="2000264" cy="660082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857884" y="1643050"/>
            <a:ext cx="278603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20002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 ежемесячного вознаграждения за классное руководство израсходовано</a:t>
            </a:r>
            <a:br>
              <a:rPr lang="ru-RU" sz="320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17101,1  тыс.рублей</a:t>
            </a:r>
            <a:endParaRPr lang="ru-RU" sz="320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00372"/>
            <a:ext cx="3595548" cy="322420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928934"/>
            <a:ext cx="350046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17859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 обеспечение деятельности советников директоров израсходовано</a:t>
            </a:r>
            <a:br>
              <a:rPr lang="ru-RU" sz="320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2876,6 тыс.рублей</a:t>
            </a:r>
            <a:endParaRPr lang="ru-RU" sz="320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C:\Users\user\Pictures\123\depositphotos_252412048_xl-2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869" y="2500306"/>
            <a:ext cx="7891221" cy="407196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58204" cy="24288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№1-2348,0 тыс.рублей: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>-</a:t>
            </a:r>
            <a:r>
              <a:rPr lang="ru-RU" sz="1600" dirty="0" smtClean="0">
                <a:solidFill>
                  <a:schemeClr val="tx1"/>
                </a:solidFill>
              </a:rPr>
              <a:t>казачьи костюмы и наглядные пособия 23,0 тыс. руб.;  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-на монтаж системы охранной сигнализации, видеонаблюдения 1233,9 тыс. руб.;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-выборочный капитальный ремонт кровли и ремонт пищеблока(утепление перекрытия пищеблока, вентиляция) 790,7 тыс.руб.;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-огнезащитная обработка деревянных конструкций 181,1тыс.руб.;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-проверка измерительного комплекса СГ-ТК-Д-65   33,3 тыс. руб.;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-холодильник для пищеблока 86,0 тыс.руб.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143248"/>
            <a:ext cx="278608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143248"/>
            <a:ext cx="242889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143248"/>
            <a:ext cx="2677717" cy="349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214282" y="500042"/>
            <a:ext cx="8572560" cy="22860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№2 -1544,0 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/>
              <a:t>-</a:t>
            </a:r>
            <a:r>
              <a:rPr lang="ru-RU" sz="1800" dirty="0" smtClean="0">
                <a:solidFill>
                  <a:schemeClr val="tx1"/>
                </a:solidFill>
              </a:rPr>
              <a:t>монтаж системы видеонаблюдения, охранной сигнализации 798,0 тыс.руб.;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-выборочный капитальный ремонт кабинетов, спортзала 663,3 тыс. руб.;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-установка водонагревателя 82,7 тыс.руб.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Содержимое 22" descr="2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214282" y="2928938"/>
            <a:ext cx="3643343" cy="3665537"/>
          </a:xfrm>
        </p:spPr>
      </p:pic>
      <p:pic>
        <p:nvPicPr>
          <p:cNvPr id="24" name="Содержимое 23" descr="5.jp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357686" y="3000372"/>
            <a:ext cx="4000528" cy="36655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D82245-0DF0-4A5D-808B-4956D6AB7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532" y="2092034"/>
            <a:ext cx="2010701" cy="47175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6" y="536614"/>
            <a:ext cx="87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 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</a:t>
            </a:r>
            <a:r>
              <a:rPr lang="en-US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57158" y="2500306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 flipV="1">
            <a:off x="831588" y="3992754"/>
            <a:ext cx="5337683" cy="142876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337" y="2635599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39821" y="4691850"/>
            <a:ext cx="1704641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8807" y="4806013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F78BA82-5F04-47D9-B295-907E2A21F3CF}"/>
              </a:ext>
            </a:extLst>
          </p:cNvPr>
          <p:cNvSpPr/>
          <p:nvPr/>
        </p:nvSpPr>
        <p:spPr>
          <a:xfrm>
            <a:off x="339821" y="5753989"/>
            <a:ext cx="1696015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614" y="5991634"/>
            <a:ext cx="938279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D20AA29-CC7C-445B-A1DD-150BC8CE0599}"/>
              </a:ext>
            </a:extLst>
          </p:cNvPr>
          <p:cNvSpPr/>
          <p:nvPr/>
        </p:nvSpPr>
        <p:spPr>
          <a:xfrm>
            <a:off x="318771" y="5869512"/>
            <a:ext cx="1610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ДЕФИЦИТ-ПРОФИЦИТ+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27552" y="4021516"/>
            <a:ext cx="5337683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62524" y="4007856"/>
            <a:ext cx="5337683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796530" y="3704667"/>
            <a:ext cx="4909055" cy="1071570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53137" y="1653341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90902" y="2534137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1317.2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ECDDD1F-0F01-4072-90CD-74A58A3C8AAA}"/>
              </a:ext>
            </a:extLst>
          </p:cNvPr>
          <p:cNvSpPr/>
          <p:nvPr/>
        </p:nvSpPr>
        <p:spPr>
          <a:xfrm>
            <a:off x="3409952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89.4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2" y="4740771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1406.6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1366.4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+5.1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1361.3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103.7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96.8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1021.5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67276" y="3604088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1019.7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99.8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5895" y="3601822"/>
            <a:ext cx="1716823" cy="559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3721" y="3648562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5" y="3324350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9425" y="4940715"/>
            <a:ext cx="938279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2" y="3866656"/>
            <a:ext cx="938279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2" y="2771098"/>
            <a:ext cx="938279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4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786710" y="1357298"/>
            <a:ext cx="1071570" cy="3571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Млн.руб.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21431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№3 - 1652,8 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</a:rPr>
              <a:t>-установка системы видеонаблюдения, охранной сигнализации 836,0 тыс.руб.;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огнезащитная обработка деревянных конструкций 98,1 тыс.руб.;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-замена двух котлов 625,5 тыс.руб.;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-холодильник для пищеблока 93,2 тыс.руб.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 </a:t>
            </a:r>
            <a:br>
              <a:rPr lang="ru-RU" sz="1800" dirty="0" smtClean="0"/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00372"/>
            <a:ext cx="3714776" cy="335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000372"/>
            <a:ext cx="395001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500042"/>
            <a:ext cx="8643998" cy="21431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Красноармейская   СОШ-1767,1 тыс.рублей: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-приобретение и монтаж котла- 1638,3 тыс.руб.;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-шкаф-холодильник -58,8 тыс.руб.;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-составления сметной документации в рамках инициативного бюджетирования -70,0 тыс.рублей. </a:t>
            </a:r>
          </a:p>
          <a:p>
            <a:r>
              <a:rPr lang="ru-RU" sz="2000" dirty="0" smtClean="0"/>
              <a:t> 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D:\Мои документы\ПУБЛИЧНЫЕ СЛУШАНЬЯ\2024 публичные\РУО\Красноармейская котл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496"/>
            <a:ext cx="4271964" cy="3786190"/>
          </a:xfrm>
          <a:prstGeom prst="rect">
            <a:avLst/>
          </a:prstGeom>
          <a:noFill/>
        </p:spPr>
      </p:pic>
      <p:pic>
        <p:nvPicPr>
          <p:cNvPr id="16" name="Содержимое 15" descr="WhatsApp Image 2024-03-18 at 14.30.54.jpe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5214942" y="2714620"/>
            <a:ext cx="3643338" cy="3886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7158" y="714356"/>
            <a:ext cx="8358246" cy="24288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Каменно-Балковская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СОШ-379,1 тыс.рублей: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-выборочный капитальный ремонт системы видеонаблюдения 157,0 тыс.руб.;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казачьи костюмы и наглядные пособия 6,8 тыс. 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-выборочный капитальный ремонт локальной сети 183,7 тыс.руб.;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-холодильник для пищеблока 31,6 тыс.руб.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Содержимое 12" descr="Система оповещения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28596" y="3286124"/>
            <a:ext cx="4181476" cy="3214710"/>
          </a:xfrm>
        </p:spPr>
      </p:pic>
      <p:pic>
        <p:nvPicPr>
          <p:cNvPr id="14" name="Содержимое 13" descr="Холодильник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357818" y="3357562"/>
            <a:ext cx="3286148" cy="31083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214290"/>
            <a:ext cx="8643998" cy="24288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Камышевская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СОШ-3622,1 тыс.рублей 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монтаж системы оповещения,  ремонт системы видеонаблюдения, пожарной сигнализации 1241,8 тыс.руб.;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выборочный капитальный ремонт кабинета химии и биологии, физики и материально-техническое обеспечение (Точка роста) 1852,1 тыс. руб.;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выборочный капитальный ремонт кровли 70,2 тыс. руб.;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-приобретение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пароконвектомата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378,0 тыс.руб.;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-составления сметной документации в рамках инициативного бюджетирования -70,0 тыс.рублей.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71809"/>
            <a:ext cx="3429024" cy="358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Содержимое 13" descr="1000062454.jpg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 t="21902" b="21902"/>
          <a:stretch>
            <a:fillRect/>
          </a:stretch>
        </p:blipFill>
        <p:spPr>
          <a:xfrm>
            <a:off x="4572000" y="3071810"/>
            <a:ext cx="4286248" cy="35719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571480"/>
            <a:ext cx="8643998" cy="2214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Курганенская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СОШ -160,0 тыс.рублей 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-выборочный капитальный ремонт системы видеонаблюдения 57,6 тыс.руб.;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-холодильник для пищеблока 32,4тыс.руб;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-составления сметной документации в рамках инициативного бюджетирования 70,0 тыс.рублей. 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Содержимое 13" descr="Видеонаблодение Курганенская СОШ )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85720" y="3000375"/>
            <a:ext cx="3752880" cy="3500438"/>
          </a:xfrm>
        </p:spPr>
      </p:pic>
      <p:pic>
        <p:nvPicPr>
          <p:cNvPr id="15" name="Содержимое 14" descr="Холодильник Курганенская СОШ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929191" y="3000375"/>
            <a:ext cx="4214810" cy="350043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571480"/>
            <a:ext cx="8643998" cy="1785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Пролетарская   СОШ 186,1 тыс.рублей:</a:t>
            </a:r>
          </a:p>
          <a:p>
            <a:pPr algn="ctr">
              <a:buFontTx/>
              <a:buChar char="-"/>
            </a:pPr>
            <a:r>
              <a:rPr lang="ru-RU" dirty="0" smtClean="0"/>
              <a:t>монтаж системы оповещения  186,1  тыс.рублей.</a:t>
            </a:r>
          </a:p>
          <a:p>
            <a:pPr algn="ctr">
              <a:buFontTx/>
              <a:buChar char="-"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Содержимое 12" descr="IMG-20240422-WA0008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85720" y="2500313"/>
            <a:ext cx="3714780" cy="4275137"/>
          </a:xfrm>
        </p:spPr>
      </p:pic>
      <p:pic>
        <p:nvPicPr>
          <p:cNvPr id="14" name="Содержимое 13" descr="IMG-20240422-WA0007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4786313" y="2500313"/>
            <a:ext cx="4000529" cy="42751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285728"/>
            <a:ext cx="8643998" cy="1714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Широкинская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СОШ-259,1 тыс.рублей 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-монтаж системы оповещения 159,1 тыс.руб.;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-приобретение строительных материалов для ремонта 100,0 тыс.руб.</a:t>
            </a: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Содержимое 12" descr="1713769837128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85720" y="2214554"/>
            <a:ext cx="3857652" cy="4286280"/>
          </a:xfrm>
        </p:spPr>
      </p:pic>
      <p:pic>
        <p:nvPicPr>
          <p:cNvPr id="15" name="Содержимое 14" descr="1713769837139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4857752" y="2285992"/>
            <a:ext cx="3929090" cy="40719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285728"/>
            <a:ext cx="8643998" cy="2000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Островянская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СОШ-1981,7 тыс.рублей 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монтаж системы оповещения 147,5 тыс.руб.;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выборочный капитальный ремонт кабинета химии и биологии, физики и материально-техническое обеспечение  (Точка роста)  1802,2 тыс. руб.;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-холодильник для пищеблока 32,0 тыс.рублей</a:t>
            </a:r>
          </a:p>
          <a:p>
            <a:pPr algn="ctr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D:\Мои документы\ПУБЛИЧНЫЕ СЛУШАНЬЯ\2024 публичные\РУО\Островянская 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71744"/>
            <a:ext cx="4310092" cy="3643338"/>
          </a:xfrm>
          <a:prstGeom prst="rect">
            <a:avLst/>
          </a:prstGeom>
          <a:noFill/>
        </p:spPr>
      </p:pic>
      <p:pic>
        <p:nvPicPr>
          <p:cNvPr id="14" name="Содержимое 13" descr="холодильник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286380" y="2571744"/>
            <a:ext cx="3143272" cy="371474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357166"/>
            <a:ext cx="8643998" cy="2571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Быстрянская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СОШ-480,0 тыс.рублей: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-монтаж системы оповещения 155,4 тыс.руб.;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-выборочный капитальный ремонт (замена дверных блоков) 131,5 тыс. руб.;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-выборочный капитальный ремонт потолка 193,1 тыс.рублей</a:t>
            </a:r>
            <a:endParaRPr lang="ru-RU" sz="2400" dirty="0" smtClean="0"/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D:\Мои документы\ПУБЛИЧНЫЕ СЛУШАНЬЯ\2024 публичные\РУО\Быстрянка\Быстрянка спортза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1" y="3143248"/>
            <a:ext cx="4500594" cy="3209924"/>
          </a:xfrm>
          <a:prstGeom prst="rect">
            <a:avLst/>
          </a:prstGeom>
          <a:noFill/>
        </p:spPr>
      </p:pic>
      <p:pic>
        <p:nvPicPr>
          <p:cNvPr id="8195" name="Picture 3" descr="D:\Мои документы\ПУБЛИЧНЫЕ СЛУШАНЬЯ\2024 публичные\РУО\Быстрянка\Быстрянка оповешени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071810"/>
            <a:ext cx="2434688" cy="33575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571480"/>
            <a:ext cx="8786874" cy="15716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Донская   СОШ-941,3 тыс.рублей :</a:t>
            </a: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dirty="0" smtClean="0"/>
              <a:t>- монтаж автоматической пожарной сигнализации (1,2 этаж) 941,3 тыс. рублей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Содержимое 13" descr="2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214938" y="2332038"/>
            <a:ext cx="3786218" cy="4311650"/>
          </a:xfrm>
        </p:spPr>
      </p:pic>
      <p:pic>
        <p:nvPicPr>
          <p:cNvPr id="13" name="Содержимое 12" descr="1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285720" y="2357430"/>
            <a:ext cx="3714780" cy="42513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4337"/>
            <a:ext cx="2057400" cy="1536561"/>
          </a:xfrm>
          <a:prstGeom prst="rect">
            <a:avLst/>
          </a:prstGeom>
        </p:spPr>
      </p:pic>
      <p:sp>
        <p:nvSpPr>
          <p:cNvPr id="88" name="Овал 87"/>
          <p:cNvSpPr/>
          <p:nvPr/>
        </p:nvSpPr>
        <p:spPr>
          <a:xfrm>
            <a:off x="5543551" y="3690681"/>
            <a:ext cx="2295613" cy="231959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5" name="Диаграмма 74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7788368"/>
              </p:ext>
            </p:extLst>
          </p:nvPr>
        </p:nvGraphicFramePr>
        <p:xfrm>
          <a:off x="5543552" y="3774219"/>
          <a:ext cx="2333625" cy="216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291103" y="142200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2860A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Ростовской области</a:t>
            </a:r>
          </a:p>
        </p:txBody>
      </p:sp>
      <p:sp>
        <p:nvSpPr>
          <p:cNvPr id="20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>
            <a:off x="610650" y="1404945"/>
            <a:ext cx="4828125" cy="1509707"/>
          </a:xfrm>
          <a:prstGeom prst="roundRect">
            <a:avLst/>
          </a:prstGeom>
          <a:noFill/>
          <a:ln w="19050">
            <a:solidFill>
              <a:srgbClr val="006B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39087" y="13123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881062" y="1389676"/>
            <a:ext cx="277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Человеческий капитал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1357930" y="1711805"/>
            <a:ext cx="1232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3721268" y="1690195"/>
            <a:ext cx="1375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1454244" y="1959462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90649" y="195932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46550.2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3800095" y="1922643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3764364" y="192975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2874.9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490" y="1747840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6590" y="1681165"/>
            <a:ext cx="5238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071538" y="4073875"/>
            <a:ext cx="41672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5553077" y="1628960"/>
            <a:ext cx="3590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929323" y="4477628"/>
            <a:ext cx="175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49.4</a:t>
            </a:r>
            <a:endParaRPr lang="ru-RU" sz="4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4557" y="3495466"/>
            <a:ext cx="841375" cy="841375"/>
          </a:xfrm>
          <a:prstGeom prst="rect">
            <a:avLst/>
          </a:prstGeom>
          <a:noFill/>
        </p:spPr>
      </p:pic>
      <p:sp>
        <p:nvSpPr>
          <p:cNvPr id="82" name="TextBox 81"/>
          <p:cNvSpPr txBox="1"/>
          <p:nvPr/>
        </p:nvSpPr>
        <p:spPr>
          <a:xfrm>
            <a:off x="7989978" y="37061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5635718" y="2959587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5667236" y="3073748"/>
            <a:ext cx="1724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4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7989978" y="56111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pic>
        <p:nvPicPr>
          <p:cNvPr id="8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9125" y="1399967"/>
            <a:ext cx="148180" cy="148180"/>
          </a:xfrm>
          <a:prstGeom prst="rect">
            <a:avLst/>
          </a:prstGeom>
          <a:noFill/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  <p:sp>
        <p:nvSpPr>
          <p:cNvPr id="9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433987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5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3" name="Picture 2" descr="https://glinka.admin-smolensk.ru/files/1068/9444c750f58479bb2d83670738ba561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596" y="4000504"/>
            <a:ext cx="4786346" cy="2500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571480"/>
            <a:ext cx="8643998" cy="1785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Черкесская   СОШ -160,6 тыс.рублей 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-монтаж системы оповещения 135,2 тыс.руб.;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выборочный капитальный ремонт системы видеонаблюдения 25,4 тыс.рублей.</a:t>
            </a: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Содержимое 12" descr="20240422_100614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4038600" cy="3500462"/>
          </a:xfrm>
        </p:spPr>
      </p:pic>
      <p:pic>
        <p:nvPicPr>
          <p:cNvPr id="15" name="Содержимое 14" descr="20240422_100828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5036347" y="2536025"/>
            <a:ext cx="3429024" cy="40719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357166"/>
            <a:ext cx="8643998" cy="12144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Майорская   СОШ-127,5 тыс.рублей :</a:t>
            </a:r>
          </a:p>
          <a:p>
            <a:pPr algn="ctr"/>
            <a:r>
              <a:rPr lang="ru-RU" sz="2400" dirty="0" smtClean="0"/>
              <a:t>-монтаж системы оповещения для обеспечения антитеррористической защищенности 127,5 тыс.руб.;</a:t>
            </a: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Содержимое 12" descr="image-22-04-24-10-17.jpe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85720" y="2249488"/>
            <a:ext cx="3786214" cy="4525962"/>
          </a:xfrm>
        </p:spPr>
      </p:pic>
      <p:pic>
        <p:nvPicPr>
          <p:cNvPr id="14" name="Содержимое 13" descr="image-22-04-24-10-17-1.jpe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072066" y="2332038"/>
            <a:ext cx="3965579" cy="438311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образование-75,6 млн.рублей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357430"/>
            <a:ext cx="2733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429132"/>
            <a:ext cx="2786082" cy="19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63" y="144463"/>
            <a:ext cx="27130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Схема 6"/>
          <p:cNvGraphicFramePr/>
          <p:nvPr/>
        </p:nvGraphicFramePr>
        <p:xfrm>
          <a:off x="3714744" y="1397000"/>
          <a:ext cx="521497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s://www.donland.ru/upload/uf/6fe/u88ip9ch5821qv2nsebgl7b1paoxq8g1/20230120_103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3214710" cy="2620703"/>
          </a:xfrm>
          <a:prstGeom prst="rect">
            <a:avLst/>
          </a:prstGeom>
          <a:noFill/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4294967295"/>
          </p:nvPr>
        </p:nvGraphicFramePr>
        <p:xfrm>
          <a:off x="3428992" y="1428736"/>
          <a:ext cx="5715008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285728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kern="12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На содержания Физкультурно-оздоровительного комплекса направлено более 40,0 млн.рублей</a:t>
            </a:r>
            <a:r>
              <a:rPr lang="ru-RU" sz="2500" b="1" kern="1200" dirty="0" smtClean="0">
                <a:solidFill>
                  <a:srgbClr val="7030A0"/>
                </a:solidFill>
                <a:latin typeface="Times New Roman"/>
                <a:ea typeface="+mj-ea"/>
                <a:cs typeface="Times New Roman"/>
              </a:rPr>
              <a:t/>
            </a:r>
            <a:br>
              <a:rPr lang="ru-RU" sz="2500" b="1" kern="1200" dirty="0" smtClean="0">
                <a:solidFill>
                  <a:srgbClr val="7030A0"/>
                </a:solidFill>
                <a:latin typeface="Times New Roman"/>
                <a:ea typeface="+mj-ea"/>
                <a:cs typeface="Times New Roman"/>
              </a:rPr>
            </a:br>
            <a:r>
              <a:rPr lang="ru-RU" sz="25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00958" y="1571612"/>
            <a:ext cx="142876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Тыс.рублей</a:t>
            </a:r>
            <a:endParaRPr lang="ru-RU" dirty="0"/>
          </a:p>
        </p:txBody>
      </p:sp>
      <p:pic>
        <p:nvPicPr>
          <p:cNvPr id="6150" name="Picture 6" descr="https://www.donland.ru/upload/uf/b42/wrm7qi4zpmgh76a80p22ngg9m705yg3f/20230120_111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285860"/>
            <a:ext cx="3357586" cy="261500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иные цели для учреждений дополнительного образования :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2060"/>
              </a:solidFill>
            </a:endParaRPr>
          </a:p>
        </p:txBody>
      </p:sp>
      <p:pic>
        <p:nvPicPr>
          <p:cNvPr id="14" name="Содержимое 13" descr="IMG-20220801-WA000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9264" y="3500438"/>
            <a:ext cx="3394472" cy="3071834"/>
          </a:xfrm>
        </p:spPr>
      </p:pic>
      <p:pic>
        <p:nvPicPr>
          <p:cNvPr id="15" name="Содержимое 14" descr="IMG-20230620-WA000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57752" y="3571876"/>
            <a:ext cx="3394472" cy="3071834"/>
          </a:xfrm>
        </p:spPr>
      </p:pic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42910" y="1643050"/>
            <a:ext cx="8143932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/>
              <a:t>-выборочный капитальный ремонт отопительной системы в МБУ ДО СШ в размере 86,9 тыс.руб.;</a:t>
            </a:r>
          </a:p>
          <a:p>
            <a:r>
              <a:rPr lang="ru-RU" sz="2000" dirty="0" smtClean="0"/>
              <a:t>- приобретение кормов и ветеринарных препаратов  для содержания лошадей на конноспортивном отделении МБУ ДО СШ 354,9 тыс. руб.;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2023 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1285860"/>
          <a:ext cx="821537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2867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Меры социальной поддержки отдельных категорий граждан Орловского района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28625" y="1214438"/>
            <a:ext cx="8501063" cy="928687"/>
          </a:xfrm>
          <a:prstGeom prst="round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детей-сирот и детей оставшихся без попечения родителей, составили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11,3 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071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семью опекунов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500563" y="2214563"/>
            <a:ext cx="2000250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приемные семьи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643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Обеспечено бесплатным проездом на транспорте (кроме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такси) 48сирот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28596" y="4786322"/>
            <a:ext cx="4357717" cy="207167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Выплачено </a:t>
            </a:r>
            <a:r>
              <a:rPr lang="ru-RU" dirty="0" smtClean="0">
                <a:solidFill>
                  <a:srgbClr val="0070C0"/>
                </a:solidFill>
              </a:rPr>
              <a:t>1089  </a:t>
            </a:r>
            <a:r>
              <a:rPr lang="ru-RU" dirty="0">
                <a:solidFill>
                  <a:srgbClr val="0070C0"/>
                </a:solidFill>
              </a:rPr>
              <a:t>компенсаций родительской платы за </a:t>
            </a:r>
            <a:r>
              <a:rPr lang="ru-RU" dirty="0">
                <a:solidFill>
                  <a:schemeClr val="tx1"/>
                </a:solidFill>
              </a:rPr>
              <a:t>присмотр и уход за детьми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>
            <a:off x="357188" y="3786188"/>
            <a:ext cx="8501062" cy="928687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родителей детей, посещающие дошкольные образовательные организации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6,0 млн.рублей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gorobzor.ru/content/news/2017/12/bashkiriya_vydelila_100_mln_rubley_na_podderzhku_sirot_v_priemnyh_semyah_image_5a279fbc9a3732.5197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285992"/>
            <a:ext cx="2000265" cy="1428760"/>
          </a:xfrm>
          <a:prstGeom prst="rect">
            <a:avLst/>
          </a:prstGeom>
          <a:noFill/>
        </p:spPr>
      </p:pic>
      <p:pic>
        <p:nvPicPr>
          <p:cNvPr id="3076" name="Picture 4" descr="https://www.lesechos-etudes.fr/media/_uploads_versions/etudes/J1227A_panoralarg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786322"/>
            <a:ext cx="3571900" cy="19288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/>
        </p:nvGraphicFramePr>
        <p:xfrm>
          <a:off x="142844" y="0"/>
          <a:ext cx="9001156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/>
        </p:nvGraphicFramePr>
        <p:xfrm>
          <a:off x="3786182" y="2143116"/>
          <a:ext cx="507209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59817" cy="1643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Дополнительное образование детей-</a:t>
            </a:r>
            <a: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lgerian" pitchFamily="82" charset="0"/>
                <a:cs typeface="Times New Roman" pitchFamily="18" charset="0"/>
              </a:rPr>
              <a:t>19668,8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lgerian" pitchFamily="82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рублей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 descr="https://orl.rnd.muzkult.ru/media/2021/02/03/1246930237/IMG_20210130_085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429000"/>
            <a:ext cx="2857520" cy="1875923"/>
          </a:xfrm>
          <a:prstGeom prst="rect">
            <a:avLst/>
          </a:prstGeom>
          <a:noFill/>
        </p:spPr>
      </p:pic>
      <p:pic>
        <p:nvPicPr>
          <p:cNvPr id="19464" name="Picture 8" descr="https://orl.rnd.muzkult.ru/media/2021/01/03/1243825181/vlcsnap-2020-12-27-22h53m27s3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4937125"/>
            <a:ext cx="3414889" cy="192087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4723" y="5214950"/>
            <a:ext cx="242637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000240"/>
            <a:ext cx="3138775" cy="138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71472" y="142852"/>
            <a:ext cx="8382000" cy="9286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Расходы на иные цели: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2357430"/>
            <a:ext cx="4041775" cy="421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D:\Мои документы\ПУБЛИЧНЫЕ СЛУШАНЬЯ\2024 публичные\фото\Образование_ДШИ\ДШИ_противопожарная дверь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 bwMode="auto">
          <a:xfrm>
            <a:off x="5400674" y="2438400"/>
            <a:ext cx="3100415" cy="4062434"/>
          </a:xfrm>
          <a:prstGeom prst="rect">
            <a:avLst/>
          </a:prstGeom>
          <a:noFill/>
        </p:spPr>
      </p:pic>
      <p:sp>
        <p:nvSpPr>
          <p:cNvPr id="15" name="Текст 14"/>
          <p:cNvSpPr>
            <a:spLocks noGrp="1"/>
          </p:cNvSpPr>
          <p:nvPr>
            <p:ph type="body" sz="quarter" idx="1"/>
          </p:nvPr>
        </p:nvSpPr>
        <p:spPr>
          <a:xfrm>
            <a:off x="381000" y="1214422"/>
            <a:ext cx="4041648" cy="100013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Ремонт системы оповещения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3"/>
          </p:nvPr>
        </p:nvSpPr>
        <p:spPr>
          <a:xfrm>
            <a:off x="4721225" y="1285860"/>
            <a:ext cx="4041775" cy="92869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Противопожарные мероприятия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 descr="https://insights.dice.com/wp-content/uploads/2017/09/shutterstock_380228170.jpg"/>
          <p:cNvPicPr>
            <a:picLocks noChangeAspect="1" noChangeArrowheads="1"/>
          </p:cNvPicPr>
          <p:nvPr/>
        </p:nvPicPr>
        <p:blipFill>
          <a:blip r:embed="rId3" cstate="print"/>
          <a:srcRect l="69771" b="5565"/>
          <a:stretch>
            <a:fillRect/>
          </a:stretch>
        </p:blipFill>
        <p:spPr bwMode="auto">
          <a:xfrm>
            <a:off x="2061709" y="1880563"/>
            <a:ext cx="2173955" cy="4977437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6" y="536613"/>
            <a:ext cx="87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КОНСОЛИДИРОВАННОГО БЮДЖЕТА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20</a:t>
            </a:r>
            <a:r>
              <a:rPr lang="en-US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39818" y="2521437"/>
            <a:ext cx="1747774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60011" y="4007855"/>
            <a:ext cx="5337682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336" y="2635598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39819" y="4691850"/>
            <a:ext cx="1704641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8805" y="4806012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F78BA82-5F04-47D9-B295-907E2A21F3CF}"/>
              </a:ext>
            </a:extLst>
          </p:cNvPr>
          <p:cNvSpPr/>
          <p:nvPr/>
        </p:nvSpPr>
        <p:spPr>
          <a:xfrm>
            <a:off x="339819" y="5753988"/>
            <a:ext cx="1696015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615" y="5991632"/>
            <a:ext cx="938278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D20AA29-CC7C-445B-A1DD-150BC8CE0599}"/>
              </a:ext>
            </a:extLst>
          </p:cNvPr>
          <p:cNvSpPr/>
          <p:nvPr/>
        </p:nvSpPr>
        <p:spPr>
          <a:xfrm>
            <a:off x="318769" y="5869510"/>
            <a:ext cx="175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 -</a:t>
            </a:r>
          </a:p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27552" y="4021515"/>
            <a:ext cx="5337682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62525" y="4007855"/>
            <a:ext cx="5337682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664025" y="3818794"/>
            <a:ext cx="4798495" cy="1018510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53135" y="1653339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57554" y="2500306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1458.0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ECDDD1F-0F01-4072-90CD-74A58A3C8AAA}"/>
              </a:ext>
            </a:extLst>
          </p:cNvPr>
          <p:cNvSpPr/>
          <p:nvPr/>
        </p:nvSpPr>
        <p:spPr>
          <a:xfrm>
            <a:off x="3409950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108.8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0" y="4740770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1566.8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1531.0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+13.6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1517.4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105.0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96.8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71050E7-57C5-4FF6-B25B-AB5FF2DE691E}"/>
              </a:ext>
            </a:extLst>
          </p:cNvPr>
          <p:cNvSpPr/>
          <p:nvPr/>
        </p:nvSpPr>
        <p:spPr>
          <a:xfrm>
            <a:off x="7927956" y="582271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1078.3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57752" y="3571876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1076.5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99.8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5893" y="3601822"/>
            <a:ext cx="1716823" cy="559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3720" y="3648561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3" y="3324348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9425" y="4940713"/>
            <a:ext cx="938278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1" y="3866655"/>
            <a:ext cx="938278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1" y="2771096"/>
            <a:ext cx="938278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6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715272" y="1500174"/>
            <a:ext cx="1214446" cy="3571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Млн.руб.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/>
        </p:nvGraphicFramePr>
        <p:xfrm>
          <a:off x="285720" y="0"/>
          <a:ext cx="871543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0"/>
            <a:ext cx="3786214" cy="171448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Детская школа искусств</a:t>
            </a:r>
            <a:endParaRPr lang="ru-RU" sz="3600" b="1" dirty="0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развитие отрасли «Культура»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-53,6 млн.рублей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785786" y="1714488"/>
          <a:ext cx="7715304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571472" y="4357694"/>
            <a:ext cx="2143140" cy="192882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901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,6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86182" y="4214818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261,6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428868"/>
            <a:ext cx="2643206" cy="171451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комплектование книжных фондов муниципальных библиотек(из всех источников)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500430" y="2357430"/>
            <a:ext cx="2857520" cy="171451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Приобретены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основных средств АРМ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Орловская МЦБ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72264" y="2428868"/>
            <a:ext cx="2428892" cy="164307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радиосистем в комплекте Орловский РДК</a:t>
            </a:r>
          </a:p>
        </p:txBody>
      </p:sp>
      <p:sp>
        <p:nvSpPr>
          <p:cNvPr id="12" name="Овал 11"/>
          <p:cNvSpPr/>
          <p:nvPr/>
        </p:nvSpPr>
        <p:spPr>
          <a:xfrm>
            <a:off x="6715140" y="4286256"/>
            <a:ext cx="2143140" cy="20002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917,0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D:\Мои документы\ПУБЛИЧНЫЕ СЛУШАНЬЯ\2024 публичные\фото\Культура_РДК+ОМЦБ\ОМЦБ_книги №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357165"/>
            <a:ext cx="2857521" cy="1928723"/>
          </a:xfrm>
          <a:prstGeom prst="rect">
            <a:avLst/>
          </a:prstGeom>
          <a:noFill/>
        </p:spPr>
      </p:pic>
      <p:pic>
        <p:nvPicPr>
          <p:cNvPr id="2052" name="Picture 4" descr="D:\Мои документы\ПУБЛИЧНЫЕ СЛУШАНЬЯ\2024 публичные\фото\Культура_РДК+ОМЦБ\ОМЦБ_компьютеры №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28604"/>
            <a:ext cx="2500330" cy="185738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500042"/>
            <a:ext cx="2286016" cy="17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571472" y="4214818"/>
            <a:ext cx="2143140" cy="192882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26675,3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86182" y="4214818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121,0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428868"/>
            <a:ext cx="2643206" cy="171451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муниципального задания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500430" y="2428868"/>
            <a:ext cx="2857520" cy="171451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Разработка дизайн-концепции организации библиотечного пространства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72264" y="2428868"/>
            <a:ext cx="2428892" cy="178595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Перерасчет (корректировка) сметной документации, включая прохождение государственной экспертизы, инструментальное обследование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715140" y="4286256"/>
            <a:ext cx="2143140" cy="20002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1005,3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C:\Users\user\Pictures\123\proektno-smetnaya-dokumentaciy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714356"/>
            <a:ext cx="2214578" cy="1595432"/>
          </a:xfrm>
          <a:prstGeom prst="rect">
            <a:avLst/>
          </a:prstGeom>
          <a:noFill/>
        </p:spPr>
      </p:pic>
      <p:pic>
        <p:nvPicPr>
          <p:cNvPr id="20482" name="Picture 2" descr="https://i.pinimg.com/originals/63/55/5d/63555d9eaac71dc9c7da89ce6bf6f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28604"/>
            <a:ext cx="2618227" cy="1928826"/>
          </a:xfrm>
          <a:prstGeom prst="rect">
            <a:avLst/>
          </a:prstGeom>
          <a:noFill/>
        </p:spPr>
      </p:pic>
      <p:pic>
        <p:nvPicPr>
          <p:cNvPr id="20484" name="Picture 4" descr="https://school14.siteedu.ru/media/sub/1811/uploads/munzadani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14" y="428605"/>
            <a:ext cx="3318578" cy="2000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35732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Федерации в 2023 году</a:t>
            </a:r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214282" y="428604"/>
          <a:ext cx="8643998" cy="642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5143512"/>
            <a:ext cx="1131882" cy="113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857224" y="4857760"/>
            <a:ext cx="1143008" cy="2857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100,3 %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4098" name="Picture 2" descr="https://e7.pngegg.com/pngimages/982/174/png-clipart-red-arrow-growth-arrow-miscellaneous-symbo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000240"/>
            <a:ext cx="1603152" cy="1152488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428596" y="357166"/>
          <a:ext cx="842968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00" name="AutoShape 4" descr="https://pbs.twimg.com/media/FNYGu2FXIAA5zC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rot="16200000" flipH="1">
            <a:off x="3821901" y="1035827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2" name="AutoShape 6" descr="https://pbs.twimg.com/media/FNYGu2FXIAA5zC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8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4429132"/>
            <a:ext cx="2857500" cy="1924050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9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85728"/>
            <a:ext cx="3086100" cy="1863725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10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14942" y="4786322"/>
            <a:ext cx="2886075" cy="1857375"/>
          </a:xfrm>
          <a:prstGeom prst="rect">
            <a:avLst/>
          </a:prstGeom>
          <a:noFill/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609600" y="228600"/>
            <a:ext cx="4676780" cy="170020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/>
              <a:t>Клубные формирования</a:t>
            </a:r>
            <a:endParaRPr lang="ru-RU" b="1" dirty="0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14290"/>
            <a:ext cx="83820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Талантливые мастера народной культуры за 2023 год</a:t>
            </a:r>
            <a:endParaRPr lang="ru-RU" b="1" dirty="0"/>
          </a:p>
        </p:txBody>
      </p:sp>
      <p:pic>
        <p:nvPicPr>
          <p:cNvPr id="8" name="Содержимое 7" descr="IMG-20240418-WA002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72066" y="2438400"/>
            <a:ext cx="3357586" cy="4062434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609600" y="1500174"/>
            <a:ext cx="3886200" cy="892506"/>
          </a:xfrm>
        </p:spPr>
        <p:txBody>
          <a:bodyPr>
            <a:noAutofit/>
          </a:bodyPr>
          <a:lstStyle/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Соколенко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Алина-мастер традиционный  ремесла (вышивка из лент)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0600" y="1500174"/>
            <a:ext cx="3886200" cy="89250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Белецкая Ольга -руководитель народного ансамбля «Радуга»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 descr="D:\Мои документы\ПУБЛИЧНЫЕ СЛУШАНЬЯ\2024 публичные\фото\IMG-20240418-WA002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57224" y="2438400"/>
            <a:ext cx="3429023" cy="41338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28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Расходы на мероприятия в сфере культуры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1723,8 тыс.рублей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8" name="Содержимое 27" descr="21 февраля концерт – митинг «Слава воину – Защитнику!»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429124" y="3714752"/>
            <a:ext cx="4386266" cy="2986088"/>
          </a:xfrm>
        </p:spPr>
      </p:pic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3" descr="D:\Мои документы\ПУБЛИЧНЫЕ СЛУШАНЬЯ\2024 публичные\фото\Культура_РДК+ОМЦБ\РДК_КММ\7 июля «Семья – очаг любви и верности»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857364"/>
            <a:ext cx="2286016" cy="1571636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1" y="3714752"/>
            <a:ext cx="397671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857364"/>
            <a:ext cx="2824496" cy="153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928801"/>
            <a:ext cx="2408740" cy="15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142852"/>
            <a:ext cx="5472122" cy="114300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- 1748,0 тыс.рублей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328614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1857364"/>
            <a:ext cx="53361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571472" y="2428868"/>
            <a:ext cx="3643338" cy="28575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«Социальная поддержка граждан»</a:t>
            </a:r>
            <a:endParaRPr lang="ru-RU" sz="24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14876" y="2285992"/>
            <a:ext cx="3857652" cy="30003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«Доступная среда»</a:t>
            </a:r>
            <a:endParaRPr lang="ru-RU" sz="24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71472" y="142852"/>
            <a:ext cx="8286808" cy="264320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Разработчик и ответственный исполнитель -Управление </a:t>
            </a:r>
            <a:r>
              <a:rPr lang="en-US" sz="2800" b="1" dirty="0" smtClean="0"/>
              <a:t>c</a:t>
            </a:r>
            <a:r>
              <a:rPr lang="ru-RU" sz="2800" b="1" dirty="0" err="1" smtClean="0"/>
              <a:t>оциальной</a:t>
            </a:r>
            <a:r>
              <a:rPr lang="ru-RU" sz="2800" b="1" dirty="0" smtClean="0"/>
              <a:t>  защиты населения</a:t>
            </a:r>
            <a:endParaRPr lang="ru-RU" sz="2800" b="1" dirty="0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500034" y="5143512"/>
            <a:ext cx="8215370" cy="1428760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407977,0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0" y="836712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ДИНАМИКА СОБСТВЕННЫХ ДОХОДОВ </a:t>
            </a:r>
            <a:b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КОНСОЛИДИРОВАННОГО БЮДЖЕТА ОРЛОВСКОГО РАЙОНА</a:t>
            </a:r>
          </a:p>
          <a:p>
            <a:pPr lvl="0" algn="ctr" eaLnBrk="0" hangingPunct="0">
              <a:defRPr/>
            </a:pPr>
            <a:r>
              <a:rPr lang="ru-RU" sz="2400" i="1" baseline="30000" dirty="0" smtClean="0">
                <a:solidFill>
                  <a:prstClr val="black"/>
                </a:solidFill>
              </a:rPr>
              <a:t> </a:t>
            </a:r>
            <a:endParaRPr kumimoji="0" lang="ru-RU" sz="216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/>
              <a:t>.</a:t>
            </a:r>
          </a:p>
        </p:txBody>
      </p:sp>
      <p:sp>
        <p:nvSpPr>
          <p:cNvPr id="19463" name="Прямоугольник 9"/>
          <p:cNvSpPr>
            <a:spLocks noChangeArrowheads="1"/>
          </p:cNvSpPr>
          <p:nvPr/>
        </p:nvSpPr>
        <p:spPr bwMode="auto">
          <a:xfrm>
            <a:off x="7596336" y="1700809"/>
            <a:ext cx="15476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млн. </a:t>
            </a:r>
            <a:r>
              <a:rPr lang="ru-RU" sz="1400" b="1" dirty="0"/>
              <a:t>рублей</a:t>
            </a:r>
          </a:p>
        </p:txBody>
      </p:sp>
      <p:grpSp>
        <p:nvGrpSpPr>
          <p:cNvPr id="2" name="Группа 13"/>
          <p:cNvGrpSpPr/>
          <p:nvPr/>
        </p:nvGrpSpPr>
        <p:grpSpPr>
          <a:xfrm>
            <a:off x="714348" y="285728"/>
            <a:ext cx="4680520" cy="7200800"/>
            <a:chOff x="257578" y="1643006"/>
            <a:chExt cx="8208912" cy="4896544"/>
          </a:xfrm>
        </p:grpSpPr>
        <p:graphicFrame>
          <p:nvGraphicFramePr>
            <p:cNvPr id="19" name="Диаграмма 18"/>
            <p:cNvGraphicFramePr/>
            <p:nvPr/>
          </p:nvGraphicFramePr>
          <p:xfrm>
            <a:off x="257578" y="1643006"/>
            <a:ext cx="8208912" cy="4896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 rot="19844434">
              <a:off x="3013986" y="3699553"/>
              <a:ext cx="2295230" cy="23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 descr="I:\412\АНЯ\Бюджет для граждан\Зеленая-стрелка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7384">
            <a:off x="2454059" y="3890700"/>
            <a:ext cx="1117861" cy="466651"/>
          </a:xfrm>
          <a:prstGeom prst="rect">
            <a:avLst/>
          </a:prstGeom>
          <a:noFill/>
        </p:spPr>
      </p:pic>
      <p:sp>
        <p:nvSpPr>
          <p:cNvPr id="21" name="Прямоугольник 11"/>
          <p:cNvSpPr>
            <a:spLocks noChangeArrowheads="1"/>
          </p:cNvSpPr>
          <p:nvPr/>
        </p:nvSpPr>
        <p:spPr bwMode="auto">
          <a:xfrm>
            <a:off x="0" y="6611781"/>
            <a:ext cx="44644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i="1" baseline="30000" dirty="0" smtClean="0">
                <a:solidFill>
                  <a:prstClr val="black"/>
                </a:solidFill>
                <a:cs typeface="Arial" charset="0"/>
              </a:rPr>
              <a:t>   *</a:t>
            </a:r>
            <a:r>
              <a:rPr lang="ru-RU" sz="1000" i="1" dirty="0" smtClean="0">
                <a:solidFill>
                  <a:prstClr val="black"/>
                </a:solidFill>
                <a:cs typeface="Arial" charset="0"/>
              </a:rPr>
              <a:t>в сопоставимых условиях 202</a:t>
            </a:r>
            <a:r>
              <a:rPr lang="en-US" sz="1000" i="1" dirty="0" smtClean="0">
                <a:solidFill>
                  <a:prstClr val="black"/>
                </a:solidFill>
                <a:cs typeface="Arial" charset="0"/>
              </a:rPr>
              <a:t>2</a:t>
            </a:r>
            <a:r>
              <a:rPr lang="ru-RU" sz="1000" i="1" dirty="0" smtClean="0">
                <a:solidFill>
                  <a:prstClr val="black"/>
                </a:solidFill>
                <a:cs typeface="Arial" charset="0"/>
              </a:rPr>
              <a:t> года</a:t>
            </a:r>
            <a:endParaRPr lang="ru-RU" sz="1000" i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5" name="Прямоугольник с двумя вырезанными противолежащими углами 24"/>
          <p:cNvSpPr/>
          <p:nvPr/>
        </p:nvSpPr>
        <p:spPr>
          <a:xfrm>
            <a:off x="5652120" y="2276872"/>
            <a:ext cx="2952328" cy="1512168"/>
          </a:xfrm>
          <a:prstGeom prst="snip2DiagRect">
            <a:avLst>
              <a:gd name="adj1" fmla="val 0"/>
              <a:gd name="adj2" fmla="val 41863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вырезанными противолежащими углами 25"/>
          <p:cNvSpPr/>
          <p:nvPr/>
        </p:nvSpPr>
        <p:spPr>
          <a:xfrm>
            <a:off x="5796136" y="4149080"/>
            <a:ext cx="2952328" cy="1512168"/>
          </a:xfrm>
          <a:prstGeom prst="snip2DiagRect">
            <a:avLst>
              <a:gd name="adj1" fmla="val 0"/>
              <a:gd name="adj2" fmla="val 41863"/>
            </a:avLst>
          </a:prstGeom>
          <a:blipFill dpi="0" rotWithShape="1">
            <a:blip r:embed="rId6" cstate="print"/>
            <a:srcRect/>
            <a:stretch>
              <a:fillRect l="-2000" t="1000" r="3000" b="-17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500042"/>
            <a:ext cx="8358246" cy="9286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19785.6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786322"/>
            <a:ext cx="3298028" cy="18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Схема 7"/>
          <p:cNvGraphicFramePr/>
          <p:nvPr/>
        </p:nvGraphicFramePr>
        <p:xfrm>
          <a:off x="0" y="1643050"/>
          <a:ext cx="9144000" cy="52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428604"/>
            <a:ext cx="8358246" cy="10001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счет областных субвенций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00034" y="1428736"/>
          <a:ext cx="621510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643050"/>
            <a:ext cx="292895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1041" y="5602133"/>
            <a:ext cx="1998677" cy="125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-214338"/>
            <a:ext cx="5043494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МБУ «Центр социального обслуживания»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500430" y="357166"/>
          <a:ext cx="5643570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 descr="image_image_1030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2357430"/>
            <a:ext cx="3047789" cy="1785950"/>
          </a:xfrm>
          <a:prstGeom prst="rect">
            <a:avLst/>
          </a:prstGeom>
        </p:spPr>
      </p:pic>
      <p:pic>
        <p:nvPicPr>
          <p:cNvPr id="2050" name="Picture 2" descr="D:\Мои документы\ПУБЛИЧНЫЕ СЛУШАНЬЯ\июль 2020\фото\УСЗН\цсо\iP1G01JSI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428604"/>
            <a:ext cx="2857485" cy="1928826"/>
          </a:xfrm>
          <a:prstGeom prst="rect">
            <a:avLst/>
          </a:prstGeom>
          <a:noFill/>
        </p:spPr>
      </p:pic>
      <p:pic>
        <p:nvPicPr>
          <p:cNvPr id="4" name="Picture 2" descr="D:\Мои документы\ПУБЛИЧНЫЕ СЛУШАНЬЯ\2024 публичные\фото\УСЗН\демография старшее поколение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357694"/>
            <a:ext cx="3348923" cy="1885942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68" y="5602133"/>
            <a:ext cx="1998677" cy="125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14290"/>
            <a:ext cx="4500594" cy="25717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мобильных бригад, осуществляющих доставку лиц старше 65 лет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214810" y="2928934"/>
          <a:ext cx="4786346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714752"/>
            <a:ext cx="4000528" cy="247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D:\Мои документы\ПУБЛИЧНЫЕ СЛУШАНЬЯ\2024 публичные\фото\УСЗН\демография65 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71480"/>
            <a:ext cx="4357686" cy="30718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428604"/>
            <a:ext cx="5786478" cy="164307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по обеспечению мер социальной поддержки  ветеранам труда, ветеранам труда РО, сельским специалистам, реабилитированным, труженикам тыла составили в  2023 г. – 99607,4 тыс. руб.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143116"/>
            <a:ext cx="5929354" cy="24288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в 2023 году выделено средств на сумму — 11030,7 тыс. руб. Размер пособия на приобретение школьной формы, проезда и приобретение лекарственных препаратов детям до 6 лет в 2023 году – 498,0 руб.</a:t>
            </a:r>
          </a:p>
          <a:p>
            <a:pPr lvl="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928926" y="4643446"/>
            <a:ext cx="5929354" cy="192882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обеспечение МСП детей 1-2 г жизни из малоимущих семей для приобретения специальных молочных продуктов детского питания расходовано 3288,0 тыс. руб. Размер пособия в 2023 году — 988,0  руб.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pbs.twimg.com/media/DZSHfg8WsAALWYi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429132"/>
            <a:ext cx="2428892" cy="2087560"/>
          </a:xfrm>
          <a:prstGeom prst="rect">
            <a:avLst/>
          </a:prstGeom>
          <a:noFill/>
        </p:spPr>
      </p:pic>
      <p:pic>
        <p:nvPicPr>
          <p:cNvPr id="11268" name="Picture 4" descr="https://bizbi.ru/upload/iblock/d3a/d3a4a9ba4eb9b30443164b9693f134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357430"/>
            <a:ext cx="2795585" cy="1863723"/>
          </a:xfrm>
          <a:prstGeom prst="rect">
            <a:avLst/>
          </a:prstGeom>
          <a:noFill/>
        </p:spPr>
      </p:pic>
      <p:pic>
        <p:nvPicPr>
          <p:cNvPr id="9220" name="Picture 4" descr="https://i.ytimg.com/vi/RZ_UlEiaQrc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5728"/>
            <a:ext cx="2643174" cy="1785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14678" y="500042"/>
            <a:ext cx="5715040" cy="178595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выплате ежемесячного пособия на ребенка в 2023 г. составили – 19521,8 т. руб.</a:t>
            </a:r>
          </a:p>
          <a:p>
            <a:r>
              <a:rPr lang="ru-RU" sz="1600" dirty="0" smtClean="0"/>
              <a:t>Размер пособия составляет 498,0 руб., на детей одиноких матерей — 966,0 руб., на детей, родители которых уклоняются от уплаты алиментов  и на детей военнослужащих срочной службы составляет — 747,0 руб.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6116" y="2357430"/>
            <a:ext cx="5715040" cy="16430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по выплате регионального материнского капитала составили в 2023г — 4123,0 т. руб. Размер выплаты составлял 138001,00 рублей.</a:t>
            </a:r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357554" y="4071942"/>
            <a:ext cx="5572164" cy="250033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составляет в 2023 году -  3218,6 т. руб. 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ostrovrusa.ru/wp-content/uploads/2021/01/kak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2681202" cy="1757324"/>
          </a:xfrm>
          <a:prstGeom prst="rect">
            <a:avLst/>
          </a:prstGeom>
          <a:noFill/>
        </p:spPr>
      </p:pic>
      <p:pic>
        <p:nvPicPr>
          <p:cNvPr id="2050" name="Picture 2" descr="D:\Мои документы\ПУБЛИЧНЫЕ СЛУШАНЬЯ\2024 публичные\фото\УСЗН\регкапита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428868"/>
            <a:ext cx="2500330" cy="1600175"/>
          </a:xfrm>
          <a:prstGeom prst="rect">
            <a:avLst/>
          </a:prstGeom>
          <a:noFill/>
        </p:spPr>
      </p:pic>
      <p:pic>
        <p:nvPicPr>
          <p:cNvPr id="2053" name="Picture 5" descr="https://gastrotract.ru/wp-content/uploads/2017/03/13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143380"/>
            <a:ext cx="2500330" cy="24803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500042"/>
            <a:ext cx="5643602" cy="185738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на выплату ежемесячного пособия на третьего ребенка или последующих детей составили  13486,0 т. руб.  Размер выплаты в 2023 г составлял — 10190,0 руб.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428868"/>
            <a:ext cx="5786478" cy="2000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организацию и обеспечение отдыха и оздоровления детей расходовано средств областного бюджета в 2023 г- 6949,9 т. руб.   На транспортные услуги по доставке детей из малоимущих семей в детские оздоровительные лагеря и санатории за счет местного бюджета израсходовано 753,4 т. руб.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00364" y="4429132"/>
            <a:ext cx="5715040" cy="214314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обеспечение МСП по выплате адресных субсидий на оплату жилья и коммунальных услуг расходы составили — 2253,8 т. руб.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8" name="Picture 6" descr="https://im0-tub-ru.yandex.net/i?id=5643e1b79a1fe2945eae46e635b38b35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15" y="4643446"/>
            <a:ext cx="2821849" cy="1857388"/>
          </a:xfrm>
          <a:prstGeom prst="rect">
            <a:avLst/>
          </a:prstGeom>
          <a:noFill/>
        </p:spPr>
      </p:pic>
      <p:pic>
        <p:nvPicPr>
          <p:cNvPr id="4098" name="Picture 2" descr="D:\Мои документы\ПУБЛИЧНЫЕ СЛУШАНЬЯ\2024 публичные\фото\УСЗН\детиКавка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636192"/>
            <a:ext cx="2714644" cy="1721478"/>
          </a:xfrm>
          <a:prstGeom prst="rect">
            <a:avLst/>
          </a:prstGeom>
          <a:noFill/>
        </p:spPr>
      </p:pic>
      <p:sp>
        <p:nvSpPr>
          <p:cNvPr id="4101" name="AutoShape 5" descr="https://klike.net/uploads/posts/2023-07/1690519171_2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C:\Users\user\Downloads\1690519171_2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04"/>
            <a:ext cx="2605951" cy="19288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143240" y="428604"/>
            <a:ext cx="5786478" cy="150019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выплату ежегодной денежной выплаты гражданам, награжденным нагрудными знаками «Почетный донор СССР», «Почетный донор России» израсходовано в 2023 г.- 435,2 т. руб.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214554"/>
            <a:ext cx="5929354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ежемесячную выплату на детей в возрасте от трех до семи лет включительно  выделено в 2023 году 60943,0 т.руб.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71802" y="4786322"/>
            <a:ext cx="5786478" cy="17145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Компенсация расходов по оплате жилищно-коммунальных услуг, оказываемых отдельным категориям граждан из числа ветеранов и инвалидов. В 2023 год расходы составили — 20729,8 т. руб.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786322"/>
            <a:ext cx="257176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http://soc13.ru/storage/images/news/7329/26507_1200_4dbfc2d0-cc86-4d8d-b879-5a3b7d806e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6"/>
            <a:ext cx="2928926" cy="1768091"/>
          </a:xfrm>
          <a:prstGeom prst="rect">
            <a:avLst/>
          </a:prstGeom>
          <a:noFill/>
        </p:spPr>
      </p:pic>
      <p:pic>
        <p:nvPicPr>
          <p:cNvPr id="10243" name="Picture 3" descr="C:\Users\user\Downloads\004_-sca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571744"/>
            <a:ext cx="2379949" cy="17145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47.userapi.com/impg/i6a2_ax464QWGQ8dT8qRlLyo9eyG-yR80-CqBw/9qIgsGsb_Q0.jpg?size=1280x960&amp;quality=96&amp;sign=e38e2c64cb3a27633e6e3fd9826d118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2786082" cy="3286148"/>
          </a:xfrm>
          <a:prstGeom prst="rect">
            <a:avLst/>
          </a:prstGeom>
          <a:noFill/>
        </p:spPr>
      </p:pic>
      <p:pic>
        <p:nvPicPr>
          <p:cNvPr id="4098" name="Picture 2" descr="E:\1\Работа\1I0A0127__2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642918"/>
            <a:ext cx="3000396" cy="3357586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571480"/>
            <a:ext cx="200026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6291103" y="142200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2860A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Ростовской области</a:t>
            </a:r>
          </a:p>
        </p:txBody>
      </p:sp>
      <p:sp>
        <p:nvSpPr>
          <p:cNvPr id="84" name="Прямоугольник 83"/>
          <p:cNvSpPr/>
          <p:nvPr/>
        </p:nvSpPr>
        <p:spPr>
          <a:xfrm rot="522622">
            <a:off x="2485322" y="535001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 86"/>
          <p:cNvSpPr/>
          <p:nvPr/>
        </p:nvSpPr>
        <p:spPr>
          <a:xfrm rot="522622">
            <a:off x="5128528" y="606440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Прямоугольник 87"/>
          <p:cNvSpPr/>
          <p:nvPr/>
        </p:nvSpPr>
        <p:spPr>
          <a:xfrm rot="522622">
            <a:off x="5901880" y="627235"/>
            <a:ext cx="729125" cy="346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Овал 64"/>
          <p:cNvSpPr/>
          <p:nvPr/>
        </p:nvSpPr>
        <p:spPr>
          <a:xfrm>
            <a:off x="262752" y="3999019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300244" y="3976431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6353498" y="3967080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>
            <a:off x="2893316" y="5244289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5916136" y="5221763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257" y="4075634"/>
            <a:ext cx="2425700" cy="24257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274615" y="4789469"/>
            <a:ext cx="253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Эффективная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бюджетная  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налоговая политика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D:\Users\Veremeychuk\Pictures\Материалы к презентации (отчет 2019)\Слайд 130\Рисунок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8961" y="4047983"/>
            <a:ext cx="2425700" cy="24257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368767" y="4707035"/>
            <a:ext cx="2631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сбалансированности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бюджета Орловского района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 descr="D:\Users\Veremeychuk\Pictures\Материалы к презентации (отчет 2019)\Слайд 130\Рисунок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6887" y="4048314"/>
            <a:ext cx="2425700" cy="2425700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6630145" y="4547433"/>
            <a:ext cx="20714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Выполнение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стратегических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задач в секторах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муниципальной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ответственности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78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</a:t>
            </a:r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часов</a:t>
            </a:r>
          </a:p>
          <a:p>
            <a:pPr algn="ctr" eaLnBrk="0" hangingPunct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 smtClean="0"/>
              <a:t>СОЦИАЛЬНЫЕ </a:t>
            </a:r>
            <a:r>
              <a:rPr lang="ru-RU" b="1" dirty="0" smtClean="0"/>
              <a:t>СЕТИ</a:t>
            </a:r>
          </a:p>
          <a:p>
            <a:pPr algn="ctr" eaLnBrk="0" hangingPunct="0"/>
            <a:endParaRPr lang="ru-RU" b="1" dirty="0" smtClean="0"/>
          </a:p>
          <a:p>
            <a:pPr algn="ctr" eaLnBrk="0" hangingPunct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13"/>
          <p:cNvSpPr/>
          <p:nvPr/>
        </p:nvSpPr>
        <p:spPr>
          <a:xfrm>
            <a:off x="1285852" y="5357826"/>
            <a:ext cx="2000264" cy="1000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428" y="5572140"/>
            <a:ext cx="3429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https://vk.com/public217644077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112144" y="520081"/>
            <a:ext cx="9031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СОБСТВЕННЫХ ДОХОДОВ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 ОРЛОВСКОГО РАЙОНА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ИТОГАМ 202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ГОДА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12676" cy="6858000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xmlns="" id="{D6BF794F-2937-4FBF-ADF1-2412B12AB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53" y="1398441"/>
            <a:ext cx="8428007" cy="137061"/>
          </a:xfrm>
          <a:prstGeom prst="rect">
            <a:avLst/>
          </a:prstGeom>
        </p:spPr>
      </p:pic>
      <p:grpSp>
        <p:nvGrpSpPr>
          <p:cNvPr id="2" name="Группа 34"/>
          <p:cNvGrpSpPr/>
          <p:nvPr/>
        </p:nvGrpSpPr>
        <p:grpSpPr>
          <a:xfrm>
            <a:off x="2285984" y="2071678"/>
            <a:ext cx="4684144" cy="3122762"/>
            <a:chOff x="552091" y="1805347"/>
            <a:chExt cx="4684144" cy="3122762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B245B640-A8DD-487C-8C6F-D245E23E5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15159" y="2130725"/>
              <a:ext cx="2416893" cy="2349959"/>
            </a:xfrm>
            <a:prstGeom prst="rect">
              <a:avLst/>
            </a:prstGeom>
          </p:spPr>
        </p:pic>
        <p:graphicFrame>
          <p:nvGraphicFramePr>
            <p:cNvPr id="25" name="Диаграмма 24"/>
            <p:cNvGraphicFramePr/>
            <p:nvPr/>
          </p:nvGraphicFramePr>
          <p:xfrm>
            <a:off x="552091" y="1805347"/>
            <a:ext cx="4684144" cy="3122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CD150EA7-017F-482C-B538-B38157382B98}"/>
                </a:ext>
              </a:extLst>
            </p:cNvPr>
            <p:cNvSpPr/>
            <p:nvPr/>
          </p:nvSpPr>
          <p:spPr>
            <a:xfrm>
              <a:off x="2092558" y="2670569"/>
              <a:ext cx="169443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346.7</a:t>
              </a:r>
              <a:r>
                <a:rPr lang="ru-RU" sz="36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млн.</a:t>
              </a:r>
            </a:p>
            <a:p>
              <a:pPr algn="ctr"/>
              <a:r>
                <a:rPr lang="ru-RU" sz="24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РУБЛЕЙ</a:t>
              </a:r>
              <a:endParaRPr lang="ru-RU" sz="2400" b="1" spc="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Группа 48"/>
          <p:cNvGrpSpPr/>
          <p:nvPr/>
        </p:nvGrpSpPr>
        <p:grpSpPr>
          <a:xfrm>
            <a:off x="214282" y="2285992"/>
            <a:ext cx="3214710" cy="1214446"/>
            <a:chOff x="423627" y="1635916"/>
            <a:chExt cx="3214710" cy="83485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5340" y="2335674"/>
              <a:ext cx="2950722" cy="135092"/>
            </a:xfrm>
            <a:prstGeom prst="rect">
              <a:avLst/>
            </a:prstGeom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39949" y="1930569"/>
              <a:ext cx="3198388" cy="190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Налог на доходы физических лиц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23627" y="1635916"/>
              <a:ext cx="3199468" cy="275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163.4</a:t>
              </a:r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Группа 44"/>
          <p:cNvGrpSpPr/>
          <p:nvPr/>
        </p:nvGrpSpPr>
        <p:grpSpPr>
          <a:xfrm>
            <a:off x="1000100" y="3571876"/>
            <a:ext cx="2322039" cy="125006"/>
            <a:chOff x="5564039" y="2385650"/>
            <a:chExt cx="2322039" cy="125006"/>
          </a:xfrm>
        </p:grpSpPr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>
              <a:off x="5564039" y="2424024"/>
              <a:ext cx="2273823" cy="1751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7761072" y="2385650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58"/>
          <p:cNvGrpSpPr/>
          <p:nvPr/>
        </p:nvGrpSpPr>
        <p:grpSpPr>
          <a:xfrm>
            <a:off x="6110127" y="1714488"/>
            <a:ext cx="2891029" cy="857256"/>
            <a:chOff x="484011" y="1676846"/>
            <a:chExt cx="3070072" cy="829258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6217" y="2336084"/>
              <a:ext cx="2753334" cy="126055"/>
            </a:xfrm>
            <a:prstGeom prst="rect">
              <a:avLst/>
            </a:prstGeom>
          </p:spPr>
        </p:pic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047020"/>
              <a:ext cx="2873225" cy="459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Единый сельскохозяйственный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84011" y="1676846"/>
              <a:ext cx="3070072" cy="387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62.9</a:t>
              </a:r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Группа 62"/>
          <p:cNvGrpSpPr/>
          <p:nvPr/>
        </p:nvGrpSpPr>
        <p:grpSpPr>
          <a:xfrm>
            <a:off x="5500694" y="2500306"/>
            <a:ext cx="1834378" cy="125006"/>
            <a:chOff x="6268702" y="2394276"/>
            <a:chExt cx="1834378" cy="125006"/>
          </a:xfrm>
        </p:grpSpPr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122" y="2444154"/>
              <a:ext cx="1748958" cy="600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68"/>
          <p:cNvGrpSpPr/>
          <p:nvPr/>
        </p:nvGrpSpPr>
        <p:grpSpPr>
          <a:xfrm>
            <a:off x="6110379" y="2928934"/>
            <a:ext cx="3033621" cy="1285883"/>
            <a:chOff x="468086" y="1845243"/>
            <a:chExt cx="2896845" cy="78942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5747" y="2510213"/>
              <a:ext cx="2718368" cy="124454"/>
            </a:xfrm>
            <a:prstGeom prst="rect">
              <a:avLst/>
            </a:prstGeom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177632"/>
              <a:ext cx="2873225" cy="161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Транспортный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68086" y="1845243"/>
              <a:ext cx="2891355" cy="24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30.2</a:t>
              </a:r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600" b="1" spc="133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Группа 72"/>
          <p:cNvGrpSpPr/>
          <p:nvPr/>
        </p:nvGrpSpPr>
        <p:grpSpPr>
          <a:xfrm>
            <a:off x="6215074" y="3929066"/>
            <a:ext cx="1707857" cy="125006"/>
            <a:chOff x="6268702" y="2394276"/>
            <a:chExt cx="1707857" cy="125006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4122" y="2450162"/>
              <a:ext cx="1622437" cy="549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9"/>
          <p:cNvGrpSpPr/>
          <p:nvPr/>
        </p:nvGrpSpPr>
        <p:grpSpPr>
          <a:xfrm>
            <a:off x="5929322" y="4286259"/>
            <a:ext cx="3214678" cy="938233"/>
            <a:chOff x="5106302" y="3951730"/>
            <a:chExt cx="3615004" cy="1877587"/>
          </a:xfrm>
        </p:grpSpPr>
        <p:grpSp>
          <p:nvGrpSpPr>
            <p:cNvPr id="15" name="Группа 80"/>
            <p:cNvGrpSpPr/>
            <p:nvPr/>
          </p:nvGrpSpPr>
          <p:grpSpPr>
            <a:xfrm>
              <a:off x="5347304" y="3951730"/>
              <a:ext cx="3374002" cy="1877587"/>
              <a:chOff x="85322" y="593179"/>
              <a:chExt cx="3374002" cy="1877587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xmlns="" id="{BE93B1A4-51FA-4D89-8A17-A22E75300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17098" y="2339618"/>
                <a:ext cx="2864588" cy="131148"/>
              </a:xfrm>
              <a:prstGeom prst="rect">
                <a:avLst/>
              </a:prstGeom>
            </p:spPr>
          </p:pic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xmlns="" id="{25EF7BCB-25F5-47CC-A1E2-7162B107FA4B}"/>
                  </a:ext>
                </a:extLst>
              </p:cNvPr>
              <p:cNvSpPr/>
              <p:nvPr/>
            </p:nvSpPr>
            <p:spPr>
              <a:xfrm>
                <a:off x="491707" y="1245802"/>
                <a:ext cx="2889979" cy="29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spc="133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Неналоговые доходы</a:t>
                </a:r>
                <a:endParaRPr lang="ru-RU" sz="1200" spc="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xmlns="" id="{6442E11D-C39C-4936-BA13-2556A5184307}"/>
                  </a:ext>
                </a:extLst>
              </p:cNvPr>
              <p:cNvSpPr/>
              <p:nvPr/>
            </p:nvSpPr>
            <p:spPr>
              <a:xfrm>
                <a:off x="85322" y="593179"/>
                <a:ext cx="3374002" cy="800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36.5</a:t>
                </a:r>
                <a:r>
                  <a:rPr lang="ru-RU" sz="20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sz="1600" b="1" spc="133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млн</a:t>
                </a:r>
                <a:r>
                  <a:rPr lang="ru-RU" sz="16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рублей</a:t>
                </a:r>
                <a:endParaRPr lang="ru-RU" sz="2000" b="1" spc="133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06302" y="5810227"/>
              <a:ext cx="2219684" cy="862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23225" y="5491173"/>
              <a:ext cx="504201" cy="178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95"/>
          <p:cNvGrpSpPr/>
          <p:nvPr/>
        </p:nvGrpSpPr>
        <p:grpSpPr>
          <a:xfrm>
            <a:off x="4833841" y="4789542"/>
            <a:ext cx="125006" cy="1688896"/>
            <a:chOff x="6268702" y="2394276"/>
            <a:chExt cx="125006" cy="1688896"/>
          </a:xfrm>
        </p:grpSpPr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6874" y="2441542"/>
              <a:ext cx="15044" cy="164163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07"/>
          <p:cNvGrpSpPr/>
          <p:nvPr/>
        </p:nvGrpSpPr>
        <p:grpSpPr>
          <a:xfrm>
            <a:off x="166778" y="4071943"/>
            <a:ext cx="3071004" cy="1084514"/>
            <a:chOff x="405442" y="1644542"/>
            <a:chExt cx="3071004" cy="800345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210" y="2330859"/>
              <a:ext cx="2490644" cy="114028"/>
            </a:xfrm>
            <a:prstGeom prst="rect">
              <a:avLst/>
            </a:prstGeom>
          </p:spPr>
        </p:pic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05442" y="2029767"/>
              <a:ext cx="2516037" cy="340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УСН+ЕНВД+патентная</a:t>
              </a:r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система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06374" y="1644542"/>
              <a:ext cx="3070072" cy="295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13,5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857356" y="5357826"/>
            <a:ext cx="3303916" cy="86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1857356" y="5072074"/>
            <a:ext cx="1" cy="250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16"/>
          <p:cNvGrpSpPr/>
          <p:nvPr/>
        </p:nvGrpSpPr>
        <p:grpSpPr>
          <a:xfrm>
            <a:off x="142844" y="5572140"/>
            <a:ext cx="3070072" cy="800345"/>
            <a:chOff x="309056" y="1670422"/>
            <a:chExt cx="3070072" cy="800345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5339" y="2348707"/>
              <a:ext cx="2666050" cy="122060"/>
            </a:xfrm>
            <a:prstGeom prst="rect">
              <a:avLst/>
            </a:prstGeom>
          </p:spPr>
        </p:pic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388189" y="2038394"/>
              <a:ext cx="264830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Иные налоговые доходы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309056" y="1670422"/>
              <a:ext cx="30700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6.2</a:t>
              </a:r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000100" y="3357562"/>
            <a:ext cx="5751" cy="26454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358082" y="2357430"/>
            <a:ext cx="1" cy="22428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7929586" y="3786190"/>
            <a:ext cx="1" cy="21565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>
            <a:off x="1475119" y="6469811"/>
            <a:ext cx="3441938" cy="862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475118" y="6245525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00"/>
          <p:cNvGrpSpPr/>
          <p:nvPr/>
        </p:nvGrpSpPr>
        <p:grpSpPr>
          <a:xfrm>
            <a:off x="5072066" y="4929198"/>
            <a:ext cx="125006" cy="423686"/>
            <a:chOff x="6268702" y="2394276"/>
            <a:chExt cx="125006" cy="423686"/>
          </a:xfrm>
        </p:grpSpPr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5500" y="2458792"/>
              <a:ext cx="665" cy="35917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Овал 102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8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0" name="Группа 78"/>
          <p:cNvGrpSpPr/>
          <p:nvPr/>
        </p:nvGrpSpPr>
        <p:grpSpPr>
          <a:xfrm>
            <a:off x="5357818" y="4786322"/>
            <a:ext cx="125006" cy="1500198"/>
            <a:chOff x="6268702" y="2394276"/>
            <a:chExt cx="125006" cy="1500198"/>
          </a:xfrm>
        </p:grpSpPr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612044" y="3166378"/>
              <a:ext cx="1452930" cy="326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91"/>
          <p:cNvGrpSpPr/>
          <p:nvPr/>
        </p:nvGrpSpPr>
        <p:grpSpPr>
          <a:xfrm>
            <a:off x="5715008" y="5643578"/>
            <a:ext cx="3071833" cy="500066"/>
            <a:chOff x="468086" y="401942"/>
            <a:chExt cx="2896845" cy="2520493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5747" y="2423948"/>
              <a:ext cx="2718368" cy="124454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090151"/>
              <a:ext cx="2873225" cy="832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Акцизы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68086" y="401942"/>
              <a:ext cx="2891355" cy="2016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34.0</a:t>
              </a:r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600" b="1" spc="133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858148" y="6072206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5429256" y="6286520"/>
            <a:ext cx="2403896" cy="143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95"/>
          <p:cNvGrpSpPr/>
          <p:nvPr/>
        </p:nvGrpSpPr>
        <p:grpSpPr>
          <a:xfrm>
            <a:off x="5715008" y="4000504"/>
            <a:ext cx="285752" cy="1175521"/>
            <a:chOff x="6268702" y="2328950"/>
            <a:chExt cx="197908" cy="1627547"/>
          </a:xfrm>
        </p:grpSpPr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  <a:stCxn id="75" idx="6"/>
            </p:cNvCxnSpPr>
            <p:nvPr/>
          </p:nvCxnSpPr>
          <p:spPr>
            <a:xfrm flipH="1" flipV="1">
              <a:off x="6420199" y="2328950"/>
              <a:ext cx="46411" cy="162754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2" name="Соединительная линия уступом 121"/>
          <p:cNvCxnSpPr>
            <a:endCxn id="75" idx="0"/>
          </p:cNvCxnSpPr>
          <p:nvPr/>
        </p:nvCxnSpPr>
        <p:spPr>
          <a:xfrm rot="16200000" flipH="1">
            <a:off x="5781978" y="3433467"/>
            <a:ext cx="642942" cy="348255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2071688"/>
            <a:ext cx="28575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00175"/>
            <a:ext cx="278606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/>
          </p:cNvSpPr>
          <p:nvPr>
            <p:ph type="title"/>
          </p:nvPr>
        </p:nvSpPr>
        <p:spPr>
          <a:xfrm>
            <a:off x="457200" y="642917"/>
            <a:ext cx="8229600" cy="8572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КРУПНЕЙШИЕ НАЛОГОПЛАТЕЛЬЩИКИ ОРЛОВСКОГО РАЙОНА</a:t>
            </a:r>
            <a:r>
              <a:rPr lang="ru-RU" sz="3200" dirty="0" smtClean="0">
                <a:solidFill>
                  <a:schemeClr val="accent2"/>
                </a:solidFill>
              </a:rPr>
              <a:t/>
            </a:r>
            <a:br>
              <a:rPr lang="ru-RU" sz="3200" dirty="0" smtClean="0">
                <a:solidFill>
                  <a:schemeClr val="accent2"/>
                </a:solidFill>
              </a:rPr>
            </a:br>
            <a:endParaRPr lang="ru-RU" sz="3200" dirty="0" smtClean="0">
              <a:solidFill>
                <a:schemeClr val="accent2"/>
              </a:solidFill>
            </a:endParaRPr>
          </a:p>
        </p:txBody>
      </p:sp>
      <p:sp>
        <p:nvSpPr>
          <p:cNvPr id="19461" name="Скругленный прямоугольник 2"/>
          <p:cNvSpPr>
            <a:spLocks noGrp="1" noChangeArrowheads="1"/>
          </p:cNvSpPr>
          <p:nvPr>
            <p:ph idx="1"/>
          </p:nvPr>
        </p:nvSpPr>
        <p:spPr>
          <a:xfrm>
            <a:off x="9001127" y="4643439"/>
            <a:ext cx="142875" cy="357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</a:ln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/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500" y="1500175"/>
            <a:ext cx="5072063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«Корммаш»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3190" y="3857626"/>
            <a:ext cx="614362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«Хлебокомбинат»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52" y="5286389"/>
            <a:ext cx="7358063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ЗАО «Орловская мельница»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313" y="2643191"/>
            <a:ext cx="5429250" cy="7858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«Молочный </a:t>
            </a:r>
            <a:r>
              <a:rPr lang="ru-RU" sz="2400" b="1" dirty="0">
                <a:solidFill>
                  <a:schemeClr val="tx1"/>
                </a:solidFill>
              </a:rPr>
              <a:t>завод»Орловский</a:t>
            </a:r>
          </a:p>
        </p:txBody>
      </p:sp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786189"/>
            <a:ext cx="32289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4572001"/>
            <a:ext cx="22145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500166" y="6143644"/>
            <a:ext cx="721523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chemeClr val="tx1"/>
                </a:solidFill>
              </a:rPr>
              <a:t>Сельхозтоваропроизводители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3490" name="Picture 2" descr="https://spassk.pnzreg.ru/upload/iblock/904/904454f3302f085414815438e543459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7892"/>
            <a:ext cx="1357290" cy="90485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44760</TotalTime>
  <Words>2689</Words>
  <Application>Microsoft Office PowerPoint</Application>
  <PresentationFormat>Экран (4:3)</PresentationFormat>
  <Paragraphs>670</Paragraphs>
  <Slides>79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Городская</vt:lpstr>
      <vt:lpstr>Слайд 1</vt:lpstr>
      <vt:lpstr> ИСПОЛНЕНИЕ БЮДЖЕТА ОРЛОВСКОГО РАЙОНА ЗА 2023 ГОД ОСУЩЕСТВЛЯЛОСЬ НА ОСНОВЕ:</vt:lpstr>
      <vt:lpstr>ОСНОВНЫЕ НАПРАВЛЕНИЯ БЮДЖЕТНОЙ И НАЛОГОВОЙ ПОЛИТИКИ ОРЛОВСКОГО РАЙОНА В 2023 ГОДУ</vt:lpstr>
      <vt:lpstr>Слайд 4</vt:lpstr>
      <vt:lpstr>Расходы на реализацию национальных проектов в 2023 году </vt:lpstr>
      <vt:lpstr>Слайд 6</vt:lpstr>
      <vt:lpstr>Слайд 7</vt:lpstr>
      <vt:lpstr>Слайд 8</vt:lpstr>
      <vt:lpstr> КРУПНЕЙШИЕ НАЛОГОПЛАТЕЛЬЩИКИ ОРЛОВСКОГО РАЙОНА </vt:lpstr>
      <vt:lpstr>Слайд 10</vt:lpstr>
      <vt:lpstr> Структура расходов бюджета Орловского района в 2023 году  1 361 345.2 тыс. рублей</vt:lpstr>
      <vt:lpstr>Расходы бюджета Орловского района в 2023 году</vt:lpstr>
      <vt:lpstr>Расходы бюджета Орловского района на повышение оплаты труда в 2023 году</vt:lpstr>
      <vt:lpstr> «Бюджет развития» Орловского района в 2023 году </vt:lpstr>
      <vt:lpstr>Слайд 15</vt:lpstr>
      <vt:lpstr>.</vt:lpstr>
      <vt:lpstr>ДОРОЖНЫЙ ФОНД ОРЛОВСКОГО РАЙОНА ЗА 2023 ГОД</vt:lpstr>
      <vt:lpstr>.</vt:lpstr>
      <vt:lpstr>.</vt:lpstr>
      <vt:lpstr>Слайд 20</vt:lpstr>
      <vt:lpstr>.</vt:lpstr>
      <vt:lpstr>.</vt:lpstr>
      <vt:lpstr>.</vt:lpstr>
      <vt:lpstr>.</vt:lpstr>
      <vt:lpstr>Расходы бюджета Орловского района в 2023 году по Управлению образования 706.4 млн.рублей</vt:lpstr>
      <vt:lpstr> -оплата труда и начисления на оплату             труда -86.4 млн.рублей  -коммунальные услуги-42.6 млн.рублей   -подвоз учащихся-23.5  млн.рублей   -питание школьников-12.5 млн.рублей  -закупка молока и продуктов питания-6.4 млн.рублей </vt:lpstr>
      <vt:lpstr> Дошкольное образование- 142.8 млн.рублей</vt:lpstr>
      <vt:lpstr>Слайд 28</vt:lpstr>
      <vt:lpstr>Слайд 29</vt:lpstr>
      <vt:lpstr>Слайд 30</vt:lpstr>
      <vt:lpstr>Слайд 31</vt:lpstr>
      <vt:lpstr>Слайд 32</vt:lpstr>
      <vt:lpstr>Начальное общее, основное общее, среднее общее образование-430,7 млн.рублей</vt:lpstr>
      <vt:lpstr> На обеспечение питанием школьников  1- 4 классов </vt:lpstr>
      <vt:lpstr>Создание и (обновление) материально-технической базы</vt:lpstr>
      <vt:lpstr>На  ежемесячного вознаграждения за классное руководство израсходовано 17101,1  тыс.рублей</vt:lpstr>
      <vt:lpstr>На  обеспечение деятельности советников директоров израсходовано 2876,6 тыс.рублей</vt:lpstr>
      <vt:lpstr>    МБОУ ОСОШ №1-2348,0 тыс.рублей: -казачьи костюмы и наглядные пособия 23,0 тыс. руб.;   -на монтаж системы охранной сигнализации, видеонаблюдения 1233,9 тыс. руб.; -выборочный капитальный ремонт кровли и ремонт пищеблока(утепление перекрытия пищеблока, вентиляция) 790,7 тыс.руб.; -огнезащитная обработка деревянных конструкций 181,1тыс.руб.; -проверка измерительного комплекса СГ-ТК-Д-65   33,3 тыс. руб.; -холодильник для пищеблока 86,0 тыс.руб.  .   </vt:lpstr>
      <vt:lpstr>   МБОУ ОСОШ №2 -1544,0 тыс.рублей  -монтаж системы видеонаблюдения, охранной сигнализации 798,0 тыс.руб.; -выборочный капитальный ремонт кабинетов, спортзала 663,3 тыс. руб.; -установка водонагревателя 82,7 тыс.руб.  .   </vt:lpstr>
      <vt:lpstr>  МБОУ ОСОШ №3 - 1652,8 тыс.рублей -установка системы видеонаблюдения, охранной сигнализации 836,0 тыс.руб.; - огнезащитная обработка деревянных конструкций 98,1 тыс.руб.; -замена двух котлов 625,5 тыс.руб.; -холодильник для пищеблока 93,2 тыс.руб.    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Дополнительное образование-75,6 млн.рублей</vt:lpstr>
      <vt:lpstr>На содержания Физкультурно-оздоровительного комплекса направлено более 40,0 млн.рублей  </vt:lpstr>
      <vt:lpstr>  На иные цели для учреждений дополнительного образования : </vt:lpstr>
      <vt:lpstr>Реализация Указов Президента Российской       Федерации в 2023 году</vt:lpstr>
      <vt:lpstr>Меры социальной поддержки отдельных категорий граждан Орловского района</vt:lpstr>
      <vt:lpstr>Слайд 57</vt:lpstr>
      <vt:lpstr>Дополнительное образование детей- 19668,8 тыс.рублей</vt:lpstr>
      <vt:lpstr>Расходы на иные цели:</vt:lpstr>
      <vt:lpstr>Детская школа искусств</vt:lpstr>
      <vt:lpstr>На развитие отрасли «Культура» -53,6 млн.рублей</vt:lpstr>
      <vt:lpstr>Слайд 62</vt:lpstr>
      <vt:lpstr>Слайд 63</vt:lpstr>
      <vt:lpstr>Реализация Указов Президента Российской Федерации в 2023 году</vt:lpstr>
      <vt:lpstr>Клубные формирования</vt:lpstr>
      <vt:lpstr>Талантливые мастера народной культуры за 2023 год</vt:lpstr>
      <vt:lpstr>Расходы на мероприятия в сфере культуры -1723,8 тыс.рублей</vt:lpstr>
      <vt:lpstr>Физическая культура и спорт - 1748,0 тыс.рублей</vt:lpstr>
      <vt:lpstr>Слайд 69</vt:lpstr>
      <vt:lpstr>Слайд 70</vt:lpstr>
      <vt:lpstr>Слайд 71</vt:lpstr>
      <vt:lpstr>  МБУ «Центр социального обслуживания»  </vt:lpstr>
      <vt:lpstr>  Содержание мобильных бригад, осуществляющих доставку лиц старше 65 лет </vt:lpstr>
      <vt:lpstr>Слайд 74</vt:lpstr>
      <vt:lpstr>Слайд 75</vt:lpstr>
      <vt:lpstr>Слайд 76</vt:lpstr>
      <vt:lpstr>Слайд 77</vt:lpstr>
      <vt:lpstr>Слайд 78</vt:lpstr>
      <vt:lpstr>Слайд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Волженина</dc:creator>
  <cp:lastModifiedBy>user</cp:lastModifiedBy>
  <cp:revision>4320</cp:revision>
  <dcterms:created xsi:type="dcterms:W3CDTF">2012-04-26T14:31:40Z</dcterms:created>
  <dcterms:modified xsi:type="dcterms:W3CDTF">2024-04-26T13:04:14Z</dcterms:modified>
</cp:coreProperties>
</file>