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charts/chart7.xml" ContentType="application/vnd.openxmlformats-officedocument.drawingml.chart+xml"/>
  <Override PartName="/ppt/diagrams/colors8.xml" ContentType="application/vnd.openxmlformats-officedocument.drawingml.diagramColors+xml"/>
  <Override PartName="/ppt/diagrams/drawing14.xml" ContentType="application/vnd.ms-office.drawingml.diagramDrawing+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charts/chart14.xml" ContentType="application/vnd.openxmlformats-officedocument.drawingml.char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charts/chart10.xml" ContentType="application/vnd.openxmlformats-officedocument.drawingml.chart+xml"/>
  <Override PartName="/ppt/notesSlides/notesSlide20.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diagrams/layout7.xml" ContentType="application/vnd.openxmlformats-officedocument.drawingml.diagramLayout+xml"/>
  <Override PartName="/ppt/charts/chart15.xml" ContentType="application/vnd.openxmlformats-officedocument.drawingml.char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charts/chart16.xml" ContentType="application/vnd.openxmlformats-officedocument.drawingml.chart+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charts/chart12.xml" ContentType="application/vnd.openxmlformats-officedocument.drawingml.chart+xml"/>
  <Override PartName="/ppt/notesSlides/notesSlide11.xml" ContentType="application/vnd.openxmlformats-officedocument.presentationml.notesSlide+xml"/>
  <Override PartName="/ppt/diagrams/data5.xml" ContentType="application/vnd.openxmlformats-officedocument.drawingml.diagramData+xml"/>
  <Override PartName="/ppt/charts/chart6.xml" ContentType="application/vnd.openxmlformats-officedocument.drawingml.chart+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slides/slide32.xml" ContentType="application/vnd.openxmlformats-officedocument.presentationml.slide+xml"/>
  <Override PartName="/ppt/slideLayouts/slideLayout4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20" r:id="rId2"/>
    <p:sldMasterId id="2147483745" r:id="rId3"/>
    <p:sldMasterId id="2147483757" r:id="rId4"/>
  </p:sldMasterIdLst>
  <p:notesMasterIdLst>
    <p:notesMasterId r:id="rId58"/>
  </p:notesMasterIdLst>
  <p:handoutMasterIdLst>
    <p:handoutMasterId r:id="rId59"/>
  </p:handoutMasterIdLst>
  <p:sldIdLst>
    <p:sldId id="302" r:id="rId5"/>
    <p:sldId id="390" r:id="rId6"/>
    <p:sldId id="391" r:id="rId7"/>
    <p:sldId id="392" r:id="rId8"/>
    <p:sldId id="393" r:id="rId9"/>
    <p:sldId id="389" r:id="rId10"/>
    <p:sldId id="377" r:id="rId11"/>
    <p:sldId id="263" r:id="rId12"/>
    <p:sldId id="267" r:id="rId13"/>
    <p:sldId id="394" r:id="rId14"/>
    <p:sldId id="264" r:id="rId15"/>
    <p:sldId id="342" r:id="rId16"/>
    <p:sldId id="383" r:id="rId17"/>
    <p:sldId id="384" r:id="rId18"/>
    <p:sldId id="266" r:id="rId19"/>
    <p:sldId id="395" r:id="rId20"/>
    <p:sldId id="380" r:id="rId21"/>
    <p:sldId id="301" r:id="rId22"/>
    <p:sldId id="374" r:id="rId23"/>
    <p:sldId id="386" r:id="rId24"/>
    <p:sldId id="281" r:id="rId25"/>
    <p:sldId id="299" r:id="rId26"/>
    <p:sldId id="376" r:id="rId27"/>
    <p:sldId id="268" r:id="rId28"/>
    <p:sldId id="292" r:id="rId29"/>
    <p:sldId id="343" r:id="rId30"/>
    <p:sldId id="399" r:id="rId31"/>
    <p:sldId id="400" r:id="rId32"/>
    <p:sldId id="401" r:id="rId33"/>
    <p:sldId id="402" r:id="rId34"/>
    <p:sldId id="403" r:id="rId35"/>
    <p:sldId id="405" r:id="rId36"/>
    <p:sldId id="406" r:id="rId37"/>
    <p:sldId id="407" r:id="rId38"/>
    <p:sldId id="408" r:id="rId39"/>
    <p:sldId id="409" r:id="rId40"/>
    <p:sldId id="410" r:id="rId41"/>
    <p:sldId id="411" r:id="rId42"/>
    <p:sldId id="413" r:id="rId43"/>
    <p:sldId id="414" r:id="rId44"/>
    <p:sldId id="415" r:id="rId45"/>
    <p:sldId id="416" r:id="rId46"/>
    <p:sldId id="417" r:id="rId47"/>
    <p:sldId id="418" r:id="rId48"/>
    <p:sldId id="419" r:id="rId49"/>
    <p:sldId id="420" r:id="rId50"/>
    <p:sldId id="421" r:id="rId51"/>
    <p:sldId id="422" r:id="rId52"/>
    <p:sldId id="423" r:id="rId53"/>
    <p:sldId id="382" r:id="rId54"/>
    <p:sldId id="424" r:id="rId55"/>
    <p:sldId id="303" r:id="rId56"/>
    <p:sldId id="375" r:id="rId57"/>
  </p:sldIdLst>
  <p:sldSz cx="9144000" cy="6858000" type="screen4x3"/>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713" autoAdjust="0"/>
  </p:normalViewPr>
  <p:slideViewPr>
    <p:cSldViewPr>
      <p:cViewPr varScale="1">
        <p:scale>
          <a:sx n="106" d="100"/>
          <a:sy n="106" d="100"/>
        </p:scale>
        <p:origin x="-16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Office_Excel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Office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Office_Excel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Office_Excel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view3D>
      <c:rotX val="30"/>
      <c:perspective val="30"/>
    </c:view3D>
    <c:plotArea>
      <c:layout>
        <c:manualLayout>
          <c:layoutTarget val="inner"/>
          <c:xMode val="edge"/>
          <c:yMode val="edge"/>
          <c:x val="6.5240594925634526E-2"/>
          <c:y val="0.11298360229352977"/>
          <c:w val="0.61552955186157365"/>
          <c:h val="0.88701641316604363"/>
        </c:manualLayout>
      </c:layout>
      <c:pie3DChart>
        <c:varyColors val="1"/>
        <c:ser>
          <c:idx val="0"/>
          <c:order val="0"/>
          <c:tx>
            <c:strRef>
              <c:f>Лист1!$B$1</c:f>
              <c:strCache>
                <c:ptCount val="1"/>
                <c:pt idx="0">
                  <c:v>Продажи</c:v>
                </c:pt>
              </c:strCache>
            </c:strRef>
          </c:tx>
          <c:explosion val="23"/>
          <c:dLbls>
            <c:showPercent val="1"/>
          </c:dLbls>
          <c:cat>
            <c:multiLvlStrRef>
              <c:f>Лист1!$A$2:$B$9</c:f>
              <c:multiLvlStrCache>
                <c:ptCount val="8"/>
                <c:lvl>
                  <c:pt idx="0">
                    <c:v>180 954.10</c:v>
                  </c:pt>
                  <c:pt idx="1">
                    <c:v>36824.7</c:v>
                  </c:pt>
                  <c:pt idx="2">
                    <c:v>15514.3</c:v>
                  </c:pt>
                  <c:pt idx="3">
                    <c:v>55505.6</c:v>
                  </c:pt>
                  <c:pt idx="4">
                    <c:v>3848.1</c:v>
                  </c:pt>
                  <c:pt idx="5">
                    <c:v>32354.4</c:v>
                  </c:pt>
                  <c:pt idx="6">
                    <c:v>7157.5</c:v>
                  </c:pt>
                  <c:pt idx="7">
                    <c:v>21432.5</c:v>
                  </c:pt>
                </c:lvl>
                <c:lvl>
                  <c:pt idx="0">
                    <c:v>НДФЛ</c:v>
                  </c:pt>
                  <c:pt idx="1">
                    <c:v>Акцизы</c:v>
                  </c:pt>
                  <c:pt idx="2">
                    <c:v>УСН</c:v>
                  </c:pt>
                  <c:pt idx="3">
                    <c:v>ЕСХН</c:v>
                  </c:pt>
                  <c:pt idx="4">
                    <c:v>Патентная система</c:v>
                  </c:pt>
                  <c:pt idx="5">
                    <c:v>Транспортный налог</c:v>
                  </c:pt>
                  <c:pt idx="6">
                    <c:v>Государственная пошлина</c:v>
                  </c:pt>
                  <c:pt idx="7">
                    <c:v>Неналоговые доходы</c:v>
                  </c:pt>
                </c:lvl>
              </c:multiLvlStrCache>
            </c:multiLvlStrRef>
          </c:cat>
          <c:val>
            <c:numRef>
              <c:f>Лист1!$B$2:$B$9</c:f>
              <c:numCache>
                <c:formatCode>General</c:formatCode>
                <c:ptCount val="8"/>
                <c:pt idx="0" formatCode="#,##0.00">
                  <c:v>180954.1</c:v>
                </c:pt>
                <c:pt idx="1">
                  <c:v>36824.699999999997</c:v>
                </c:pt>
                <c:pt idx="2">
                  <c:v>15514.3</c:v>
                </c:pt>
                <c:pt idx="3">
                  <c:v>55505.599999999999</c:v>
                </c:pt>
                <c:pt idx="4">
                  <c:v>3848.1</c:v>
                </c:pt>
                <c:pt idx="5">
                  <c:v>32354.400000000001</c:v>
                </c:pt>
                <c:pt idx="6">
                  <c:v>7157.5</c:v>
                </c:pt>
                <c:pt idx="7">
                  <c:v>21432.5</c:v>
                </c:pt>
              </c:numCache>
            </c:numRef>
          </c:val>
        </c:ser>
      </c:pie3DChart>
    </c:plotArea>
    <c:legend>
      <c:legendPos val="r"/>
      <c:layout>
        <c:manualLayout>
          <c:xMode val="edge"/>
          <c:yMode val="edge"/>
          <c:x val="0.67611098959852445"/>
          <c:y val="0"/>
          <c:w val="0.32388901040147788"/>
          <c:h val="1"/>
        </c:manualLayout>
      </c:layout>
    </c:legend>
    <c:plotVisOnly val="1"/>
  </c:chart>
  <c:txPr>
    <a:bodyPr/>
    <a:lstStyle/>
    <a:p>
      <a:pPr>
        <a:defRPr sz="1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style val="22"/>
  <c:chart>
    <c:title>
      <c:layout/>
    </c:title>
    <c:view3D>
      <c:rotX val="50"/>
      <c:rotY val="70"/>
      <c:rAngAx val="1"/>
    </c:view3D>
    <c:plotArea>
      <c:layout>
        <c:manualLayout>
          <c:layoutTarget val="inner"/>
          <c:xMode val="edge"/>
          <c:yMode val="edge"/>
          <c:x val="0.14459165236342672"/>
          <c:y val="0.2130374672896119"/>
          <c:w val="0.85540834763657458"/>
          <c:h val="0.58964600883209728"/>
        </c:manualLayout>
      </c:layout>
      <c:bar3DChart>
        <c:barDir val="col"/>
        <c:grouping val="clustered"/>
        <c:ser>
          <c:idx val="0"/>
          <c:order val="0"/>
          <c:tx>
            <c:strRef>
              <c:f>Лист1!$B$1</c:f>
              <c:strCache>
                <c:ptCount val="1"/>
                <c:pt idx="0">
                  <c:v>МБУК "ОМЦБ"</c:v>
                </c:pt>
              </c:strCache>
            </c:strRef>
          </c:tx>
          <c:dLbls>
            <c:dLbl>
              <c:idx val="0"/>
              <c:layout>
                <c:manualLayout>
                  <c:x val="5.9679557592515385E-2"/>
                  <c:y val="-0.10864000098328522"/>
                </c:manualLayout>
              </c:layout>
              <c:showVal val="1"/>
            </c:dLbl>
            <c:dLbl>
              <c:idx val="1"/>
              <c:layout>
                <c:manualLayout>
                  <c:x val="3.162479023357153E-2"/>
                  <c:y val="-0.10258801935705447"/>
                </c:manualLayout>
              </c:layout>
              <c:showVal val="1"/>
            </c:dLbl>
            <c:dLbl>
              <c:idx val="2"/>
              <c:layout>
                <c:manualLayout>
                  <c:x val="3.1209950874719929E-2"/>
                  <c:y val="-9.3915993332782832E-2"/>
                </c:manualLayout>
              </c:layout>
              <c:showVal val="1"/>
            </c:dLbl>
            <c:showVal val="1"/>
          </c:dLbls>
          <c:cat>
            <c:strRef>
              <c:f>Лист1!$A$2:$A$4</c:f>
              <c:strCache>
                <c:ptCount val="3"/>
                <c:pt idx="0">
                  <c:v>2025 год</c:v>
                </c:pt>
                <c:pt idx="1">
                  <c:v>2026 год</c:v>
                </c:pt>
                <c:pt idx="2">
                  <c:v>2027 год</c:v>
                </c:pt>
              </c:strCache>
            </c:strRef>
          </c:cat>
          <c:val>
            <c:numRef>
              <c:f>Лист1!$B$2:$B$4</c:f>
              <c:numCache>
                <c:formatCode>General</c:formatCode>
                <c:ptCount val="3"/>
                <c:pt idx="0">
                  <c:v>17.399999999999999</c:v>
                </c:pt>
                <c:pt idx="1">
                  <c:v>17.5</c:v>
                </c:pt>
                <c:pt idx="2">
                  <c:v>17.600000000000001</c:v>
                </c:pt>
              </c:numCache>
            </c:numRef>
          </c:val>
        </c:ser>
        <c:shape val="cylinder"/>
        <c:axId val="49865856"/>
        <c:axId val="49867392"/>
        <c:axId val="0"/>
      </c:bar3DChart>
      <c:catAx>
        <c:axId val="49865856"/>
        <c:scaling>
          <c:orientation val="minMax"/>
        </c:scaling>
        <c:axPos val="b"/>
        <c:tickLblPos val="nextTo"/>
        <c:crossAx val="49867392"/>
        <c:crosses val="autoZero"/>
        <c:auto val="1"/>
        <c:lblAlgn val="ctr"/>
        <c:lblOffset val="100"/>
      </c:catAx>
      <c:valAx>
        <c:axId val="49867392"/>
        <c:scaling>
          <c:orientation val="minMax"/>
        </c:scaling>
        <c:axPos val="l"/>
        <c:majorGridlines/>
        <c:numFmt formatCode="General" sourceLinked="1"/>
        <c:tickLblPos val="nextTo"/>
        <c:crossAx val="49865856"/>
        <c:crosses val="autoZero"/>
        <c:crossBetween val="between"/>
      </c:valAx>
    </c:plotArea>
    <c:plotVisOnly val="1"/>
  </c:chart>
  <c:txPr>
    <a:bodyPr/>
    <a:lstStyle/>
    <a:p>
      <a:pPr>
        <a:defRPr sz="1800"/>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style val="30"/>
  <c:chart>
    <c:title>
      <c:tx>
        <c:rich>
          <a:bodyPr/>
          <a:lstStyle/>
          <a:p>
            <a:pPr>
              <a:defRPr/>
            </a:pPr>
            <a:r>
              <a:rPr lang="ru-RU" dirty="0" smtClean="0"/>
              <a:t>На</a:t>
            </a:r>
            <a:r>
              <a:rPr lang="ru-RU" baseline="0" dirty="0" smtClean="0"/>
              <a:t> проведение мероприятий</a:t>
            </a:r>
            <a:endParaRPr lang="ru-RU" dirty="0"/>
          </a:p>
        </c:rich>
      </c:tx>
      <c:layout/>
    </c:title>
    <c:view3D>
      <c:rotX val="50"/>
      <c:rotY val="70"/>
      <c:rAngAx val="1"/>
    </c:view3D>
    <c:plotArea>
      <c:layout>
        <c:manualLayout>
          <c:layoutTarget val="inner"/>
          <c:xMode val="edge"/>
          <c:yMode val="edge"/>
          <c:x val="8.0816871183091332E-2"/>
          <c:y val="0.2409878382539993"/>
          <c:w val="0.8208845691627964"/>
          <c:h val="0.57943043410161754"/>
        </c:manualLayout>
      </c:layout>
      <c:bar3DChart>
        <c:barDir val="col"/>
        <c:grouping val="clustered"/>
        <c:ser>
          <c:idx val="0"/>
          <c:order val="0"/>
          <c:tx>
            <c:strRef>
              <c:f>Лист1!$B$1</c:f>
              <c:strCache>
                <c:ptCount val="1"/>
                <c:pt idx="0">
                  <c:v>МБУК "ОРДК"</c:v>
                </c:pt>
              </c:strCache>
            </c:strRef>
          </c:tx>
          <c:dLbls>
            <c:dLbl>
              <c:idx val="0"/>
              <c:layout>
                <c:manualLayout>
                  <c:x val="5.9679557592515385E-2"/>
                  <c:y val="-0.10864000098328522"/>
                </c:manualLayout>
              </c:layout>
              <c:showVal val="1"/>
            </c:dLbl>
            <c:dLbl>
              <c:idx val="1"/>
              <c:layout>
                <c:manualLayout>
                  <c:x val="3.162479023357153E-2"/>
                  <c:y val="-0.10258801935705447"/>
                </c:manualLayout>
              </c:layout>
              <c:showVal val="1"/>
            </c:dLbl>
            <c:dLbl>
              <c:idx val="2"/>
              <c:layout>
                <c:manualLayout>
                  <c:x val="3.1209950874719929E-2"/>
                  <c:y val="-9.3915993332782832E-2"/>
                </c:manualLayout>
              </c:layout>
              <c:showVal val="1"/>
            </c:dLbl>
            <c:showVal val="1"/>
          </c:dLbls>
          <c:cat>
            <c:strRef>
              <c:f>Лист1!$A$2:$A$4</c:f>
              <c:strCache>
                <c:ptCount val="3"/>
                <c:pt idx="0">
                  <c:v>2025 год</c:v>
                </c:pt>
                <c:pt idx="1">
                  <c:v>2026 год</c:v>
                </c:pt>
                <c:pt idx="2">
                  <c:v>2027 год</c:v>
                </c:pt>
              </c:strCache>
            </c:strRef>
          </c:cat>
          <c:val>
            <c:numRef>
              <c:f>Лист1!$B$2:$B$4</c:f>
              <c:numCache>
                <c:formatCode>0.0</c:formatCode>
                <c:ptCount val="3"/>
                <c:pt idx="0">
                  <c:v>1.6</c:v>
                </c:pt>
                <c:pt idx="1">
                  <c:v>1.6</c:v>
                </c:pt>
                <c:pt idx="2">
                  <c:v>1.6</c:v>
                </c:pt>
              </c:numCache>
            </c:numRef>
          </c:val>
        </c:ser>
        <c:shape val="cylinder"/>
        <c:axId val="49711360"/>
        <c:axId val="50089984"/>
        <c:axId val="0"/>
      </c:bar3DChart>
      <c:catAx>
        <c:axId val="49711360"/>
        <c:scaling>
          <c:orientation val="minMax"/>
        </c:scaling>
        <c:axPos val="b"/>
        <c:tickLblPos val="nextTo"/>
        <c:crossAx val="50089984"/>
        <c:crosses val="autoZero"/>
        <c:auto val="1"/>
        <c:lblAlgn val="ctr"/>
        <c:lblOffset val="100"/>
      </c:catAx>
      <c:valAx>
        <c:axId val="50089984"/>
        <c:scaling>
          <c:orientation val="minMax"/>
        </c:scaling>
        <c:axPos val="l"/>
        <c:majorGridlines/>
        <c:numFmt formatCode="0.0" sourceLinked="1"/>
        <c:tickLblPos val="nextTo"/>
        <c:crossAx val="49711360"/>
        <c:crosses val="autoZero"/>
        <c:crossBetween val="between"/>
      </c:valAx>
    </c:plotArea>
    <c:plotVisOnly val="1"/>
  </c:chart>
  <c:txPr>
    <a:bodyPr/>
    <a:lstStyle/>
    <a:p>
      <a:pPr>
        <a:defRPr sz="1800"/>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style val="14"/>
  <c:chart>
    <c:autoTitleDeleted val="1"/>
    <c:view3D>
      <c:rAngAx val="1"/>
    </c:view3D>
    <c:plotArea>
      <c:layout>
        <c:manualLayout>
          <c:layoutTarget val="inner"/>
          <c:xMode val="edge"/>
          <c:yMode val="edge"/>
          <c:x val="0.24988604068365539"/>
          <c:y val="9.5434461474615685E-4"/>
          <c:w val="0.7501139593163445"/>
          <c:h val="0.88224692575873664"/>
        </c:manualLayout>
      </c:layout>
      <c:bar3DChart>
        <c:barDir val="bar"/>
        <c:grouping val="stacked"/>
        <c:ser>
          <c:idx val="0"/>
          <c:order val="0"/>
          <c:tx>
            <c:strRef>
              <c:f>Лист1!$B$1</c:f>
              <c:strCache>
                <c:ptCount val="1"/>
                <c:pt idx="0">
                  <c:v>На проведение спортивных мероприятий</c:v>
                </c:pt>
              </c:strCache>
            </c:strRef>
          </c:tx>
          <c:dLbls>
            <c:showVal val="1"/>
          </c:dLbls>
          <c:cat>
            <c:strRef>
              <c:f>Лист1!$A$2:$A$4</c:f>
              <c:strCache>
                <c:ptCount val="3"/>
                <c:pt idx="0">
                  <c:v>2027 год</c:v>
                </c:pt>
                <c:pt idx="1">
                  <c:v>2026 год</c:v>
                </c:pt>
                <c:pt idx="2">
                  <c:v>2025 год</c:v>
                </c:pt>
              </c:strCache>
            </c:strRef>
          </c:cat>
          <c:val>
            <c:numRef>
              <c:f>Лист1!$B$2:$B$4</c:f>
              <c:numCache>
                <c:formatCode>General</c:formatCode>
                <c:ptCount val="3"/>
                <c:pt idx="0">
                  <c:v>1181.5</c:v>
                </c:pt>
                <c:pt idx="1">
                  <c:v>1181.5</c:v>
                </c:pt>
                <c:pt idx="2">
                  <c:v>1181.5</c:v>
                </c:pt>
              </c:numCache>
            </c:numRef>
          </c:val>
        </c:ser>
        <c:shape val="cylinder"/>
        <c:axId val="50174976"/>
        <c:axId val="50189056"/>
        <c:axId val="0"/>
      </c:bar3DChart>
      <c:catAx>
        <c:axId val="50174976"/>
        <c:scaling>
          <c:orientation val="minMax"/>
        </c:scaling>
        <c:axPos val="l"/>
        <c:tickLblPos val="nextTo"/>
        <c:crossAx val="50189056"/>
        <c:crosses val="autoZero"/>
        <c:auto val="1"/>
        <c:lblAlgn val="ctr"/>
        <c:lblOffset val="100"/>
      </c:catAx>
      <c:valAx>
        <c:axId val="50189056"/>
        <c:scaling>
          <c:orientation val="minMax"/>
        </c:scaling>
        <c:delete val="1"/>
        <c:axPos val="b"/>
        <c:majorGridlines/>
        <c:numFmt formatCode="General" sourceLinked="1"/>
        <c:tickLblPos val="nextTo"/>
        <c:crossAx val="50174976"/>
        <c:crosses val="autoZero"/>
        <c:crossBetween val="between"/>
        <c:majorUnit val="100"/>
      </c:valAx>
    </c:plotArea>
    <c:plotVisOnly val="1"/>
  </c:chart>
  <c:txPr>
    <a:bodyPr/>
    <a:lstStyle/>
    <a:p>
      <a:pPr>
        <a:defRPr sz="1800"/>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chart>
    <c:autoTitleDeleted val="1"/>
    <c:view3D>
      <c:rAngAx val="1"/>
    </c:view3D>
    <c:plotArea>
      <c:layout>
        <c:manualLayout>
          <c:layoutTarget val="inner"/>
          <c:xMode val="edge"/>
          <c:yMode val="edge"/>
          <c:x val="0.13637454242004968"/>
          <c:y val="3.5807801638312695E-2"/>
          <c:w val="0.85426879792218302"/>
          <c:h val="0.83190262848425645"/>
        </c:manualLayout>
      </c:layout>
      <c:bar3DChart>
        <c:barDir val="col"/>
        <c:grouping val="stacked"/>
        <c:ser>
          <c:idx val="0"/>
          <c:order val="0"/>
          <c:tx>
            <c:strRef>
              <c:f>Лист1!$B$1</c:f>
              <c:strCache>
                <c:ptCount val="1"/>
                <c:pt idx="0">
                  <c:v>Ряд 1</c:v>
                </c:pt>
              </c:strCache>
            </c:strRef>
          </c:tx>
          <c:spPr>
            <a:solidFill>
              <a:schemeClr val="accent4"/>
            </a:solidFill>
            <a:ln w="38100" cap="flat" cmpd="sng" algn="ctr">
              <a:solidFill>
                <a:schemeClr val="lt1"/>
              </a:solidFill>
              <a:prstDash val="solid"/>
            </a:ln>
            <a:effectLst>
              <a:outerShdw blurRad="40000" dist="20000" dir="5400000" rotWithShape="0">
                <a:srgbClr val="000000">
                  <a:alpha val="38000"/>
                </a:srgbClr>
              </a:outerShdw>
            </a:effectLst>
          </c:spPr>
          <c:dLbls>
            <c:dLbl>
              <c:idx val="0"/>
              <c:layout>
                <c:manualLayout>
                  <c:x val="6.183531599915768E-3"/>
                  <c:y val="-0.45351156504484263"/>
                </c:manualLayout>
              </c:layout>
              <c:showVal val="1"/>
            </c:dLbl>
            <c:dLbl>
              <c:idx val="1"/>
              <c:layout>
                <c:manualLayout>
                  <c:x val="3.864707249947355E-2"/>
                  <c:y val="-0.45713965756520136"/>
                </c:manualLayout>
              </c:layout>
              <c:showVal val="1"/>
            </c:dLbl>
            <c:dLbl>
              <c:idx val="2"/>
              <c:layout>
                <c:manualLayout>
                  <c:x val="4.1738838299431431E-2"/>
                  <c:y val="-0.4426272874837664"/>
                </c:manualLayout>
              </c:layout>
              <c:showVal val="1"/>
            </c:dLbl>
            <c:showVal val="1"/>
          </c:dLbls>
          <c:cat>
            <c:strRef>
              <c:f>Лист1!$A$2:$A$4</c:f>
              <c:strCache>
                <c:ptCount val="3"/>
                <c:pt idx="0">
                  <c:v>2025 год</c:v>
                </c:pt>
                <c:pt idx="1">
                  <c:v>2026 год</c:v>
                </c:pt>
                <c:pt idx="2">
                  <c:v>2027 год</c:v>
                </c:pt>
              </c:strCache>
            </c:strRef>
          </c:cat>
          <c:val>
            <c:numRef>
              <c:f>Лист1!$B$2:$B$4</c:f>
              <c:numCache>
                <c:formatCode>0.0</c:formatCode>
                <c:ptCount val="3"/>
                <c:pt idx="0">
                  <c:v>367560.1</c:v>
                </c:pt>
                <c:pt idx="1">
                  <c:v>388412</c:v>
                </c:pt>
                <c:pt idx="2">
                  <c:v>406466.7</c:v>
                </c:pt>
              </c:numCache>
            </c:numRef>
          </c:val>
        </c:ser>
        <c:shape val="cylinder"/>
        <c:axId val="50822144"/>
        <c:axId val="50840320"/>
        <c:axId val="0"/>
      </c:bar3DChart>
      <c:catAx>
        <c:axId val="50822144"/>
        <c:scaling>
          <c:orientation val="minMax"/>
        </c:scaling>
        <c:axPos val="b"/>
        <c:tickLblPos val="nextTo"/>
        <c:txPr>
          <a:bodyPr/>
          <a:lstStyle/>
          <a:p>
            <a:pPr>
              <a:defRPr b="1"/>
            </a:pPr>
            <a:endParaRPr lang="ru-RU"/>
          </a:p>
        </c:txPr>
        <c:crossAx val="50840320"/>
        <c:crosses val="autoZero"/>
        <c:auto val="1"/>
        <c:lblAlgn val="ctr"/>
        <c:lblOffset val="100"/>
      </c:catAx>
      <c:valAx>
        <c:axId val="50840320"/>
        <c:scaling>
          <c:orientation val="minMax"/>
          <c:max val="500000"/>
          <c:min val="100000"/>
        </c:scaling>
        <c:axPos val="l"/>
        <c:majorGridlines/>
        <c:numFmt formatCode="0.0" sourceLinked="1"/>
        <c:tickLblPos val="nextTo"/>
        <c:txPr>
          <a:bodyPr/>
          <a:lstStyle/>
          <a:p>
            <a:pPr>
              <a:defRPr b="1"/>
            </a:pPr>
            <a:endParaRPr lang="ru-RU"/>
          </a:p>
        </c:txPr>
        <c:crossAx val="50822144"/>
        <c:crosses val="autoZero"/>
        <c:crossBetween val="between"/>
        <c:majorUnit val="50000"/>
      </c:valAx>
    </c:plotArea>
    <c:plotVisOnly val="1"/>
  </c:chart>
  <c:txPr>
    <a:bodyPr/>
    <a:lstStyle/>
    <a:p>
      <a:pPr>
        <a:defRPr sz="1800"/>
      </a:pPr>
      <a:endParaRPr lang="ru-RU"/>
    </a:p>
  </c:txPr>
  <c:externalData r:id="rId1"/>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clustered"/>
        <c:ser>
          <c:idx val="0"/>
          <c:order val="0"/>
          <c:tx>
            <c:strRef>
              <c:f>Лист1!$B$1</c:f>
              <c:strCache>
                <c:ptCount val="1"/>
                <c:pt idx="0">
                  <c:v>Коммунальные услуги</c:v>
                </c:pt>
              </c:strCache>
            </c:strRef>
          </c:tx>
          <c:dLbls>
            <c:showVal val="1"/>
          </c:dLbls>
          <c:cat>
            <c:strRef>
              <c:f>Лист1!$A$2:$A$4</c:f>
              <c:strCache>
                <c:ptCount val="3"/>
                <c:pt idx="0">
                  <c:v>2025 год</c:v>
                </c:pt>
                <c:pt idx="1">
                  <c:v>2026 год</c:v>
                </c:pt>
                <c:pt idx="2">
                  <c:v>2027 год</c:v>
                </c:pt>
              </c:strCache>
            </c:strRef>
          </c:cat>
          <c:val>
            <c:numRef>
              <c:f>Лист1!$B$2:$B$4</c:f>
              <c:numCache>
                <c:formatCode>0.0</c:formatCode>
                <c:ptCount val="3"/>
                <c:pt idx="0">
                  <c:v>813.5</c:v>
                </c:pt>
                <c:pt idx="1">
                  <c:v>842.7</c:v>
                </c:pt>
                <c:pt idx="2">
                  <c:v>842.7</c:v>
                </c:pt>
              </c:numCache>
            </c:numRef>
          </c:val>
        </c:ser>
        <c:ser>
          <c:idx val="1"/>
          <c:order val="1"/>
          <c:tx>
            <c:strRef>
              <c:f>Лист1!$C$1</c:f>
              <c:strCache>
                <c:ptCount val="1"/>
                <c:pt idx="0">
                  <c:v>Материальные затраты</c:v>
                </c:pt>
              </c:strCache>
            </c:strRef>
          </c:tx>
          <c:dLbls>
            <c:showVal val="1"/>
          </c:dLbls>
          <c:cat>
            <c:strRef>
              <c:f>Лист1!$A$2:$A$4</c:f>
              <c:strCache>
                <c:ptCount val="3"/>
                <c:pt idx="0">
                  <c:v>2025 год</c:v>
                </c:pt>
                <c:pt idx="1">
                  <c:v>2026 год</c:v>
                </c:pt>
                <c:pt idx="2">
                  <c:v>2027 год</c:v>
                </c:pt>
              </c:strCache>
            </c:strRef>
          </c:cat>
          <c:val>
            <c:numRef>
              <c:f>Лист1!$C$2:$C$4</c:f>
              <c:numCache>
                <c:formatCode>0.0</c:formatCode>
                <c:ptCount val="3"/>
                <c:pt idx="0">
                  <c:v>220.4</c:v>
                </c:pt>
                <c:pt idx="1">
                  <c:v>221.6</c:v>
                </c:pt>
                <c:pt idx="2">
                  <c:v>221.4</c:v>
                </c:pt>
              </c:numCache>
            </c:numRef>
          </c:val>
        </c:ser>
        <c:ser>
          <c:idx val="2"/>
          <c:order val="2"/>
          <c:tx>
            <c:strRef>
              <c:f>Лист1!$D$1</c:f>
              <c:strCache>
                <c:ptCount val="1"/>
                <c:pt idx="0">
                  <c:v>Налоги</c:v>
                </c:pt>
              </c:strCache>
            </c:strRef>
          </c:tx>
          <c:cat>
            <c:strRef>
              <c:f>Лист1!$A$2:$A$4</c:f>
              <c:strCache>
                <c:ptCount val="3"/>
                <c:pt idx="0">
                  <c:v>2025 год</c:v>
                </c:pt>
                <c:pt idx="1">
                  <c:v>2026 год</c:v>
                </c:pt>
                <c:pt idx="2">
                  <c:v>2027 год</c:v>
                </c:pt>
              </c:strCache>
            </c:strRef>
          </c:cat>
          <c:val>
            <c:numRef>
              <c:f>Лист1!$D$2:$D$4</c:f>
              <c:numCache>
                <c:formatCode>0.0</c:formatCode>
                <c:ptCount val="3"/>
                <c:pt idx="0">
                  <c:v>22.5</c:v>
                </c:pt>
                <c:pt idx="1">
                  <c:v>22.5</c:v>
                </c:pt>
                <c:pt idx="2">
                  <c:v>22.5</c:v>
                </c:pt>
              </c:numCache>
            </c:numRef>
          </c:val>
        </c:ser>
        <c:shape val="box"/>
        <c:axId val="50777088"/>
        <c:axId val="50782976"/>
        <c:axId val="0"/>
      </c:bar3DChart>
      <c:catAx>
        <c:axId val="50777088"/>
        <c:scaling>
          <c:orientation val="minMax"/>
        </c:scaling>
        <c:axPos val="b"/>
        <c:tickLblPos val="nextTo"/>
        <c:crossAx val="50782976"/>
        <c:crosses val="autoZero"/>
        <c:auto val="1"/>
        <c:lblAlgn val="ctr"/>
        <c:lblOffset val="100"/>
      </c:catAx>
      <c:valAx>
        <c:axId val="50782976"/>
        <c:scaling>
          <c:orientation val="minMax"/>
        </c:scaling>
        <c:axPos val="l"/>
        <c:majorGridlines/>
        <c:numFmt formatCode="0.0" sourceLinked="1"/>
        <c:tickLblPos val="nextTo"/>
        <c:crossAx val="50777088"/>
        <c:crosses val="autoZero"/>
        <c:crossBetween val="between"/>
        <c:majorUnit val="200"/>
        <c:minorUnit val="200"/>
      </c:valAx>
    </c:plotArea>
    <c:legend>
      <c:legendPos val="r"/>
      <c:layout/>
    </c:legend>
    <c:plotVisOnly val="1"/>
  </c:chart>
  <c:txPr>
    <a:bodyPr/>
    <a:lstStyle/>
    <a:p>
      <a:pPr>
        <a:defRPr sz="1800"/>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ru-RU"/>
  <c:style val="29"/>
  <c:chart>
    <c:view3D>
      <c:rAngAx val="1"/>
    </c:view3D>
    <c:plotArea>
      <c:layout/>
      <c:bar3DChart>
        <c:barDir val="col"/>
        <c:grouping val="clustered"/>
        <c:ser>
          <c:idx val="0"/>
          <c:order val="0"/>
          <c:tx>
            <c:strRef>
              <c:f>Лист1!$B$1</c:f>
              <c:strCache>
                <c:ptCount val="1"/>
                <c:pt idx="0">
                  <c:v>оплата труда</c:v>
                </c:pt>
              </c:strCache>
            </c:strRef>
          </c:tx>
          <c:dLbls>
            <c:showVal val="1"/>
          </c:dLbls>
          <c:cat>
            <c:strRef>
              <c:f>Лист1!$A$2:$A$4</c:f>
              <c:strCache>
                <c:ptCount val="3"/>
                <c:pt idx="0">
                  <c:v>2025 год</c:v>
                </c:pt>
                <c:pt idx="1">
                  <c:v>2026 год</c:v>
                </c:pt>
                <c:pt idx="2">
                  <c:v>2027 год</c:v>
                </c:pt>
              </c:strCache>
            </c:strRef>
          </c:cat>
          <c:val>
            <c:numRef>
              <c:f>Лист1!$B$2:$B$4</c:f>
              <c:numCache>
                <c:formatCode>General</c:formatCode>
                <c:ptCount val="3"/>
                <c:pt idx="0">
                  <c:v>21177.5</c:v>
                </c:pt>
                <c:pt idx="1">
                  <c:v>21915.3</c:v>
                </c:pt>
                <c:pt idx="2">
                  <c:v>22682.400000000001</c:v>
                </c:pt>
              </c:numCache>
            </c:numRef>
          </c:val>
        </c:ser>
        <c:ser>
          <c:idx val="1"/>
          <c:order val="1"/>
          <c:tx>
            <c:strRef>
              <c:f>Лист1!$C$1</c:f>
              <c:strCache>
                <c:ptCount val="1"/>
                <c:pt idx="0">
                  <c:v>материальные затраты</c:v>
                </c:pt>
              </c:strCache>
            </c:strRef>
          </c:tx>
          <c:dLbls>
            <c:showVal val="1"/>
          </c:dLbls>
          <c:cat>
            <c:strRef>
              <c:f>Лист1!$A$2:$A$4</c:f>
              <c:strCache>
                <c:ptCount val="3"/>
                <c:pt idx="0">
                  <c:v>2025 год</c:v>
                </c:pt>
                <c:pt idx="1">
                  <c:v>2026 год</c:v>
                </c:pt>
                <c:pt idx="2">
                  <c:v>2027 год</c:v>
                </c:pt>
              </c:strCache>
            </c:strRef>
          </c:cat>
          <c:val>
            <c:numRef>
              <c:f>Лист1!$C$2:$C$4</c:f>
              <c:numCache>
                <c:formatCode>General</c:formatCode>
                <c:ptCount val="3"/>
                <c:pt idx="0">
                  <c:v>957.3</c:v>
                </c:pt>
                <c:pt idx="1">
                  <c:v>992.7</c:v>
                </c:pt>
                <c:pt idx="2">
                  <c:v>1029.5999999999999</c:v>
                </c:pt>
              </c:numCache>
            </c:numRef>
          </c:val>
        </c:ser>
        <c:shape val="box"/>
        <c:axId val="50911872"/>
        <c:axId val="50917760"/>
        <c:axId val="0"/>
      </c:bar3DChart>
      <c:catAx>
        <c:axId val="50911872"/>
        <c:scaling>
          <c:orientation val="minMax"/>
        </c:scaling>
        <c:axPos val="b"/>
        <c:tickLblPos val="nextTo"/>
        <c:crossAx val="50917760"/>
        <c:crosses val="autoZero"/>
        <c:auto val="1"/>
        <c:lblAlgn val="ctr"/>
        <c:lblOffset val="100"/>
      </c:catAx>
      <c:valAx>
        <c:axId val="50917760"/>
        <c:scaling>
          <c:orientation val="minMax"/>
        </c:scaling>
        <c:axPos val="l"/>
        <c:majorGridlines/>
        <c:numFmt formatCode="General" sourceLinked="1"/>
        <c:tickLblPos val="nextTo"/>
        <c:crossAx val="50911872"/>
        <c:crosses val="autoZero"/>
        <c:crossBetween val="between"/>
      </c:valAx>
    </c:plotArea>
    <c:legend>
      <c:legendPos val="r"/>
      <c:layout>
        <c:manualLayout>
          <c:xMode val="edge"/>
          <c:yMode val="edge"/>
          <c:x val="0.64313584986947381"/>
          <c:y val="0.10772999502527222"/>
          <c:w val="0.33958333333333524"/>
          <c:h val="0.77359990157480796"/>
        </c:manualLayout>
      </c:layout>
    </c:legend>
    <c:plotVisOnly val="1"/>
  </c:chart>
  <c:txPr>
    <a:bodyPr/>
    <a:lstStyle/>
    <a:p>
      <a:pPr>
        <a:defRPr sz="1800"/>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ru-RU"/>
  <c:chart>
    <c:autoTitleDeleted val="1"/>
    <c:view3D>
      <c:perspective val="30"/>
    </c:view3D>
    <c:plotArea>
      <c:layout/>
      <c:bar3DChart>
        <c:barDir val="col"/>
        <c:grouping val="standard"/>
        <c:ser>
          <c:idx val="0"/>
          <c:order val="0"/>
          <c:tx>
            <c:strRef>
              <c:f>Лист1!$B$1</c:f>
              <c:strCache>
                <c:ptCount val="1"/>
                <c:pt idx="0">
                  <c:v>Ряд 1</c:v>
                </c:pt>
              </c:strCache>
            </c:strRef>
          </c:tx>
          <c:dLbls>
            <c:dLbl>
              <c:idx val="0"/>
              <c:layout>
                <c:manualLayout>
                  <c:x val="-1.185176889983865E-2"/>
                  <c:y val="-7.4666144068982879E-2"/>
                </c:manualLayout>
              </c:layout>
              <c:showVal val="1"/>
            </c:dLbl>
            <c:dLbl>
              <c:idx val="1"/>
              <c:layout>
                <c:manualLayout>
                  <c:x val="1.69310984283408E-3"/>
                  <c:y val="-3.555530669951569E-2"/>
                </c:manualLayout>
              </c:layout>
              <c:showVal val="1"/>
            </c:dLbl>
            <c:dLbl>
              <c:idx val="2"/>
              <c:layout>
                <c:manualLayout>
                  <c:x val="2.3703537799677116E-2"/>
                  <c:y val="-3.555530669951569E-2"/>
                </c:manualLayout>
              </c:layout>
              <c:showVal val="1"/>
            </c:dLbl>
            <c:showVal val="1"/>
          </c:dLbls>
          <c:cat>
            <c:strRef>
              <c:f>Лист1!$A$2:$A$4</c:f>
              <c:strCache>
                <c:ptCount val="3"/>
                <c:pt idx="0">
                  <c:v>2025 год</c:v>
                </c:pt>
                <c:pt idx="1">
                  <c:v>2026 год</c:v>
                </c:pt>
                <c:pt idx="2">
                  <c:v>2027 год</c:v>
                </c:pt>
              </c:strCache>
            </c:strRef>
          </c:cat>
          <c:val>
            <c:numRef>
              <c:f>Лист1!$B$2:$B$4</c:f>
              <c:numCache>
                <c:formatCode>General</c:formatCode>
                <c:ptCount val="3"/>
                <c:pt idx="0">
                  <c:v>118497.3</c:v>
                </c:pt>
                <c:pt idx="1">
                  <c:v>131607.9</c:v>
                </c:pt>
                <c:pt idx="2">
                  <c:v>143183.6</c:v>
                </c:pt>
              </c:numCache>
            </c:numRef>
          </c:val>
        </c:ser>
        <c:shape val="cylinder"/>
        <c:axId val="51012736"/>
        <c:axId val="51014272"/>
        <c:axId val="50791296"/>
      </c:bar3DChart>
      <c:catAx>
        <c:axId val="51012736"/>
        <c:scaling>
          <c:orientation val="minMax"/>
        </c:scaling>
        <c:axPos val="b"/>
        <c:tickLblPos val="nextTo"/>
        <c:txPr>
          <a:bodyPr/>
          <a:lstStyle/>
          <a:p>
            <a:pPr>
              <a:defRPr sz="2000" b="1" baseline="0">
                <a:solidFill>
                  <a:srgbClr val="002060"/>
                </a:solidFill>
              </a:defRPr>
            </a:pPr>
            <a:endParaRPr lang="ru-RU"/>
          </a:p>
        </c:txPr>
        <c:crossAx val="51014272"/>
        <c:crosses val="autoZero"/>
        <c:auto val="1"/>
        <c:lblAlgn val="ctr"/>
        <c:lblOffset val="100"/>
      </c:catAx>
      <c:valAx>
        <c:axId val="51014272"/>
        <c:scaling>
          <c:orientation val="minMax"/>
        </c:scaling>
        <c:axPos val="l"/>
        <c:majorGridlines/>
        <c:numFmt formatCode="General" sourceLinked="1"/>
        <c:tickLblPos val="nextTo"/>
        <c:crossAx val="51012736"/>
        <c:crosses val="autoZero"/>
        <c:crossBetween val="between"/>
      </c:valAx>
      <c:serAx>
        <c:axId val="50791296"/>
        <c:scaling>
          <c:orientation val="minMax"/>
        </c:scaling>
        <c:delete val="1"/>
        <c:axPos val="b"/>
        <c:tickLblPos val="nextTo"/>
        <c:crossAx val="51014272"/>
        <c:crosses val="autoZero"/>
      </c:serAx>
    </c:plotArea>
    <c:plotVisOnly val="1"/>
  </c:chart>
  <c:txPr>
    <a:bodyPr/>
    <a:lstStyle/>
    <a:p>
      <a:pPr>
        <a:defRPr sz="1800"/>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
          <c:y val="0"/>
          <c:w val="0.49230759659383139"/>
          <c:h val="1"/>
        </c:manualLayout>
      </c:layout>
      <c:doughnutChart>
        <c:varyColors val="1"/>
        <c:ser>
          <c:idx val="0"/>
          <c:order val="0"/>
          <c:explosion val="22"/>
          <c:dPt>
            <c:idx val="1"/>
            <c:explosion val="19"/>
          </c:dPt>
          <c:dLbls>
            <c:dLbl>
              <c:idx val="0"/>
              <c:layout/>
              <c:showVal val="1"/>
            </c:dLbl>
            <c:dLbl>
              <c:idx val="1"/>
              <c:layout/>
              <c:showVal val="1"/>
            </c:dLbl>
            <c:dLbl>
              <c:idx val="2"/>
              <c:layout/>
              <c:showVal val="1"/>
            </c:dLbl>
            <c:delete val="1"/>
          </c:dLbls>
          <c:cat>
            <c:multiLvlStrRef>
              <c:f>Лист1!$A$2:$B$4</c:f>
              <c:multiLvlStrCache>
                <c:ptCount val="3"/>
                <c:lvl>
                  <c:pt idx="0">
                    <c:v>258.0</c:v>
                  </c:pt>
                  <c:pt idx="1">
                    <c:v>10546.9</c:v>
                  </c:pt>
                  <c:pt idx="2">
                    <c:v>2839.8</c:v>
                  </c:pt>
                </c:lvl>
                <c:lvl>
                  <c:pt idx="0">
                    <c:v>Расходы на гражданскую оборону</c:v>
                  </c:pt>
                  <c:pt idx="1">
                    <c:v>Расходы на ЧС</c:v>
                  </c:pt>
                  <c:pt idx="2">
                    <c:v>Расходы "112"</c:v>
                  </c:pt>
                </c:lvl>
              </c:multiLvlStrCache>
            </c:multiLvlStrRef>
          </c:cat>
          <c:val>
            <c:numRef>
              <c:f>Лист1!$B$2:$B$4</c:f>
              <c:numCache>
                <c:formatCode>General</c:formatCode>
                <c:ptCount val="3"/>
                <c:pt idx="0" formatCode="0.0">
                  <c:v>258</c:v>
                </c:pt>
                <c:pt idx="1">
                  <c:v>10546.9</c:v>
                </c:pt>
                <c:pt idx="2">
                  <c:v>2839.8</c:v>
                </c:pt>
              </c:numCache>
            </c:numRef>
          </c:val>
        </c:ser>
        <c:dLbls>
          <c:showVal val="1"/>
        </c:dLbls>
        <c:firstSliceAng val="0"/>
        <c:holeSize val="50"/>
      </c:doughnutChart>
    </c:plotArea>
    <c:legend>
      <c:legendPos val="r"/>
      <c:layout>
        <c:manualLayout>
          <c:xMode val="edge"/>
          <c:yMode val="edge"/>
          <c:x val="0.65820556131035168"/>
          <c:y val="7.3104350225770179E-2"/>
          <c:w val="0.32811932072829636"/>
          <c:h val="0.84744213763783183"/>
        </c:manualLayout>
      </c:layout>
      <c:txPr>
        <a:bodyPr/>
        <a:lstStyle/>
        <a:p>
          <a:pPr rtl="0">
            <a:defRPr/>
          </a:pPr>
          <a:endParaRPr lang="ru-RU"/>
        </a:p>
      </c:txPr>
    </c:legend>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4.0186833788633566E-2"/>
          <c:y val="1.3229568038469926E-4"/>
          <c:w val="0.98733703703703657"/>
          <c:h val="0.98733703703703657"/>
        </c:manualLayout>
      </c:layout>
      <c:doughnutChart>
        <c:varyColors val="1"/>
        <c:ser>
          <c:idx val="0"/>
          <c:order val="0"/>
          <c:tx>
            <c:strRef>
              <c:f>Лист1!$B$1</c:f>
              <c:strCache>
                <c:ptCount val="1"/>
                <c:pt idx="0">
                  <c:v>%</c:v>
                </c:pt>
              </c:strCache>
            </c:strRef>
          </c:tx>
          <c:dPt>
            <c:idx val="0"/>
            <c:spPr>
              <a:solidFill>
                <a:srgbClr val="006BBC"/>
              </a:solidFill>
              <a:ln w="19050">
                <a:solidFill>
                  <a:schemeClr val="lt1"/>
                </a:solidFill>
              </a:ln>
              <a:effectLst/>
            </c:spPr>
            <c:extLst xmlns:c16r2="http://schemas.microsoft.com/office/drawing/2015/06/chart">
              <c:ext xmlns:c16="http://schemas.microsoft.com/office/drawing/2014/chart" uri="{C3380CC4-5D6E-409C-BE32-E72D297353CC}">
                <c16:uniqueId val="{00000001-0DA6-4B05-A3D3-AF757E1EEAF9}"/>
              </c:ext>
            </c:extLst>
          </c:dPt>
          <c:dPt>
            <c:idx val="1"/>
            <c:spPr>
              <a:solidFill>
                <a:srgbClr val="CCCC00"/>
              </a:solidFill>
              <a:ln w="19050">
                <a:solidFill>
                  <a:schemeClr val="lt1"/>
                </a:solidFill>
              </a:ln>
              <a:effectLst/>
            </c:spPr>
            <c:extLst xmlns:c16r2="http://schemas.microsoft.com/office/drawing/2015/06/chart">
              <c:ext xmlns:c16="http://schemas.microsoft.com/office/drawing/2014/chart" uri="{C3380CC4-5D6E-409C-BE32-E72D297353CC}">
                <c16:uniqueId val="{00000003-0DA6-4B05-A3D3-AF757E1EEAF9}"/>
              </c:ext>
            </c:extLst>
          </c:dPt>
          <c:dPt>
            <c:idx val="2"/>
            <c:spPr>
              <a:solidFill>
                <a:srgbClr val="C00000"/>
              </a:solidFill>
            </c:spPr>
          </c:dPt>
          <c:cat>
            <c:numRef>
              <c:f>Лист1!$A$2:$A$4</c:f>
              <c:numCache>
                <c:formatCode>General</c:formatCode>
                <c:ptCount val="3"/>
                <c:pt idx="0">
                  <c:v>1</c:v>
                </c:pt>
              </c:numCache>
            </c:numRef>
          </c:cat>
          <c:val>
            <c:numRef>
              <c:f>Лист1!$B$2:$B$4</c:f>
              <c:numCache>
                <c:formatCode>General</c:formatCode>
                <c:ptCount val="3"/>
                <c:pt idx="0">
                  <c:v>87.4</c:v>
                </c:pt>
                <c:pt idx="1">
                  <c:v>12.6</c:v>
                </c:pt>
              </c:numCache>
            </c:numRef>
          </c:val>
          <c:extLst xmlns:c16r2="http://schemas.microsoft.com/office/drawing/2015/06/chart">
            <c:ext xmlns:c16="http://schemas.microsoft.com/office/drawing/2014/chart" uri="{C3380CC4-5D6E-409C-BE32-E72D297353CC}">
              <c16:uniqueId val="{00000004-0DA6-4B05-A3D3-AF757E1EEAF9}"/>
            </c:ext>
          </c:extLst>
        </c:ser>
        <c:firstSliceAng val="305"/>
        <c:holeSize val="80"/>
      </c:doughnutChart>
      <c:spPr>
        <a:noFill/>
        <a:ln>
          <a:noFill/>
        </a:ln>
        <a:effectLst/>
      </c:spPr>
    </c:plotArea>
    <c:plotVisOnly val="1"/>
    <c:dispBlanksAs val="zero"/>
  </c:chart>
  <c:spPr>
    <a:noFill/>
    <a:ln>
      <a:noFill/>
    </a:ln>
    <a:effectLst/>
  </c:spPr>
  <c:txPr>
    <a:bodyPr/>
    <a:lstStyle/>
    <a:p>
      <a:pPr>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ru-RU"/>
  <c:style val="35"/>
  <c:chart>
    <c:autoTitleDeleted val="1"/>
    <c:plotArea>
      <c:layout>
        <c:manualLayout>
          <c:layoutTarget val="inner"/>
          <c:xMode val="edge"/>
          <c:yMode val="edge"/>
          <c:x val="1.7397157444649775E-2"/>
          <c:y val="5.8765097528847204E-2"/>
          <c:w val="0.52219505109068565"/>
          <c:h val="0.84297201104639163"/>
        </c:manualLayout>
      </c:layout>
      <c:pieChart>
        <c:varyColors val="1"/>
        <c:ser>
          <c:idx val="0"/>
          <c:order val="0"/>
          <c:tx>
            <c:strRef>
              <c:f>Лист1!$B$1</c:f>
              <c:strCache>
                <c:ptCount val="1"/>
                <c:pt idx="0">
                  <c:v>Продажи</c:v>
                </c:pt>
              </c:strCache>
            </c:strRef>
          </c:tx>
          <c:spPr>
            <a:gradFill rotWithShape="1">
              <a:gsLst>
                <a:gs pos="0">
                  <a:schemeClr val="accent4">
                    <a:tint val="43000"/>
                    <a:satMod val="165000"/>
                  </a:schemeClr>
                </a:gs>
                <a:gs pos="55000">
                  <a:schemeClr val="accent4">
                    <a:tint val="83000"/>
                    <a:satMod val="155000"/>
                  </a:schemeClr>
                </a:gs>
                <a:gs pos="100000">
                  <a:schemeClr val="accent4">
                    <a:shade val="85000"/>
                  </a:schemeClr>
                </a:gs>
              </a:gsLst>
              <a:path path="circle">
                <a:fillToRect l="-40000" t="-90000" r="140000" b="190000"/>
              </a:path>
            </a:gradFill>
            <a:ln w="9525" cap="flat" cmpd="sng" algn="ctr">
              <a:solidFill>
                <a:schemeClr val="accent4"/>
              </a:solidFill>
              <a:prstDash val="solid"/>
            </a:ln>
            <a:effectLst>
              <a:outerShdw blurRad="50800" dist="25400" dir="5400000" rotWithShape="0">
                <a:srgbClr val="000000">
                  <a:alpha val="45000"/>
                </a:srgbClr>
              </a:outerShdw>
            </a:effectLst>
          </c:spPr>
          <c:dPt>
            <c:idx val="0"/>
            <c:spPr>
              <a:gradFill rotWithShape="1">
                <a:gsLst>
                  <a:gs pos="0">
                    <a:schemeClr val="accent6">
                      <a:tint val="43000"/>
                      <a:satMod val="165000"/>
                    </a:schemeClr>
                  </a:gs>
                  <a:gs pos="55000">
                    <a:schemeClr val="accent6">
                      <a:tint val="83000"/>
                      <a:satMod val="155000"/>
                    </a:schemeClr>
                  </a:gs>
                  <a:gs pos="100000">
                    <a:schemeClr val="accent6">
                      <a:shade val="85000"/>
                    </a:schemeClr>
                  </a:gs>
                </a:gsLst>
                <a:path path="circle">
                  <a:fillToRect l="-40000" t="-90000" r="140000" b="190000"/>
                </a:path>
              </a:gradFill>
              <a:ln w="9525" cap="flat" cmpd="sng" algn="ctr">
                <a:solidFill>
                  <a:schemeClr val="accent6"/>
                </a:solidFill>
                <a:prstDash val="solid"/>
              </a:ln>
              <a:effectLst>
                <a:outerShdw blurRad="50800" dist="25400" dir="5400000" rotWithShape="0">
                  <a:srgbClr val="000000">
                    <a:alpha val="45000"/>
                  </a:srgbClr>
                </a:outerShdw>
              </a:effectLst>
            </c:spPr>
          </c:dPt>
          <c:cat>
            <c:strRef>
              <c:f>Лист1!$A$2:$A$3</c:f>
              <c:strCache>
                <c:ptCount val="2"/>
                <c:pt idx="0">
                  <c:v>24 субвенций -предоcтавление мер социальной поддержки отдельным категориям граждан в общем объеме                256.8  млн. рублей </c:v>
                </c:pt>
                <c:pt idx="1">
                  <c:v>17 субвенций -  финансовое обеспечение текущей деятельности муниципальных учреждений и органов местного самоуправления в общем объеме649.2  млн. рублей </c:v>
                </c:pt>
              </c:strCache>
            </c:strRef>
          </c:cat>
          <c:val>
            <c:numRef>
              <c:f>Лист1!$B$2:$B$3</c:f>
              <c:numCache>
                <c:formatCode>General</c:formatCode>
                <c:ptCount val="2"/>
                <c:pt idx="0">
                  <c:v>256.8</c:v>
                </c:pt>
                <c:pt idx="1">
                  <c:v>649.20000000000005</c:v>
                </c:pt>
              </c:numCache>
            </c:numRef>
          </c:val>
        </c:ser>
        <c:firstSliceAng val="130"/>
      </c:pieChart>
    </c:plotArea>
    <c:legend>
      <c:legendPos val="r"/>
      <c:layout>
        <c:manualLayout>
          <c:xMode val="edge"/>
          <c:yMode val="edge"/>
          <c:x val="0.56549677862734959"/>
          <c:y val="1.4274802799688941E-2"/>
          <c:w val="0.40825122184064438"/>
          <c:h val="0.88242318313838153"/>
        </c:manualLayout>
      </c:layout>
    </c:legend>
    <c:plotVisOnly val="1"/>
    <c:dispBlanksAs val="zero"/>
  </c:chart>
  <c:txPr>
    <a:bodyPr/>
    <a:lstStyle/>
    <a:p>
      <a:pPr>
        <a:defRPr sz="1800"/>
      </a:pPr>
      <a:endParaRPr lang="ru-RU"/>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ru-RU"/>
  <c:chart>
    <c:autoTitleDeleted val="1"/>
    <c:view3D>
      <c:rotX val="30"/>
      <c:rotY val="230"/>
      <c:perspective val="30"/>
    </c:view3D>
    <c:plotArea>
      <c:layout>
        <c:manualLayout>
          <c:layoutTarget val="inner"/>
          <c:xMode val="edge"/>
          <c:yMode val="edge"/>
          <c:x val="2.6834307133435733E-2"/>
          <c:y val="3.0566290292117139E-2"/>
          <c:w val="0.8691873747754344"/>
          <c:h val="0.63564891896711551"/>
        </c:manualLayout>
      </c:layout>
      <c:pie3DChart>
        <c:varyColors val="1"/>
        <c:ser>
          <c:idx val="0"/>
          <c:order val="0"/>
          <c:tx>
            <c:strRef>
              <c:f>Лист1!$B$1</c:f>
              <c:strCache>
                <c:ptCount val="1"/>
                <c:pt idx="0">
                  <c:v>Столбец1</c:v>
                </c:pt>
              </c:strCache>
            </c:strRef>
          </c:tx>
          <c:spPr>
            <a:scene3d>
              <a:camera prst="orthographicFront"/>
              <a:lightRig rig="threePt" dir="t"/>
            </a:scene3d>
            <a:sp3d prstMaterial="plastic">
              <a:bevelT w="889000" h="571500"/>
              <a:bevelB w="889000" h="571500"/>
            </a:sp3d>
          </c:spPr>
          <c:explosion val="47"/>
          <c:dPt>
            <c:idx val="0"/>
            <c:spPr>
              <a:solidFill>
                <a:srgbClr val="00B0F0"/>
              </a:solidFill>
              <a:scene3d>
                <a:camera prst="orthographicFront"/>
                <a:lightRig rig="threePt" dir="t"/>
              </a:scene3d>
              <a:sp3d prstMaterial="plastic">
                <a:bevelT w="889000" h="571500"/>
                <a:bevelB w="889000" h="571500"/>
              </a:sp3d>
            </c:spPr>
          </c:dPt>
          <c:dPt>
            <c:idx val="1"/>
            <c:spPr>
              <a:solidFill>
                <a:srgbClr val="FFFF00"/>
              </a:solidFill>
              <a:scene3d>
                <a:camera prst="orthographicFront"/>
                <a:lightRig rig="threePt" dir="t"/>
              </a:scene3d>
              <a:sp3d prstMaterial="plastic">
                <a:bevelT w="889000" h="571500"/>
                <a:bevelB w="889000" h="571500"/>
              </a:sp3d>
            </c:spPr>
          </c:dPt>
          <c:dPt>
            <c:idx val="2"/>
            <c:spPr>
              <a:solidFill>
                <a:srgbClr val="FF9900"/>
              </a:solidFill>
              <a:scene3d>
                <a:camera prst="orthographicFront"/>
                <a:lightRig rig="threePt" dir="t"/>
              </a:scene3d>
              <a:sp3d prstMaterial="plastic">
                <a:bevelT w="889000" h="571500"/>
                <a:bevelB w="889000" h="571500"/>
              </a:sp3d>
            </c:spPr>
          </c:dPt>
          <c:dPt>
            <c:idx val="3"/>
            <c:spPr>
              <a:solidFill>
                <a:srgbClr val="00FF00"/>
              </a:solidFill>
              <a:scene3d>
                <a:camera prst="orthographicFront"/>
                <a:lightRig rig="threePt" dir="t"/>
              </a:scene3d>
              <a:sp3d prstMaterial="plastic">
                <a:bevelT w="889000" h="571500"/>
                <a:bevelB w="889000" h="571500"/>
              </a:sp3d>
            </c:spPr>
          </c:dPt>
          <c:dPt>
            <c:idx val="4"/>
            <c:spPr>
              <a:solidFill>
                <a:srgbClr val="FF7C80"/>
              </a:solidFill>
              <a:scene3d>
                <a:camera prst="orthographicFront"/>
                <a:lightRig rig="threePt" dir="t"/>
              </a:scene3d>
              <a:sp3d prstMaterial="plastic">
                <a:bevelT w="889000" h="571500"/>
                <a:bevelB w="889000" h="571500"/>
              </a:sp3d>
            </c:spPr>
          </c:dPt>
          <c:dPt>
            <c:idx val="5"/>
            <c:spPr>
              <a:solidFill>
                <a:srgbClr val="CC66FF"/>
              </a:solidFill>
              <a:scene3d>
                <a:camera prst="orthographicFront"/>
                <a:lightRig rig="threePt" dir="t"/>
              </a:scene3d>
              <a:sp3d prstMaterial="plastic">
                <a:bevelT w="889000" h="571500"/>
                <a:bevelB w="889000" h="571500"/>
              </a:sp3d>
            </c:spPr>
          </c:dPt>
          <c:dLbls>
            <c:dLbl>
              <c:idx val="0"/>
              <c:layout>
                <c:manualLayout>
                  <c:x val="8.4131796288903521E-2"/>
                  <c:y val="-1.3074649920145192E-2"/>
                </c:manualLayout>
              </c:layout>
              <c:showVal val="1"/>
            </c:dLbl>
            <c:dLbl>
              <c:idx val="1"/>
              <c:layout>
                <c:manualLayout>
                  <c:x val="2.7111146250797146E-2"/>
                  <c:y val="-7.6116366847964564E-2"/>
                </c:manualLayout>
              </c:layout>
              <c:showVal val="1"/>
            </c:dLbl>
            <c:dLbl>
              <c:idx val="2"/>
              <c:layout>
                <c:manualLayout>
                  <c:x val="1.6980886894980167E-2"/>
                  <c:y val="-0.10467292904903229"/>
                </c:manualLayout>
              </c:layout>
              <c:showVal val="1"/>
            </c:dLbl>
            <c:dLbl>
              <c:idx val="3"/>
              <c:layout>
                <c:manualLayout>
                  <c:x val="7.3235958959150985E-2"/>
                  <c:y val="9.8300456022556826E-2"/>
                </c:manualLayout>
              </c:layout>
              <c:showVal val="1"/>
            </c:dLbl>
            <c:dLbl>
              <c:idx val="4"/>
              <c:layout>
                <c:manualLayout>
                  <c:x val="-0.12227254110047167"/>
                  <c:y val="1.9143689939750165E-2"/>
                </c:manualLayout>
              </c:layout>
              <c:showVal val="1"/>
            </c:dLbl>
            <c:showVal val="1"/>
            <c:showLeaderLines val="1"/>
          </c:dLbls>
          <c:cat>
            <c:strRef>
              <c:f>Лист1!$A$2:$A$10</c:f>
              <c:strCache>
                <c:ptCount val="9"/>
                <c:pt idx="0">
                  <c:v>Обеспечение жильем молодых семей</c:v>
                </c:pt>
                <c:pt idx="1">
                  <c:v>На организацию отдыха детей в каникулярное время</c:v>
                </c:pt>
                <c:pt idx="2">
                  <c:v>Иные направления</c:v>
                </c:pt>
                <c:pt idx="3">
                  <c:v>Организация бесплатного горячего питания обучающихся</c:v>
                </c:pt>
                <c:pt idx="4">
                  <c:v>Ремонт и содержание автомобильных дорог</c:v>
                </c:pt>
                <c:pt idx="5">
                  <c:v>Обеспечение деятельности советников директоров</c:v>
                </c:pt>
                <c:pt idx="6">
                  <c:v>На реализацию мероприятий по модернизации школьных систем образования</c:v>
                </c:pt>
                <c:pt idx="7">
                  <c:v>на обеспечение первичных мер пожарной безопасности на территории поселений</c:v>
                </c:pt>
                <c:pt idx="8">
                  <c:v>Реализация программ формирования современной городской среды        </c:v>
                </c:pt>
              </c:strCache>
            </c:strRef>
          </c:cat>
          <c:val>
            <c:numRef>
              <c:f>Лист1!$B$2:$B$10</c:f>
              <c:numCache>
                <c:formatCode>#,##0.0</c:formatCode>
                <c:ptCount val="9"/>
                <c:pt idx="0">
                  <c:v>1241.5999999999999</c:v>
                </c:pt>
                <c:pt idx="1">
                  <c:v>2721.8</c:v>
                </c:pt>
                <c:pt idx="2">
                  <c:v>1427.5</c:v>
                </c:pt>
                <c:pt idx="3">
                  <c:v>24123.799999999996</c:v>
                </c:pt>
                <c:pt idx="4">
                  <c:v>65186.8</c:v>
                </c:pt>
                <c:pt idx="5">
                  <c:v>2844.7</c:v>
                </c:pt>
                <c:pt idx="6">
                  <c:v>3148.2</c:v>
                </c:pt>
                <c:pt idx="7">
                  <c:v>16708.2</c:v>
                </c:pt>
                <c:pt idx="8">
                  <c:v>9078.2999999999993</c:v>
                </c:pt>
              </c:numCache>
            </c:numRef>
          </c:val>
        </c:ser>
      </c:pie3DChart>
      <c:spPr>
        <a:effectLst>
          <a:softEdge rad="635000"/>
        </a:effectLst>
        <a:scene3d>
          <a:camera prst="orthographicFront"/>
          <a:lightRig rig="threePt" dir="t"/>
        </a:scene3d>
        <a:sp3d>
          <a:bevelT w="6350"/>
        </a:sp3d>
      </c:spPr>
    </c:plotArea>
    <c:legend>
      <c:legendPos val="b"/>
      <c:layout>
        <c:manualLayout>
          <c:xMode val="edge"/>
          <c:yMode val="edge"/>
          <c:x val="0.10440051414040415"/>
          <c:y val="0.65682639456839498"/>
          <c:w val="0.89454242738461154"/>
          <c:h val="0.32980404002985658"/>
        </c:manualLayout>
      </c:layout>
      <c:txPr>
        <a:bodyPr/>
        <a:lstStyle/>
        <a:p>
          <a:pPr>
            <a:lnSpc>
              <a:spcPct val="100000"/>
            </a:lnSpc>
            <a:defRPr sz="1400" kern="0" spc="0" baseline="0">
              <a:solidFill>
                <a:schemeClr val="tx1"/>
              </a:solidFill>
              <a:latin typeface="Times New Roman" pitchFamily="18" charset="0"/>
            </a:defRPr>
          </a:pPr>
          <a:endParaRPr lang="ru-RU"/>
        </a:p>
      </c:txPr>
    </c:legend>
    <c:plotVisOnly val="1"/>
    <c:dispBlanksAs val="zero"/>
  </c:chart>
  <c:txPr>
    <a:bodyPr/>
    <a:lstStyle/>
    <a:p>
      <a:pPr>
        <a:defRPr sz="1800"/>
      </a:pPr>
      <a:endParaRPr lang="ru-RU"/>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ru-RU"/>
  <c:chart>
    <c:autoTitleDeleted val="1"/>
    <c:plotArea>
      <c:layout/>
      <c:barChart>
        <c:barDir val="col"/>
        <c:grouping val="clustered"/>
        <c:ser>
          <c:idx val="0"/>
          <c:order val="0"/>
          <c:tx>
            <c:strRef>
              <c:f>Лист1!$B$1</c:f>
              <c:strCache>
                <c:ptCount val="1"/>
                <c:pt idx="0">
                  <c:v>.</c:v>
                </c:pt>
              </c:strCache>
            </c:strRef>
          </c:tx>
          <c:spPr>
            <a:gradFill rotWithShape="1">
              <a:gsLst>
                <a:gs pos="0">
                  <a:schemeClr val="accent1">
                    <a:shade val="45000"/>
                    <a:satMod val="155000"/>
                  </a:schemeClr>
                </a:gs>
                <a:gs pos="60000">
                  <a:schemeClr val="accent1">
                    <a:shade val="95000"/>
                    <a:satMod val="150000"/>
                  </a:schemeClr>
                </a:gs>
                <a:gs pos="100000">
                  <a:schemeClr val="accent1">
                    <a:tint val="87000"/>
                    <a:satMod val="250000"/>
                  </a:schemeClr>
                </a:gs>
              </a:gsLst>
              <a:lin ang="16200000" scaled="0"/>
            </a:gradFill>
            <a:ln w="9525" cap="flat" cmpd="sng" algn="ctr">
              <a:solidFill>
                <a:schemeClr val="accent1">
                  <a:satMod val="150000"/>
                </a:schemeClr>
              </a:solidFill>
              <a:prstDash val="solid"/>
            </a:ln>
            <a:effectLst>
              <a:outerShdw blurRad="65500" dist="38100" dir="5400000" rotWithShape="0">
                <a:srgbClr val="000000">
                  <a:alpha val="40000"/>
                </a:srgbClr>
              </a:outerShdw>
            </a:effectLst>
          </c:spPr>
          <c:dPt>
            <c:idx val="1"/>
            <c:spPr>
              <a:gradFill rotWithShape="1">
                <a:gsLst>
                  <a:gs pos="0">
                    <a:schemeClr val="accent4">
                      <a:shade val="45000"/>
                      <a:satMod val="155000"/>
                    </a:schemeClr>
                  </a:gs>
                  <a:gs pos="60000">
                    <a:schemeClr val="accent4">
                      <a:shade val="95000"/>
                      <a:satMod val="150000"/>
                    </a:schemeClr>
                  </a:gs>
                  <a:gs pos="100000">
                    <a:schemeClr val="accent4">
                      <a:tint val="87000"/>
                      <a:satMod val="250000"/>
                    </a:schemeClr>
                  </a:gs>
                </a:gsLst>
                <a:lin ang="16200000" scaled="0"/>
              </a:gradFill>
              <a:ln w="9525" cap="flat" cmpd="sng" algn="ctr">
                <a:solidFill>
                  <a:schemeClr val="accent4">
                    <a:satMod val="150000"/>
                  </a:schemeClr>
                </a:solidFill>
                <a:prstDash val="solid"/>
              </a:ln>
              <a:effectLst>
                <a:outerShdw blurRad="65500" dist="38100" dir="5400000" rotWithShape="0">
                  <a:srgbClr val="000000">
                    <a:alpha val="40000"/>
                  </a:srgbClr>
                </a:outerShdw>
              </a:effectLst>
            </c:spPr>
          </c:dPt>
          <c:dPt>
            <c:idx val="2"/>
            <c:spPr>
              <a:gradFill rotWithShape="1">
                <a:gsLst>
                  <a:gs pos="0">
                    <a:schemeClr val="accent5">
                      <a:shade val="45000"/>
                      <a:satMod val="155000"/>
                    </a:schemeClr>
                  </a:gs>
                  <a:gs pos="60000">
                    <a:schemeClr val="accent5">
                      <a:shade val="95000"/>
                      <a:satMod val="150000"/>
                    </a:schemeClr>
                  </a:gs>
                  <a:gs pos="100000">
                    <a:schemeClr val="accent5">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c:spPr>
          </c:dPt>
          <c:dLbls>
            <c:dLbl>
              <c:idx val="0"/>
              <c:layout>
                <c:manualLayout>
                  <c:x val="1.519457551261429E-3"/>
                  <c:y val="-9.8764740831988565E-2"/>
                </c:manualLayout>
              </c:layout>
              <c:showVal val="1"/>
            </c:dLbl>
            <c:dLbl>
              <c:idx val="1"/>
              <c:layout>
                <c:manualLayout>
                  <c:x val="3.0389151025227252E-3"/>
                  <c:y val="-4.2327746070851976E-2"/>
                </c:manualLayout>
              </c:layout>
              <c:showVal val="1"/>
            </c:dLbl>
            <c:dLbl>
              <c:idx val="2"/>
              <c:layout>
                <c:manualLayout>
                  <c:x val="1.36751179613522E-2"/>
                  <c:y val="-4.5149595808908802E-2"/>
                </c:manualLayout>
              </c:layout>
              <c:showVal val="1"/>
            </c:dLbl>
            <c:dLbl>
              <c:idx val="3"/>
              <c:layout>
                <c:manualLayout>
                  <c:x val="4.2544811435317895E-2"/>
                  <c:y val="-5.3615145023078847E-2"/>
                </c:manualLayout>
              </c:layout>
              <c:showVal val="1"/>
            </c:dLbl>
            <c:txPr>
              <a:bodyPr/>
              <a:lstStyle/>
              <a:p>
                <a:pPr>
                  <a:defRPr b="1" i="0" baseline="0"/>
                </a:pPr>
                <a:endParaRPr lang="ru-RU"/>
              </a:p>
            </c:txPr>
            <c:dLblPos val="outEnd"/>
            <c:showVal val="1"/>
          </c:dLbls>
          <c:cat>
            <c:strRef>
              <c:f>Лист1!$A$2:$A$4</c:f>
              <c:strCache>
                <c:ptCount val="3"/>
                <c:pt idx="0">
                  <c:v>2025 год</c:v>
                </c:pt>
                <c:pt idx="1">
                  <c:v>2026 год</c:v>
                </c:pt>
                <c:pt idx="2">
                  <c:v>2027 год</c:v>
                </c:pt>
              </c:strCache>
            </c:strRef>
          </c:cat>
          <c:val>
            <c:numRef>
              <c:f>Лист1!$B$2:$B$4</c:f>
              <c:numCache>
                <c:formatCode>0.0</c:formatCode>
                <c:ptCount val="3"/>
                <c:pt idx="0">
                  <c:v>753.3</c:v>
                </c:pt>
                <c:pt idx="1">
                  <c:v>774.3</c:v>
                </c:pt>
                <c:pt idx="2">
                  <c:v>787.9</c:v>
                </c:pt>
              </c:numCache>
            </c:numRef>
          </c:val>
        </c:ser>
        <c:gapWidth val="100"/>
        <c:axId val="49344512"/>
        <c:axId val="49346048"/>
      </c:barChart>
      <c:catAx>
        <c:axId val="49344512"/>
        <c:scaling>
          <c:orientation val="minMax"/>
        </c:scaling>
        <c:axPos val="b"/>
        <c:tickLblPos val="nextTo"/>
        <c:txPr>
          <a:bodyPr/>
          <a:lstStyle/>
          <a:p>
            <a:pPr>
              <a:defRPr b="1" i="1">
                <a:latin typeface="Times New Roman" pitchFamily="18" charset="0"/>
                <a:cs typeface="Times New Roman" pitchFamily="18" charset="0"/>
              </a:defRPr>
            </a:pPr>
            <a:endParaRPr lang="ru-RU"/>
          </a:p>
        </c:txPr>
        <c:crossAx val="49346048"/>
        <c:crosses val="autoZero"/>
        <c:auto val="1"/>
        <c:lblAlgn val="ctr"/>
        <c:lblOffset val="100"/>
      </c:catAx>
      <c:valAx>
        <c:axId val="49346048"/>
        <c:scaling>
          <c:orientation val="minMax"/>
        </c:scaling>
        <c:axPos val="l"/>
        <c:majorGridlines/>
        <c:numFmt formatCode="0.0" sourceLinked="1"/>
        <c:tickLblPos val="nextTo"/>
        <c:crossAx val="49344512"/>
        <c:crosses val="autoZero"/>
        <c:crossBetween val="between"/>
      </c:valAx>
    </c:plotArea>
    <c:legend>
      <c:legendPos val="r"/>
      <c:layout/>
    </c:legend>
    <c:plotVisOnly val="1"/>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ru-RU"/>
  <c:style val="12"/>
  <c:chart>
    <c:autoTitleDeleted val="1"/>
    <c:view3D>
      <c:depthPercent val="100"/>
      <c:rAngAx val="1"/>
    </c:view3D>
    <c:plotArea>
      <c:layout/>
      <c:bar3DChart>
        <c:barDir val="col"/>
        <c:grouping val="clustered"/>
        <c:ser>
          <c:idx val="0"/>
          <c:order val="0"/>
          <c:tx>
            <c:strRef>
              <c:f>Лист1!$B$1</c:f>
              <c:strCache>
                <c:ptCount val="1"/>
                <c:pt idx="0">
                  <c:v>показатель по Орловскому району</c:v>
                </c:pt>
              </c:strCache>
            </c:strRef>
          </c:tx>
          <c:dLbls>
            <c:numFmt formatCode="#,##0.0" sourceLinked="0"/>
            <c:showVal val="1"/>
          </c:dLbls>
          <c:cat>
            <c:strRef>
              <c:f>Лист1!$A$2:$A$4</c:f>
              <c:strCache>
                <c:ptCount val="3"/>
                <c:pt idx="0">
                  <c:v>заработная плата педагогические работников общего образования</c:v>
                </c:pt>
                <c:pt idx="1">
                  <c:v>заработная плата педагогические работников дошкольного образования</c:v>
                </c:pt>
                <c:pt idx="2">
                  <c:v>заработная плата педагогических работников дополнительного образования</c:v>
                </c:pt>
              </c:strCache>
            </c:strRef>
          </c:cat>
          <c:val>
            <c:numRef>
              <c:f>Лист1!$B$2:$B$4</c:f>
              <c:numCache>
                <c:formatCode>General</c:formatCode>
                <c:ptCount val="3"/>
                <c:pt idx="0">
                  <c:v>46860.5</c:v>
                </c:pt>
                <c:pt idx="1">
                  <c:v>44643.8</c:v>
                </c:pt>
                <c:pt idx="2">
                  <c:v>48913.1</c:v>
                </c:pt>
              </c:numCache>
            </c:numRef>
          </c:val>
        </c:ser>
        <c:shape val="pyramid"/>
        <c:axId val="49546368"/>
        <c:axId val="49547904"/>
        <c:axId val="0"/>
      </c:bar3DChart>
      <c:catAx>
        <c:axId val="49546368"/>
        <c:scaling>
          <c:orientation val="minMax"/>
        </c:scaling>
        <c:axPos val="b"/>
        <c:numFmt formatCode="General" sourceLinked="1"/>
        <c:tickLblPos val="nextTo"/>
        <c:crossAx val="49547904"/>
        <c:crosses val="autoZero"/>
        <c:auto val="1"/>
        <c:lblAlgn val="ctr"/>
        <c:lblOffset val="100"/>
      </c:catAx>
      <c:valAx>
        <c:axId val="49547904"/>
        <c:scaling>
          <c:orientation val="minMax"/>
        </c:scaling>
        <c:axPos val="l"/>
        <c:majorGridlines/>
        <c:numFmt formatCode="General" sourceLinked="1"/>
        <c:tickLblPos val="nextTo"/>
        <c:crossAx val="49546368"/>
        <c:crosses val="autoZero"/>
        <c:crossBetween val="between"/>
        <c:majorUnit val="10000"/>
      </c:valAx>
    </c:plotArea>
    <c:plotVisOnly val="1"/>
    <c:dispBlanksAs val="gap"/>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ru-RU"/>
  <c:chart>
    <c:autoTitleDeleted val="1"/>
    <c:view3D>
      <c:rAngAx val="1"/>
    </c:view3D>
    <c:sideWall>
      <c:spPr>
        <a:noFill/>
        <a:ln w="25400">
          <a:noFill/>
        </a:ln>
      </c:spPr>
    </c:sideWall>
    <c:backWall>
      <c:spPr>
        <a:noFill/>
        <a:ln w="25400">
          <a:noFill/>
        </a:ln>
      </c:spPr>
    </c:backWall>
    <c:plotArea>
      <c:layout>
        <c:manualLayout>
          <c:layoutTarget val="inner"/>
          <c:xMode val="edge"/>
          <c:yMode val="edge"/>
          <c:x val="0.11141548119067085"/>
          <c:y val="2.6757755647487409E-2"/>
          <c:w val="0.87187048574545423"/>
          <c:h val="0.86444342771411764"/>
        </c:manualLayout>
      </c:layout>
      <c:bar3DChart>
        <c:barDir val="col"/>
        <c:grouping val="stacked"/>
        <c:ser>
          <c:idx val="0"/>
          <c:order val="0"/>
          <c:tx>
            <c:strRef>
              <c:f>Лист1!$B$1</c:f>
              <c:strCache>
                <c:ptCount val="1"/>
                <c:pt idx="0">
                  <c:v>Ряд 1</c:v>
                </c:pt>
              </c:strCache>
            </c:strRef>
          </c:tx>
          <c:spPr>
            <a:solidFill>
              <a:schemeClr val="accent2"/>
            </a:solidFill>
            <a:ln w="25400" cap="flat" cmpd="sng" algn="ctr">
              <a:solidFill>
                <a:schemeClr val="accent2">
                  <a:shade val="50000"/>
                </a:schemeClr>
              </a:solidFill>
              <a:prstDash val="solid"/>
            </a:ln>
            <a:effectLst/>
          </c:spPr>
          <c:dLbls>
            <c:dLbl>
              <c:idx val="0"/>
              <c:layout>
                <c:manualLayout>
                  <c:x val="2.2633703939865198E-2"/>
                  <c:y val="-0.44129722341161215"/>
                </c:manualLayout>
              </c:layout>
              <c:showVal val="1"/>
            </c:dLbl>
            <c:dLbl>
              <c:idx val="1"/>
              <c:layout>
                <c:manualLayout>
                  <c:x val="6.8615504156960119E-2"/>
                  <c:y val="-0.41471828626648338"/>
                </c:manualLayout>
              </c:layout>
              <c:showVal val="1"/>
            </c:dLbl>
            <c:dLbl>
              <c:idx val="2"/>
              <c:layout>
                <c:manualLayout>
                  <c:x val="7.7972163814727574E-2"/>
                  <c:y val="-0.39423837089530095"/>
                </c:manualLayout>
              </c:layout>
              <c:showVal val="1"/>
            </c:dLbl>
            <c:txPr>
              <a:bodyPr/>
              <a:lstStyle/>
              <a:p>
                <a:pPr>
                  <a:defRPr sz="2000" b="1">
                    <a:latin typeface="Times New Roman" pitchFamily="18" charset="0"/>
                    <a:cs typeface="Times New Roman" pitchFamily="18" charset="0"/>
                  </a:defRPr>
                </a:pPr>
                <a:endParaRPr lang="ru-RU"/>
              </a:p>
            </c:txPr>
            <c:showVal val="1"/>
          </c:dLbls>
          <c:cat>
            <c:strRef>
              <c:f>Лист1!$A$2:$A$5</c:f>
              <c:strCache>
                <c:ptCount val="3"/>
                <c:pt idx="0">
                  <c:v>2025 год</c:v>
                </c:pt>
                <c:pt idx="1">
                  <c:v>2026 год</c:v>
                </c:pt>
                <c:pt idx="2">
                  <c:v>2027 год</c:v>
                </c:pt>
              </c:strCache>
            </c:strRef>
          </c:cat>
          <c:val>
            <c:numRef>
              <c:f>Лист1!$B$2:$B$5</c:f>
              <c:numCache>
                <c:formatCode>0.0</c:formatCode>
                <c:ptCount val="4"/>
                <c:pt idx="0">
                  <c:v>88.6</c:v>
                </c:pt>
                <c:pt idx="1">
                  <c:v>68.8</c:v>
                </c:pt>
                <c:pt idx="2">
                  <c:v>72.2</c:v>
                </c:pt>
              </c:numCache>
            </c:numRef>
          </c:val>
        </c:ser>
        <c:shape val="box"/>
        <c:axId val="49686016"/>
        <c:axId val="49687552"/>
        <c:axId val="0"/>
      </c:bar3DChart>
      <c:catAx>
        <c:axId val="49686016"/>
        <c:scaling>
          <c:orientation val="minMax"/>
        </c:scaling>
        <c:axPos val="b"/>
        <c:tickLblPos val="nextTo"/>
        <c:txPr>
          <a:bodyPr/>
          <a:lstStyle/>
          <a:p>
            <a:pPr>
              <a:defRPr sz="2000" b="1"/>
            </a:pPr>
            <a:endParaRPr lang="ru-RU"/>
          </a:p>
        </c:txPr>
        <c:crossAx val="49687552"/>
        <c:crosses val="autoZero"/>
        <c:auto val="1"/>
        <c:lblAlgn val="ctr"/>
        <c:lblOffset val="100"/>
      </c:catAx>
      <c:valAx>
        <c:axId val="49687552"/>
        <c:scaling>
          <c:orientation val="minMax"/>
        </c:scaling>
        <c:axPos val="l"/>
        <c:majorGridlines/>
        <c:numFmt formatCode="0.0" sourceLinked="1"/>
        <c:tickLblPos val="nextTo"/>
        <c:crossAx val="49686016"/>
        <c:crosses val="autoZero"/>
        <c:crossBetween val="between"/>
      </c:valAx>
    </c:plotArea>
    <c:plotVisOnly val="1"/>
  </c:chart>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chart>
    <c:title>
      <c:tx>
        <c:rich>
          <a:bodyPr/>
          <a:lstStyle/>
          <a:p>
            <a:pPr algn="r">
              <a:defRPr sz="900"/>
            </a:pPr>
            <a:r>
              <a:rPr lang="ru-RU" sz="900" dirty="0" smtClean="0"/>
              <a:t>                                                                                                                                                                                  млн.рублей</a:t>
            </a:r>
            <a:endParaRPr lang="ru-RU" sz="900" dirty="0"/>
          </a:p>
        </c:rich>
      </c:tx>
      <c:layout/>
    </c:title>
    <c:view3D>
      <c:rAngAx val="1"/>
    </c:view3D>
    <c:plotArea>
      <c:layout>
        <c:manualLayout>
          <c:layoutTarget val="inner"/>
          <c:xMode val="edge"/>
          <c:yMode val="edge"/>
          <c:x val="0.10041190980390355"/>
          <c:y val="9.5434461474615685E-4"/>
          <c:w val="0.86232414624564968"/>
          <c:h val="0.88224692575873664"/>
        </c:manualLayout>
      </c:layout>
      <c:bar3DChart>
        <c:barDir val="bar"/>
        <c:grouping val="stacked"/>
        <c:ser>
          <c:idx val="0"/>
          <c:order val="0"/>
          <c:tx>
            <c:strRef>
              <c:f>Лист1!$B$1</c:f>
              <c:strCache>
                <c:ptCount val="1"/>
                <c:pt idx="0">
                  <c:v>.</c:v>
                </c:pt>
              </c:strCache>
            </c:strRef>
          </c:tx>
          <c:dPt>
            <c:idx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c:spPr>
          </c:dPt>
          <c:dPt>
            <c:idx val="2"/>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dPt>
          <c:dLbls>
            <c:txPr>
              <a:bodyPr/>
              <a:lstStyle/>
              <a:p>
                <a:pPr>
                  <a:defRPr sz="2800" b="1">
                    <a:latin typeface="Times New Roman" pitchFamily="18" charset="0"/>
                    <a:cs typeface="Times New Roman" pitchFamily="18" charset="0"/>
                  </a:defRPr>
                </a:pPr>
                <a:endParaRPr lang="ru-RU"/>
              </a:p>
            </c:txPr>
            <c:showVal val="1"/>
          </c:dLbls>
          <c:cat>
            <c:strRef>
              <c:f>Лист1!$A$2:$A$4</c:f>
              <c:strCache>
                <c:ptCount val="3"/>
                <c:pt idx="0">
                  <c:v>2027 год </c:v>
                </c:pt>
                <c:pt idx="1">
                  <c:v>2026 год</c:v>
                </c:pt>
                <c:pt idx="2">
                  <c:v>2025 год</c:v>
                </c:pt>
              </c:strCache>
            </c:strRef>
          </c:cat>
          <c:val>
            <c:numRef>
              <c:f>Лист1!$B$2:$B$4</c:f>
              <c:numCache>
                <c:formatCode>0.0</c:formatCode>
                <c:ptCount val="3"/>
                <c:pt idx="0">
                  <c:v>23.8</c:v>
                </c:pt>
                <c:pt idx="1">
                  <c:v>23.1</c:v>
                </c:pt>
                <c:pt idx="2">
                  <c:v>23.1</c:v>
                </c:pt>
              </c:numCache>
            </c:numRef>
          </c:val>
        </c:ser>
        <c:shape val="cylinder"/>
        <c:axId val="49743360"/>
        <c:axId val="49744896"/>
        <c:axId val="0"/>
      </c:bar3DChart>
      <c:catAx>
        <c:axId val="49743360"/>
        <c:scaling>
          <c:orientation val="minMax"/>
        </c:scaling>
        <c:axPos val="l"/>
        <c:tickLblPos val="nextTo"/>
        <c:txPr>
          <a:bodyPr/>
          <a:lstStyle/>
          <a:p>
            <a:pPr>
              <a:defRPr sz="2800" b="1">
                <a:latin typeface="Times New Roman" pitchFamily="18" charset="0"/>
                <a:cs typeface="Times New Roman" pitchFamily="18" charset="0"/>
              </a:defRPr>
            </a:pPr>
            <a:endParaRPr lang="ru-RU"/>
          </a:p>
        </c:txPr>
        <c:crossAx val="49744896"/>
        <c:crosses val="autoZero"/>
        <c:auto val="1"/>
        <c:lblAlgn val="ctr"/>
        <c:lblOffset val="100"/>
      </c:catAx>
      <c:valAx>
        <c:axId val="49744896"/>
        <c:scaling>
          <c:orientation val="minMax"/>
        </c:scaling>
        <c:axPos val="b"/>
        <c:majorGridlines/>
        <c:numFmt formatCode="0.0" sourceLinked="1"/>
        <c:tickLblPos val="nextTo"/>
        <c:crossAx val="49743360"/>
        <c:crosses val="autoZero"/>
        <c:crossBetween val="between"/>
      </c:valAx>
    </c:plotArea>
    <c:plotVisOnly val="1"/>
  </c:chart>
  <c:txPr>
    <a:bodyPr/>
    <a:lstStyle/>
    <a:p>
      <a:pPr>
        <a:defRPr sz="1800"/>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style val="30"/>
  <c:chart>
    <c:title>
      <c:layout/>
    </c:title>
    <c:view3D>
      <c:rotX val="50"/>
      <c:rotY val="70"/>
      <c:rAngAx val="1"/>
    </c:view3D>
    <c:plotArea>
      <c:layout>
        <c:manualLayout>
          <c:layoutTarget val="inner"/>
          <c:xMode val="edge"/>
          <c:yMode val="edge"/>
          <c:x val="8.0816871183091291E-2"/>
          <c:y val="0.14249012153651541"/>
          <c:w val="0.8208845691627964"/>
          <c:h val="0.67792823440329386"/>
        </c:manualLayout>
      </c:layout>
      <c:bar3DChart>
        <c:barDir val="col"/>
        <c:grouping val="clustered"/>
        <c:ser>
          <c:idx val="0"/>
          <c:order val="0"/>
          <c:tx>
            <c:strRef>
              <c:f>Лист1!$B$1</c:f>
              <c:strCache>
                <c:ptCount val="1"/>
                <c:pt idx="0">
                  <c:v>МБУК "ОРДК"</c:v>
                </c:pt>
              </c:strCache>
            </c:strRef>
          </c:tx>
          <c:dLbls>
            <c:dLbl>
              <c:idx val="0"/>
              <c:layout>
                <c:manualLayout>
                  <c:x val="5.9679557592515385E-2"/>
                  <c:y val="-0.10864000098328515"/>
                </c:manualLayout>
              </c:layout>
              <c:showVal val="1"/>
            </c:dLbl>
            <c:dLbl>
              <c:idx val="1"/>
              <c:layout>
                <c:manualLayout>
                  <c:x val="3.162479023357153E-2"/>
                  <c:y val="-0.1025880193570545"/>
                </c:manualLayout>
              </c:layout>
              <c:showVal val="1"/>
            </c:dLbl>
            <c:dLbl>
              <c:idx val="2"/>
              <c:layout>
                <c:manualLayout>
                  <c:x val="3.1209950874719908E-2"/>
                  <c:y val="-9.3915993332782777E-2"/>
                </c:manualLayout>
              </c:layout>
              <c:showVal val="1"/>
            </c:dLbl>
            <c:showVal val="1"/>
          </c:dLbls>
          <c:cat>
            <c:strRef>
              <c:f>Лист1!$A$2:$A$4</c:f>
              <c:strCache>
                <c:ptCount val="3"/>
                <c:pt idx="0">
                  <c:v>2025 год</c:v>
                </c:pt>
                <c:pt idx="1">
                  <c:v>2026 год</c:v>
                </c:pt>
                <c:pt idx="2">
                  <c:v>2027 год</c:v>
                </c:pt>
              </c:strCache>
            </c:strRef>
          </c:cat>
          <c:val>
            <c:numRef>
              <c:f>Лист1!$B$2:$B$4</c:f>
              <c:numCache>
                <c:formatCode>0.0</c:formatCode>
                <c:ptCount val="3"/>
                <c:pt idx="0">
                  <c:v>16.7</c:v>
                </c:pt>
                <c:pt idx="1">
                  <c:v>16.899999999999999</c:v>
                </c:pt>
                <c:pt idx="2">
                  <c:v>17.100000000000001</c:v>
                </c:pt>
              </c:numCache>
            </c:numRef>
          </c:val>
        </c:ser>
        <c:shape val="cylinder"/>
        <c:axId val="49780608"/>
        <c:axId val="49782144"/>
        <c:axId val="0"/>
      </c:bar3DChart>
      <c:catAx>
        <c:axId val="49780608"/>
        <c:scaling>
          <c:orientation val="minMax"/>
        </c:scaling>
        <c:axPos val="b"/>
        <c:tickLblPos val="nextTo"/>
        <c:crossAx val="49782144"/>
        <c:crosses val="autoZero"/>
        <c:auto val="1"/>
        <c:lblAlgn val="ctr"/>
        <c:lblOffset val="100"/>
      </c:catAx>
      <c:valAx>
        <c:axId val="49782144"/>
        <c:scaling>
          <c:orientation val="minMax"/>
        </c:scaling>
        <c:axPos val="l"/>
        <c:majorGridlines/>
        <c:numFmt formatCode="0.0" sourceLinked="1"/>
        <c:tickLblPos val="nextTo"/>
        <c:crossAx val="49780608"/>
        <c:crosses val="autoZero"/>
        <c:crossBetween val="between"/>
      </c:valAx>
    </c:plotArea>
    <c:plotVisOnly val="1"/>
  </c:chart>
  <c:txPr>
    <a:bodyPr/>
    <a:lstStyle/>
    <a:p>
      <a:pPr>
        <a:defRPr sz="1800"/>
      </a:pPr>
      <a:endParaRPr lang="ru-RU"/>
    </a:p>
  </c:txPr>
  <c:externalData r:id="rId1"/>
</c:chartSpace>
</file>

<file path=ppt/diagrams/_rels/data4.xml.rels><?xml version="1.0" encoding="UTF-8" standalone="yes"?>
<Relationships xmlns="http://schemas.openxmlformats.org/package/2006/relationships"><Relationship Id="rId1" Type="http://schemas.openxmlformats.org/officeDocument/2006/relationships/image" Target="../media/image52.png"/></Relationships>
</file>

<file path=ppt/diagrams/_rels/data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61.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31D0C2-5C99-4F38-B689-CEE3444C6841}" type="doc">
      <dgm:prSet loTypeId="urn:microsoft.com/office/officeart/2005/8/layout/hProcess4" loCatId="process" qsTypeId="urn:microsoft.com/office/officeart/2005/8/quickstyle/3d1" qsCatId="3D" csTypeId="urn:microsoft.com/office/officeart/2005/8/colors/accent1_4" csCatId="accent1" phldr="1"/>
      <dgm:spPr/>
      <dgm:t>
        <a:bodyPr/>
        <a:lstStyle/>
        <a:p>
          <a:endParaRPr lang="ru-RU"/>
        </a:p>
      </dgm:t>
    </dgm:pt>
    <dgm:pt modelId="{711BFC02-B6A0-4419-8C83-B248B349388D}">
      <dgm:prSet phldrT="[Текст]"/>
      <dgm:spPr/>
      <dgm:t>
        <a:bodyPr/>
        <a:lstStyle/>
        <a:p>
          <a:r>
            <a:rPr lang="ru-RU" dirty="0" smtClean="0"/>
            <a:t>2025 год</a:t>
          </a:r>
        </a:p>
      </dgm:t>
    </dgm:pt>
    <dgm:pt modelId="{89574BF1-406B-4955-A4A4-0750F4382594}" type="parTrans" cxnId="{317668BD-68AD-47CE-9462-5144B7D7660F}">
      <dgm:prSet/>
      <dgm:spPr/>
      <dgm:t>
        <a:bodyPr/>
        <a:lstStyle/>
        <a:p>
          <a:endParaRPr lang="ru-RU">
            <a:solidFill>
              <a:srgbClr val="002060"/>
            </a:solidFill>
          </a:endParaRPr>
        </a:p>
      </dgm:t>
    </dgm:pt>
    <dgm:pt modelId="{BA34F14F-3B61-42CC-97F0-E91BE0BA75AC}" type="sibTrans" cxnId="{317668BD-68AD-47CE-9462-5144B7D7660F}">
      <dgm:prSet/>
      <dgm:spPr/>
      <dgm:t>
        <a:bodyPr/>
        <a:lstStyle/>
        <a:p>
          <a:endParaRPr lang="ru-RU">
            <a:solidFill>
              <a:srgbClr val="002060"/>
            </a:solidFill>
          </a:endParaRPr>
        </a:p>
      </dgm:t>
    </dgm:pt>
    <dgm:pt modelId="{95120F2A-B035-4B29-8C9C-07627AE646A3}">
      <dgm:prSet phldrT="[Текст]"/>
      <dgm:spPr/>
      <dgm:t>
        <a:bodyPr/>
        <a:lstStyle/>
        <a:p>
          <a:r>
            <a:rPr lang="ru-RU" dirty="0" smtClean="0"/>
            <a:t>2026 год</a:t>
          </a:r>
        </a:p>
      </dgm:t>
    </dgm:pt>
    <dgm:pt modelId="{C1724A70-A228-4FF9-8770-E48714E2B32C}" type="parTrans" cxnId="{2E037144-A421-4965-98BE-79EE721CB62F}">
      <dgm:prSet/>
      <dgm:spPr/>
      <dgm:t>
        <a:bodyPr/>
        <a:lstStyle/>
        <a:p>
          <a:endParaRPr lang="ru-RU">
            <a:solidFill>
              <a:srgbClr val="002060"/>
            </a:solidFill>
          </a:endParaRPr>
        </a:p>
      </dgm:t>
    </dgm:pt>
    <dgm:pt modelId="{9BD1C599-E207-49FD-8B52-F697DC8A6651}" type="sibTrans" cxnId="{2E037144-A421-4965-98BE-79EE721CB62F}">
      <dgm:prSet/>
      <dgm:spPr/>
      <dgm:t>
        <a:bodyPr/>
        <a:lstStyle/>
        <a:p>
          <a:endParaRPr lang="ru-RU">
            <a:solidFill>
              <a:srgbClr val="002060"/>
            </a:solidFill>
          </a:endParaRPr>
        </a:p>
      </dgm:t>
    </dgm:pt>
    <dgm:pt modelId="{742ED51E-2C64-4F31-9C23-BD1D8512AC39}">
      <dgm:prSet phldrT="[Текст]"/>
      <dgm:spPr/>
      <dgm:t>
        <a:bodyPr/>
        <a:lstStyle/>
        <a:p>
          <a:r>
            <a:rPr lang="ru-RU" dirty="0" smtClean="0"/>
            <a:t>2027 год</a:t>
          </a:r>
        </a:p>
      </dgm:t>
    </dgm:pt>
    <dgm:pt modelId="{E99716BE-677F-4BF6-AAFC-608A1C405A35}" type="parTrans" cxnId="{4ED015CE-92FA-455D-90CF-723754B15128}">
      <dgm:prSet/>
      <dgm:spPr/>
      <dgm:t>
        <a:bodyPr/>
        <a:lstStyle/>
        <a:p>
          <a:endParaRPr lang="ru-RU">
            <a:solidFill>
              <a:srgbClr val="002060"/>
            </a:solidFill>
          </a:endParaRPr>
        </a:p>
      </dgm:t>
    </dgm:pt>
    <dgm:pt modelId="{21C43984-0E01-40CA-967C-24B6EB30DC3D}" type="sibTrans" cxnId="{4ED015CE-92FA-455D-90CF-723754B15128}">
      <dgm:prSet/>
      <dgm:spPr/>
      <dgm:t>
        <a:bodyPr/>
        <a:lstStyle/>
        <a:p>
          <a:endParaRPr lang="ru-RU">
            <a:solidFill>
              <a:srgbClr val="002060"/>
            </a:solidFill>
          </a:endParaRPr>
        </a:p>
      </dgm:t>
    </dgm:pt>
    <dgm:pt modelId="{BB423D26-C59A-4231-9ADB-64C541CB9C2C}">
      <dgm:prSet custT="1"/>
      <dgm:spPr/>
      <dgm:t>
        <a:bodyPr/>
        <a:lstStyle/>
        <a:p>
          <a:r>
            <a:rPr lang="ru-RU" sz="1700" baseline="0" dirty="0" smtClean="0"/>
            <a:t>134365,9 тыс.рублей</a:t>
          </a:r>
          <a:endParaRPr lang="ru-RU" sz="1700" baseline="0" dirty="0"/>
        </a:p>
      </dgm:t>
    </dgm:pt>
    <dgm:pt modelId="{CFB59197-1AED-43D2-9E1C-96ADC3BFA63F}" type="parTrans" cxnId="{5C1761B9-3EF4-495B-9500-B77734B54AFD}">
      <dgm:prSet/>
      <dgm:spPr/>
      <dgm:t>
        <a:bodyPr/>
        <a:lstStyle/>
        <a:p>
          <a:endParaRPr lang="ru-RU"/>
        </a:p>
      </dgm:t>
    </dgm:pt>
    <dgm:pt modelId="{D9F4872C-3EA0-4F45-97CD-6465A130C3D9}" type="sibTrans" cxnId="{5C1761B9-3EF4-495B-9500-B77734B54AFD}">
      <dgm:prSet/>
      <dgm:spPr/>
      <dgm:t>
        <a:bodyPr/>
        <a:lstStyle/>
        <a:p>
          <a:endParaRPr lang="ru-RU"/>
        </a:p>
      </dgm:t>
    </dgm:pt>
    <dgm:pt modelId="{7461755A-19FF-42B2-9C81-17E10BEE27EC}">
      <dgm:prSet custT="1"/>
      <dgm:spPr/>
      <dgm:t>
        <a:bodyPr/>
        <a:lstStyle/>
        <a:p>
          <a:r>
            <a:rPr lang="ru-RU" sz="1700" baseline="0" dirty="0" smtClean="0"/>
            <a:t>235576,6 тыс.рублей</a:t>
          </a:r>
          <a:endParaRPr lang="ru-RU" sz="1700" baseline="0" dirty="0"/>
        </a:p>
      </dgm:t>
    </dgm:pt>
    <dgm:pt modelId="{68B18D25-40EF-4AC8-B28C-15DC1C4D8DA7}" type="parTrans" cxnId="{B772A0D7-585E-435C-B7ED-21A0ADDD2B8B}">
      <dgm:prSet/>
      <dgm:spPr/>
      <dgm:t>
        <a:bodyPr/>
        <a:lstStyle/>
        <a:p>
          <a:endParaRPr lang="ru-RU"/>
        </a:p>
      </dgm:t>
    </dgm:pt>
    <dgm:pt modelId="{8164BFEA-83C6-4211-9E0A-B20A5B1F0594}" type="sibTrans" cxnId="{B772A0D7-585E-435C-B7ED-21A0ADDD2B8B}">
      <dgm:prSet/>
      <dgm:spPr/>
      <dgm:t>
        <a:bodyPr/>
        <a:lstStyle/>
        <a:p>
          <a:endParaRPr lang="ru-RU"/>
        </a:p>
      </dgm:t>
    </dgm:pt>
    <dgm:pt modelId="{5A211AAA-03BA-4A04-8514-7FE24325440B}">
      <dgm:prSet/>
      <dgm:spPr/>
      <dgm:t>
        <a:bodyPr/>
        <a:lstStyle/>
        <a:p>
          <a:r>
            <a:rPr lang="ru-RU" dirty="0" smtClean="0"/>
            <a:t>126876,2 тыс.рублей</a:t>
          </a:r>
          <a:endParaRPr lang="ru-RU" dirty="0"/>
        </a:p>
      </dgm:t>
    </dgm:pt>
    <dgm:pt modelId="{5F66886D-908A-4E6F-983F-27546142559C}" type="parTrans" cxnId="{2C76DB11-193C-4D04-ABCC-5F5DA10FBF50}">
      <dgm:prSet/>
      <dgm:spPr/>
      <dgm:t>
        <a:bodyPr/>
        <a:lstStyle/>
        <a:p>
          <a:endParaRPr lang="ru-RU"/>
        </a:p>
      </dgm:t>
    </dgm:pt>
    <dgm:pt modelId="{A6A92B45-AD28-4C78-B630-0C7E1ABF467C}" type="sibTrans" cxnId="{2C76DB11-193C-4D04-ABCC-5F5DA10FBF50}">
      <dgm:prSet/>
      <dgm:spPr/>
      <dgm:t>
        <a:bodyPr/>
        <a:lstStyle/>
        <a:p>
          <a:endParaRPr lang="ru-RU"/>
        </a:p>
      </dgm:t>
    </dgm:pt>
    <dgm:pt modelId="{888BA561-2032-4110-8A25-32415AC71C6C}" type="pres">
      <dgm:prSet presAssocID="{1031D0C2-5C99-4F38-B689-CEE3444C6841}" presName="Name0" presStyleCnt="0">
        <dgm:presLayoutVars>
          <dgm:dir/>
          <dgm:animLvl val="lvl"/>
          <dgm:resizeHandles val="exact"/>
        </dgm:presLayoutVars>
      </dgm:prSet>
      <dgm:spPr/>
      <dgm:t>
        <a:bodyPr/>
        <a:lstStyle/>
        <a:p>
          <a:endParaRPr lang="ru-RU"/>
        </a:p>
      </dgm:t>
    </dgm:pt>
    <dgm:pt modelId="{5F47D8BA-210D-41E3-9682-5C1EFC8516A4}" type="pres">
      <dgm:prSet presAssocID="{1031D0C2-5C99-4F38-B689-CEE3444C6841}" presName="tSp" presStyleCnt="0"/>
      <dgm:spPr/>
    </dgm:pt>
    <dgm:pt modelId="{15C7316C-06F3-4305-BCAE-76CF964A8825}" type="pres">
      <dgm:prSet presAssocID="{1031D0C2-5C99-4F38-B689-CEE3444C6841}" presName="bSp" presStyleCnt="0"/>
      <dgm:spPr/>
    </dgm:pt>
    <dgm:pt modelId="{66552FA2-4D61-4019-861E-E386247956A3}" type="pres">
      <dgm:prSet presAssocID="{1031D0C2-5C99-4F38-B689-CEE3444C6841}" presName="process" presStyleCnt="0"/>
      <dgm:spPr/>
    </dgm:pt>
    <dgm:pt modelId="{C6DD2371-47E6-4FF5-B9C1-1E106AA40FDF}" type="pres">
      <dgm:prSet presAssocID="{711BFC02-B6A0-4419-8C83-B248B349388D}" presName="composite1" presStyleCnt="0"/>
      <dgm:spPr/>
    </dgm:pt>
    <dgm:pt modelId="{7E9B4815-78DA-44D6-ABE5-8CAA2A882E57}" type="pres">
      <dgm:prSet presAssocID="{711BFC02-B6A0-4419-8C83-B248B349388D}" presName="dummyNode1" presStyleLbl="node1" presStyleIdx="0" presStyleCnt="3"/>
      <dgm:spPr/>
    </dgm:pt>
    <dgm:pt modelId="{B73BC59B-4ABC-4D7E-B49B-797E911844FA}" type="pres">
      <dgm:prSet presAssocID="{711BFC02-B6A0-4419-8C83-B248B349388D}" presName="childNode1" presStyleLbl="bgAcc1" presStyleIdx="0" presStyleCnt="3" custLinFactNeighborX="-255" custLinFactNeighborY="-1020">
        <dgm:presLayoutVars>
          <dgm:bulletEnabled val="1"/>
        </dgm:presLayoutVars>
      </dgm:prSet>
      <dgm:spPr/>
      <dgm:t>
        <a:bodyPr/>
        <a:lstStyle/>
        <a:p>
          <a:endParaRPr lang="ru-RU"/>
        </a:p>
      </dgm:t>
    </dgm:pt>
    <dgm:pt modelId="{81061AB0-E4A0-453F-876E-439CFF0CE90B}" type="pres">
      <dgm:prSet presAssocID="{711BFC02-B6A0-4419-8C83-B248B349388D}" presName="childNode1tx" presStyleLbl="bgAcc1" presStyleIdx="0" presStyleCnt="3">
        <dgm:presLayoutVars>
          <dgm:bulletEnabled val="1"/>
        </dgm:presLayoutVars>
      </dgm:prSet>
      <dgm:spPr/>
      <dgm:t>
        <a:bodyPr/>
        <a:lstStyle/>
        <a:p>
          <a:endParaRPr lang="ru-RU"/>
        </a:p>
      </dgm:t>
    </dgm:pt>
    <dgm:pt modelId="{22330CC1-5B06-48AB-BA34-AF21B9F01CA6}" type="pres">
      <dgm:prSet presAssocID="{711BFC02-B6A0-4419-8C83-B248B349388D}" presName="parentNode1" presStyleLbl="node1" presStyleIdx="0" presStyleCnt="3">
        <dgm:presLayoutVars>
          <dgm:chMax val="1"/>
          <dgm:bulletEnabled val="1"/>
        </dgm:presLayoutVars>
      </dgm:prSet>
      <dgm:spPr/>
      <dgm:t>
        <a:bodyPr/>
        <a:lstStyle/>
        <a:p>
          <a:endParaRPr lang="ru-RU"/>
        </a:p>
      </dgm:t>
    </dgm:pt>
    <dgm:pt modelId="{A9B6E124-AB72-45B5-A51A-C5EE5EC2BFE4}" type="pres">
      <dgm:prSet presAssocID="{711BFC02-B6A0-4419-8C83-B248B349388D}" presName="connSite1" presStyleCnt="0"/>
      <dgm:spPr/>
    </dgm:pt>
    <dgm:pt modelId="{5B6B195B-6D6C-483F-A2A2-AEC698FDB341}" type="pres">
      <dgm:prSet presAssocID="{BA34F14F-3B61-42CC-97F0-E91BE0BA75AC}" presName="Name9" presStyleLbl="sibTrans2D1" presStyleIdx="0" presStyleCnt="2"/>
      <dgm:spPr/>
      <dgm:t>
        <a:bodyPr/>
        <a:lstStyle/>
        <a:p>
          <a:endParaRPr lang="ru-RU"/>
        </a:p>
      </dgm:t>
    </dgm:pt>
    <dgm:pt modelId="{EFDD07A2-6FFC-4CE4-8487-7848C91456BF}" type="pres">
      <dgm:prSet presAssocID="{95120F2A-B035-4B29-8C9C-07627AE646A3}" presName="composite2" presStyleCnt="0"/>
      <dgm:spPr/>
    </dgm:pt>
    <dgm:pt modelId="{921D5CE1-079C-4C49-AD4E-9690B773F2A4}" type="pres">
      <dgm:prSet presAssocID="{95120F2A-B035-4B29-8C9C-07627AE646A3}" presName="dummyNode2" presStyleLbl="node1" presStyleIdx="0" presStyleCnt="3"/>
      <dgm:spPr/>
    </dgm:pt>
    <dgm:pt modelId="{4A1AC972-00AF-431C-8716-8B01F5D42EA2}" type="pres">
      <dgm:prSet presAssocID="{95120F2A-B035-4B29-8C9C-07627AE646A3}" presName="childNode2" presStyleLbl="bgAcc1" presStyleIdx="1" presStyleCnt="3">
        <dgm:presLayoutVars>
          <dgm:bulletEnabled val="1"/>
        </dgm:presLayoutVars>
      </dgm:prSet>
      <dgm:spPr/>
      <dgm:t>
        <a:bodyPr/>
        <a:lstStyle/>
        <a:p>
          <a:endParaRPr lang="ru-RU"/>
        </a:p>
      </dgm:t>
    </dgm:pt>
    <dgm:pt modelId="{09A133D3-A72D-49FD-A73D-97BF6EE88FFD}" type="pres">
      <dgm:prSet presAssocID="{95120F2A-B035-4B29-8C9C-07627AE646A3}" presName="childNode2tx" presStyleLbl="bgAcc1" presStyleIdx="1" presStyleCnt="3">
        <dgm:presLayoutVars>
          <dgm:bulletEnabled val="1"/>
        </dgm:presLayoutVars>
      </dgm:prSet>
      <dgm:spPr/>
      <dgm:t>
        <a:bodyPr/>
        <a:lstStyle/>
        <a:p>
          <a:endParaRPr lang="ru-RU"/>
        </a:p>
      </dgm:t>
    </dgm:pt>
    <dgm:pt modelId="{2CE253BD-4C80-4E26-9A16-C017B48F591B}" type="pres">
      <dgm:prSet presAssocID="{95120F2A-B035-4B29-8C9C-07627AE646A3}" presName="parentNode2" presStyleLbl="node1" presStyleIdx="1" presStyleCnt="3">
        <dgm:presLayoutVars>
          <dgm:chMax val="0"/>
          <dgm:bulletEnabled val="1"/>
        </dgm:presLayoutVars>
      </dgm:prSet>
      <dgm:spPr/>
      <dgm:t>
        <a:bodyPr/>
        <a:lstStyle/>
        <a:p>
          <a:endParaRPr lang="ru-RU"/>
        </a:p>
      </dgm:t>
    </dgm:pt>
    <dgm:pt modelId="{EEDE954D-3A7C-4FA1-AB1F-9C512EAD6371}" type="pres">
      <dgm:prSet presAssocID="{95120F2A-B035-4B29-8C9C-07627AE646A3}" presName="connSite2" presStyleCnt="0"/>
      <dgm:spPr/>
    </dgm:pt>
    <dgm:pt modelId="{3F0F1F2C-4731-4CCB-919A-55D6BB67E5CD}" type="pres">
      <dgm:prSet presAssocID="{9BD1C599-E207-49FD-8B52-F697DC8A6651}" presName="Name18" presStyleLbl="sibTrans2D1" presStyleIdx="1" presStyleCnt="2"/>
      <dgm:spPr/>
      <dgm:t>
        <a:bodyPr/>
        <a:lstStyle/>
        <a:p>
          <a:endParaRPr lang="ru-RU"/>
        </a:p>
      </dgm:t>
    </dgm:pt>
    <dgm:pt modelId="{A1A506F3-25FF-402C-B50C-A393227774E0}" type="pres">
      <dgm:prSet presAssocID="{742ED51E-2C64-4F31-9C23-BD1D8512AC39}" presName="composite1" presStyleCnt="0"/>
      <dgm:spPr/>
    </dgm:pt>
    <dgm:pt modelId="{E1EC21A6-185D-4469-903B-9F66B3DB9753}" type="pres">
      <dgm:prSet presAssocID="{742ED51E-2C64-4F31-9C23-BD1D8512AC39}" presName="dummyNode1" presStyleLbl="node1" presStyleIdx="1" presStyleCnt="3"/>
      <dgm:spPr/>
    </dgm:pt>
    <dgm:pt modelId="{A31CACC1-2CBE-4E69-A505-D5DC067A49C3}" type="pres">
      <dgm:prSet presAssocID="{742ED51E-2C64-4F31-9C23-BD1D8512AC39}" presName="childNode1" presStyleLbl="bgAcc1" presStyleIdx="2" presStyleCnt="3">
        <dgm:presLayoutVars>
          <dgm:bulletEnabled val="1"/>
        </dgm:presLayoutVars>
      </dgm:prSet>
      <dgm:spPr/>
      <dgm:t>
        <a:bodyPr/>
        <a:lstStyle/>
        <a:p>
          <a:endParaRPr lang="ru-RU"/>
        </a:p>
      </dgm:t>
    </dgm:pt>
    <dgm:pt modelId="{97198E79-23ED-4024-A275-020444503B09}" type="pres">
      <dgm:prSet presAssocID="{742ED51E-2C64-4F31-9C23-BD1D8512AC39}" presName="childNode1tx" presStyleLbl="bgAcc1" presStyleIdx="2" presStyleCnt="3">
        <dgm:presLayoutVars>
          <dgm:bulletEnabled val="1"/>
        </dgm:presLayoutVars>
      </dgm:prSet>
      <dgm:spPr/>
      <dgm:t>
        <a:bodyPr/>
        <a:lstStyle/>
        <a:p>
          <a:endParaRPr lang="ru-RU"/>
        </a:p>
      </dgm:t>
    </dgm:pt>
    <dgm:pt modelId="{CC499569-DAAD-4FAC-9C70-12CF66037D84}" type="pres">
      <dgm:prSet presAssocID="{742ED51E-2C64-4F31-9C23-BD1D8512AC39}" presName="parentNode1" presStyleLbl="node1" presStyleIdx="2" presStyleCnt="3">
        <dgm:presLayoutVars>
          <dgm:chMax val="1"/>
          <dgm:bulletEnabled val="1"/>
        </dgm:presLayoutVars>
      </dgm:prSet>
      <dgm:spPr/>
      <dgm:t>
        <a:bodyPr/>
        <a:lstStyle/>
        <a:p>
          <a:endParaRPr lang="ru-RU"/>
        </a:p>
      </dgm:t>
    </dgm:pt>
    <dgm:pt modelId="{F7AA216E-0DA6-4338-BDD3-2013CC30F5B7}" type="pres">
      <dgm:prSet presAssocID="{742ED51E-2C64-4F31-9C23-BD1D8512AC39}" presName="connSite1" presStyleCnt="0"/>
      <dgm:spPr/>
    </dgm:pt>
  </dgm:ptLst>
  <dgm:cxnLst>
    <dgm:cxn modelId="{5473C9EB-C75F-491B-BC1D-5432A259CCA1}" type="presOf" srcId="{711BFC02-B6A0-4419-8C83-B248B349388D}" destId="{22330CC1-5B06-48AB-BA34-AF21B9F01CA6}" srcOrd="0" destOrd="0" presId="urn:microsoft.com/office/officeart/2005/8/layout/hProcess4"/>
    <dgm:cxn modelId="{A77D2B93-C10B-4D1C-90D4-5D6D4BDDF60A}" type="presOf" srcId="{1031D0C2-5C99-4F38-B689-CEE3444C6841}" destId="{888BA561-2032-4110-8A25-32415AC71C6C}" srcOrd="0" destOrd="0" presId="urn:microsoft.com/office/officeart/2005/8/layout/hProcess4"/>
    <dgm:cxn modelId="{727111F2-A4D4-44B0-BB8B-578CDE994C81}" type="presOf" srcId="{95120F2A-B035-4B29-8C9C-07627AE646A3}" destId="{2CE253BD-4C80-4E26-9A16-C017B48F591B}" srcOrd="0" destOrd="0" presId="urn:microsoft.com/office/officeart/2005/8/layout/hProcess4"/>
    <dgm:cxn modelId="{5C1761B9-3EF4-495B-9500-B77734B54AFD}" srcId="{711BFC02-B6A0-4419-8C83-B248B349388D}" destId="{BB423D26-C59A-4231-9ADB-64C541CB9C2C}" srcOrd="0" destOrd="0" parTransId="{CFB59197-1AED-43D2-9E1C-96ADC3BFA63F}" sibTransId="{D9F4872C-3EA0-4F45-97CD-6465A130C3D9}"/>
    <dgm:cxn modelId="{7C9ADC92-A28E-458C-80F8-654B8C6884CC}" type="presOf" srcId="{BA34F14F-3B61-42CC-97F0-E91BE0BA75AC}" destId="{5B6B195B-6D6C-483F-A2A2-AEC698FDB341}" srcOrd="0" destOrd="0" presId="urn:microsoft.com/office/officeart/2005/8/layout/hProcess4"/>
    <dgm:cxn modelId="{98F52FF2-9B57-48A9-A2E6-0E57C6EF8B5A}" type="presOf" srcId="{BB423D26-C59A-4231-9ADB-64C541CB9C2C}" destId="{81061AB0-E4A0-453F-876E-439CFF0CE90B}" srcOrd="1" destOrd="0" presId="urn:microsoft.com/office/officeart/2005/8/layout/hProcess4"/>
    <dgm:cxn modelId="{F8026B18-EAFC-4C2A-A9D5-FA26E5CCD612}" type="presOf" srcId="{5A211AAA-03BA-4A04-8514-7FE24325440B}" destId="{A31CACC1-2CBE-4E69-A505-D5DC067A49C3}" srcOrd="0" destOrd="0" presId="urn:microsoft.com/office/officeart/2005/8/layout/hProcess4"/>
    <dgm:cxn modelId="{BDFDD3FA-CD50-47FC-9A36-237EF42FD69F}" type="presOf" srcId="{742ED51E-2C64-4F31-9C23-BD1D8512AC39}" destId="{CC499569-DAAD-4FAC-9C70-12CF66037D84}" srcOrd="0" destOrd="0" presId="urn:microsoft.com/office/officeart/2005/8/layout/hProcess4"/>
    <dgm:cxn modelId="{01F62EC4-9BD5-4159-8649-C714E70823EA}" type="presOf" srcId="{7461755A-19FF-42B2-9C81-17E10BEE27EC}" destId="{4A1AC972-00AF-431C-8716-8B01F5D42EA2}" srcOrd="0" destOrd="0" presId="urn:microsoft.com/office/officeart/2005/8/layout/hProcess4"/>
    <dgm:cxn modelId="{2E037144-A421-4965-98BE-79EE721CB62F}" srcId="{1031D0C2-5C99-4F38-B689-CEE3444C6841}" destId="{95120F2A-B035-4B29-8C9C-07627AE646A3}" srcOrd="1" destOrd="0" parTransId="{C1724A70-A228-4FF9-8770-E48714E2B32C}" sibTransId="{9BD1C599-E207-49FD-8B52-F697DC8A6651}"/>
    <dgm:cxn modelId="{09112D18-15D6-41EE-A325-E885DA8766AC}" type="presOf" srcId="{7461755A-19FF-42B2-9C81-17E10BEE27EC}" destId="{09A133D3-A72D-49FD-A73D-97BF6EE88FFD}" srcOrd="1" destOrd="0" presId="urn:microsoft.com/office/officeart/2005/8/layout/hProcess4"/>
    <dgm:cxn modelId="{CBE62603-4992-44B9-A43A-070CFD0561A1}" type="presOf" srcId="{5A211AAA-03BA-4A04-8514-7FE24325440B}" destId="{97198E79-23ED-4024-A275-020444503B09}" srcOrd="1" destOrd="0" presId="urn:microsoft.com/office/officeart/2005/8/layout/hProcess4"/>
    <dgm:cxn modelId="{6234B22D-E2FF-4C82-81A3-D9A38B59B226}" type="presOf" srcId="{BB423D26-C59A-4231-9ADB-64C541CB9C2C}" destId="{B73BC59B-4ABC-4D7E-B49B-797E911844FA}" srcOrd="0" destOrd="0" presId="urn:microsoft.com/office/officeart/2005/8/layout/hProcess4"/>
    <dgm:cxn modelId="{B772A0D7-585E-435C-B7ED-21A0ADDD2B8B}" srcId="{95120F2A-B035-4B29-8C9C-07627AE646A3}" destId="{7461755A-19FF-42B2-9C81-17E10BEE27EC}" srcOrd="0" destOrd="0" parTransId="{68B18D25-40EF-4AC8-B28C-15DC1C4D8DA7}" sibTransId="{8164BFEA-83C6-4211-9E0A-B20A5B1F0594}"/>
    <dgm:cxn modelId="{2C76DB11-193C-4D04-ABCC-5F5DA10FBF50}" srcId="{742ED51E-2C64-4F31-9C23-BD1D8512AC39}" destId="{5A211AAA-03BA-4A04-8514-7FE24325440B}" srcOrd="0" destOrd="0" parTransId="{5F66886D-908A-4E6F-983F-27546142559C}" sibTransId="{A6A92B45-AD28-4C78-B630-0C7E1ABF467C}"/>
    <dgm:cxn modelId="{837CC679-C477-42E9-ABA0-62803D60972E}" type="presOf" srcId="{9BD1C599-E207-49FD-8B52-F697DC8A6651}" destId="{3F0F1F2C-4731-4CCB-919A-55D6BB67E5CD}" srcOrd="0" destOrd="0" presId="urn:microsoft.com/office/officeart/2005/8/layout/hProcess4"/>
    <dgm:cxn modelId="{317668BD-68AD-47CE-9462-5144B7D7660F}" srcId="{1031D0C2-5C99-4F38-B689-CEE3444C6841}" destId="{711BFC02-B6A0-4419-8C83-B248B349388D}" srcOrd="0" destOrd="0" parTransId="{89574BF1-406B-4955-A4A4-0750F4382594}" sibTransId="{BA34F14F-3B61-42CC-97F0-E91BE0BA75AC}"/>
    <dgm:cxn modelId="{4ED015CE-92FA-455D-90CF-723754B15128}" srcId="{1031D0C2-5C99-4F38-B689-CEE3444C6841}" destId="{742ED51E-2C64-4F31-9C23-BD1D8512AC39}" srcOrd="2" destOrd="0" parTransId="{E99716BE-677F-4BF6-AAFC-608A1C405A35}" sibTransId="{21C43984-0E01-40CA-967C-24B6EB30DC3D}"/>
    <dgm:cxn modelId="{1781E599-1D41-47B6-BC6D-04BD5A1D8D2E}" type="presParOf" srcId="{888BA561-2032-4110-8A25-32415AC71C6C}" destId="{5F47D8BA-210D-41E3-9682-5C1EFC8516A4}" srcOrd="0" destOrd="0" presId="urn:microsoft.com/office/officeart/2005/8/layout/hProcess4"/>
    <dgm:cxn modelId="{C254B8AC-29D7-4BAB-AAC4-609ED55FB3AD}" type="presParOf" srcId="{888BA561-2032-4110-8A25-32415AC71C6C}" destId="{15C7316C-06F3-4305-BCAE-76CF964A8825}" srcOrd="1" destOrd="0" presId="urn:microsoft.com/office/officeart/2005/8/layout/hProcess4"/>
    <dgm:cxn modelId="{4DA9CEEF-6CFC-4B22-903E-0DAD60F90DDB}" type="presParOf" srcId="{888BA561-2032-4110-8A25-32415AC71C6C}" destId="{66552FA2-4D61-4019-861E-E386247956A3}" srcOrd="2" destOrd="0" presId="urn:microsoft.com/office/officeart/2005/8/layout/hProcess4"/>
    <dgm:cxn modelId="{167D92D3-9C87-4247-AE8F-1F8D20358668}" type="presParOf" srcId="{66552FA2-4D61-4019-861E-E386247956A3}" destId="{C6DD2371-47E6-4FF5-B9C1-1E106AA40FDF}" srcOrd="0" destOrd="0" presId="urn:microsoft.com/office/officeart/2005/8/layout/hProcess4"/>
    <dgm:cxn modelId="{3FC613DD-0101-41E1-AE0A-B399A2ABCF88}" type="presParOf" srcId="{C6DD2371-47E6-4FF5-B9C1-1E106AA40FDF}" destId="{7E9B4815-78DA-44D6-ABE5-8CAA2A882E57}" srcOrd="0" destOrd="0" presId="urn:microsoft.com/office/officeart/2005/8/layout/hProcess4"/>
    <dgm:cxn modelId="{2AB2B2DA-C280-4772-A749-3504D5BDCC66}" type="presParOf" srcId="{C6DD2371-47E6-4FF5-B9C1-1E106AA40FDF}" destId="{B73BC59B-4ABC-4D7E-B49B-797E911844FA}" srcOrd="1" destOrd="0" presId="urn:microsoft.com/office/officeart/2005/8/layout/hProcess4"/>
    <dgm:cxn modelId="{A15845B3-504C-47B7-A6A3-C0F9821EFA33}" type="presParOf" srcId="{C6DD2371-47E6-4FF5-B9C1-1E106AA40FDF}" destId="{81061AB0-E4A0-453F-876E-439CFF0CE90B}" srcOrd="2" destOrd="0" presId="urn:microsoft.com/office/officeart/2005/8/layout/hProcess4"/>
    <dgm:cxn modelId="{549E3F40-BFBC-46D6-909A-7415480E5341}" type="presParOf" srcId="{C6DD2371-47E6-4FF5-B9C1-1E106AA40FDF}" destId="{22330CC1-5B06-48AB-BA34-AF21B9F01CA6}" srcOrd="3" destOrd="0" presId="urn:microsoft.com/office/officeart/2005/8/layout/hProcess4"/>
    <dgm:cxn modelId="{55CFB261-7D4D-4FCD-9C86-101D4AE84BBA}" type="presParOf" srcId="{C6DD2371-47E6-4FF5-B9C1-1E106AA40FDF}" destId="{A9B6E124-AB72-45B5-A51A-C5EE5EC2BFE4}" srcOrd="4" destOrd="0" presId="urn:microsoft.com/office/officeart/2005/8/layout/hProcess4"/>
    <dgm:cxn modelId="{6E99C028-5CF1-46A5-8A26-6C5FCA8C524F}" type="presParOf" srcId="{66552FA2-4D61-4019-861E-E386247956A3}" destId="{5B6B195B-6D6C-483F-A2A2-AEC698FDB341}" srcOrd="1" destOrd="0" presId="urn:microsoft.com/office/officeart/2005/8/layout/hProcess4"/>
    <dgm:cxn modelId="{41120974-92D1-461D-86D3-141492966465}" type="presParOf" srcId="{66552FA2-4D61-4019-861E-E386247956A3}" destId="{EFDD07A2-6FFC-4CE4-8487-7848C91456BF}" srcOrd="2" destOrd="0" presId="urn:microsoft.com/office/officeart/2005/8/layout/hProcess4"/>
    <dgm:cxn modelId="{12A19E91-18CC-484C-A0BC-1D1F4AE96F36}" type="presParOf" srcId="{EFDD07A2-6FFC-4CE4-8487-7848C91456BF}" destId="{921D5CE1-079C-4C49-AD4E-9690B773F2A4}" srcOrd="0" destOrd="0" presId="urn:microsoft.com/office/officeart/2005/8/layout/hProcess4"/>
    <dgm:cxn modelId="{BCFDE544-C236-489E-B018-33AC463673DA}" type="presParOf" srcId="{EFDD07A2-6FFC-4CE4-8487-7848C91456BF}" destId="{4A1AC972-00AF-431C-8716-8B01F5D42EA2}" srcOrd="1" destOrd="0" presId="urn:microsoft.com/office/officeart/2005/8/layout/hProcess4"/>
    <dgm:cxn modelId="{A7E76B19-9083-4805-B834-FDC66CF425C4}" type="presParOf" srcId="{EFDD07A2-6FFC-4CE4-8487-7848C91456BF}" destId="{09A133D3-A72D-49FD-A73D-97BF6EE88FFD}" srcOrd="2" destOrd="0" presId="urn:microsoft.com/office/officeart/2005/8/layout/hProcess4"/>
    <dgm:cxn modelId="{D5BF0D56-E76A-4654-8B8E-6E7D4F35578E}" type="presParOf" srcId="{EFDD07A2-6FFC-4CE4-8487-7848C91456BF}" destId="{2CE253BD-4C80-4E26-9A16-C017B48F591B}" srcOrd="3" destOrd="0" presId="urn:microsoft.com/office/officeart/2005/8/layout/hProcess4"/>
    <dgm:cxn modelId="{9AE4CBE2-40DA-46DC-BFE7-F397904D90D9}" type="presParOf" srcId="{EFDD07A2-6FFC-4CE4-8487-7848C91456BF}" destId="{EEDE954D-3A7C-4FA1-AB1F-9C512EAD6371}" srcOrd="4" destOrd="0" presId="urn:microsoft.com/office/officeart/2005/8/layout/hProcess4"/>
    <dgm:cxn modelId="{6CEDB487-F390-4AE2-AD58-4A8AD9835FAF}" type="presParOf" srcId="{66552FA2-4D61-4019-861E-E386247956A3}" destId="{3F0F1F2C-4731-4CCB-919A-55D6BB67E5CD}" srcOrd="3" destOrd="0" presId="urn:microsoft.com/office/officeart/2005/8/layout/hProcess4"/>
    <dgm:cxn modelId="{5BB4CBC0-D68B-4A5C-99E2-CDA812C426FC}" type="presParOf" srcId="{66552FA2-4D61-4019-861E-E386247956A3}" destId="{A1A506F3-25FF-402C-B50C-A393227774E0}" srcOrd="4" destOrd="0" presId="urn:microsoft.com/office/officeart/2005/8/layout/hProcess4"/>
    <dgm:cxn modelId="{376FAE04-EC23-405A-8824-AA6D44B5D6B8}" type="presParOf" srcId="{A1A506F3-25FF-402C-B50C-A393227774E0}" destId="{E1EC21A6-185D-4469-903B-9F66B3DB9753}" srcOrd="0" destOrd="0" presId="urn:microsoft.com/office/officeart/2005/8/layout/hProcess4"/>
    <dgm:cxn modelId="{90597164-7F66-4F51-B5B8-F3AF7AA3616C}" type="presParOf" srcId="{A1A506F3-25FF-402C-B50C-A393227774E0}" destId="{A31CACC1-2CBE-4E69-A505-D5DC067A49C3}" srcOrd="1" destOrd="0" presId="urn:microsoft.com/office/officeart/2005/8/layout/hProcess4"/>
    <dgm:cxn modelId="{17739428-2106-4890-B735-409625AD4524}" type="presParOf" srcId="{A1A506F3-25FF-402C-B50C-A393227774E0}" destId="{97198E79-23ED-4024-A275-020444503B09}" srcOrd="2" destOrd="0" presId="urn:microsoft.com/office/officeart/2005/8/layout/hProcess4"/>
    <dgm:cxn modelId="{8F1C9347-C176-428B-B000-01D6A6AAEC9D}" type="presParOf" srcId="{A1A506F3-25FF-402C-B50C-A393227774E0}" destId="{CC499569-DAAD-4FAC-9C70-12CF66037D84}" srcOrd="3" destOrd="0" presId="urn:microsoft.com/office/officeart/2005/8/layout/hProcess4"/>
    <dgm:cxn modelId="{F8046B88-ABEE-46A3-BE21-988637BC6EDB}" type="presParOf" srcId="{A1A506F3-25FF-402C-B50C-A393227774E0}" destId="{F7AA216E-0DA6-4338-BDD3-2013CC30F5B7}" srcOrd="4" destOrd="0" presId="urn:microsoft.com/office/officeart/2005/8/layout/hProcess4"/>
  </dgm:cxnLst>
  <dgm:bg/>
  <dgm:whole/>
</dgm:dataModel>
</file>

<file path=ppt/diagrams/data10.xml><?xml version="1.0" encoding="utf-8"?>
<dgm:dataModel xmlns:dgm="http://schemas.openxmlformats.org/drawingml/2006/diagram" xmlns:a="http://schemas.openxmlformats.org/drawingml/2006/main">
  <dgm:ptLst>
    <dgm:pt modelId="{B106739E-2F3B-4B4D-A193-9ECF6642E2A1}" type="doc">
      <dgm:prSet loTypeId="urn:microsoft.com/office/officeart/2005/8/layout/process2" loCatId="process" qsTypeId="urn:microsoft.com/office/officeart/2005/8/quickstyle/3d4" qsCatId="3D" csTypeId="urn:microsoft.com/office/officeart/2005/8/colors/accent0_1" csCatId="mainScheme" phldr="1"/>
      <dgm:spPr/>
      <dgm:t>
        <a:bodyPr/>
        <a:lstStyle/>
        <a:p>
          <a:endParaRPr lang="ru-RU"/>
        </a:p>
      </dgm:t>
    </dgm:pt>
    <dgm:pt modelId="{F7A0EC31-2FCB-442E-9629-1024AD2F3FFF}" type="pres">
      <dgm:prSet presAssocID="{B106739E-2F3B-4B4D-A193-9ECF6642E2A1}" presName="linearFlow" presStyleCnt="0">
        <dgm:presLayoutVars>
          <dgm:resizeHandles val="exact"/>
        </dgm:presLayoutVars>
      </dgm:prSet>
      <dgm:spPr/>
      <dgm:t>
        <a:bodyPr/>
        <a:lstStyle/>
        <a:p>
          <a:endParaRPr lang="ru-RU"/>
        </a:p>
      </dgm:t>
    </dgm:pt>
  </dgm:ptLst>
  <dgm:cxnLst>
    <dgm:cxn modelId="{3EF43A73-9E05-41DF-8222-B1707A3175C4}" type="presOf" srcId="{B106739E-2F3B-4B4D-A193-9ECF6642E2A1}" destId="{F7A0EC31-2FCB-442E-9629-1024AD2F3FFF}" srcOrd="0" destOrd="0" presId="urn:microsoft.com/office/officeart/2005/8/layout/process2"/>
  </dgm:cxnLst>
  <dgm:bg>
    <a:noFill/>
    <a:effectLst>
      <a:softEdge rad="127000"/>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B167CC-50B1-45BB-9470-889A6EA633F4}"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BCFE5931-7816-435E-9390-7576AF960ACE}">
      <dgm:prSet phldrT="[Текст]" custT="1"/>
      <dgm:spPr>
        <a:solidFill>
          <a:schemeClr val="tx2">
            <a:lumMod val="60000"/>
            <a:lumOff val="40000"/>
            <a:alpha val="55000"/>
          </a:schemeClr>
        </a:solidFill>
      </dgm:spPr>
      <dgm:t>
        <a:bodyPr/>
        <a:lstStyle/>
        <a:p>
          <a:r>
            <a:rPr lang="ru-RU" sz="1400" b="1" dirty="0" smtClean="0">
              <a:solidFill>
                <a:schemeClr val="bg1"/>
              </a:solidFill>
              <a:effectLst>
                <a:outerShdw blurRad="38100" dist="38100" dir="2700000" algn="tl">
                  <a:srgbClr val="000000">
                    <a:alpha val="43137"/>
                  </a:srgbClr>
                </a:outerShdw>
              </a:effectLst>
              <a:latin typeface="+mn-lt"/>
              <a:cs typeface="Times New Roman" pitchFamily="18" charset="0"/>
            </a:rPr>
            <a:t>13</a:t>
          </a:r>
        </a:p>
        <a:p>
          <a:r>
            <a:rPr lang="ru-RU" sz="1400" b="1" dirty="0" smtClean="0">
              <a:solidFill>
                <a:schemeClr val="bg1"/>
              </a:solidFill>
              <a:effectLst>
                <a:outerShdw blurRad="38100" dist="38100" dir="2700000" algn="tl">
                  <a:srgbClr val="000000">
                    <a:alpha val="43137"/>
                  </a:srgbClr>
                </a:outerShdw>
              </a:effectLst>
              <a:latin typeface="+mn-lt"/>
              <a:cs typeface="Times New Roman" pitchFamily="18" charset="0"/>
            </a:rPr>
            <a:t>человек</a:t>
          </a:r>
          <a:endParaRPr lang="ru-RU" sz="1400" b="1" dirty="0">
            <a:effectLst>
              <a:outerShdw blurRad="38100" dist="38100" dir="2700000" algn="tl">
                <a:srgbClr val="000000">
                  <a:alpha val="43137"/>
                </a:srgbClr>
              </a:outerShdw>
            </a:effectLst>
          </a:endParaRPr>
        </a:p>
      </dgm:t>
    </dgm:pt>
    <dgm:pt modelId="{0765FF66-36B6-4C7D-8765-A4A59887A566}" type="parTrans" cxnId="{9686BE34-C564-4ED9-83C8-95D6F1E75113}">
      <dgm:prSet/>
      <dgm:spPr/>
      <dgm:t>
        <a:bodyPr/>
        <a:lstStyle/>
        <a:p>
          <a:endParaRPr lang="ru-RU" sz="1400"/>
        </a:p>
      </dgm:t>
    </dgm:pt>
    <dgm:pt modelId="{95BF5B54-5040-4833-912E-F81AF297A75D}" type="sibTrans" cxnId="{9686BE34-C564-4ED9-83C8-95D6F1E75113}">
      <dgm:prSet/>
      <dgm:spPr/>
      <dgm:t>
        <a:bodyPr/>
        <a:lstStyle/>
        <a:p>
          <a:endParaRPr lang="ru-RU" sz="1400"/>
        </a:p>
      </dgm:t>
    </dgm:pt>
    <dgm:pt modelId="{433E8E80-3760-474E-A065-205F2240239A}">
      <dgm:prSet phldrT="[Текст]" custT="1"/>
      <dgm:spPr>
        <a:solidFill>
          <a:schemeClr val="tx2">
            <a:lumMod val="20000"/>
            <a:lumOff val="80000"/>
            <a:alpha val="65000"/>
          </a:schemeClr>
        </a:solidFill>
      </dgm:spPr>
      <dgm:t>
        <a:bodyPr/>
        <a:lstStyle/>
        <a:p>
          <a:r>
            <a:rPr lang="ru-RU" sz="1400" b="1" dirty="0" smtClean="0">
              <a:latin typeface="Times New Roman" pitchFamily="18" charset="0"/>
              <a:cs typeface="Times New Roman" pitchFamily="18" charset="0"/>
            </a:rPr>
            <a:t>32460,1 </a:t>
          </a:r>
          <a:r>
            <a:rPr lang="ru-RU" sz="1400" b="1" dirty="0" smtClean="0">
              <a:latin typeface="Times New Roman" pitchFamily="18" charset="0"/>
              <a:cs typeface="Times New Roman" pitchFamily="18" charset="0"/>
            </a:rPr>
            <a:t>тыс.рублей, в том числе 2025 год – </a:t>
          </a:r>
          <a:r>
            <a:rPr lang="ru-RU" sz="1400" b="1" dirty="0" smtClean="0">
              <a:latin typeface="Times New Roman" pitchFamily="18" charset="0"/>
              <a:cs typeface="Times New Roman" pitchFamily="18" charset="0"/>
            </a:rPr>
            <a:t>14426,7  </a:t>
          </a:r>
          <a:r>
            <a:rPr lang="ru-RU" sz="1400" b="1" dirty="0" smtClean="0">
              <a:latin typeface="Times New Roman" pitchFamily="18" charset="0"/>
              <a:cs typeface="Times New Roman" pitchFamily="18" charset="0"/>
            </a:rPr>
            <a:t>тыс.рублей </a:t>
          </a:r>
          <a:r>
            <a:rPr lang="ru-RU" sz="1400" b="0" dirty="0" smtClean="0">
              <a:latin typeface="Times New Roman" pitchFamily="18" charset="0"/>
              <a:cs typeface="Times New Roman" pitchFamily="18" charset="0"/>
            </a:rPr>
            <a:t>-</a:t>
          </a:r>
          <a:r>
            <a:rPr lang="ru-RU" sz="1400" b="1" dirty="0" smtClean="0">
              <a:latin typeface="Times New Roman" pitchFamily="18" charset="0"/>
              <a:cs typeface="Times New Roman" pitchFamily="18" charset="0"/>
            </a:rPr>
            <a:t> </a:t>
          </a:r>
          <a:r>
            <a:rPr lang="ru-RU" sz="1400" b="0" dirty="0" smtClean="0">
              <a:latin typeface="Times New Roman" pitchFamily="18" charset="0"/>
              <a:cs typeface="Times New Roman" pitchFamily="18" charset="0"/>
            </a:rPr>
            <a:t>о</a:t>
          </a:r>
          <a:r>
            <a:rPr lang="ru-RU" sz="1400" dirty="0" smtClean="0">
              <a:latin typeface="Times New Roman" pitchFamily="18" charset="0"/>
              <a:cs typeface="Times New Roman" pitchFamily="18" charset="0"/>
            </a:rPr>
            <a:t>беспечение жилыми помещениями детей-сирот и детей, оставшихся без попечения родителей</a:t>
          </a:r>
          <a:endParaRPr lang="ru-RU" sz="1400" dirty="0"/>
        </a:p>
      </dgm:t>
    </dgm:pt>
    <dgm:pt modelId="{82FF266B-F21A-4362-9DE6-5008DD332BEA}" type="parTrans" cxnId="{72BDC493-F643-4663-AF91-31C8276BC6AA}">
      <dgm:prSet/>
      <dgm:spPr/>
      <dgm:t>
        <a:bodyPr/>
        <a:lstStyle/>
        <a:p>
          <a:endParaRPr lang="ru-RU" sz="1400"/>
        </a:p>
      </dgm:t>
    </dgm:pt>
    <dgm:pt modelId="{75118785-58E1-48C9-AF01-B23D910E32FF}" type="sibTrans" cxnId="{72BDC493-F643-4663-AF91-31C8276BC6AA}">
      <dgm:prSet/>
      <dgm:spPr/>
      <dgm:t>
        <a:bodyPr/>
        <a:lstStyle/>
        <a:p>
          <a:endParaRPr lang="ru-RU" sz="1400"/>
        </a:p>
      </dgm:t>
    </dgm:pt>
    <dgm:pt modelId="{CBDCDB82-90CD-47C9-A068-D47A078F81CC}" type="pres">
      <dgm:prSet presAssocID="{3AB167CC-50B1-45BB-9470-889A6EA633F4}" presName="Name0" presStyleCnt="0">
        <dgm:presLayoutVars>
          <dgm:dir/>
          <dgm:animLvl val="lvl"/>
          <dgm:resizeHandles val="exact"/>
        </dgm:presLayoutVars>
      </dgm:prSet>
      <dgm:spPr/>
      <dgm:t>
        <a:bodyPr/>
        <a:lstStyle/>
        <a:p>
          <a:endParaRPr lang="ru-RU"/>
        </a:p>
      </dgm:t>
    </dgm:pt>
    <dgm:pt modelId="{D44ED1AC-EB19-4A93-BEF0-0B60192BB2B5}" type="pres">
      <dgm:prSet presAssocID="{BCFE5931-7816-435E-9390-7576AF960ACE}" presName="linNode" presStyleCnt="0"/>
      <dgm:spPr/>
    </dgm:pt>
    <dgm:pt modelId="{ED817245-61E0-4AE7-89CC-24C4DEF1B59D}" type="pres">
      <dgm:prSet presAssocID="{BCFE5931-7816-435E-9390-7576AF960ACE}" presName="parentText" presStyleLbl="node1" presStyleIdx="0" presStyleCnt="1" custScaleX="45719" custScaleY="60635">
        <dgm:presLayoutVars>
          <dgm:chMax val="1"/>
          <dgm:bulletEnabled val="1"/>
        </dgm:presLayoutVars>
      </dgm:prSet>
      <dgm:spPr/>
      <dgm:t>
        <a:bodyPr/>
        <a:lstStyle/>
        <a:p>
          <a:endParaRPr lang="ru-RU"/>
        </a:p>
      </dgm:t>
    </dgm:pt>
    <dgm:pt modelId="{E48EA5C5-FB6E-4136-8B10-3A86753BCC80}" type="pres">
      <dgm:prSet presAssocID="{BCFE5931-7816-435E-9390-7576AF960ACE}" presName="descendantText" presStyleLbl="alignAccFollowNode1" presStyleIdx="0" presStyleCnt="1" custScaleX="147819" custScaleY="55749">
        <dgm:presLayoutVars>
          <dgm:bulletEnabled val="1"/>
        </dgm:presLayoutVars>
      </dgm:prSet>
      <dgm:spPr/>
      <dgm:t>
        <a:bodyPr/>
        <a:lstStyle/>
        <a:p>
          <a:endParaRPr lang="ru-RU"/>
        </a:p>
      </dgm:t>
    </dgm:pt>
  </dgm:ptLst>
  <dgm:cxnLst>
    <dgm:cxn modelId="{9A0DCCF3-9AFD-471E-8BB0-0A43DA351D20}" type="presOf" srcId="{BCFE5931-7816-435E-9390-7576AF960ACE}" destId="{ED817245-61E0-4AE7-89CC-24C4DEF1B59D}" srcOrd="0" destOrd="0" presId="urn:microsoft.com/office/officeart/2005/8/layout/vList5"/>
    <dgm:cxn modelId="{DBBE0A7A-32D5-4302-B95E-8CE601F67692}" type="presOf" srcId="{3AB167CC-50B1-45BB-9470-889A6EA633F4}" destId="{CBDCDB82-90CD-47C9-A068-D47A078F81CC}" srcOrd="0" destOrd="0" presId="urn:microsoft.com/office/officeart/2005/8/layout/vList5"/>
    <dgm:cxn modelId="{C0515F55-F763-4CE5-A013-A93532633097}" type="presOf" srcId="{433E8E80-3760-474E-A065-205F2240239A}" destId="{E48EA5C5-FB6E-4136-8B10-3A86753BCC80}" srcOrd="0" destOrd="0" presId="urn:microsoft.com/office/officeart/2005/8/layout/vList5"/>
    <dgm:cxn modelId="{9686BE34-C564-4ED9-83C8-95D6F1E75113}" srcId="{3AB167CC-50B1-45BB-9470-889A6EA633F4}" destId="{BCFE5931-7816-435E-9390-7576AF960ACE}" srcOrd="0" destOrd="0" parTransId="{0765FF66-36B6-4C7D-8765-A4A59887A566}" sibTransId="{95BF5B54-5040-4833-912E-F81AF297A75D}"/>
    <dgm:cxn modelId="{72BDC493-F643-4663-AF91-31C8276BC6AA}" srcId="{BCFE5931-7816-435E-9390-7576AF960ACE}" destId="{433E8E80-3760-474E-A065-205F2240239A}" srcOrd="0" destOrd="0" parTransId="{82FF266B-F21A-4362-9DE6-5008DD332BEA}" sibTransId="{75118785-58E1-48C9-AF01-B23D910E32FF}"/>
    <dgm:cxn modelId="{12EFB56C-2212-41FE-A767-2E25CEFFFC6F}" type="presParOf" srcId="{CBDCDB82-90CD-47C9-A068-D47A078F81CC}" destId="{D44ED1AC-EB19-4A93-BEF0-0B60192BB2B5}" srcOrd="0" destOrd="0" presId="urn:microsoft.com/office/officeart/2005/8/layout/vList5"/>
    <dgm:cxn modelId="{696C08D6-22C8-4584-85BD-A596BF658DCB}" type="presParOf" srcId="{D44ED1AC-EB19-4A93-BEF0-0B60192BB2B5}" destId="{ED817245-61E0-4AE7-89CC-24C4DEF1B59D}" srcOrd="0" destOrd="0" presId="urn:microsoft.com/office/officeart/2005/8/layout/vList5"/>
    <dgm:cxn modelId="{97FC5C82-9BDE-487A-BF9E-6B14C447773A}" type="presParOf" srcId="{D44ED1AC-EB19-4A93-BEF0-0B60192BB2B5}" destId="{E48EA5C5-FB6E-4136-8B10-3A86753BCC80}" srcOrd="1"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B167CC-50B1-45BB-9470-889A6EA633F4}"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BCFE5931-7816-435E-9390-7576AF960ACE}">
      <dgm:prSet phldrT="[Текст]" custT="1"/>
      <dgm:spPr>
        <a:solidFill>
          <a:schemeClr val="accent1">
            <a:hueOff val="0"/>
            <a:satOff val="0"/>
            <a:lumOff val="0"/>
            <a:alpha val="55000"/>
          </a:schemeClr>
        </a:solidFill>
      </dgm:spPr>
      <dgm:t>
        <a:bodyPr/>
        <a:lstStyle/>
        <a:p>
          <a:r>
            <a:rPr lang="ru-RU" sz="1400" b="1" dirty="0" smtClean="0">
              <a:solidFill>
                <a:schemeClr val="bg1"/>
              </a:solidFill>
              <a:cs typeface="Times New Roman" pitchFamily="18" charset="0"/>
            </a:rPr>
            <a:t>5</a:t>
          </a:r>
        </a:p>
        <a:p>
          <a:r>
            <a:rPr lang="ru-RU" sz="1400" b="1" dirty="0" smtClean="0">
              <a:solidFill>
                <a:schemeClr val="bg1"/>
              </a:solidFill>
              <a:cs typeface="Times New Roman" pitchFamily="18" charset="0"/>
            </a:rPr>
            <a:t>семей</a:t>
          </a:r>
          <a:endParaRPr lang="ru-RU" sz="1400" b="1" dirty="0">
            <a:solidFill>
              <a:schemeClr val="bg1"/>
            </a:solidFill>
            <a:effectLst>
              <a:outerShdw blurRad="38100" dist="38100" dir="2700000" algn="tl">
                <a:srgbClr val="000000">
                  <a:alpha val="43137"/>
                </a:srgbClr>
              </a:outerShdw>
            </a:effectLst>
          </a:endParaRPr>
        </a:p>
      </dgm:t>
    </dgm:pt>
    <dgm:pt modelId="{0765FF66-36B6-4C7D-8765-A4A59887A566}" type="parTrans" cxnId="{9686BE34-C564-4ED9-83C8-95D6F1E75113}">
      <dgm:prSet/>
      <dgm:spPr/>
      <dgm:t>
        <a:bodyPr/>
        <a:lstStyle/>
        <a:p>
          <a:endParaRPr lang="ru-RU" sz="1400"/>
        </a:p>
      </dgm:t>
    </dgm:pt>
    <dgm:pt modelId="{95BF5B54-5040-4833-912E-F81AF297A75D}" type="sibTrans" cxnId="{9686BE34-C564-4ED9-83C8-95D6F1E75113}">
      <dgm:prSet/>
      <dgm:spPr/>
      <dgm:t>
        <a:bodyPr/>
        <a:lstStyle/>
        <a:p>
          <a:endParaRPr lang="ru-RU" sz="1400"/>
        </a:p>
      </dgm:t>
    </dgm:pt>
    <dgm:pt modelId="{433E8E80-3760-474E-A065-205F2240239A}">
      <dgm:prSet phldrT="[Текст]" custT="1"/>
      <dgm:spPr>
        <a:solidFill>
          <a:schemeClr val="accent1">
            <a:tint val="40000"/>
            <a:hueOff val="0"/>
            <a:satOff val="0"/>
            <a:lumOff val="0"/>
            <a:alpha val="65000"/>
          </a:schemeClr>
        </a:solidFill>
      </dgm:spPr>
      <dgm:t>
        <a:bodyPr/>
        <a:lstStyle/>
        <a:p>
          <a:r>
            <a:rPr lang="ru-RU" sz="1400" b="1" dirty="0" smtClean="0">
              <a:latin typeface="Times New Roman" pitchFamily="18" charset="0"/>
              <a:cs typeface="Times New Roman" pitchFamily="18" charset="0"/>
            </a:rPr>
            <a:t>1211,1 тыс.рублей, в том числе </a:t>
          </a:r>
          <a:r>
            <a:rPr lang="ru-RU" sz="1400" b="1" dirty="0" smtClean="0">
              <a:latin typeface="Times New Roman" pitchFamily="18" charset="0"/>
              <a:cs typeface="Times New Roman" pitchFamily="18" charset="0"/>
            </a:rPr>
            <a:t>2025 </a:t>
          </a:r>
          <a:r>
            <a:rPr lang="ru-RU" sz="1400" b="1" dirty="0" smtClean="0">
              <a:latin typeface="Times New Roman" pitchFamily="18" charset="0"/>
              <a:cs typeface="Times New Roman" pitchFamily="18" charset="0"/>
            </a:rPr>
            <a:t>год – 403,7 тыс.рублей </a:t>
          </a:r>
          <a:r>
            <a:rPr lang="ru-RU" sz="1400" b="0" dirty="0" smtClean="0">
              <a:latin typeface="Times New Roman" pitchFamily="18" charset="0"/>
              <a:cs typeface="Times New Roman" pitchFamily="18" charset="0"/>
            </a:rPr>
            <a:t>- о</a:t>
          </a:r>
          <a:r>
            <a:rPr lang="ru-RU" sz="1400" dirty="0" smtClean="0">
              <a:latin typeface="Times New Roman" pitchFamily="18" charset="0"/>
              <a:cs typeface="Times New Roman" pitchFamily="18" charset="0"/>
            </a:rPr>
            <a:t>беспечение жильем граждан, проживающих в сельской  местности</a:t>
          </a:r>
          <a:endParaRPr lang="ru-RU" sz="1400" dirty="0"/>
        </a:p>
      </dgm:t>
    </dgm:pt>
    <dgm:pt modelId="{82FF266B-F21A-4362-9DE6-5008DD332BEA}" type="parTrans" cxnId="{72BDC493-F643-4663-AF91-31C8276BC6AA}">
      <dgm:prSet/>
      <dgm:spPr/>
      <dgm:t>
        <a:bodyPr/>
        <a:lstStyle/>
        <a:p>
          <a:endParaRPr lang="ru-RU" sz="1400"/>
        </a:p>
      </dgm:t>
    </dgm:pt>
    <dgm:pt modelId="{75118785-58E1-48C9-AF01-B23D910E32FF}" type="sibTrans" cxnId="{72BDC493-F643-4663-AF91-31C8276BC6AA}">
      <dgm:prSet/>
      <dgm:spPr/>
      <dgm:t>
        <a:bodyPr/>
        <a:lstStyle/>
        <a:p>
          <a:endParaRPr lang="ru-RU" sz="1400"/>
        </a:p>
      </dgm:t>
    </dgm:pt>
    <dgm:pt modelId="{CBDCDB82-90CD-47C9-A068-D47A078F81CC}" type="pres">
      <dgm:prSet presAssocID="{3AB167CC-50B1-45BB-9470-889A6EA633F4}" presName="Name0" presStyleCnt="0">
        <dgm:presLayoutVars>
          <dgm:dir/>
          <dgm:animLvl val="lvl"/>
          <dgm:resizeHandles val="exact"/>
        </dgm:presLayoutVars>
      </dgm:prSet>
      <dgm:spPr/>
      <dgm:t>
        <a:bodyPr/>
        <a:lstStyle/>
        <a:p>
          <a:endParaRPr lang="ru-RU"/>
        </a:p>
      </dgm:t>
    </dgm:pt>
    <dgm:pt modelId="{D44ED1AC-EB19-4A93-BEF0-0B60192BB2B5}" type="pres">
      <dgm:prSet presAssocID="{BCFE5931-7816-435E-9390-7576AF960ACE}" presName="linNode" presStyleCnt="0"/>
      <dgm:spPr/>
    </dgm:pt>
    <dgm:pt modelId="{ED817245-61E0-4AE7-89CC-24C4DEF1B59D}" type="pres">
      <dgm:prSet presAssocID="{BCFE5931-7816-435E-9390-7576AF960ACE}" presName="parentText" presStyleLbl="node1" presStyleIdx="0" presStyleCnt="1" custScaleX="45719" custScaleY="55327">
        <dgm:presLayoutVars>
          <dgm:chMax val="1"/>
          <dgm:bulletEnabled val="1"/>
        </dgm:presLayoutVars>
      </dgm:prSet>
      <dgm:spPr/>
      <dgm:t>
        <a:bodyPr/>
        <a:lstStyle/>
        <a:p>
          <a:endParaRPr lang="ru-RU"/>
        </a:p>
      </dgm:t>
    </dgm:pt>
    <dgm:pt modelId="{E48EA5C5-FB6E-4136-8B10-3A86753BCC80}" type="pres">
      <dgm:prSet presAssocID="{BCFE5931-7816-435E-9390-7576AF960ACE}" presName="descendantText" presStyleLbl="alignAccFollowNode1" presStyleIdx="0" presStyleCnt="1" custScaleX="147819" custScaleY="55749">
        <dgm:presLayoutVars>
          <dgm:bulletEnabled val="1"/>
        </dgm:presLayoutVars>
      </dgm:prSet>
      <dgm:spPr/>
      <dgm:t>
        <a:bodyPr/>
        <a:lstStyle/>
        <a:p>
          <a:endParaRPr lang="ru-RU"/>
        </a:p>
      </dgm:t>
    </dgm:pt>
  </dgm:ptLst>
  <dgm:cxnLst>
    <dgm:cxn modelId="{8DF353A1-AF94-4186-83A2-293CD8B33DE2}" type="presOf" srcId="{BCFE5931-7816-435E-9390-7576AF960ACE}" destId="{ED817245-61E0-4AE7-89CC-24C4DEF1B59D}" srcOrd="0" destOrd="0" presId="urn:microsoft.com/office/officeart/2005/8/layout/vList5"/>
    <dgm:cxn modelId="{9686BE34-C564-4ED9-83C8-95D6F1E75113}" srcId="{3AB167CC-50B1-45BB-9470-889A6EA633F4}" destId="{BCFE5931-7816-435E-9390-7576AF960ACE}" srcOrd="0" destOrd="0" parTransId="{0765FF66-36B6-4C7D-8765-A4A59887A566}" sibTransId="{95BF5B54-5040-4833-912E-F81AF297A75D}"/>
    <dgm:cxn modelId="{15B19073-B097-40DE-9F12-B23A46CB0E3B}" type="presOf" srcId="{3AB167CC-50B1-45BB-9470-889A6EA633F4}" destId="{CBDCDB82-90CD-47C9-A068-D47A078F81CC}" srcOrd="0" destOrd="0" presId="urn:microsoft.com/office/officeart/2005/8/layout/vList5"/>
    <dgm:cxn modelId="{72BDC493-F643-4663-AF91-31C8276BC6AA}" srcId="{BCFE5931-7816-435E-9390-7576AF960ACE}" destId="{433E8E80-3760-474E-A065-205F2240239A}" srcOrd="0" destOrd="0" parTransId="{82FF266B-F21A-4362-9DE6-5008DD332BEA}" sibTransId="{75118785-58E1-48C9-AF01-B23D910E32FF}"/>
    <dgm:cxn modelId="{0E29281D-A844-4C00-A9A8-338037AB1865}" type="presOf" srcId="{433E8E80-3760-474E-A065-205F2240239A}" destId="{E48EA5C5-FB6E-4136-8B10-3A86753BCC80}" srcOrd="0" destOrd="0" presId="urn:microsoft.com/office/officeart/2005/8/layout/vList5"/>
    <dgm:cxn modelId="{0AF90238-68DB-408C-90A4-D0BF507DFF86}" type="presParOf" srcId="{CBDCDB82-90CD-47C9-A068-D47A078F81CC}" destId="{D44ED1AC-EB19-4A93-BEF0-0B60192BB2B5}" srcOrd="0" destOrd="0" presId="urn:microsoft.com/office/officeart/2005/8/layout/vList5"/>
    <dgm:cxn modelId="{97BDD4FE-032C-43D2-98A3-252ACFF4C905}" type="presParOf" srcId="{D44ED1AC-EB19-4A93-BEF0-0B60192BB2B5}" destId="{ED817245-61E0-4AE7-89CC-24C4DEF1B59D}" srcOrd="0" destOrd="0" presId="urn:microsoft.com/office/officeart/2005/8/layout/vList5"/>
    <dgm:cxn modelId="{9B2EBFB6-CE75-4BA0-8C8F-69DCFA179E07}" type="presParOf" srcId="{D44ED1AC-EB19-4A93-BEF0-0B60192BB2B5}" destId="{E48EA5C5-FB6E-4136-8B10-3A86753BCC80}" srcOrd="1" destOrd="0" presId="urn:microsoft.com/office/officeart/2005/8/layout/vList5"/>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B167CC-50B1-45BB-9470-889A6EA633F4}"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433E8E80-3760-474E-A065-205F2240239A}">
      <dgm:prSet phldrT="[Текст]" custT="1"/>
      <dgm:spPr>
        <a:blipFill rotWithShape="0">
          <a:blip xmlns:r="http://schemas.openxmlformats.org/officeDocument/2006/relationships" r:embed="rId1"/>
          <a:stretch>
            <a:fillRect/>
          </a:stretch>
        </a:blipFill>
      </dgm:spPr>
      <dgm:t>
        <a:bodyPr/>
        <a:lstStyle/>
        <a:p>
          <a:r>
            <a:rPr lang="ru-RU" sz="1400" b="1" dirty="0" smtClean="0">
              <a:solidFill>
                <a:schemeClr val="tx1"/>
              </a:solidFill>
              <a:latin typeface="Times New Roman" pitchFamily="18" charset="0"/>
              <a:cs typeface="Times New Roman" pitchFamily="18" charset="0"/>
            </a:rPr>
            <a:t> </a:t>
          </a:r>
          <a:endParaRPr lang="ru-RU" sz="1400" dirty="0">
            <a:solidFill>
              <a:schemeClr val="tx1"/>
            </a:solidFill>
          </a:endParaRPr>
        </a:p>
      </dgm:t>
    </dgm:pt>
    <dgm:pt modelId="{82FF266B-F21A-4362-9DE6-5008DD332BEA}" type="parTrans" cxnId="{72BDC493-F643-4663-AF91-31C8276BC6AA}">
      <dgm:prSet/>
      <dgm:spPr/>
      <dgm:t>
        <a:bodyPr/>
        <a:lstStyle/>
        <a:p>
          <a:endParaRPr lang="ru-RU" sz="1400"/>
        </a:p>
      </dgm:t>
    </dgm:pt>
    <dgm:pt modelId="{75118785-58E1-48C9-AF01-B23D910E32FF}" type="sibTrans" cxnId="{72BDC493-F643-4663-AF91-31C8276BC6AA}">
      <dgm:prSet/>
      <dgm:spPr/>
      <dgm:t>
        <a:bodyPr/>
        <a:lstStyle/>
        <a:p>
          <a:endParaRPr lang="ru-RU" sz="1400"/>
        </a:p>
      </dgm:t>
    </dgm:pt>
    <dgm:pt modelId="{CBDCDB82-90CD-47C9-A068-D47A078F81CC}" type="pres">
      <dgm:prSet presAssocID="{3AB167CC-50B1-45BB-9470-889A6EA633F4}" presName="Name0" presStyleCnt="0">
        <dgm:presLayoutVars>
          <dgm:dir/>
          <dgm:animLvl val="lvl"/>
          <dgm:resizeHandles val="exact"/>
        </dgm:presLayoutVars>
      </dgm:prSet>
      <dgm:spPr/>
      <dgm:t>
        <a:bodyPr/>
        <a:lstStyle/>
        <a:p>
          <a:endParaRPr lang="ru-RU"/>
        </a:p>
      </dgm:t>
    </dgm:pt>
    <dgm:pt modelId="{3138B6BA-5035-4AF9-806E-D6644B77BDB5}" type="pres">
      <dgm:prSet presAssocID="{433E8E80-3760-474E-A065-205F2240239A}" presName="linNode" presStyleCnt="0"/>
      <dgm:spPr/>
    </dgm:pt>
    <dgm:pt modelId="{79574F37-6F58-47DE-A8EC-665BDAD86A58}" type="pres">
      <dgm:prSet presAssocID="{433E8E80-3760-474E-A065-205F2240239A}" presName="parentText" presStyleLbl="node1" presStyleIdx="0" presStyleCnt="1" custScaleX="241425">
        <dgm:presLayoutVars>
          <dgm:chMax val="1"/>
          <dgm:bulletEnabled val="1"/>
        </dgm:presLayoutVars>
      </dgm:prSet>
      <dgm:spPr/>
      <dgm:t>
        <a:bodyPr/>
        <a:lstStyle/>
        <a:p>
          <a:endParaRPr lang="ru-RU"/>
        </a:p>
      </dgm:t>
    </dgm:pt>
  </dgm:ptLst>
  <dgm:cxnLst>
    <dgm:cxn modelId="{69CE1707-6156-4C16-9E81-C36B70087ECF}" type="presOf" srcId="{3AB167CC-50B1-45BB-9470-889A6EA633F4}" destId="{CBDCDB82-90CD-47C9-A068-D47A078F81CC}" srcOrd="0" destOrd="0" presId="urn:microsoft.com/office/officeart/2005/8/layout/vList5"/>
    <dgm:cxn modelId="{72BDC493-F643-4663-AF91-31C8276BC6AA}" srcId="{3AB167CC-50B1-45BB-9470-889A6EA633F4}" destId="{433E8E80-3760-474E-A065-205F2240239A}" srcOrd="0" destOrd="0" parTransId="{82FF266B-F21A-4362-9DE6-5008DD332BEA}" sibTransId="{75118785-58E1-48C9-AF01-B23D910E32FF}"/>
    <dgm:cxn modelId="{C8359F13-0617-4A7F-A75E-5742501F8AA0}" type="presOf" srcId="{433E8E80-3760-474E-A065-205F2240239A}" destId="{79574F37-6F58-47DE-A8EC-665BDAD86A58}" srcOrd="0" destOrd="0" presId="urn:microsoft.com/office/officeart/2005/8/layout/vList5"/>
    <dgm:cxn modelId="{07FAA15F-0D7F-4908-847B-653C427B662F}" type="presParOf" srcId="{CBDCDB82-90CD-47C9-A068-D47A078F81CC}" destId="{3138B6BA-5035-4AF9-806E-D6644B77BDB5}" srcOrd="0" destOrd="0" presId="urn:microsoft.com/office/officeart/2005/8/layout/vList5"/>
    <dgm:cxn modelId="{E9812437-5D4A-4C4B-B3E7-D01D55D0E6B4}" type="presParOf" srcId="{3138B6BA-5035-4AF9-806E-D6644B77BDB5}" destId="{79574F37-6F58-47DE-A8EC-665BDAD86A58}" srcOrd="0" destOrd="0" presId="urn:microsoft.com/office/officeart/2005/8/layout/vList5"/>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B167CC-50B1-45BB-9470-889A6EA633F4}"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BCFE5931-7816-435E-9390-7576AF960ACE}">
      <dgm:prSet phldrT="[Текст]" custT="1"/>
      <dgm:spPr>
        <a:solidFill>
          <a:schemeClr val="accent1">
            <a:hueOff val="0"/>
            <a:satOff val="0"/>
            <a:lumOff val="0"/>
            <a:alpha val="55000"/>
          </a:schemeClr>
        </a:solidFill>
      </dgm:spPr>
      <dgm:t>
        <a:bodyPr/>
        <a:lstStyle/>
        <a:p>
          <a:r>
            <a:rPr lang="ru-RU" sz="1400" b="1" dirty="0" smtClean="0">
              <a:solidFill>
                <a:schemeClr val="bg1"/>
              </a:solidFill>
              <a:cs typeface="Times New Roman" pitchFamily="18" charset="0"/>
            </a:rPr>
            <a:t>5</a:t>
          </a:r>
        </a:p>
        <a:p>
          <a:r>
            <a:rPr lang="ru-RU" sz="1400" b="1" dirty="0" smtClean="0">
              <a:solidFill>
                <a:schemeClr val="bg1"/>
              </a:solidFill>
              <a:cs typeface="Times New Roman" pitchFamily="18" charset="0"/>
            </a:rPr>
            <a:t>семей</a:t>
          </a:r>
          <a:endParaRPr lang="ru-RU" sz="1400" b="1" dirty="0">
            <a:solidFill>
              <a:schemeClr val="bg1"/>
            </a:solidFill>
            <a:effectLst>
              <a:outerShdw blurRad="38100" dist="38100" dir="2700000" algn="tl">
                <a:srgbClr val="000000">
                  <a:alpha val="43137"/>
                </a:srgbClr>
              </a:outerShdw>
            </a:effectLst>
          </a:endParaRPr>
        </a:p>
      </dgm:t>
    </dgm:pt>
    <dgm:pt modelId="{0765FF66-36B6-4C7D-8765-A4A59887A566}" type="parTrans" cxnId="{9686BE34-C564-4ED9-83C8-95D6F1E75113}">
      <dgm:prSet/>
      <dgm:spPr/>
      <dgm:t>
        <a:bodyPr/>
        <a:lstStyle/>
        <a:p>
          <a:endParaRPr lang="ru-RU" sz="1400"/>
        </a:p>
      </dgm:t>
    </dgm:pt>
    <dgm:pt modelId="{95BF5B54-5040-4833-912E-F81AF297A75D}" type="sibTrans" cxnId="{9686BE34-C564-4ED9-83C8-95D6F1E75113}">
      <dgm:prSet/>
      <dgm:spPr/>
      <dgm:t>
        <a:bodyPr/>
        <a:lstStyle/>
        <a:p>
          <a:endParaRPr lang="ru-RU" sz="1400"/>
        </a:p>
      </dgm:t>
    </dgm:pt>
    <dgm:pt modelId="{433E8E80-3760-474E-A065-205F2240239A}">
      <dgm:prSet phldrT="[Текст]" custT="1"/>
      <dgm:spPr>
        <a:solidFill>
          <a:schemeClr val="accent1">
            <a:tint val="40000"/>
            <a:hueOff val="0"/>
            <a:satOff val="0"/>
            <a:lumOff val="0"/>
            <a:alpha val="65000"/>
          </a:schemeClr>
        </a:solidFill>
      </dgm:spPr>
      <dgm:t>
        <a:bodyPr/>
        <a:lstStyle/>
        <a:p>
          <a:r>
            <a:rPr lang="ru-RU" sz="1400" b="1" dirty="0" smtClean="0">
              <a:latin typeface="Times New Roman" pitchFamily="18" charset="0"/>
              <a:cs typeface="Times New Roman" pitchFamily="18" charset="0"/>
            </a:rPr>
            <a:t>6793,7 </a:t>
          </a:r>
          <a:r>
            <a:rPr lang="ru-RU" sz="1400" b="1" dirty="0" smtClean="0">
              <a:latin typeface="Times New Roman" pitchFamily="18" charset="0"/>
              <a:cs typeface="Times New Roman" pitchFamily="18" charset="0"/>
            </a:rPr>
            <a:t>тыс. рублей, в том числе 2025 год – </a:t>
          </a:r>
          <a:r>
            <a:rPr lang="ru-RU" sz="1400" b="1" dirty="0" smtClean="0">
              <a:latin typeface="Times New Roman" pitchFamily="18" charset="0"/>
              <a:cs typeface="Times New Roman" pitchFamily="18" charset="0"/>
            </a:rPr>
            <a:t>1270,4 </a:t>
          </a:r>
          <a:r>
            <a:rPr lang="ru-RU" sz="1400" b="1" dirty="0" smtClean="0">
              <a:latin typeface="Times New Roman" pitchFamily="18" charset="0"/>
              <a:cs typeface="Times New Roman" pitchFamily="18" charset="0"/>
            </a:rPr>
            <a:t>тыс.рублей </a:t>
          </a:r>
          <a:r>
            <a:rPr lang="ru-RU" sz="1400" b="0" dirty="0" smtClean="0">
              <a:latin typeface="Times New Roman" pitchFamily="18" charset="0"/>
              <a:cs typeface="Times New Roman" pitchFamily="18" charset="0"/>
            </a:rPr>
            <a:t>-</a:t>
          </a:r>
          <a:r>
            <a:rPr lang="ru-RU" sz="1400" b="1" dirty="0" smtClean="0">
              <a:latin typeface="Times New Roman" pitchFamily="18" charset="0"/>
              <a:cs typeface="Times New Roman" pitchFamily="18" charset="0"/>
            </a:rPr>
            <a:t> </a:t>
          </a:r>
          <a:r>
            <a:rPr lang="ru-RU" sz="1400" b="0" dirty="0" smtClean="0">
              <a:latin typeface="Times New Roman" pitchFamily="18" charset="0"/>
              <a:cs typeface="Times New Roman" pitchFamily="18" charset="0"/>
            </a:rPr>
            <a:t>о</a:t>
          </a:r>
          <a:r>
            <a:rPr lang="ru-RU" sz="1400" dirty="0" smtClean="0">
              <a:latin typeface="Times New Roman" pitchFamily="18" charset="0"/>
              <a:cs typeface="Times New Roman" pitchFamily="18" charset="0"/>
            </a:rPr>
            <a:t>беспечение жильем молодых семей</a:t>
          </a:r>
          <a:endParaRPr lang="ru-RU" sz="1400" dirty="0"/>
        </a:p>
      </dgm:t>
    </dgm:pt>
    <dgm:pt modelId="{82FF266B-F21A-4362-9DE6-5008DD332BEA}" type="parTrans" cxnId="{72BDC493-F643-4663-AF91-31C8276BC6AA}">
      <dgm:prSet/>
      <dgm:spPr/>
      <dgm:t>
        <a:bodyPr/>
        <a:lstStyle/>
        <a:p>
          <a:endParaRPr lang="ru-RU" sz="1400"/>
        </a:p>
      </dgm:t>
    </dgm:pt>
    <dgm:pt modelId="{75118785-58E1-48C9-AF01-B23D910E32FF}" type="sibTrans" cxnId="{72BDC493-F643-4663-AF91-31C8276BC6AA}">
      <dgm:prSet/>
      <dgm:spPr/>
      <dgm:t>
        <a:bodyPr/>
        <a:lstStyle/>
        <a:p>
          <a:endParaRPr lang="ru-RU" sz="1400"/>
        </a:p>
      </dgm:t>
    </dgm:pt>
    <dgm:pt modelId="{CBDCDB82-90CD-47C9-A068-D47A078F81CC}" type="pres">
      <dgm:prSet presAssocID="{3AB167CC-50B1-45BB-9470-889A6EA633F4}" presName="Name0" presStyleCnt="0">
        <dgm:presLayoutVars>
          <dgm:dir/>
          <dgm:animLvl val="lvl"/>
          <dgm:resizeHandles val="exact"/>
        </dgm:presLayoutVars>
      </dgm:prSet>
      <dgm:spPr/>
      <dgm:t>
        <a:bodyPr/>
        <a:lstStyle/>
        <a:p>
          <a:endParaRPr lang="ru-RU"/>
        </a:p>
      </dgm:t>
    </dgm:pt>
    <dgm:pt modelId="{D44ED1AC-EB19-4A93-BEF0-0B60192BB2B5}" type="pres">
      <dgm:prSet presAssocID="{BCFE5931-7816-435E-9390-7576AF960ACE}" presName="linNode" presStyleCnt="0"/>
      <dgm:spPr/>
    </dgm:pt>
    <dgm:pt modelId="{ED817245-61E0-4AE7-89CC-24C4DEF1B59D}" type="pres">
      <dgm:prSet presAssocID="{BCFE5931-7816-435E-9390-7576AF960ACE}" presName="parentText" presStyleLbl="node1" presStyleIdx="0" presStyleCnt="1" custScaleX="70591" custScaleY="68488">
        <dgm:presLayoutVars>
          <dgm:chMax val="1"/>
          <dgm:bulletEnabled val="1"/>
        </dgm:presLayoutVars>
      </dgm:prSet>
      <dgm:spPr/>
      <dgm:t>
        <a:bodyPr/>
        <a:lstStyle/>
        <a:p>
          <a:endParaRPr lang="ru-RU"/>
        </a:p>
      </dgm:t>
    </dgm:pt>
    <dgm:pt modelId="{E48EA5C5-FB6E-4136-8B10-3A86753BCC80}" type="pres">
      <dgm:prSet presAssocID="{BCFE5931-7816-435E-9390-7576AF960ACE}" presName="descendantText" presStyleLbl="alignAccFollowNode1" presStyleIdx="0" presStyleCnt="1" custScaleX="147819" custScaleY="72439">
        <dgm:presLayoutVars>
          <dgm:bulletEnabled val="1"/>
        </dgm:presLayoutVars>
      </dgm:prSet>
      <dgm:spPr/>
      <dgm:t>
        <a:bodyPr/>
        <a:lstStyle/>
        <a:p>
          <a:endParaRPr lang="ru-RU"/>
        </a:p>
      </dgm:t>
    </dgm:pt>
  </dgm:ptLst>
  <dgm:cxnLst>
    <dgm:cxn modelId="{C46FA0A8-D6A3-44E4-A2F9-C12D15D564DA}" type="presOf" srcId="{433E8E80-3760-474E-A065-205F2240239A}" destId="{E48EA5C5-FB6E-4136-8B10-3A86753BCC80}" srcOrd="0" destOrd="0" presId="urn:microsoft.com/office/officeart/2005/8/layout/vList5"/>
    <dgm:cxn modelId="{529626C3-7D43-4019-AA24-F2FD101CD733}" type="presOf" srcId="{BCFE5931-7816-435E-9390-7576AF960ACE}" destId="{ED817245-61E0-4AE7-89CC-24C4DEF1B59D}" srcOrd="0" destOrd="0" presId="urn:microsoft.com/office/officeart/2005/8/layout/vList5"/>
    <dgm:cxn modelId="{72BDC493-F643-4663-AF91-31C8276BC6AA}" srcId="{BCFE5931-7816-435E-9390-7576AF960ACE}" destId="{433E8E80-3760-474E-A065-205F2240239A}" srcOrd="0" destOrd="0" parTransId="{82FF266B-F21A-4362-9DE6-5008DD332BEA}" sibTransId="{75118785-58E1-48C9-AF01-B23D910E32FF}"/>
    <dgm:cxn modelId="{9686BE34-C564-4ED9-83C8-95D6F1E75113}" srcId="{3AB167CC-50B1-45BB-9470-889A6EA633F4}" destId="{BCFE5931-7816-435E-9390-7576AF960ACE}" srcOrd="0" destOrd="0" parTransId="{0765FF66-36B6-4C7D-8765-A4A59887A566}" sibTransId="{95BF5B54-5040-4833-912E-F81AF297A75D}"/>
    <dgm:cxn modelId="{5ECD5B84-EA65-422F-8A57-B6ABE72A8FD6}" type="presOf" srcId="{3AB167CC-50B1-45BB-9470-889A6EA633F4}" destId="{CBDCDB82-90CD-47C9-A068-D47A078F81CC}" srcOrd="0" destOrd="0" presId="urn:microsoft.com/office/officeart/2005/8/layout/vList5"/>
    <dgm:cxn modelId="{589919BD-838A-4C7B-A003-BF8B87BEFEF7}" type="presParOf" srcId="{CBDCDB82-90CD-47C9-A068-D47A078F81CC}" destId="{D44ED1AC-EB19-4A93-BEF0-0B60192BB2B5}" srcOrd="0" destOrd="0" presId="urn:microsoft.com/office/officeart/2005/8/layout/vList5"/>
    <dgm:cxn modelId="{A19850E0-0319-4D50-9F7A-F38226768540}" type="presParOf" srcId="{D44ED1AC-EB19-4A93-BEF0-0B60192BB2B5}" destId="{ED817245-61E0-4AE7-89CC-24C4DEF1B59D}" srcOrd="0" destOrd="0" presId="urn:microsoft.com/office/officeart/2005/8/layout/vList5"/>
    <dgm:cxn modelId="{5C5FCDE4-C704-485A-9C95-AF3E36FBCACF}" type="presParOf" srcId="{D44ED1AC-EB19-4A93-BEF0-0B60192BB2B5}" destId="{E48EA5C5-FB6E-4136-8B10-3A86753BCC80}" srcOrd="1" destOrd="0" presId="urn:microsoft.com/office/officeart/2005/8/layout/vList5"/>
  </dgm:cxnLst>
  <dgm:bg/>
  <dgm:whole/>
  <dgm:extLst>
    <a:ext uri="http://schemas.microsoft.com/office/drawing/2008/diagram">
      <dsp:dataModelExt xmlns:dsp="http://schemas.microsoft.com/office/drawing/2008/diagram" xmlns=""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38BACC-09F5-4D64-8C73-CD9242867E2E}" type="doc">
      <dgm:prSet loTypeId="urn:microsoft.com/office/officeart/2005/8/layout/vList6" loCatId="list" qsTypeId="urn:microsoft.com/office/officeart/2005/8/quickstyle/3d2" qsCatId="3D" csTypeId="urn:microsoft.com/office/officeart/2005/8/colors/accent1_2" csCatId="accent1" phldr="1"/>
      <dgm:spPr/>
      <dgm:t>
        <a:bodyPr/>
        <a:lstStyle/>
        <a:p>
          <a:endParaRPr lang="ru-RU"/>
        </a:p>
      </dgm:t>
    </dgm:pt>
    <dgm:pt modelId="{A0A16C95-87BB-465C-804D-FB403574F7B5}">
      <dgm:prSet phldrT="[Текст]">
        <dgm:style>
          <a:lnRef idx="1">
            <a:schemeClr val="accent4"/>
          </a:lnRef>
          <a:fillRef idx="2">
            <a:schemeClr val="accent4"/>
          </a:fillRef>
          <a:effectRef idx="1">
            <a:schemeClr val="accent4"/>
          </a:effectRef>
          <a:fontRef idx="minor">
            <a:schemeClr val="dk1"/>
          </a:fontRef>
        </dgm:style>
      </dgm:prSet>
      <dgm:spPr/>
      <dgm:t>
        <a:bodyPr/>
        <a:lstStyle/>
        <a:p>
          <a:r>
            <a:rPr lang="ru-RU" dirty="0" smtClean="0">
              <a:solidFill>
                <a:srgbClr val="002060"/>
              </a:solidFill>
              <a:latin typeface="Times New Roman" pitchFamily="18" charset="0"/>
              <a:cs typeface="Times New Roman" pitchFamily="18" charset="0"/>
            </a:rPr>
            <a:t>На повышение заработной платы работникам муниципальных учреждений</a:t>
          </a:r>
          <a:endParaRPr lang="ru-RU" dirty="0">
            <a:solidFill>
              <a:srgbClr val="002060"/>
            </a:solidFill>
            <a:latin typeface="Times New Roman" pitchFamily="18" charset="0"/>
            <a:cs typeface="Times New Roman" pitchFamily="18" charset="0"/>
          </a:endParaRPr>
        </a:p>
      </dgm:t>
    </dgm:pt>
    <dgm:pt modelId="{BFCBED2F-6CEF-4A37-9A0D-745B75653F67}" type="parTrans" cxnId="{97A71ACD-C636-41CA-B18A-C2F802C6FC05}">
      <dgm:prSet/>
      <dgm:spPr/>
      <dgm:t>
        <a:bodyPr/>
        <a:lstStyle/>
        <a:p>
          <a:endParaRPr lang="ru-RU"/>
        </a:p>
      </dgm:t>
    </dgm:pt>
    <dgm:pt modelId="{C1EFE97F-A36A-4757-8F60-1CC0FADEC9C7}" type="sibTrans" cxnId="{97A71ACD-C636-41CA-B18A-C2F802C6FC05}">
      <dgm:prSet/>
      <dgm:spPr/>
      <dgm:t>
        <a:bodyPr/>
        <a:lstStyle/>
        <a:p>
          <a:endParaRPr lang="ru-RU"/>
        </a:p>
      </dgm:t>
    </dgm:pt>
    <dgm:pt modelId="{EFDEBAE1-1A09-4C55-80DD-A079DCB971FE}">
      <dgm:prSet phldrT="[Текст]">
        <dgm:style>
          <a:lnRef idx="1">
            <a:schemeClr val="accent4"/>
          </a:lnRef>
          <a:fillRef idx="2">
            <a:schemeClr val="accent4"/>
          </a:fillRef>
          <a:effectRef idx="1">
            <a:schemeClr val="accent4"/>
          </a:effectRef>
          <a:fontRef idx="minor">
            <a:schemeClr val="dk1"/>
          </a:fontRef>
        </dgm:style>
      </dgm:prSet>
      <dgm:spPr/>
      <dgm:t>
        <a:bodyPr/>
        <a:lstStyle/>
        <a:p>
          <a:pPr algn="just"/>
          <a:endParaRPr lang="ru-RU" sz="2700" dirty="0">
            <a:solidFill>
              <a:srgbClr val="002060"/>
            </a:solidFill>
          </a:endParaRPr>
        </a:p>
      </dgm:t>
    </dgm:pt>
    <dgm:pt modelId="{73E114FB-0ECB-4D25-B07F-87894046E245}" type="parTrans" cxnId="{B19A93AA-95AE-4B36-9BA0-DCB78E20FDA8}">
      <dgm:prSet/>
      <dgm:spPr/>
      <dgm:t>
        <a:bodyPr/>
        <a:lstStyle/>
        <a:p>
          <a:endParaRPr lang="ru-RU"/>
        </a:p>
      </dgm:t>
    </dgm:pt>
    <dgm:pt modelId="{0FD6D028-876D-48EF-8D5A-6F5064D4E7B1}" type="sibTrans" cxnId="{B19A93AA-95AE-4B36-9BA0-DCB78E20FDA8}">
      <dgm:prSet/>
      <dgm:spPr/>
      <dgm:t>
        <a:bodyPr/>
        <a:lstStyle/>
        <a:p>
          <a:endParaRPr lang="ru-RU"/>
        </a:p>
      </dgm:t>
    </dgm:pt>
    <dgm:pt modelId="{19BDAF3A-74AD-45AB-B6F1-D090824D171B}">
      <dgm:prSet phldrT="[Текст]" custT="1">
        <dgm:style>
          <a:lnRef idx="1">
            <a:schemeClr val="accent4"/>
          </a:lnRef>
          <a:fillRef idx="2">
            <a:schemeClr val="accent4"/>
          </a:fillRef>
          <a:effectRef idx="1">
            <a:schemeClr val="accent4"/>
          </a:effectRef>
          <a:fontRef idx="minor">
            <a:schemeClr val="dk1"/>
          </a:fontRef>
        </dgm:style>
      </dgm:prSet>
      <dgm:spPr/>
      <dgm:t>
        <a:bodyPr/>
        <a:lstStyle/>
        <a:p>
          <a:pPr algn="just"/>
          <a:r>
            <a:rPr lang="ru-RU" sz="2400" b="1" dirty="0" smtClean="0">
              <a:latin typeface="Times New Roman" pitchFamily="18" charset="0"/>
              <a:cs typeface="Times New Roman" pitchFamily="18" charset="0"/>
            </a:rPr>
            <a:t>Местный бюджет-21,1 млн.рублей</a:t>
          </a:r>
          <a:endParaRPr lang="ru-RU" sz="2400" b="1" dirty="0">
            <a:latin typeface="Times New Roman" pitchFamily="18" charset="0"/>
            <a:cs typeface="Times New Roman" pitchFamily="18" charset="0"/>
          </a:endParaRPr>
        </a:p>
      </dgm:t>
    </dgm:pt>
    <dgm:pt modelId="{2E97CEC3-0E74-4CA4-AF48-24EBEC80C329}" type="parTrans" cxnId="{6C74FC3C-5167-46CB-AF08-97BEB15D66E3}">
      <dgm:prSet/>
      <dgm:spPr/>
      <dgm:t>
        <a:bodyPr/>
        <a:lstStyle/>
        <a:p>
          <a:endParaRPr lang="ru-RU"/>
        </a:p>
      </dgm:t>
    </dgm:pt>
    <dgm:pt modelId="{61E722C9-C92F-4F80-86EB-AA8285E42858}" type="sibTrans" cxnId="{6C74FC3C-5167-46CB-AF08-97BEB15D66E3}">
      <dgm:prSet/>
      <dgm:spPr/>
      <dgm:t>
        <a:bodyPr/>
        <a:lstStyle/>
        <a:p>
          <a:endParaRPr lang="ru-RU"/>
        </a:p>
      </dgm:t>
    </dgm:pt>
    <dgm:pt modelId="{630B34D0-3B3C-463C-A26F-475E15515869}" type="pres">
      <dgm:prSet presAssocID="{AA38BACC-09F5-4D64-8C73-CD9242867E2E}" presName="Name0" presStyleCnt="0">
        <dgm:presLayoutVars>
          <dgm:dir/>
          <dgm:animLvl val="lvl"/>
          <dgm:resizeHandles/>
        </dgm:presLayoutVars>
      </dgm:prSet>
      <dgm:spPr/>
      <dgm:t>
        <a:bodyPr/>
        <a:lstStyle/>
        <a:p>
          <a:endParaRPr lang="ru-RU"/>
        </a:p>
      </dgm:t>
    </dgm:pt>
    <dgm:pt modelId="{A97CE095-FC25-4598-9DA6-3ED6908C6175}" type="pres">
      <dgm:prSet presAssocID="{A0A16C95-87BB-465C-804D-FB403574F7B5}" presName="linNode" presStyleCnt="0"/>
      <dgm:spPr/>
      <dgm:t>
        <a:bodyPr/>
        <a:lstStyle/>
        <a:p>
          <a:endParaRPr lang="ru-RU"/>
        </a:p>
      </dgm:t>
    </dgm:pt>
    <dgm:pt modelId="{897D2FA9-6492-4AF3-93EA-C0981F602CE1}" type="pres">
      <dgm:prSet presAssocID="{A0A16C95-87BB-465C-804D-FB403574F7B5}" presName="parentShp" presStyleLbl="node1" presStyleIdx="0" presStyleCnt="1" custScaleX="87673" custScaleY="100000" custLinFactNeighborX="-20833" custLinFactNeighborY="-11429">
        <dgm:presLayoutVars>
          <dgm:bulletEnabled val="1"/>
        </dgm:presLayoutVars>
      </dgm:prSet>
      <dgm:spPr/>
      <dgm:t>
        <a:bodyPr/>
        <a:lstStyle/>
        <a:p>
          <a:endParaRPr lang="ru-RU"/>
        </a:p>
      </dgm:t>
    </dgm:pt>
    <dgm:pt modelId="{5DAC891A-2C21-4A8D-85C0-A72B17173982}" type="pres">
      <dgm:prSet presAssocID="{A0A16C95-87BB-465C-804D-FB403574F7B5}" presName="childShp" presStyleLbl="bgAccFollowNode1" presStyleIdx="0" presStyleCnt="1" custScaleY="37144">
        <dgm:presLayoutVars>
          <dgm:bulletEnabled val="1"/>
        </dgm:presLayoutVars>
      </dgm:prSet>
      <dgm:spPr/>
      <dgm:t>
        <a:bodyPr/>
        <a:lstStyle/>
        <a:p>
          <a:endParaRPr lang="ru-RU"/>
        </a:p>
      </dgm:t>
    </dgm:pt>
  </dgm:ptLst>
  <dgm:cxnLst>
    <dgm:cxn modelId="{D4DFCFB5-828B-47E5-8201-D1E5C1A94291}" type="presOf" srcId="{19BDAF3A-74AD-45AB-B6F1-D090824D171B}" destId="{5DAC891A-2C21-4A8D-85C0-A72B17173982}" srcOrd="0" destOrd="1" presId="urn:microsoft.com/office/officeart/2005/8/layout/vList6"/>
    <dgm:cxn modelId="{ABF4C870-0B40-4AA6-998F-91F6D36953AA}" type="presOf" srcId="{EFDEBAE1-1A09-4C55-80DD-A079DCB971FE}" destId="{5DAC891A-2C21-4A8D-85C0-A72B17173982}" srcOrd="0" destOrd="0" presId="urn:microsoft.com/office/officeart/2005/8/layout/vList6"/>
    <dgm:cxn modelId="{396406AA-61F8-48D3-8E42-82B5866BBAF1}" type="presOf" srcId="{AA38BACC-09F5-4D64-8C73-CD9242867E2E}" destId="{630B34D0-3B3C-463C-A26F-475E15515869}" srcOrd="0" destOrd="0" presId="urn:microsoft.com/office/officeart/2005/8/layout/vList6"/>
    <dgm:cxn modelId="{CEEE454B-D09B-4DAB-AD7C-87849EAB13C9}" type="presOf" srcId="{A0A16C95-87BB-465C-804D-FB403574F7B5}" destId="{897D2FA9-6492-4AF3-93EA-C0981F602CE1}" srcOrd="0" destOrd="0" presId="urn:microsoft.com/office/officeart/2005/8/layout/vList6"/>
    <dgm:cxn modelId="{B19A93AA-95AE-4B36-9BA0-DCB78E20FDA8}" srcId="{A0A16C95-87BB-465C-804D-FB403574F7B5}" destId="{EFDEBAE1-1A09-4C55-80DD-A079DCB971FE}" srcOrd="0" destOrd="0" parTransId="{73E114FB-0ECB-4D25-B07F-87894046E245}" sibTransId="{0FD6D028-876D-48EF-8D5A-6F5064D4E7B1}"/>
    <dgm:cxn modelId="{6C74FC3C-5167-46CB-AF08-97BEB15D66E3}" srcId="{A0A16C95-87BB-465C-804D-FB403574F7B5}" destId="{19BDAF3A-74AD-45AB-B6F1-D090824D171B}" srcOrd="1" destOrd="0" parTransId="{2E97CEC3-0E74-4CA4-AF48-24EBEC80C329}" sibTransId="{61E722C9-C92F-4F80-86EB-AA8285E42858}"/>
    <dgm:cxn modelId="{97A71ACD-C636-41CA-B18A-C2F802C6FC05}" srcId="{AA38BACC-09F5-4D64-8C73-CD9242867E2E}" destId="{A0A16C95-87BB-465C-804D-FB403574F7B5}" srcOrd="0" destOrd="0" parTransId="{BFCBED2F-6CEF-4A37-9A0D-745B75653F67}" sibTransId="{C1EFE97F-A36A-4757-8F60-1CC0FADEC9C7}"/>
    <dgm:cxn modelId="{F210D28A-C83E-494B-9D30-F9FBAC5D0392}" type="presParOf" srcId="{630B34D0-3B3C-463C-A26F-475E15515869}" destId="{A97CE095-FC25-4598-9DA6-3ED6908C6175}" srcOrd="0" destOrd="0" presId="urn:microsoft.com/office/officeart/2005/8/layout/vList6"/>
    <dgm:cxn modelId="{4404462F-6A29-4CE1-96D0-5580F05A39CB}" type="presParOf" srcId="{A97CE095-FC25-4598-9DA6-3ED6908C6175}" destId="{897D2FA9-6492-4AF3-93EA-C0981F602CE1}" srcOrd="0" destOrd="0" presId="urn:microsoft.com/office/officeart/2005/8/layout/vList6"/>
    <dgm:cxn modelId="{F764374E-3BE3-4A16-9D7F-A2F5DC2520D4}" type="presParOf" srcId="{A97CE095-FC25-4598-9DA6-3ED6908C6175}" destId="{5DAC891A-2C21-4A8D-85C0-A72B17173982}" srcOrd="1" destOrd="0" presId="urn:microsoft.com/office/officeart/2005/8/layout/vList6"/>
  </dgm:cxnLst>
  <dgm:bg/>
  <dgm:whole/>
</dgm:dataModel>
</file>

<file path=ppt/diagrams/data7.xml><?xml version="1.0" encoding="utf-8"?>
<dgm:dataModel xmlns:dgm="http://schemas.openxmlformats.org/drawingml/2006/diagram" xmlns:a="http://schemas.openxmlformats.org/drawingml/2006/main">
  <dgm:ptLst>
    <dgm:pt modelId="{1031D0C2-5C99-4F38-B689-CEE3444C6841}" type="doc">
      <dgm:prSet loTypeId="urn:microsoft.com/office/officeart/2005/8/layout/hProcess4" loCatId="process" qsTypeId="urn:microsoft.com/office/officeart/2005/8/quickstyle/3d1" qsCatId="3D" csTypeId="urn:microsoft.com/office/officeart/2005/8/colors/accent1_4" csCatId="accent1" phldr="1"/>
      <dgm:spPr/>
      <dgm:t>
        <a:bodyPr/>
        <a:lstStyle/>
        <a:p>
          <a:endParaRPr lang="ru-RU"/>
        </a:p>
      </dgm:t>
    </dgm:pt>
    <dgm:pt modelId="{711BFC02-B6A0-4419-8C83-B248B349388D}">
      <dgm:prSet phldrT="[Текст]"/>
      <dgm:spPr/>
      <dgm:t>
        <a:bodyPr/>
        <a:lstStyle/>
        <a:p>
          <a:r>
            <a:rPr lang="ru-RU" dirty="0" smtClean="0"/>
            <a:t>Федеральный бюджет</a:t>
          </a:r>
        </a:p>
      </dgm:t>
    </dgm:pt>
    <dgm:pt modelId="{89574BF1-406B-4955-A4A4-0750F4382594}" type="parTrans" cxnId="{317668BD-68AD-47CE-9462-5144B7D7660F}">
      <dgm:prSet/>
      <dgm:spPr/>
      <dgm:t>
        <a:bodyPr/>
        <a:lstStyle/>
        <a:p>
          <a:endParaRPr lang="ru-RU">
            <a:solidFill>
              <a:srgbClr val="002060"/>
            </a:solidFill>
          </a:endParaRPr>
        </a:p>
      </dgm:t>
    </dgm:pt>
    <dgm:pt modelId="{BA34F14F-3B61-42CC-97F0-E91BE0BA75AC}" type="sibTrans" cxnId="{317668BD-68AD-47CE-9462-5144B7D7660F}">
      <dgm:prSet/>
      <dgm:spPr/>
      <dgm:t>
        <a:bodyPr/>
        <a:lstStyle/>
        <a:p>
          <a:endParaRPr lang="ru-RU">
            <a:solidFill>
              <a:srgbClr val="002060"/>
            </a:solidFill>
          </a:endParaRPr>
        </a:p>
      </dgm:t>
    </dgm:pt>
    <dgm:pt modelId="{95120F2A-B035-4B29-8C9C-07627AE646A3}">
      <dgm:prSet phldrT="[Текст]"/>
      <dgm:spPr/>
      <dgm:t>
        <a:bodyPr/>
        <a:lstStyle/>
        <a:p>
          <a:r>
            <a:rPr lang="ru-RU" dirty="0" smtClean="0"/>
            <a:t>Областной </a:t>
          </a:r>
        </a:p>
        <a:p>
          <a:r>
            <a:rPr lang="ru-RU" dirty="0" smtClean="0"/>
            <a:t>бюджет</a:t>
          </a:r>
        </a:p>
      </dgm:t>
    </dgm:pt>
    <dgm:pt modelId="{C1724A70-A228-4FF9-8770-E48714E2B32C}" type="parTrans" cxnId="{2E037144-A421-4965-98BE-79EE721CB62F}">
      <dgm:prSet/>
      <dgm:spPr/>
      <dgm:t>
        <a:bodyPr/>
        <a:lstStyle/>
        <a:p>
          <a:endParaRPr lang="ru-RU">
            <a:solidFill>
              <a:srgbClr val="002060"/>
            </a:solidFill>
          </a:endParaRPr>
        </a:p>
      </dgm:t>
    </dgm:pt>
    <dgm:pt modelId="{9BD1C599-E207-49FD-8B52-F697DC8A6651}" type="sibTrans" cxnId="{2E037144-A421-4965-98BE-79EE721CB62F}">
      <dgm:prSet/>
      <dgm:spPr/>
      <dgm:t>
        <a:bodyPr/>
        <a:lstStyle/>
        <a:p>
          <a:endParaRPr lang="ru-RU">
            <a:solidFill>
              <a:srgbClr val="002060"/>
            </a:solidFill>
          </a:endParaRPr>
        </a:p>
      </dgm:t>
    </dgm:pt>
    <dgm:pt modelId="{742ED51E-2C64-4F31-9C23-BD1D8512AC39}">
      <dgm:prSet phldrT="[Текст]"/>
      <dgm:spPr/>
      <dgm:t>
        <a:bodyPr/>
        <a:lstStyle/>
        <a:p>
          <a:r>
            <a:rPr lang="ru-RU" dirty="0" smtClean="0"/>
            <a:t>Местный</a:t>
          </a:r>
        </a:p>
        <a:p>
          <a:r>
            <a:rPr lang="ru-RU" dirty="0" smtClean="0"/>
            <a:t> бюджет</a:t>
          </a:r>
        </a:p>
      </dgm:t>
    </dgm:pt>
    <dgm:pt modelId="{E99716BE-677F-4BF6-AAFC-608A1C405A35}" type="parTrans" cxnId="{4ED015CE-92FA-455D-90CF-723754B15128}">
      <dgm:prSet/>
      <dgm:spPr/>
      <dgm:t>
        <a:bodyPr/>
        <a:lstStyle/>
        <a:p>
          <a:endParaRPr lang="ru-RU">
            <a:solidFill>
              <a:srgbClr val="002060"/>
            </a:solidFill>
          </a:endParaRPr>
        </a:p>
      </dgm:t>
    </dgm:pt>
    <dgm:pt modelId="{21C43984-0E01-40CA-967C-24B6EB30DC3D}" type="sibTrans" cxnId="{4ED015CE-92FA-455D-90CF-723754B15128}">
      <dgm:prSet/>
      <dgm:spPr/>
      <dgm:t>
        <a:bodyPr/>
        <a:lstStyle/>
        <a:p>
          <a:endParaRPr lang="ru-RU">
            <a:solidFill>
              <a:srgbClr val="002060"/>
            </a:solidFill>
          </a:endParaRPr>
        </a:p>
      </dgm:t>
    </dgm:pt>
    <dgm:pt modelId="{BB423D26-C59A-4231-9ADB-64C541CB9C2C}">
      <dgm:prSet/>
      <dgm:spPr/>
      <dgm:t>
        <a:bodyPr/>
        <a:lstStyle/>
        <a:p>
          <a:r>
            <a:rPr lang="en-US" dirty="0" smtClean="0"/>
            <a:t>202</a:t>
          </a:r>
          <a:r>
            <a:rPr lang="ru-RU" dirty="0" smtClean="0"/>
            <a:t>5-102,0 тыс.рублей</a:t>
          </a:r>
          <a:endParaRPr lang="ru-RU" dirty="0"/>
        </a:p>
      </dgm:t>
    </dgm:pt>
    <dgm:pt modelId="{CFB59197-1AED-43D2-9E1C-96ADC3BFA63F}" type="parTrans" cxnId="{5C1761B9-3EF4-495B-9500-B77734B54AFD}">
      <dgm:prSet/>
      <dgm:spPr/>
      <dgm:t>
        <a:bodyPr/>
        <a:lstStyle/>
        <a:p>
          <a:endParaRPr lang="ru-RU"/>
        </a:p>
      </dgm:t>
    </dgm:pt>
    <dgm:pt modelId="{D9F4872C-3EA0-4F45-97CD-6465A130C3D9}" type="sibTrans" cxnId="{5C1761B9-3EF4-495B-9500-B77734B54AFD}">
      <dgm:prSet/>
      <dgm:spPr/>
      <dgm:t>
        <a:bodyPr/>
        <a:lstStyle/>
        <a:p>
          <a:endParaRPr lang="ru-RU"/>
        </a:p>
      </dgm:t>
    </dgm:pt>
    <dgm:pt modelId="{24C72A03-97BD-4481-9F7F-C130D3A49C31}">
      <dgm:prSet/>
      <dgm:spPr/>
      <dgm:t>
        <a:bodyPr/>
        <a:lstStyle/>
        <a:p>
          <a:r>
            <a:rPr lang="ru-RU" dirty="0" smtClean="0"/>
            <a:t>2026-105,9 тыс.рублей</a:t>
          </a:r>
          <a:endParaRPr lang="ru-RU" dirty="0"/>
        </a:p>
      </dgm:t>
    </dgm:pt>
    <dgm:pt modelId="{869D9A97-FE83-473E-80DF-08DEAB5E5D98}" type="parTrans" cxnId="{D9D25CE0-1DEA-4D68-8E56-01B2C33E723A}">
      <dgm:prSet/>
      <dgm:spPr/>
      <dgm:t>
        <a:bodyPr/>
        <a:lstStyle/>
        <a:p>
          <a:endParaRPr lang="ru-RU"/>
        </a:p>
      </dgm:t>
    </dgm:pt>
    <dgm:pt modelId="{EAE7AE2D-AB00-47A2-962D-216A10F6166B}" type="sibTrans" cxnId="{D9D25CE0-1DEA-4D68-8E56-01B2C33E723A}">
      <dgm:prSet/>
      <dgm:spPr/>
      <dgm:t>
        <a:bodyPr/>
        <a:lstStyle/>
        <a:p>
          <a:endParaRPr lang="ru-RU"/>
        </a:p>
      </dgm:t>
    </dgm:pt>
    <dgm:pt modelId="{7461755A-19FF-42B2-9C81-17E10BEE27EC}">
      <dgm:prSet/>
      <dgm:spPr/>
      <dgm:t>
        <a:bodyPr/>
        <a:lstStyle/>
        <a:p>
          <a:r>
            <a:rPr lang="ru-RU" dirty="0" smtClean="0"/>
            <a:t>2025-18,0 тыс.рублей</a:t>
          </a:r>
          <a:endParaRPr lang="ru-RU" dirty="0"/>
        </a:p>
      </dgm:t>
    </dgm:pt>
    <dgm:pt modelId="{68B18D25-40EF-4AC8-B28C-15DC1C4D8DA7}" type="parTrans" cxnId="{B772A0D7-585E-435C-B7ED-21A0ADDD2B8B}">
      <dgm:prSet/>
      <dgm:spPr/>
      <dgm:t>
        <a:bodyPr/>
        <a:lstStyle/>
        <a:p>
          <a:endParaRPr lang="ru-RU"/>
        </a:p>
      </dgm:t>
    </dgm:pt>
    <dgm:pt modelId="{8164BFEA-83C6-4211-9E0A-B20A5B1F0594}" type="sibTrans" cxnId="{B772A0D7-585E-435C-B7ED-21A0ADDD2B8B}">
      <dgm:prSet/>
      <dgm:spPr/>
      <dgm:t>
        <a:bodyPr/>
        <a:lstStyle/>
        <a:p>
          <a:endParaRPr lang="ru-RU"/>
        </a:p>
      </dgm:t>
    </dgm:pt>
    <dgm:pt modelId="{D3DEF8C6-970C-4BDC-85B6-7467008F3BB3}">
      <dgm:prSet/>
      <dgm:spPr/>
      <dgm:t>
        <a:bodyPr/>
        <a:lstStyle/>
        <a:p>
          <a:r>
            <a:rPr lang="ru-RU" dirty="0" smtClean="0"/>
            <a:t>2026- 17,3 тыс.рублей</a:t>
          </a:r>
          <a:endParaRPr lang="ru-RU" dirty="0"/>
        </a:p>
      </dgm:t>
    </dgm:pt>
    <dgm:pt modelId="{D3A4A0F8-7951-4295-AD12-9A1DF0C00B94}" type="parTrans" cxnId="{6BDF27DB-A0B6-48D1-AE7F-B74093F9EB7A}">
      <dgm:prSet/>
      <dgm:spPr/>
      <dgm:t>
        <a:bodyPr/>
        <a:lstStyle/>
        <a:p>
          <a:endParaRPr lang="ru-RU"/>
        </a:p>
      </dgm:t>
    </dgm:pt>
    <dgm:pt modelId="{53DD999C-4C4A-4CB2-8112-9B805FCD561E}" type="sibTrans" cxnId="{6BDF27DB-A0B6-48D1-AE7F-B74093F9EB7A}">
      <dgm:prSet/>
      <dgm:spPr/>
      <dgm:t>
        <a:bodyPr/>
        <a:lstStyle/>
        <a:p>
          <a:endParaRPr lang="ru-RU"/>
        </a:p>
      </dgm:t>
    </dgm:pt>
    <dgm:pt modelId="{5A211AAA-03BA-4A04-8514-7FE24325440B}">
      <dgm:prSet/>
      <dgm:spPr/>
      <dgm:t>
        <a:bodyPr/>
        <a:lstStyle/>
        <a:p>
          <a:r>
            <a:rPr lang="ru-RU" dirty="0" smtClean="0"/>
            <a:t>2025-0,9 тыс.рублей</a:t>
          </a:r>
          <a:endParaRPr lang="ru-RU" dirty="0"/>
        </a:p>
      </dgm:t>
    </dgm:pt>
    <dgm:pt modelId="{5F66886D-908A-4E6F-983F-27546142559C}" type="parTrans" cxnId="{2C76DB11-193C-4D04-ABCC-5F5DA10FBF50}">
      <dgm:prSet/>
      <dgm:spPr/>
      <dgm:t>
        <a:bodyPr/>
        <a:lstStyle/>
        <a:p>
          <a:endParaRPr lang="ru-RU"/>
        </a:p>
      </dgm:t>
    </dgm:pt>
    <dgm:pt modelId="{A6A92B45-AD28-4C78-B630-0C7E1ABF467C}" type="sibTrans" cxnId="{2C76DB11-193C-4D04-ABCC-5F5DA10FBF50}">
      <dgm:prSet/>
      <dgm:spPr/>
      <dgm:t>
        <a:bodyPr/>
        <a:lstStyle/>
        <a:p>
          <a:endParaRPr lang="ru-RU"/>
        </a:p>
      </dgm:t>
    </dgm:pt>
    <dgm:pt modelId="{FA8A783B-9741-4828-84C5-6B41A9B94D00}">
      <dgm:prSet/>
      <dgm:spPr/>
      <dgm:t>
        <a:bodyPr/>
        <a:lstStyle/>
        <a:p>
          <a:r>
            <a:rPr lang="ru-RU" dirty="0" smtClean="0"/>
            <a:t>2026-0,9 тыс.рублей</a:t>
          </a:r>
          <a:endParaRPr lang="ru-RU" dirty="0"/>
        </a:p>
      </dgm:t>
    </dgm:pt>
    <dgm:pt modelId="{DA3892B5-DBED-4E4D-93E5-445A31074671}" type="parTrans" cxnId="{91896936-C41E-417D-850F-974B032C3A6E}">
      <dgm:prSet/>
      <dgm:spPr/>
      <dgm:t>
        <a:bodyPr/>
        <a:lstStyle/>
        <a:p>
          <a:endParaRPr lang="ru-RU"/>
        </a:p>
      </dgm:t>
    </dgm:pt>
    <dgm:pt modelId="{106B7E3A-2AA5-4A46-914C-24EBCD2E5468}" type="sibTrans" cxnId="{91896936-C41E-417D-850F-974B032C3A6E}">
      <dgm:prSet/>
      <dgm:spPr/>
      <dgm:t>
        <a:bodyPr/>
        <a:lstStyle/>
        <a:p>
          <a:endParaRPr lang="ru-RU"/>
        </a:p>
      </dgm:t>
    </dgm:pt>
    <dgm:pt modelId="{888BA561-2032-4110-8A25-32415AC71C6C}" type="pres">
      <dgm:prSet presAssocID="{1031D0C2-5C99-4F38-B689-CEE3444C6841}" presName="Name0" presStyleCnt="0">
        <dgm:presLayoutVars>
          <dgm:dir/>
          <dgm:animLvl val="lvl"/>
          <dgm:resizeHandles val="exact"/>
        </dgm:presLayoutVars>
      </dgm:prSet>
      <dgm:spPr/>
      <dgm:t>
        <a:bodyPr/>
        <a:lstStyle/>
        <a:p>
          <a:endParaRPr lang="ru-RU"/>
        </a:p>
      </dgm:t>
    </dgm:pt>
    <dgm:pt modelId="{5F47D8BA-210D-41E3-9682-5C1EFC8516A4}" type="pres">
      <dgm:prSet presAssocID="{1031D0C2-5C99-4F38-B689-CEE3444C6841}" presName="tSp" presStyleCnt="0"/>
      <dgm:spPr/>
    </dgm:pt>
    <dgm:pt modelId="{15C7316C-06F3-4305-BCAE-76CF964A8825}" type="pres">
      <dgm:prSet presAssocID="{1031D0C2-5C99-4F38-B689-CEE3444C6841}" presName="bSp" presStyleCnt="0"/>
      <dgm:spPr/>
    </dgm:pt>
    <dgm:pt modelId="{66552FA2-4D61-4019-861E-E386247956A3}" type="pres">
      <dgm:prSet presAssocID="{1031D0C2-5C99-4F38-B689-CEE3444C6841}" presName="process" presStyleCnt="0"/>
      <dgm:spPr/>
    </dgm:pt>
    <dgm:pt modelId="{C6DD2371-47E6-4FF5-B9C1-1E106AA40FDF}" type="pres">
      <dgm:prSet presAssocID="{711BFC02-B6A0-4419-8C83-B248B349388D}" presName="composite1" presStyleCnt="0"/>
      <dgm:spPr/>
    </dgm:pt>
    <dgm:pt modelId="{7E9B4815-78DA-44D6-ABE5-8CAA2A882E57}" type="pres">
      <dgm:prSet presAssocID="{711BFC02-B6A0-4419-8C83-B248B349388D}" presName="dummyNode1" presStyleLbl="node1" presStyleIdx="0" presStyleCnt="3"/>
      <dgm:spPr/>
    </dgm:pt>
    <dgm:pt modelId="{B73BC59B-4ABC-4D7E-B49B-797E911844FA}" type="pres">
      <dgm:prSet presAssocID="{711BFC02-B6A0-4419-8C83-B248B349388D}" presName="childNode1" presStyleLbl="bgAcc1" presStyleIdx="0" presStyleCnt="3" custScaleY="141713">
        <dgm:presLayoutVars>
          <dgm:bulletEnabled val="1"/>
        </dgm:presLayoutVars>
      </dgm:prSet>
      <dgm:spPr/>
      <dgm:t>
        <a:bodyPr/>
        <a:lstStyle/>
        <a:p>
          <a:endParaRPr lang="ru-RU"/>
        </a:p>
      </dgm:t>
    </dgm:pt>
    <dgm:pt modelId="{81061AB0-E4A0-453F-876E-439CFF0CE90B}" type="pres">
      <dgm:prSet presAssocID="{711BFC02-B6A0-4419-8C83-B248B349388D}" presName="childNode1tx" presStyleLbl="bgAcc1" presStyleIdx="0" presStyleCnt="3">
        <dgm:presLayoutVars>
          <dgm:bulletEnabled val="1"/>
        </dgm:presLayoutVars>
      </dgm:prSet>
      <dgm:spPr/>
      <dgm:t>
        <a:bodyPr/>
        <a:lstStyle/>
        <a:p>
          <a:endParaRPr lang="ru-RU"/>
        </a:p>
      </dgm:t>
    </dgm:pt>
    <dgm:pt modelId="{22330CC1-5B06-48AB-BA34-AF21B9F01CA6}" type="pres">
      <dgm:prSet presAssocID="{711BFC02-B6A0-4419-8C83-B248B349388D}" presName="parentNode1" presStyleLbl="node1" presStyleIdx="0" presStyleCnt="3" custScaleY="178917">
        <dgm:presLayoutVars>
          <dgm:chMax val="1"/>
          <dgm:bulletEnabled val="1"/>
        </dgm:presLayoutVars>
      </dgm:prSet>
      <dgm:spPr/>
      <dgm:t>
        <a:bodyPr/>
        <a:lstStyle/>
        <a:p>
          <a:endParaRPr lang="ru-RU"/>
        </a:p>
      </dgm:t>
    </dgm:pt>
    <dgm:pt modelId="{A9B6E124-AB72-45B5-A51A-C5EE5EC2BFE4}" type="pres">
      <dgm:prSet presAssocID="{711BFC02-B6A0-4419-8C83-B248B349388D}" presName="connSite1" presStyleCnt="0"/>
      <dgm:spPr/>
    </dgm:pt>
    <dgm:pt modelId="{5B6B195B-6D6C-483F-A2A2-AEC698FDB341}" type="pres">
      <dgm:prSet presAssocID="{BA34F14F-3B61-42CC-97F0-E91BE0BA75AC}" presName="Name9" presStyleLbl="sibTrans2D1" presStyleIdx="0" presStyleCnt="2"/>
      <dgm:spPr/>
      <dgm:t>
        <a:bodyPr/>
        <a:lstStyle/>
        <a:p>
          <a:endParaRPr lang="ru-RU"/>
        </a:p>
      </dgm:t>
    </dgm:pt>
    <dgm:pt modelId="{EFDD07A2-6FFC-4CE4-8487-7848C91456BF}" type="pres">
      <dgm:prSet presAssocID="{95120F2A-B035-4B29-8C9C-07627AE646A3}" presName="composite2" presStyleCnt="0"/>
      <dgm:spPr/>
    </dgm:pt>
    <dgm:pt modelId="{921D5CE1-079C-4C49-AD4E-9690B773F2A4}" type="pres">
      <dgm:prSet presAssocID="{95120F2A-B035-4B29-8C9C-07627AE646A3}" presName="dummyNode2" presStyleLbl="node1" presStyleIdx="0" presStyleCnt="3"/>
      <dgm:spPr/>
    </dgm:pt>
    <dgm:pt modelId="{4A1AC972-00AF-431C-8716-8B01F5D42EA2}" type="pres">
      <dgm:prSet presAssocID="{95120F2A-B035-4B29-8C9C-07627AE646A3}" presName="childNode2" presStyleLbl="bgAcc1" presStyleIdx="1" presStyleCnt="3">
        <dgm:presLayoutVars>
          <dgm:bulletEnabled val="1"/>
        </dgm:presLayoutVars>
      </dgm:prSet>
      <dgm:spPr/>
      <dgm:t>
        <a:bodyPr/>
        <a:lstStyle/>
        <a:p>
          <a:endParaRPr lang="ru-RU"/>
        </a:p>
      </dgm:t>
    </dgm:pt>
    <dgm:pt modelId="{09A133D3-A72D-49FD-A73D-97BF6EE88FFD}" type="pres">
      <dgm:prSet presAssocID="{95120F2A-B035-4B29-8C9C-07627AE646A3}" presName="childNode2tx" presStyleLbl="bgAcc1" presStyleIdx="1" presStyleCnt="3">
        <dgm:presLayoutVars>
          <dgm:bulletEnabled val="1"/>
        </dgm:presLayoutVars>
      </dgm:prSet>
      <dgm:spPr/>
      <dgm:t>
        <a:bodyPr/>
        <a:lstStyle/>
        <a:p>
          <a:endParaRPr lang="ru-RU"/>
        </a:p>
      </dgm:t>
    </dgm:pt>
    <dgm:pt modelId="{2CE253BD-4C80-4E26-9A16-C017B48F591B}" type="pres">
      <dgm:prSet presAssocID="{95120F2A-B035-4B29-8C9C-07627AE646A3}" presName="parentNode2" presStyleLbl="node1" presStyleIdx="1" presStyleCnt="3">
        <dgm:presLayoutVars>
          <dgm:chMax val="0"/>
          <dgm:bulletEnabled val="1"/>
        </dgm:presLayoutVars>
      </dgm:prSet>
      <dgm:spPr/>
      <dgm:t>
        <a:bodyPr/>
        <a:lstStyle/>
        <a:p>
          <a:endParaRPr lang="ru-RU"/>
        </a:p>
      </dgm:t>
    </dgm:pt>
    <dgm:pt modelId="{EEDE954D-3A7C-4FA1-AB1F-9C512EAD6371}" type="pres">
      <dgm:prSet presAssocID="{95120F2A-B035-4B29-8C9C-07627AE646A3}" presName="connSite2" presStyleCnt="0"/>
      <dgm:spPr/>
    </dgm:pt>
    <dgm:pt modelId="{3F0F1F2C-4731-4CCB-919A-55D6BB67E5CD}" type="pres">
      <dgm:prSet presAssocID="{9BD1C599-E207-49FD-8B52-F697DC8A6651}" presName="Name18" presStyleLbl="sibTrans2D1" presStyleIdx="1" presStyleCnt="2"/>
      <dgm:spPr/>
      <dgm:t>
        <a:bodyPr/>
        <a:lstStyle/>
        <a:p>
          <a:endParaRPr lang="ru-RU"/>
        </a:p>
      </dgm:t>
    </dgm:pt>
    <dgm:pt modelId="{A1A506F3-25FF-402C-B50C-A393227774E0}" type="pres">
      <dgm:prSet presAssocID="{742ED51E-2C64-4F31-9C23-BD1D8512AC39}" presName="composite1" presStyleCnt="0"/>
      <dgm:spPr/>
    </dgm:pt>
    <dgm:pt modelId="{E1EC21A6-185D-4469-903B-9F66B3DB9753}" type="pres">
      <dgm:prSet presAssocID="{742ED51E-2C64-4F31-9C23-BD1D8512AC39}" presName="dummyNode1" presStyleLbl="node1" presStyleIdx="1" presStyleCnt="3"/>
      <dgm:spPr/>
    </dgm:pt>
    <dgm:pt modelId="{A31CACC1-2CBE-4E69-A505-D5DC067A49C3}" type="pres">
      <dgm:prSet presAssocID="{742ED51E-2C64-4F31-9C23-BD1D8512AC39}" presName="childNode1" presStyleLbl="bgAcc1" presStyleIdx="2" presStyleCnt="3">
        <dgm:presLayoutVars>
          <dgm:bulletEnabled val="1"/>
        </dgm:presLayoutVars>
      </dgm:prSet>
      <dgm:spPr/>
      <dgm:t>
        <a:bodyPr/>
        <a:lstStyle/>
        <a:p>
          <a:endParaRPr lang="ru-RU"/>
        </a:p>
      </dgm:t>
    </dgm:pt>
    <dgm:pt modelId="{97198E79-23ED-4024-A275-020444503B09}" type="pres">
      <dgm:prSet presAssocID="{742ED51E-2C64-4F31-9C23-BD1D8512AC39}" presName="childNode1tx" presStyleLbl="bgAcc1" presStyleIdx="2" presStyleCnt="3">
        <dgm:presLayoutVars>
          <dgm:bulletEnabled val="1"/>
        </dgm:presLayoutVars>
      </dgm:prSet>
      <dgm:spPr/>
      <dgm:t>
        <a:bodyPr/>
        <a:lstStyle/>
        <a:p>
          <a:endParaRPr lang="ru-RU"/>
        </a:p>
      </dgm:t>
    </dgm:pt>
    <dgm:pt modelId="{CC499569-DAAD-4FAC-9C70-12CF66037D84}" type="pres">
      <dgm:prSet presAssocID="{742ED51E-2C64-4F31-9C23-BD1D8512AC39}" presName="parentNode1" presStyleLbl="node1" presStyleIdx="2" presStyleCnt="3">
        <dgm:presLayoutVars>
          <dgm:chMax val="1"/>
          <dgm:bulletEnabled val="1"/>
        </dgm:presLayoutVars>
      </dgm:prSet>
      <dgm:spPr/>
      <dgm:t>
        <a:bodyPr/>
        <a:lstStyle/>
        <a:p>
          <a:endParaRPr lang="ru-RU"/>
        </a:p>
      </dgm:t>
    </dgm:pt>
    <dgm:pt modelId="{F7AA216E-0DA6-4338-BDD3-2013CC30F5B7}" type="pres">
      <dgm:prSet presAssocID="{742ED51E-2C64-4F31-9C23-BD1D8512AC39}" presName="connSite1" presStyleCnt="0"/>
      <dgm:spPr/>
    </dgm:pt>
  </dgm:ptLst>
  <dgm:cxnLst>
    <dgm:cxn modelId="{4ED015CE-92FA-455D-90CF-723754B15128}" srcId="{1031D0C2-5C99-4F38-B689-CEE3444C6841}" destId="{742ED51E-2C64-4F31-9C23-BD1D8512AC39}" srcOrd="2" destOrd="0" parTransId="{E99716BE-677F-4BF6-AAFC-608A1C405A35}" sibTransId="{21C43984-0E01-40CA-967C-24B6EB30DC3D}"/>
    <dgm:cxn modelId="{2AA2C2B7-5A70-42D3-8986-9CC7F1F94EAC}" type="presOf" srcId="{5A211AAA-03BA-4A04-8514-7FE24325440B}" destId="{A31CACC1-2CBE-4E69-A505-D5DC067A49C3}" srcOrd="0" destOrd="0" presId="urn:microsoft.com/office/officeart/2005/8/layout/hProcess4"/>
    <dgm:cxn modelId="{2E037144-A421-4965-98BE-79EE721CB62F}" srcId="{1031D0C2-5C99-4F38-B689-CEE3444C6841}" destId="{95120F2A-B035-4B29-8C9C-07627AE646A3}" srcOrd="1" destOrd="0" parTransId="{C1724A70-A228-4FF9-8770-E48714E2B32C}" sibTransId="{9BD1C599-E207-49FD-8B52-F697DC8A6651}"/>
    <dgm:cxn modelId="{1F54E3C9-1439-447A-9755-FBADD08D0B96}" type="presOf" srcId="{BA34F14F-3B61-42CC-97F0-E91BE0BA75AC}" destId="{5B6B195B-6D6C-483F-A2A2-AEC698FDB341}" srcOrd="0" destOrd="0" presId="urn:microsoft.com/office/officeart/2005/8/layout/hProcess4"/>
    <dgm:cxn modelId="{126AFCCF-4633-4AF6-8861-B6D62BB399D4}" type="presOf" srcId="{742ED51E-2C64-4F31-9C23-BD1D8512AC39}" destId="{CC499569-DAAD-4FAC-9C70-12CF66037D84}" srcOrd="0" destOrd="0" presId="urn:microsoft.com/office/officeart/2005/8/layout/hProcess4"/>
    <dgm:cxn modelId="{AC7CCEDB-CBA6-4B27-8635-455E0A962519}" type="presOf" srcId="{BB423D26-C59A-4231-9ADB-64C541CB9C2C}" destId="{81061AB0-E4A0-453F-876E-439CFF0CE90B}" srcOrd="1" destOrd="0" presId="urn:microsoft.com/office/officeart/2005/8/layout/hProcess4"/>
    <dgm:cxn modelId="{6BDF27DB-A0B6-48D1-AE7F-B74093F9EB7A}" srcId="{95120F2A-B035-4B29-8C9C-07627AE646A3}" destId="{D3DEF8C6-970C-4BDC-85B6-7467008F3BB3}" srcOrd="1" destOrd="0" parTransId="{D3A4A0F8-7951-4295-AD12-9A1DF0C00B94}" sibTransId="{53DD999C-4C4A-4CB2-8112-9B805FCD561E}"/>
    <dgm:cxn modelId="{B772A0D7-585E-435C-B7ED-21A0ADDD2B8B}" srcId="{95120F2A-B035-4B29-8C9C-07627AE646A3}" destId="{7461755A-19FF-42B2-9C81-17E10BEE27EC}" srcOrd="0" destOrd="0" parTransId="{68B18D25-40EF-4AC8-B28C-15DC1C4D8DA7}" sibTransId="{8164BFEA-83C6-4211-9E0A-B20A5B1F0594}"/>
    <dgm:cxn modelId="{28D6C74D-E19D-4C16-9632-6AFBEA14F8F5}" type="presOf" srcId="{9BD1C599-E207-49FD-8B52-F697DC8A6651}" destId="{3F0F1F2C-4731-4CCB-919A-55D6BB67E5CD}" srcOrd="0" destOrd="0" presId="urn:microsoft.com/office/officeart/2005/8/layout/hProcess4"/>
    <dgm:cxn modelId="{91896936-C41E-417D-850F-974B032C3A6E}" srcId="{742ED51E-2C64-4F31-9C23-BD1D8512AC39}" destId="{FA8A783B-9741-4828-84C5-6B41A9B94D00}" srcOrd="1" destOrd="0" parTransId="{DA3892B5-DBED-4E4D-93E5-445A31074671}" sibTransId="{106B7E3A-2AA5-4A46-914C-24EBCD2E5468}"/>
    <dgm:cxn modelId="{3600E0CA-9396-44AB-BC9A-02A663EA5761}" type="presOf" srcId="{FA8A783B-9741-4828-84C5-6B41A9B94D00}" destId="{97198E79-23ED-4024-A275-020444503B09}" srcOrd="1" destOrd="1" presId="urn:microsoft.com/office/officeart/2005/8/layout/hProcess4"/>
    <dgm:cxn modelId="{B40C65B4-4D3E-4880-BECF-37BC743BE906}" type="presOf" srcId="{BB423D26-C59A-4231-9ADB-64C541CB9C2C}" destId="{B73BC59B-4ABC-4D7E-B49B-797E911844FA}" srcOrd="0" destOrd="0" presId="urn:microsoft.com/office/officeart/2005/8/layout/hProcess4"/>
    <dgm:cxn modelId="{D9D25CE0-1DEA-4D68-8E56-01B2C33E723A}" srcId="{711BFC02-B6A0-4419-8C83-B248B349388D}" destId="{24C72A03-97BD-4481-9F7F-C130D3A49C31}" srcOrd="1" destOrd="0" parTransId="{869D9A97-FE83-473E-80DF-08DEAB5E5D98}" sibTransId="{EAE7AE2D-AB00-47A2-962D-216A10F6166B}"/>
    <dgm:cxn modelId="{33716698-32F2-42DE-A1C7-47CDA348B8D9}" type="presOf" srcId="{24C72A03-97BD-4481-9F7F-C130D3A49C31}" destId="{B73BC59B-4ABC-4D7E-B49B-797E911844FA}" srcOrd="0" destOrd="1" presId="urn:microsoft.com/office/officeart/2005/8/layout/hProcess4"/>
    <dgm:cxn modelId="{5C1761B9-3EF4-495B-9500-B77734B54AFD}" srcId="{711BFC02-B6A0-4419-8C83-B248B349388D}" destId="{BB423D26-C59A-4231-9ADB-64C541CB9C2C}" srcOrd="0" destOrd="0" parTransId="{CFB59197-1AED-43D2-9E1C-96ADC3BFA63F}" sibTransId="{D9F4872C-3EA0-4F45-97CD-6465A130C3D9}"/>
    <dgm:cxn modelId="{317668BD-68AD-47CE-9462-5144B7D7660F}" srcId="{1031D0C2-5C99-4F38-B689-CEE3444C6841}" destId="{711BFC02-B6A0-4419-8C83-B248B349388D}" srcOrd="0" destOrd="0" parTransId="{89574BF1-406B-4955-A4A4-0750F4382594}" sibTransId="{BA34F14F-3B61-42CC-97F0-E91BE0BA75AC}"/>
    <dgm:cxn modelId="{937C535A-0E33-4D87-9269-6C0DFBE524C1}" type="presOf" srcId="{7461755A-19FF-42B2-9C81-17E10BEE27EC}" destId="{09A133D3-A72D-49FD-A73D-97BF6EE88FFD}" srcOrd="1" destOrd="0" presId="urn:microsoft.com/office/officeart/2005/8/layout/hProcess4"/>
    <dgm:cxn modelId="{7D249AF8-87D6-4C9E-ADF3-CDE0B8C219D7}" type="presOf" srcId="{1031D0C2-5C99-4F38-B689-CEE3444C6841}" destId="{888BA561-2032-4110-8A25-32415AC71C6C}" srcOrd="0" destOrd="0" presId="urn:microsoft.com/office/officeart/2005/8/layout/hProcess4"/>
    <dgm:cxn modelId="{32D334A7-F30A-43F8-98E1-733709C712A4}" type="presOf" srcId="{D3DEF8C6-970C-4BDC-85B6-7467008F3BB3}" destId="{09A133D3-A72D-49FD-A73D-97BF6EE88FFD}" srcOrd="1" destOrd="1" presId="urn:microsoft.com/office/officeart/2005/8/layout/hProcess4"/>
    <dgm:cxn modelId="{2C76DB11-193C-4D04-ABCC-5F5DA10FBF50}" srcId="{742ED51E-2C64-4F31-9C23-BD1D8512AC39}" destId="{5A211AAA-03BA-4A04-8514-7FE24325440B}" srcOrd="0" destOrd="0" parTransId="{5F66886D-908A-4E6F-983F-27546142559C}" sibTransId="{A6A92B45-AD28-4C78-B630-0C7E1ABF467C}"/>
    <dgm:cxn modelId="{EBD45FA5-439A-4644-9844-2AC00066E5A1}" type="presOf" srcId="{D3DEF8C6-970C-4BDC-85B6-7467008F3BB3}" destId="{4A1AC972-00AF-431C-8716-8B01F5D42EA2}" srcOrd="0" destOrd="1" presId="urn:microsoft.com/office/officeart/2005/8/layout/hProcess4"/>
    <dgm:cxn modelId="{525694E9-B174-4B41-A5A9-D8756BE8107F}" type="presOf" srcId="{5A211AAA-03BA-4A04-8514-7FE24325440B}" destId="{97198E79-23ED-4024-A275-020444503B09}" srcOrd="1" destOrd="0" presId="urn:microsoft.com/office/officeart/2005/8/layout/hProcess4"/>
    <dgm:cxn modelId="{C3072543-5CDF-46F5-82EF-4198CF8B4830}" type="presOf" srcId="{7461755A-19FF-42B2-9C81-17E10BEE27EC}" destId="{4A1AC972-00AF-431C-8716-8B01F5D42EA2}" srcOrd="0" destOrd="0" presId="urn:microsoft.com/office/officeart/2005/8/layout/hProcess4"/>
    <dgm:cxn modelId="{281AB7A7-8A3C-418B-83D6-B84002662268}" type="presOf" srcId="{FA8A783B-9741-4828-84C5-6B41A9B94D00}" destId="{A31CACC1-2CBE-4E69-A505-D5DC067A49C3}" srcOrd="0" destOrd="1" presId="urn:microsoft.com/office/officeart/2005/8/layout/hProcess4"/>
    <dgm:cxn modelId="{DED623CF-3512-4F8E-A29B-BB2B90E91918}" type="presOf" srcId="{95120F2A-B035-4B29-8C9C-07627AE646A3}" destId="{2CE253BD-4C80-4E26-9A16-C017B48F591B}" srcOrd="0" destOrd="0" presId="urn:microsoft.com/office/officeart/2005/8/layout/hProcess4"/>
    <dgm:cxn modelId="{296FB89E-6028-4032-973C-07765640A6DA}" type="presOf" srcId="{711BFC02-B6A0-4419-8C83-B248B349388D}" destId="{22330CC1-5B06-48AB-BA34-AF21B9F01CA6}" srcOrd="0" destOrd="0" presId="urn:microsoft.com/office/officeart/2005/8/layout/hProcess4"/>
    <dgm:cxn modelId="{F41C0E5E-00B2-4068-9E8D-0F359EB3468D}" type="presOf" srcId="{24C72A03-97BD-4481-9F7F-C130D3A49C31}" destId="{81061AB0-E4A0-453F-876E-439CFF0CE90B}" srcOrd="1" destOrd="1" presId="urn:microsoft.com/office/officeart/2005/8/layout/hProcess4"/>
    <dgm:cxn modelId="{38C32378-6FD1-4FD7-8F53-2A1DA86C1D6B}" type="presParOf" srcId="{888BA561-2032-4110-8A25-32415AC71C6C}" destId="{5F47D8BA-210D-41E3-9682-5C1EFC8516A4}" srcOrd="0" destOrd="0" presId="urn:microsoft.com/office/officeart/2005/8/layout/hProcess4"/>
    <dgm:cxn modelId="{E0CD5118-AA50-4161-B51C-97270DE55AD9}" type="presParOf" srcId="{888BA561-2032-4110-8A25-32415AC71C6C}" destId="{15C7316C-06F3-4305-BCAE-76CF964A8825}" srcOrd="1" destOrd="0" presId="urn:microsoft.com/office/officeart/2005/8/layout/hProcess4"/>
    <dgm:cxn modelId="{4E435DFF-CDE8-4EA1-906F-4FEFA8EB86B8}" type="presParOf" srcId="{888BA561-2032-4110-8A25-32415AC71C6C}" destId="{66552FA2-4D61-4019-861E-E386247956A3}" srcOrd="2" destOrd="0" presId="urn:microsoft.com/office/officeart/2005/8/layout/hProcess4"/>
    <dgm:cxn modelId="{01C34D57-25C8-436B-B713-7ECBD7E8CAD3}" type="presParOf" srcId="{66552FA2-4D61-4019-861E-E386247956A3}" destId="{C6DD2371-47E6-4FF5-B9C1-1E106AA40FDF}" srcOrd="0" destOrd="0" presId="urn:microsoft.com/office/officeart/2005/8/layout/hProcess4"/>
    <dgm:cxn modelId="{74058CCD-B336-42AA-A175-9B3C8F261AE3}" type="presParOf" srcId="{C6DD2371-47E6-4FF5-B9C1-1E106AA40FDF}" destId="{7E9B4815-78DA-44D6-ABE5-8CAA2A882E57}" srcOrd="0" destOrd="0" presId="urn:microsoft.com/office/officeart/2005/8/layout/hProcess4"/>
    <dgm:cxn modelId="{C1D7A51B-3941-44DD-87E0-27F92641A0F8}" type="presParOf" srcId="{C6DD2371-47E6-4FF5-B9C1-1E106AA40FDF}" destId="{B73BC59B-4ABC-4D7E-B49B-797E911844FA}" srcOrd="1" destOrd="0" presId="urn:microsoft.com/office/officeart/2005/8/layout/hProcess4"/>
    <dgm:cxn modelId="{CFB95CFD-26D3-462B-8EB9-C167387CE9AE}" type="presParOf" srcId="{C6DD2371-47E6-4FF5-B9C1-1E106AA40FDF}" destId="{81061AB0-E4A0-453F-876E-439CFF0CE90B}" srcOrd="2" destOrd="0" presId="urn:microsoft.com/office/officeart/2005/8/layout/hProcess4"/>
    <dgm:cxn modelId="{7F3BA327-D8B1-48A7-A130-615CF823327E}" type="presParOf" srcId="{C6DD2371-47E6-4FF5-B9C1-1E106AA40FDF}" destId="{22330CC1-5B06-48AB-BA34-AF21B9F01CA6}" srcOrd="3" destOrd="0" presId="urn:microsoft.com/office/officeart/2005/8/layout/hProcess4"/>
    <dgm:cxn modelId="{9230EDEB-A7DD-4E29-8AF8-24FC1155F8A1}" type="presParOf" srcId="{C6DD2371-47E6-4FF5-B9C1-1E106AA40FDF}" destId="{A9B6E124-AB72-45B5-A51A-C5EE5EC2BFE4}" srcOrd="4" destOrd="0" presId="urn:microsoft.com/office/officeart/2005/8/layout/hProcess4"/>
    <dgm:cxn modelId="{5EDF9674-5A38-4D10-B4D2-0E26DF143005}" type="presParOf" srcId="{66552FA2-4D61-4019-861E-E386247956A3}" destId="{5B6B195B-6D6C-483F-A2A2-AEC698FDB341}" srcOrd="1" destOrd="0" presId="urn:microsoft.com/office/officeart/2005/8/layout/hProcess4"/>
    <dgm:cxn modelId="{3F48DF43-73C6-41CE-AA14-26ADC48E5746}" type="presParOf" srcId="{66552FA2-4D61-4019-861E-E386247956A3}" destId="{EFDD07A2-6FFC-4CE4-8487-7848C91456BF}" srcOrd="2" destOrd="0" presId="urn:microsoft.com/office/officeart/2005/8/layout/hProcess4"/>
    <dgm:cxn modelId="{996ECC4F-3E93-446B-941A-37FA50CC48BA}" type="presParOf" srcId="{EFDD07A2-6FFC-4CE4-8487-7848C91456BF}" destId="{921D5CE1-079C-4C49-AD4E-9690B773F2A4}" srcOrd="0" destOrd="0" presId="urn:microsoft.com/office/officeart/2005/8/layout/hProcess4"/>
    <dgm:cxn modelId="{9DF57431-CA52-4260-96C9-DD0A501F807C}" type="presParOf" srcId="{EFDD07A2-6FFC-4CE4-8487-7848C91456BF}" destId="{4A1AC972-00AF-431C-8716-8B01F5D42EA2}" srcOrd="1" destOrd="0" presId="urn:microsoft.com/office/officeart/2005/8/layout/hProcess4"/>
    <dgm:cxn modelId="{163CF30D-C620-481D-AB7E-2F225147D116}" type="presParOf" srcId="{EFDD07A2-6FFC-4CE4-8487-7848C91456BF}" destId="{09A133D3-A72D-49FD-A73D-97BF6EE88FFD}" srcOrd="2" destOrd="0" presId="urn:microsoft.com/office/officeart/2005/8/layout/hProcess4"/>
    <dgm:cxn modelId="{90482962-721F-4445-9359-BE9DB637F69C}" type="presParOf" srcId="{EFDD07A2-6FFC-4CE4-8487-7848C91456BF}" destId="{2CE253BD-4C80-4E26-9A16-C017B48F591B}" srcOrd="3" destOrd="0" presId="urn:microsoft.com/office/officeart/2005/8/layout/hProcess4"/>
    <dgm:cxn modelId="{FE56E575-83A9-4A79-B539-2B49BC8D249E}" type="presParOf" srcId="{EFDD07A2-6FFC-4CE4-8487-7848C91456BF}" destId="{EEDE954D-3A7C-4FA1-AB1F-9C512EAD6371}" srcOrd="4" destOrd="0" presId="urn:microsoft.com/office/officeart/2005/8/layout/hProcess4"/>
    <dgm:cxn modelId="{A0181C42-C3F8-4F9B-A3FD-663F369BFF55}" type="presParOf" srcId="{66552FA2-4D61-4019-861E-E386247956A3}" destId="{3F0F1F2C-4731-4CCB-919A-55D6BB67E5CD}" srcOrd="3" destOrd="0" presId="urn:microsoft.com/office/officeart/2005/8/layout/hProcess4"/>
    <dgm:cxn modelId="{322DA179-6C1E-40D8-B619-3EC80C9A959A}" type="presParOf" srcId="{66552FA2-4D61-4019-861E-E386247956A3}" destId="{A1A506F3-25FF-402C-B50C-A393227774E0}" srcOrd="4" destOrd="0" presId="urn:microsoft.com/office/officeart/2005/8/layout/hProcess4"/>
    <dgm:cxn modelId="{A0667DB8-CE23-4ED9-8F03-4EF3FD8C68F3}" type="presParOf" srcId="{A1A506F3-25FF-402C-B50C-A393227774E0}" destId="{E1EC21A6-185D-4469-903B-9F66B3DB9753}" srcOrd="0" destOrd="0" presId="urn:microsoft.com/office/officeart/2005/8/layout/hProcess4"/>
    <dgm:cxn modelId="{E8328D7F-02B1-429B-BFA1-10CBC8FF3137}" type="presParOf" srcId="{A1A506F3-25FF-402C-B50C-A393227774E0}" destId="{A31CACC1-2CBE-4E69-A505-D5DC067A49C3}" srcOrd="1" destOrd="0" presId="urn:microsoft.com/office/officeart/2005/8/layout/hProcess4"/>
    <dgm:cxn modelId="{DF81FAD7-4BDA-4E6C-A3F3-E5D9870A37B0}" type="presParOf" srcId="{A1A506F3-25FF-402C-B50C-A393227774E0}" destId="{97198E79-23ED-4024-A275-020444503B09}" srcOrd="2" destOrd="0" presId="urn:microsoft.com/office/officeart/2005/8/layout/hProcess4"/>
    <dgm:cxn modelId="{F65DD2FE-C35D-494B-A70E-44C7D0F530C5}" type="presParOf" srcId="{A1A506F3-25FF-402C-B50C-A393227774E0}" destId="{CC499569-DAAD-4FAC-9C70-12CF66037D84}" srcOrd="3" destOrd="0" presId="urn:microsoft.com/office/officeart/2005/8/layout/hProcess4"/>
    <dgm:cxn modelId="{B44D933F-F6C2-4F0F-B4F8-CC57AF12F71C}" type="presParOf" srcId="{A1A506F3-25FF-402C-B50C-A393227774E0}" destId="{F7AA216E-0DA6-4338-BDD3-2013CC30F5B7}" srcOrd="4" destOrd="0" presId="urn:microsoft.com/office/officeart/2005/8/layout/hProcess4"/>
  </dgm:cxnLst>
  <dgm:bg/>
  <dgm:whole/>
</dgm:dataModel>
</file>

<file path=ppt/diagrams/data8.xml><?xml version="1.0" encoding="utf-8"?>
<dgm:dataModel xmlns:dgm="http://schemas.openxmlformats.org/drawingml/2006/diagram" xmlns:a="http://schemas.openxmlformats.org/drawingml/2006/main">
  <dgm:ptLst>
    <dgm:pt modelId="{E82BF76F-9760-4EC5-9A32-0BCFCD8C4D9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ru-RU"/>
        </a:p>
      </dgm:t>
    </dgm:pt>
    <dgm:pt modelId="{1DC0966D-18F4-4F1D-AB4D-F0459C712BE4}">
      <dgm:prSet phldrT="[Текст]"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400" dirty="0" smtClean="0">
              <a:solidFill>
                <a:schemeClr val="tx1"/>
              </a:solidFill>
            </a:rPr>
            <a:t>202</a:t>
          </a:r>
          <a:r>
            <a:rPr lang="ru-RU" sz="2400" dirty="0" smtClean="0">
              <a:solidFill>
                <a:schemeClr val="tx1"/>
              </a:solidFill>
            </a:rPr>
            <a:t>5</a:t>
          </a:r>
          <a:r>
            <a:rPr lang="en-US" sz="2400" dirty="0" smtClean="0">
              <a:solidFill>
                <a:schemeClr val="tx1"/>
              </a:solidFill>
            </a:rPr>
            <a:t> </a:t>
          </a:r>
          <a:r>
            <a:rPr lang="ru-RU" sz="2400" dirty="0" smtClean="0">
              <a:solidFill>
                <a:schemeClr val="tx1"/>
              </a:solidFill>
            </a:rPr>
            <a:t>год</a:t>
          </a:r>
          <a:endParaRPr lang="ru-RU" sz="2400" dirty="0">
            <a:solidFill>
              <a:schemeClr val="tx1"/>
            </a:solidFill>
          </a:endParaRPr>
        </a:p>
      </dgm:t>
    </dgm:pt>
    <dgm:pt modelId="{F69598A2-E56C-4B71-A8C2-B692D85437FA}" type="parTrans" cxnId="{9A7EC9E0-05BC-411B-A264-F4DB0C9F41CC}">
      <dgm:prSet/>
      <dgm:spPr/>
      <dgm:t>
        <a:bodyPr/>
        <a:lstStyle/>
        <a:p>
          <a:endParaRPr lang="ru-RU"/>
        </a:p>
      </dgm:t>
    </dgm:pt>
    <dgm:pt modelId="{25CC34B7-5420-4CD3-984B-EE57D5E5C420}" type="sibTrans" cxnId="{9A7EC9E0-05BC-411B-A264-F4DB0C9F41CC}">
      <dgm:prSet/>
      <dgm:spPr/>
      <dgm:t>
        <a:bodyPr/>
        <a:lstStyle/>
        <a:p>
          <a:endParaRPr lang="ru-RU"/>
        </a:p>
      </dgm:t>
    </dgm:pt>
    <dgm:pt modelId="{279C8F0E-B18C-42D0-9E1D-1871330EA5CA}">
      <dgm:prSet phldrT="[Текст]"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sz="2400" dirty="0" smtClean="0">
              <a:solidFill>
                <a:schemeClr val="tx1"/>
              </a:solidFill>
            </a:rPr>
            <a:t>2026 год</a:t>
          </a:r>
          <a:endParaRPr lang="ru-RU" sz="2400" dirty="0">
            <a:solidFill>
              <a:schemeClr val="tx1"/>
            </a:solidFill>
          </a:endParaRPr>
        </a:p>
      </dgm:t>
    </dgm:pt>
    <dgm:pt modelId="{4527DD3C-690A-4663-AC2C-D888E8C648F7}" type="parTrans" cxnId="{FDCBFC08-DB29-4C6E-A72A-5CAA03F55EB0}">
      <dgm:prSet/>
      <dgm:spPr/>
      <dgm:t>
        <a:bodyPr/>
        <a:lstStyle/>
        <a:p>
          <a:endParaRPr lang="ru-RU"/>
        </a:p>
      </dgm:t>
    </dgm:pt>
    <dgm:pt modelId="{762F4FDC-2F6E-4024-9F9A-6151EE085639}" type="sibTrans" cxnId="{FDCBFC08-DB29-4C6E-A72A-5CAA03F55EB0}">
      <dgm:prSet/>
      <dgm:spPr/>
      <dgm:t>
        <a:bodyPr/>
        <a:lstStyle/>
        <a:p>
          <a:endParaRPr lang="ru-RU"/>
        </a:p>
      </dgm:t>
    </dgm:pt>
    <dgm:pt modelId="{E75F28AA-B471-4CDD-AA2F-0C5FF04E8441}">
      <dgm:prSet phldrT="[Текст]" custT="1"/>
      <dgm:spPr/>
      <dgm:t>
        <a:bodyPr/>
        <a:lstStyle/>
        <a:p>
          <a:r>
            <a:rPr lang="ru-RU" sz="2400" dirty="0" smtClean="0">
              <a:solidFill>
                <a:schemeClr val="tx1"/>
              </a:solidFill>
            </a:rPr>
            <a:t>На 2027 год</a:t>
          </a:r>
          <a:endParaRPr lang="ru-RU" sz="2400" dirty="0">
            <a:solidFill>
              <a:schemeClr val="tx1"/>
            </a:solidFill>
          </a:endParaRPr>
        </a:p>
      </dgm:t>
    </dgm:pt>
    <dgm:pt modelId="{8196EF3E-FDC0-4937-8023-6965571E197D}" type="parTrans" cxnId="{9D7BF6EE-FA84-494C-BBCE-A465B43A972B}">
      <dgm:prSet/>
      <dgm:spPr/>
      <dgm:t>
        <a:bodyPr/>
        <a:lstStyle/>
        <a:p>
          <a:endParaRPr lang="ru-RU"/>
        </a:p>
      </dgm:t>
    </dgm:pt>
    <dgm:pt modelId="{D24E8D5F-B4C8-4A18-9E4E-1C09834A9BFB}" type="sibTrans" cxnId="{9D7BF6EE-FA84-494C-BBCE-A465B43A972B}">
      <dgm:prSet/>
      <dgm:spPr/>
      <dgm:t>
        <a:bodyPr/>
        <a:lstStyle/>
        <a:p>
          <a:endParaRPr lang="ru-RU"/>
        </a:p>
      </dgm:t>
    </dgm:pt>
    <dgm:pt modelId="{CA396A61-F591-448B-AF0A-DCD7211496F5}">
      <dgm:prSet/>
      <dgm:spPr/>
      <dgm:t>
        <a:bodyPr/>
        <a:lstStyle/>
        <a:p>
          <a:r>
            <a:rPr lang="ru-RU" dirty="0" smtClean="0"/>
            <a:t>Областной бюджет-529,4 тыс.рублей</a:t>
          </a:r>
          <a:endParaRPr lang="ru-RU" dirty="0"/>
        </a:p>
      </dgm:t>
    </dgm:pt>
    <dgm:pt modelId="{FC3621D4-CBB5-43AF-B480-C7EB4ABB7150}" type="parTrans" cxnId="{7D77B7C7-944B-4838-8819-E13324C0C21C}">
      <dgm:prSet/>
      <dgm:spPr/>
      <dgm:t>
        <a:bodyPr/>
        <a:lstStyle/>
        <a:p>
          <a:endParaRPr lang="ru-RU"/>
        </a:p>
      </dgm:t>
    </dgm:pt>
    <dgm:pt modelId="{E2E477BA-A816-4AAC-9568-230B8A95C0C6}" type="sibTrans" cxnId="{7D77B7C7-944B-4838-8819-E13324C0C21C}">
      <dgm:prSet/>
      <dgm:spPr/>
      <dgm:t>
        <a:bodyPr/>
        <a:lstStyle/>
        <a:p>
          <a:endParaRPr lang="ru-RU"/>
        </a:p>
      </dgm:t>
    </dgm:pt>
    <dgm:pt modelId="{2A172029-0FF7-4A09-9784-E133F9FC4CAE}">
      <dgm:prSet/>
      <dgm:spPr/>
      <dgm:t>
        <a:bodyPr/>
        <a:lstStyle/>
        <a:p>
          <a:r>
            <a:rPr lang="ru-RU" dirty="0" smtClean="0"/>
            <a:t>Местный бюджет-25,5 тыс.рублей</a:t>
          </a:r>
          <a:r>
            <a:rPr lang="en-US" dirty="0" smtClean="0"/>
            <a:t> </a:t>
          </a:r>
          <a:endParaRPr lang="ru-RU" dirty="0"/>
        </a:p>
      </dgm:t>
    </dgm:pt>
    <dgm:pt modelId="{09F3641F-DF9D-4492-B523-949983EB8618}" type="parTrans" cxnId="{6B5FC2B3-3AB5-4AC6-99E2-CFD2BEF6A3D0}">
      <dgm:prSet/>
      <dgm:spPr/>
      <dgm:t>
        <a:bodyPr/>
        <a:lstStyle/>
        <a:p>
          <a:endParaRPr lang="ru-RU"/>
        </a:p>
      </dgm:t>
    </dgm:pt>
    <dgm:pt modelId="{7C6ADA67-A205-4516-ACCB-AA13659CF937}" type="sibTrans" cxnId="{6B5FC2B3-3AB5-4AC6-99E2-CFD2BEF6A3D0}">
      <dgm:prSet/>
      <dgm:spPr/>
      <dgm:t>
        <a:bodyPr/>
        <a:lstStyle/>
        <a:p>
          <a:endParaRPr lang="ru-RU"/>
        </a:p>
      </dgm:t>
    </dgm:pt>
    <dgm:pt modelId="{29C861E4-A506-4C1C-AEF1-506107560FC1}">
      <dgm:prSet/>
      <dgm:spPr/>
      <dgm:t>
        <a:bodyPr/>
        <a:lstStyle/>
        <a:p>
          <a:r>
            <a:rPr lang="ru-RU" dirty="0" smtClean="0"/>
            <a:t>Областной бюджет-529,4 тыс.рублей</a:t>
          </a:r>
          <a:endParaRPr lang="ru-RU" dirty="0"/>
        </a:p>
      </dgm:t>
    </dgm:pt>
    <dgm:pt modelId="{91D35D3D-4030-4E6A-92E1-8519F4776CCD}" type="parTrans" cxnId="{AACC2F54-3C9F-4452-BE13-99C67748F565}">
      <dgm:prSet/>
      <dgm:spPr/>
      <dgm:t>
        <a:bodyPr/>
        <a:lstStyle/>
        <a:p>
          <a:endParaRPr lang="ru-RU"/>
        </a:p>
      </dgm:t>
    </dgm:pt>
    <dgm:pt modelId="{DCFC084C-6886-43ED-845F-04CBC82AD9B8}" type="sibTrans" cxnId="{AACC2F54-3C9F-4452-BE13-99C67748F565}">
      <dgm:prSet/>
      <dgm:spPr/>
      <dgm:t>
        <a:bodyPr/>
        <a:lstStyle/>
        <a:p>
          <a:endParaRPr lang="ru-RU"/>
        </a:p>
      </dgm:t>
    </dgm:pt>
    <dgm:pt modelId="{BF5482D4-1F67-4135-9B67-D163C6C181EA}">
      <dgm:prSet/>
      <dgm:spPr/>
      <dgm:t>
        <a:bodyPr/>
        <a:lstStyle/>
        <a:p>
          <a:r>
            <a:rPr lang="ru-RU" dirty="0" smtClean="0"/>
            <a:t>Местный бюджет-25,5 тыс.рублей</a:t>
          </a:r>
          <a:r>
            <a:rPr lang="en-US" dirty="0" smtClean="0"/>
            <a:t> </a:t>
          </a:r>
          <a:endParaRPr lang="ru-RU" dirty="0"/>
        </a:p>
      </dgm:t>
    </dgm:pt>
    <dgm:pt modelId="{BE5C10E9-8488-47BE-9C39-7E95F0E91245}" type="parTrans" cxnId="{4F06ABF8-23D2-48CB-BB38-3602521F2E3C}">
      <dgm:prSet/>
      <dgm:spPr/>
      <dgm:t>
        <a:bodyPr/>
        <a:lstStyle/>
        <a:p>
          <a:endParaRPr lang="ru-RU"/>
        </a:p>
      </dgm:t>
    </dgm:pt>
    <dgm:pt modelId="{B066BE1A-E3D0-49A1-AB49-49E52A9E9486}" type="sibTrans" cxnId="{4F06ABF8-23D2-48CB-BB38-3602521F2E3C}">
      <dgm:prSet/>
      <dgm:spPr/>
      <dgm:t>
        <a:bodyPr/>
        <a:lstStyle/>
        <a:p>
          <a:endParaRPr lang="ru-RU"/>
        </a:p>
      </dgm:t>
    </dgm:pt>
    <dgm:pt modelId="{A05C617A-E459-43CB-82CB-EB93CB72C347}">
      <dgm:prSet/>
      <dgm:spPr/>
      <dgm:t>
        <a:bodyPr/>
        <a:lstStyle/>
        <a:p>
          <a:r>
            <a:rPr lang="ru-RU" dirty="0" smtClean="0"/>
            <a:t>Областной бюджет-599,0 тыс.рублей</a:t>
          </a:r>
          <a:endParaRPr lang="ru-RU" dirty="0"/>
        </a:p>
      </dgm:t>
    </dgm:pt>
    <dgm:pt modelId="{AAE9C917-7662-47A7-BBC1-842E29B7647E}" type="parTrans" cxnId="{A603C1C2-DC58-4BAB-8704-143C05194AE1}">
      <dgm:prSet/>
      <dgm:spPr/>
      <dgm:t>
        <a:bodyPr/>
        <a:lstStyle/>
        <a:p>
          <a:endParaRPr lang="ru-RU"/>
        </a:p>
      </dgm:t>
    </dgm:pt>
    <dgm:pt modelId="{7B2493BD-3BF6-4BC7-8A4A-35BA4BE26874}" type="sibTrans" cxnId="{A603C1C2-DC58-4BAB-8704-143C05194AE1}">
      <dgm:prSet/>
      <dgm:spPr/>
      <dgm:t>
        <a:bodyPr/>
        <a:lstStyle/>
        <a:p>
          <a:endParaRPr lang="ru-RU"/>
        </a:p>
      </dgm:t>
    </dgm:pt>
    <dgm:pt modelId="{C504E236-179E-4B91-A237-96DE2006F13C}">
      <dgm:prSet/>
      <dgm:spPr/>
      <dgm:t>
        <a:bodyPr/>
        <a:lstStyle/>
        <a:p>
          <a:r>
            <a:rPr lang="ru-RU" dirty="0" smtClean="0"/>
            <a:t>Местный бюджет-32,9 тыс.рублей</a:t>
          </a:r>
          <a:r>
            <a:rPr lang="en-US" dirty="0" smtClean="0"/>
            <a:t> </a:t>
          </a:r>
          <a:endParaRPr lang="ru-RU" dirty="0"/>
        </a:p>
      </dgm:t>
    </dgm:pt>
    <dgm:pt modelId="{7F4F85A6-F0CF-4F37-BB86-BEE8D1F5F526}" type="parTrans" cxnId="{968E2EEE-12B0-4EB1-89DF-4D9F12674404}">
      <dgm:prSet/>
      <dgm:spPr/>
      <dgm:t>
        <a:bodyPr/>
        <a:lstStyle/>
        <a:p>
          <a:endParaRPr lang="ru-RU"/>
        </a:p>
      </dgm:t>
    </dgm:pt>
    <dgm:pt modelId="{E440BE7F-436E-4E8A-91F1-E8D13CA09A74}" type="sibTrans" cxnId="{968E2EEE-12B0-4EB1-89DF-4D9F12674404}">
      <dgm:prSet/>
      <dgm:spPr/>
      <dgm:t>
        <a:bodyPr/>
        <a:lstStyle/>
        <a:p>
          <a:endParaRPr lang="ru-RU"/>
        </a:p>
      </dgm:t>
    </dgm:pt>
    <dgm:pt modelId="{4ED3E8B9-4EAE-4D08-A866-3C2935D00156}" type="pres">
      <dgm:prSet presAssocID="{E82BF76F-9760-4EC5-9A32-0BCFCD8C4D9E}" presName="Name0" presStyleCnt="0">
        <dgm:presLayoutVars>
          <dgm:dir/>
          <dgm:animLvl val="lvl"/>
          <dgm:resizeHandles val="exact"/>
        </dgm:presLayoutVars>
      </dgm:prSet>
      <dgm:spPr/>
      <dgm:t>
        <a:bodyPr/>
        <a:lstStyle/>
        <a:p>
          <a:endParaRPr lang="ru-RU"/>
        </a:p>
      </dgm:t>
    </dgm:pt>
    <dgm:pt modelId="{893E10B6-CBF8-43FD-A87B-9D9A3440C127}" type="pres">
      <dgm:prSet presAssocID="{E82BF76F-9760-4EC5-9A32-0BCFCD8C4D9E}" presName="tSp" presStyleCnt="0"/>
      <dgm:spPr/>
    </dgm:pt>
    <dgm:pt modelId="{D2A64816-CF81-4844-891F-0CC38584F0DC}" type="pres">
      <dgm:prSet presAssocID="{E82BF76F-9760-4EC5-9A32-0BCFCD8C4D9E}" presName="bSp" presStyleCnt="0"/>
      <dgm:spPr/>
    </dgm:pt>
    <dgm:pt modelId="{4A570800-4B76-4F86-8C45-C8253BB4CCFE}" type="pres">
      <dgm:prSet presAssocID="{E82BF76F-9760-4EC5-9A32-0BCFCD8C4D9E}" presName="process" presStyleCnt="0"/>
      <dgm:spPr/>
    </dgm:pt>
    <dgm:pt modelId="{4A8EB8C3-1C19-4958-B0D1-1F673FDF5BE3}" type="pres">
      <dgm:prSet presAssocID="{1DC0966D-18F4-4F1D-AB4D-F0459C712BE4}" presName="composite1" presStyleCnt="0"/>
      <dgm:spPr/>
    </dgm:pt>
    <dgm:pt modelId="{074BB040-E27A-42F7-A412-D345949235BF}" type="pres">
      <dgm:prSet presAssocID="{1DC0966D-18F4-4F1D-AB4D-F0459C712BE4}" presName="dummyNode1" presStyleLbl="node1" presStyleIdx="0" presStyleCnt="3"/>
      <dgm:spPr/>
    </dgm:pt>
    <dgm:pt modelId="{88F7595D-831A-4599-9059-ECC58DA96F52}" type="pres">
      <dgm:prSet presAssocID="{1DC0966D-18F4-4F1D-AB4D-F0459C712BE4}" presName="childNode1" presStyleLbl="bgAcc1" presStyleIdx="0" presStyleCnt="3">
        <dgm:presLayoutVars>
          <dgm:bulletEnabled val="1"/>
        </dgm:presLayoutVars>
      </dgm:prSet>
      <dgm:spPr/>
      <dgm:t>
        <a:bodyPr/>
        <a:lstStyle/>
        <a:p>
          <a:endParaRPr lang="ru-RU"/>
        </a:p>
      </dgm:t>
    </dgm:pt>
    <dgm:pt modelId="{2B47FB35-1761-4986-BC70-836B6A9ED3D2}" type="pres">
      <dgm:prSet presAssocID="{1DC0966D-18F4-4F1D-AB4D-F0459C712BE4}" presName="childNode1tx" presStyleLbl="bgAcc1" presStyleIdx="0" presStyleCnt="3">
        <dgm:presLayoutVars>
          <dgm:bulletEnabled val="1"/>
        </dgm:presLayoutVars>
      </dgm:prSet>
      <dgm:spPr/>
      <dgm:t>
        <a:bodyPr/>
        <a:lstStyle/>
        <a:p>
          <a:endParaRPr lang="ru-RU"/>
        </a:p>
      </dgm:t>
    </dgm:pt>
    <dgm:pt modelId="{A2D775F7-5EE0-49D0-8D65-EE355CD37900}" type="pres">
      <dgm:prSet presAssocID="{1DC0966D-18F4-4F1D-AB4D-F0459C712BE4}" presName="parentNode1" presStyleLbl="node1" presStyleIdx="0" presStyleCnt="3">
        <dgm:presLayoutVars>
          <dgm:chMax val="1"/>
          <dgm:bulletEnabled val="1"/>
        </dgm:presLayoutVars>
      </dgm:prSet>
      <dgm:spPr/>
      <dgm:t>
        <a:bodyPr/>
        <a:lstStyle/>
        <a:p>
          <a:endParaRPr lang="ru-RU"/>
        </a:p>
      </dgm:t>
    </dgm:pt>
    <dgm:pt modelId="{2FB04E6B-3077-4FFD-98DF-8061DAE0649E}" type="pres">
      <dgm:prSet presAssocID="{1DC0966D-18F4-4F1D-AB4D-F0459C712BE4}" presName="connSite1" presStyleCnt="0"/>
      <dgm:spPr/>
    </dgm:pt>
    <dgm:pt modelId="{64F52B23-BFCE-439E-982C-0BE124AA3735}" type="pres">
      <dgm:prSet presAssocID="{25CC34B7-5420-4CD3-984B-EE57D5E5C420}" presName="Name9" presStyleLbl="sibTrans2D1" presStyleIdx="0" presStyleCnt="2"/>
      <dgm:spPr/>
      <dgm:t>
        <a:bodyPr/>
        <a:lstStyle/>
        <a:p>
          <a:endParaRPr lang="ru-RU"/>
        </a:p>
      </dgm:t>
    </dgm:pt>
    <dgm:pt modelId="{0279624A-79A4-480E-8960-7250BA6BA1BC}" type="pres">
      <dgm:prSet presAssocID="{279C8F0E-B18C-42D0-9E1D-1871330EA5CA}" presName="composite2" presStyleCnt="0"/>
      <dgm:spPr/>
    </dgm:pt>
    <dgm:pt modelId="{8B14A521-77B3-46EB-9975-ACCB434790C8}" type="pres">
      <dgm:prSet presAssocID="{279C8F0E-B18C-42D0-9E1D-1871330EA5CA}" presName="dummyNode2" presStyleLbl="node1" presStyleIdx="0" presStyleCnt="3"/>
      <dgm:spPr/>
    </dgm:pt>
    <dgm:pt modelId="{2DDB8E00-452D-43CE-A77C-CCAE6EA13EE7}" type="pres">
      <dgm:prSet presAssocID="{279C8F0E-B18C-42D0-9E1D-1871330EA5CA}" presName="childNode2" presStyleLbl="bgAcc1" presStyleIdx="1" presStyleCnt="3" custLinFactNeighborX="-3577" custLinFactNeighborY="6607">
        <dgm:presLayoutVars>
          <dgm:bulletEnabled val="1"/>
        </dgm:presLayoutVars>
      </dgm:prSet>
      <dgm:spPr/>
      <dgm:t>
        <a:bodyPr/>
        <a:lstStyle/>
        <a:p>
          <a:endParaRPr lang="ru-RU"/>
        </a:p>
      </dgm:t>
    </dgm:pt>
    <dgm:pt modelId="{6175EB2E-DC6B-4A64-8902-D33E94237B45}" type="pres">
      <dgm:prSet presAssocID="{279C8F0E-B18C-42D0-9E1D-1871330EA5CA}" presName="childNode2tx" presStyleLbl="bgAcc1" presStyleIdx="1" presStyleCnt="3">
        <dgm:presLayoutVars>
          <dgm:bulletEnabled val="1"/>
        </dgm:presLayoutVars>
      </dgm:prSet>
      <dgm:spPr/>
      <dgm:t>
        <a:bodyPr/>
        <a:lstStyle/>
        <a:p>
          <a:endParaRPr lang="ru-RU"/>
        </a:p>
      </dgm:t>
    </dgm:pt>
    <dgm:pt modelId="{1D85D17C-B678-487C-8A22-6DC6FC8B95A0}" type="pres">
      <dgm:prSet presAssocID="{279C8F0E-B18C-42D0-9E1D-1871330EA5CA}" presName="parentNode2" presStyleLbl="node1" presStyleIdx="1" presStyleCnt="3">
        <dgm:presLayoutVars>
          <dgm:chMax val="0"/>
          <dgm:bulletEnabled val="1"/>
        </dgm:presLayoutVars>
      </dgm:prSet>
      <dgm:spPr/>
      <dgm:t>
        <a:bodyPr/>
        <a:lstStyle/>
        <a:p>
          <a:endParaRPr lang="ru-RU"/>
        </a:p>
      </dgm:t>
    </dgm:pt>
    <dgm:pt modelId="{868CA1DB-3226-4ADB-B1C9-53EE522743A2}" type="pres">
      <dgm:prSet presAssocID="{279C8F0E-B18C-42D0-9E1D-1871330EA5CA}" presName="connSite2" presStyleCnt="0"/>
      <dgm:spPr/>
    </dgm:pt>
    <dgm:pt modelId="{26C98076-4C02-4048-8676-2593DF61AA1F}" type="pres">
      <dgm:prSet presAssocID="{762F4FDC-2F6E-4024-9F9A-6151EE085639}" presName="Name18" presStyleLbl="sibTrans2D1" presStyleIdx="1" presStyleCnt="2"/>
      <dgm:spPr/>
      <dgm:t>
        <a:bodyPr/>
        <a:lstStyle/>
        <a:p>
          <a:endParaRPr lang="ru-RU"/>
        </a:p>
      </dgm:t>
    </dgm:pt>
    <dgm:pt modelId="{F0C765BE-D543-46D9-9BD5-877BAED185AF}" type="pres">
      <dgm:prSet presAssocID="{E75F28AA-B471-4CDD-AA2F-0C5FF04E8441}" presName="composite1" presStyleCnt="0"/>
      <dgm:spPr/>
    </dgm:pt>
    <dgm:pt modelId="{13D6AE9A-9F62-4006-A250-F77F305C8021}" type="pres">
      <dgm:prSet presAssocID="{E75F28AA-B471-4CDD-AA2F-0C5FF04E8441}" presName="dummyNode1" presStyleLbl="node1" presStyleIdx="1" presStyleCnt="3"/>
      <dgm:spPr/>
    </dgm:pt>
    <dgm:pt modelId="{B7CC06DF-3947-4A77-B1A6-B16B58FEFDAE}" type="pres">
      <dgm:prSet presAssocID="{E75F28AA-B471-4CDD-AA2F-0C5FF04E8441}" presName="childNode1" presStyleLbl="bgAcc1" presStyleIdx="2" presStyleCnt="3">
        <dgm:presLayoutVars>
          <dgm:bulletEnabled val="1"/>
        </dgm:presLayoutVars>
      </dgm:prSet>
      <dgm:spPr/>
      <dgm:t>
        <a:bodyPr/>
        <a:lstStyle/>
        <a:p>
          <a:endParaRPr lang="ru-RU"/>
        </a:p>
      </dgm:t>
    </dgm:pt>
    <dgm:pt modelId="{608F8A7E-7528-4FB3-9D3D-580A87A2EF7F}" type="pres">
      <dgm:prSet presAssocID="{E75F28AA-B471-4CDD-AA2F-0C5FF04E8441}" presName="childNode1tx" presStyleLbl="bgAcc1" presStyleIdx="2" presStyleCnt="3">
        <dgm:presLayoutVars>
          <dgm:bulletEnabled val="1"/>
        </dgm:presLayoutVars>
      </dgm:prSet>
      <dgm:spPr/>
      <dgm:t>
        <a:bodyPr/>
        <a:lstStyle/>
        <a:p>
          <a:endParaRPr lang="ru-RU"/>
        </a:p>
      </dgm:t>
    </dgm:pt>
    <dgm:pt modelId="{2173B9C1-AF29-43DA-B89D-D300E4B59467}" type="pres">
      <dgm:prSet presAssocID="{E75F28AA-B471-4CDD-AA2F-0C5FF04E8441}" presName="parentNode1" presStyleLbl="node1" presStyleIdx="2" presStyleCnt="3">
        <dgm:presLayoutVars>
          <dgm:chMax val="1"/>
          <dgm:bulletEnabled val="1"/>
        </dgm:presLayoutVars>
      </dgm:prSet>
      <dgm:spPr/>
      <dgm:t>
        <a:bodyPr/>
        <a:lstStyle/>
        <a:p>
          <a:endParaRPr lang="ru-RU"/>
        </a:p>
      </dgm:t>
    </dgm:pt>
    <dgm:pt modelId="{834B34DA-2560-4835-A6C0-37B537D0B8CD}" type="pres">
      <dgm:prSet presAssocID="{E75F28AA-B471-4CDD-AA2F-0C5FF04E8441}" presName="connSite1" presStyleCnt="0"/>
      <dgm:spPr/>
    </dgm:pt>
  </dgm:ptLst>
  <dgm:cxnLst>
    <dgm:cxn modelId="{A536BA01-88B2-4D18-B5B7-767AD43499E9}" type="presOf" srcId="{25CC34B7-5420-4CD3-984B-EE57D5E5C420}" destId="{64F52B23-BFCE-439E-982C-0BE124AA3735}" srcOrd="0" destOrd="0" presId="urn:microsoft.com/office/officeart/2005/8/layout/hProcess4"/>
    <dgm:cxn modelId="{AF0FBEBB-16FC-4F24-9AD5-7007DD0F33F9}" type="presOf" srcId="{CA396A61-F591-448B-AF0A-DCD7211496F5}" destId="{88F7595D-831A-4599-9059-ECC58DA96F52}" srcOrd="0" destOrd="0" presId="urn:microsoft.com/office/officeart/2005/8/layout/hProcess4"/>
    <dgm:cxn modelId="{24D38DD4-D2D1-4AB1-8F0B-8D8FFA8711C4}" type="presOf" srcId="{2A172029-0FF7-4A09-9784-E133F9FC4CAE}" destId="{2B47FB35-1761-4986-BC70-836B6A9ED3D2}" srcOrd="1" destOrd="1" presId="urn:microsoft.com/office/officeart/2005/8/layout/hProcess4"/>
    <dgm:cxn modelId="{56228A38-7E2D-42F7-8977-389F5E5A9FB0}" type="presOf" srcId="{C504E236-179E-4B91-A237-96DE2006F13C}" destId="{608F8A7E-7528-4FB3-9D3D-580A87A2EF7F}" srcOrd="1" destOrd="1" presId="urn:microsoft.com/office/officeart/2005/8/layout/hProcess4"/>
    <dgm:cxn modelId="{AACC2F54-3C9F-4452-BE13-99C67748F565}" srcId="{279C8F0E-B18C-42D0-9E1D-1871330EA5CA}" destId="{29C861E4-A506-4C1C-AEF1-506107560FC1}" srcOrd="0" destOrd="0" parTransId="{91D35D3D-4030-4E6A-92E1-8519F4776CCD}" sibTransId="{DCFC084C-6886-43ED-845F-04CBC82AD9B8}"/>
    <dgm:cxn modelId="{29289073-4E4C-4D32-BDC2-8C982D3D6B97}" type="presOf" srcId="{29C861E4-A506-4C1C-AEF1-506107560FC1}" destId="{2DDB8E00-452D-43CE-A77C-CCAE6EA13EE7}" srcOrd="0" destOrd="0" presId="urn:microsoft.com/office/officeart/2005/8/layout/hProcess4"/>
    <dgm:cxn modelId="{5669D497-D385-45FC-9E77-7091BBC095C8}" type="presOf" srcId="{BF5482D4-1F67-4135-9B67-D163C6C181EA}" destId="{6175EB2E-DC6B-4A64-8902-D33E94237B45}" srcOrd="1" destOrd="1" presId="urn:microsoft.com/office/officeart/2005/8/layout/hProcess4"/>
    <dgm:cxn modelId="{968E2EEE-12B0-4EB1-89DF-4D9F12674404}" srcId="{E75F28AA-B471-4CDD-AA2F-0C5FF04E8441}" destId="{C504E236-179E-4B91-A237-96DE2006F13C}" srcOrd="1" destOrd="0" parTransId="{7F4F85A6-F0CF-4F37-BB86-BEE8D1F5F526}" sibTransId="{E440BE7F-436E-4E8A-91F1-E8D13CA09A74}"/>
    <dgm:cxn modelId="{6B5FC2B3-3AB5-4AC6-99E2-CFD2BEF6A3D0}" srcId="{1DC0966D-18F4-4F1D-AB4D-F0459C712BE4}" destId="{2A172029-0FF7-4A09-9784-E133F9FC4CAE}" srcOrd="1" destOrd="0" parTransId="{09F3641F-DF9D-4492-B523-949983EB8618}" sibTransId="{7C6ADA67-A205-4516-ACCB-AA13659CF937}"/>
    <dgm:cxn modelId="{7D77B7C7-944B-4838-8819-E13324C0C21C}" srcId="{1DC0966D-18F4-4F1D-AB4D-F0459C712BE4}" destId="{CA396A61-F591-448B-AF0A-DCD7211496F5}" srcOrd="0" destOrd="0" parTransId="{FC3621D4-CBB5-43AF-B480-C7EB4ABB7150}" sibTransId="{E2E477BA-A816-4AAC-9568-230B8A95C0C6}"/>
    <dgm:cxn modelId="{D56433A1-BA6B-4DA6-BEA7-75AA5C7365F9}" type="presOf" srcId="{E82BF76F-9760-4EC5-9A32-0BCFCD8C4D9E}" destId="{4ED3E8B9-4EAE-4D08-A866-3C2935D00156}" srcOrd="0" destOrd="0" presId="urn:microsoft.com/office/officeart/2005/8/layout/hProcess4"/>
    <dgm:cxn modelId="{8DBD8EF9-6778-4B1F-85D2-902D956C931A}" type="presOf" srcId="{2A172029-0FF7-4A09-9784-E133F9FC4CAE}" destId="{88F7595D-831A-4599-9059-ECC58DA96F52}" srcOrd="0" destOrd="1" presId="urn:microsoft.com/office/officeart/2005/8/layout/hProcess4"/>
    <dgm:cxn modelId="{FC6F26CC-E079-4329-AE0D-C94AAF3DF573}" type="presOf" srcId="{A05C617A-E459-43CB-82CB-EB93CB72C347}" destId="{608F8A7E-7528-4FB3-9D3D-580A87A2EF7F}" srcOrd="1" destOrd="0" presId="urn:microsoft.com/office/officeart/2005/8/layout/hProcess4"/>
    <dgm:cxn modelId="{9D7BF6EE-FA84-494C-BBCE-A465B43A972B}" srcId="{E82BF76F-9760-4EC5-9A32-0BCFCD8C4D9E}" destId="{E75F28AA-B471-4CDD-AA2F-0C5FF04E8441}" srcOrd="2" destOrd="0" parTransId="{8196EF3E-FDC0-4937-8023-6965571E197D}" sibTransId="{D24E8D5F-B4C8-4A18-9E4E-1C09834A9BFB}"/>
    <dgm:cxn modelId="{87104CB9-F690-4935-8187-3DAF8DC01A7F}" type="presOf" srcId="{CA396A61-F591-448B-AF0A-DCD7211496F5}" destId="{2B47FB35-1761-4986-BC70-836B6A9ED3D2}" srcOrd="1" destOrd="0" presId="urn:microsoft.com/office/officeart/2005/8/layout/hProcess4"/>
    <dgm:cxn modelId="{78DD647B-B3B4-47A3-8004-C07D946C91DA}" type="presOf" srcId="{762F4FDC-2F6E-4024-9F9A-6151EE085639}" destId="{26C98076-4C02-4048-8676-2593DF61AA1F}" srcOrd="0" destOrd="0" presId="urn:microsoft.com/office/officeart/2005/8/layout/hProcess4"/>
    <dgm:cxn modelId="{F6ECEAFA-0C7B-43D8-8718-F59BE9E29058}" type="presOf" srcId="{C504E236-179E-4B91-A237-96DE2006F13C}" destId="{B7CC06DF-3947-4A77-B1A6-B16B58FEFDAE}" srcOrd="0" destOrd="1" presId="urn:microsoft.com/office/officeart/2005/8/layout/hProcess4"/>
    <dgm:cxn modelId="{9A7EC9E0-05BC-411B-A264-F4DB0C9F41CC}" srcId="{E82BF76F-9760-4EC5-9A32-0BCFCD8C4D9E}" destId="{1DC0966D-18F4-4F1D-AB4D-F0459C712BE4}" srcOrd="0" destOrd="0" parTransId="{F69598A2-E56C-4B71-A8C2-B692D85437FA}" sibTransId="{25CC34B7-5420-4CD3-984B-EE57D5E5C420}"/>
    <dgm:cxn modelId="{A603C1C2-DC58-4BAB-8704-143C05194AE1}" srcId="{E75F28AA-B471-4CDD-AA2F-0C5FF04E8441}" destId="{A05C617A-E459-43CB-82CB-EB93CB72C347}" srcOrd="0" destOrd="0" parTransId="{AAE9C917-7662-47A7-BBC1-842E29B7647E}" sibTransId="{7B2493BD-3BF6-4BC7-8A4A-35BA4BE26874}"/>
    <dgm:cxn modelId="{C60F59F8-37CA-4942-8655-B86335096858}" type="presOf" srcId="{279C8F0E-B18C-42D0-9E1D-1871330EA5CA}" destId="{1D85D17C-B678-487C-8A22-6DC6FC8B95A0}" srcOrd="0" destOrd="0" presId="urn:microsoft.com/office/officeart/2005/8/layout/hProcess4"/>
    <dgm:cxn modelId="{ECB46E76-E0EB-490B-B788-DDBC54793169}" type="presOf" srcId="{1DC0966D-18F4-4F1D-AB4D-F0459C712BE4}" destId="{A2D775F7-5EE0-49D0-8D65-EE355CD37900}" srcOrd="0" destOrd="0" presId="urn:microsoft.com/office/officeart/2005/8/layout/hProcess4"/>
    <dgm:cxn modelId="{9A2BDD6E-2CBE-4256-9FF5-CCD4FDCA1702}" type="presOf" srcId="{BF5482D4-1F67-4135-9B67-D163C6C181EA}" destId="{2DDB8E00-452D-43CE-A77C-CCAE6EA13EE7}" srcOrd="0" destOrd="1" presId="urn:microsoft.com/office/officeart/2005/8/layout/hProcess4"/>
    <dgm:cxn modelId="{4F06ABF8-23D2-48CB-BB38-3602521F2E3C}" srcId="{279C8F0E-B18C-42D0-9E1D-1871330EA5CA}" destId="{BF5482D4-1F67-4135-9B67-D163C6C181EA}" srcOrd="1" destOrd="0" parTransId="{BE5C10E9-8488-47BE-9C39-7E95F0E91245}" sibTransId="{B066BE1A-E3D0-49A1-AB49-49E52A9E9486}"/>
    <dgm:cxn modelId="{446D854D-4A48-412E-B455-C89CC70C95E4}" type="presOf" srcId="{29C861E4-A506-4C1C-AEF1-506107560FC1}" destId="{6175EB2E-DC6B-4A64-8902-D33E94237B45}" srcOrd="1" destOrd="0" presId="urn:microsoft.com/office/officeart/2005/8/layout/hProcess4"/>
    <dgm:cxn modelId="{B057E9CF-5E84-4496-B2F1-A5737AB94FD8}" type="presOf" srcId="{E75F28AA-B471-4CDD-AA2F-0C5FF04E8441}" destId="{2173B9C1-AF29-43DA-B89D-D300E4B59467}" srcOrd="0" destOrd="0" presId="urn:microsoft.com/office/officeart/2005/8/layout/hProcess4"/>
    <dgm:cxn modelId="{FDCBFC08-DB29-4C6E-A72A-5CAA03F55EB0}" srcId="{E82BF76F-9760-4EC5-9A32-0BCFCD8C4D9E}" destId="{279C8F0E-B18C-42D0-9E1D-1871330EA5CA}" srcOrd="1" destOrd="0" parTransId="{4527DD3C-690A-4663-AC2C-D888E8C648F7}" sibTransId="{762F4FDC-2F6E-4024-9F9A-6151EE085639}"/>
    <dgm:cxn modelId="{9E382EB1-4FA1-45D7-8B05-EB910B1238CE}" type="presOf" srcId="{A05C617A-E459-43CB-82CB-EB93CB72C347}" destId="{B7CC06DF-3947-4A77-B1A6-B16B58FEFDAE}" srcOrd="0" destOrd="0" presId="urn:microsoft.com/office/officeart/2005/8/layout/hProcess4"/>
    <dgm:cxn modelId="{53D9104B-3155-4D63-B4FB-CBF844A11088}" type="presParOf" srcId="{4ED3E8B9-4EAE-4D08-A866-3C2935D00156}" destId="{893E10B6-CBF8-43FD-A87B-9D9A3440C127}" srcOrd="0" destOrd="0" presId="urn:microsoft.com/office/officeart/2005/8/layout/hProcess4"/>
    <dgm:cxn modelId="{EC90E3A4-22EF-4640-87ED-AABD9B470860}" type="presParOf" srcId="{4ED3E8B9-4EAE-4D08-A866-3C2935D00156}" destId="{D2A64816-CF81-4844-891F-0CC38584F0DC}" srcOrd="1" destOrd="0" presId="urn:microsoft.com/office/officeart/2005/8/layout/hProcess4"/>
    <dgm:cxn modelId="{7FA621D9-8D95-4004-9BE1-2A81BFB7F374}" type="presParOf" srcId="{4ED3E8B9-4EAE-4D08-A866-3C2935D00156}" destId="{4A570800-4B76-4F86-8C45-C8253BB4CCFE}" srcOrd="2" destOrd="0" presId="urn:microsoft.com/office/officeart/2005/8/layout/hProcess4"/>
    <dgm:cxn modelId="{9B91AFEF-17DE-4D9F-ABDE-525ABE6024F3}" type="presParOf" srcId="{4A570800-4B76-4F86-8C45-C8253BB4CCFE}" destId="{4A8EB8C3-1C19-4958-B0D1-1F673FDF5BE3}" srcOrd="0" destOrd="0" presId="urn:microsoft.com/office/officeart/2005/8/layout/hProcess4"/>
    <dgm:cxn modelId="{8923FEA9-29B8-4F0B-B552-7EC51462A6AE}" type="presParOf" srcId="{4A8EB8C3-1C19-4958-B0D1-1F673FDF5BE3}" destId="{074BB040-E27A-42F7-A412-D345949235BF}" srcOrd="0" destOrd="0" presId="urn:microsoft.com/office/officeart/2005/8/layout/hProcess4"/>
    <dgm:cxn modelId="{A17802FF-238B-48DC-8B47-E87902F0FFC8}" type="presParOf" srcId="{4A8EB8C3-1C19-4958-B0D1-1F673FDF5BE3}" destId="{88F7595D-831A-4599-9059-ECC58DA96F52}" srcOrd="1" destOrd="0" presId="urn:microsoft.com/office/officeart/2005/8/layout/hProcess4"/>
    <dgm:cxn modelId="{D9B53317-593A-45EB-B351-5CAA1399B1A7}" type="presParOf" srcId="{4A8EB8C3-1C19-4958-B0D1-1F673FDF5BE3}" destId="{2B47FB35-1761-4986-BC70-836B6A9ED3D2}" srcOrd="2" destOrd="0" presId="urn:microsoft.com/office/officeart/2005/8/layout/hProcess4"/>
    <dgm:cxn modelId="{C9240BE3-99B9-4B2B-AF14-2C03AF366462}" type="presParOf" srcId="{4A8EB8C3-1C19-4958-B0D1-1F673FDF5BE3}" destId="{A2D775F7-5EE0-49D0-8D65-EE355CD37900}" srcOrd="3" destOrd="0" presId="urn:microsoft.com/office/officeart/2005/8/layout/hProcess4"/>
    <dgm:cxn modelId="{D295DAF4-4577-4905-B17F-270B04D01BAB}" type="presParOf" srcId="{4A8EB8C3-1C19-4958-B0D1-1F673FDF5BE3}" destId="{2FB04E6B-3077-4FFD-98DF-8061DAE0649E}" srcOrd="4" destOrd="0" presId="urn:microsoft.com/office/officeart/2005/8/layout/hProcess4"/>
    <dgm:cxn modelId="{45CB59A9-85FD-4120-B590-9CF03DC6C5B3}" type="presParOf" srcId="{4A570800-4B76-4F86-8C45-C8253BB4CCFE}" destId="{64F52B23-BFCE-439E-982C-0BE124AA3735}" srcOrd="1" destOrd="0" presId="urn:microsoft.com/office/officeart/2005/8/layout/hProcess4"/>
    <dgm:cxn modelId="{F3F518F1-64F3-47AD-B7AE-216A4FBCC7D4}" type="presParOf" srcId="{4A570800-4B76-4F86-8C45-C8253BB4CCFE}" destId="{0279624A-79A4-480E-8960-7250BA6BA1BC}" srcOrd="2" destOrd="0" presId="urn:microsoft.com/office/officeart/2005/8/layout/hProcess4"/>
    <dgm:cxn modelId="{CA93E11B-C9E9-48A5-A757-8A9CCF40A094}" type="presParOf" srcId="{0279624A-79A4-480E-8960-7250BA6BA1BC}" destId="{8B14A521-77B3-46EB-9975-ACCB434790C8}" srcOrd="0" destOrd="0" presId="urn:microsoft.com/office/officeart/2005/8/layout/hProcess4"/>
    <dgm:cxn modelId="{45B3BBED-C53A-40D1-B3D4-87D52F7F4785}" type="presParOf" srcId="{0279624A-79A4-480E-8960-7250BA6BA1BC}" destId="{2DDB8E00-452D-43CE-A77C-CCAE6EA13EE7}" srcOrd="1" destOrd="0" presId="urn:microsoft.com/office/officeart/2005/8/layout/hProcess4"/>
    <dgm:cxn modelId="{BF2F3777-5B98-46B4-AB0D-1C521CE1D28D}" type="presParOf" srcId="{0279624A-79A4-480E-8960-7250BA6BA1BC}" destId="{6175EB2E-DC6B-4A64-8902-D33E94237B45}" srcOrd="2" destOrd="0" presId="urn:microsoft.com/office/officeart/2005/8/layout/hProcess4"/>
    <dgm:cxn modelId="{65A7048F-F94E-4B5E-B60E-540A0D4A9288}" type="presParOf" srcId="{0279624A-79A4-480E-8960-7250BA6BA1BC}" destId="{1D85D17C-B678-487C-8A22-6DC6FC8B95A0}" srcOrd="3" destOrd="0" presId="urn:microsoft.com/office/officeart/2005/8/layout/hProcess4"/>
    <dgm:cxn modelId="{70B26B5C-6C30-4ED8-879B-35CE5BA832EB}" type="presParOf" srcId="{0279624A-79A4-480E-8960-7250BA6BA1BC}" destId="{868CA1DB-3226-4ADB-B1C9-53EE522743A2}" srcOrd="4" destOrd="0" presId="urn:microsoft.com/office/officeart/2005/8/layout/hProcess4"/>
    <dgm:cxn modelId="{1976358F-F3B8-482D-9CD1-2495492A139D}" type="presParOf" srcId="{4A570800-4B76-4F86-8C45-C8253BB4CCFE}" destId="{26C98076-4C02-4048-8676-2593DF61AA1F}" srcOrd="3" destOrd="0" presId="urn:microsoft.com/office/officeart/2005/8/layout/hProcess4"/>
    <dgm:cxn modelId="{0C47EC38-C47D-4D9F-AFA9-EA56A29B5724}" type="presParOf" srcId="{4A570800-4B76-4F86-8C45-C8253BB4CCFE}" destId="{F0C765BE-D543-46D9-9BD5-877BAED185AF}" srcOrd="4" destOrd="0" presId="urn:microsoft.com/office/officeart/2005/8/layout/hProcess4"/>
    <dgm:cxn modelId="{F99973B5-4D06-4664-9931-C28E2C880F52}" type="presParOf" srcId="{F0C765BE-D543-46D9-9BD5-877BAED185AF}" destId="{13D6AE9A-9F62-4006-A250-F77F305C8021}" srcOrd="0" destOrd="0" presId="urn:microsoft.com/office/officeart/2005/8/layout/hProcess4"/>
    <dgm:cxn modelId="{E7736652-02F6-404C-9201-DC241D4EB024}" type="presParOf" srcId="{F0C765BE-D543-46D9-9BD5-877BAED185AF}" destId="{B7CC06DF-3947-4A77-B1A6-B16B58FEFDAE}" srcOrd="1" destOrd="0" presId="urn:microsoft.com/office/officeart/2005/8/layout/hProcess4"/>
    <dgm:cxn modelId="{6B00389F-965C-4BA7-A913-34B45C4CF81D}" type="presParOf" srcId="{F0C765BE-D543-46D9-9BD5-877BAED185AF}" destId="{608F8A7E-7528-4FB3-9D3D-580A87A2EF7F}" srcOrd="2" destOrd="0" presId="urn:microsoft.com/office/officeart/2005/8/layout/hProcess4"/>
    <dgm:cxn modelId="{DAB411E5-2BD6-4810-8AC8-306B3EC31B1F}" type="presParOf" srcId="{F0C765BE-D543-46D9-9BD5-877BAED185AF}" destId="{2173B9C1-AF29-43DA-B89D-D300E4B59467}" srcOrd="3" destOrd="0" presId="urn:microsoft.com/office/officeart/2005/8/layout/hProcess4"/>
    <dgm:cxn modelId="{830AF528-54DD-4D6F-B716-85994E93074E}" type="presParOf" srcId="{F0C765BE-D543-46D9-9BD5-877BAED185AF}" destId="{834B34DA-2560-4835-A6C0-37B537D0B8CD}" srcOrd="4" destOrd="0" presId="urn:microsoft.com/office/officeart/2005/8/layout/hProcess4"/>
  </dgm:cxnLst>
  <dgm:bg/>
  <dgm:whole/>
</dgm:dataModel>
</file>

<file path=ppt/diagrams/data9.xml><?xml version="1.0" encoding="utf-8"?>
<dgm:dataModel xmlns:dgm="http://schemas.openxmlformats.org/drawingml/2006/diagram" xmlns:a="http://schemas.openxmlformats.org/drawingml/2006/main">
  <dgm:ptLst>
    <dgm:pt modelId="{88F360C0-30D3-4AEA-9940-2A058B6B8754}" type="doc">
      <dgm:prSet loTypeId="urn:microsoft.com/office/officeart/2005/8/layout/pList2" loCatId="list" qsTypeId="urn:microsoft.com/office/officeart/2005/8/quickstyle/simple1" qsCatId="simple" csTypeId="urn:microsoft.com/office/officeart/2005/8/colors/accent1_2" csCatId="accent1" phldr="1"/>
      <dgm:spPr/>
    </dgm:pt>
    <dgm:pt modelId="{E5B1F2DD-6588-4527-AC6C-0EFAF41CA859}">
      <dgm:prSet phldrT="[Текст]" custT="1"/>
      <dgm:spPr/>
      <dgm:t>
        <a:bodyPr/>
        <a:lstStyle/>
        <a:p>
          <a:r>
            <a:rPr lang="ru-RU" sz="3200" dirty="0" smtClean="0">
              <a:latin typeface="Times New Roman" pitchFamily="18" charset="0"/>
              <a:cs typeface="Times New Roman" pitchFamily="18" charset="0"/>
            </a:rPr>
            <a:t>219 541,4</a:t>
          </a:r>
          <a:endParaRPr lang="ru-RU" sz="3200" dirty="0" smtClean="0">
            <a:latin typeface="Times New Roman" pitchFamily="18" charset="0"/>
            <a:cs typeface="Times New Roman" pitchFamily="18" charset="0"/>
          </a:endParaRPr>
        </a:p>
        <a:p>
          <a:r>
            <a:rPr lang="ru-RU" sz="3200" dirty="0" smtClean="0">
              <a:latin typeface="Times New Roman" pitchFamily="18" charset="0"/>
              <a:cs typeface="Times New Roman" pitchFamily="18" charset="0"/>
            </a:rPr>
            <a:t>тыс.</a:t>
          </a:r>
        </a:p>
        <a:p>
          <a:r>
            <a:rPr lang="ru-RU" sz="3200" dirty="0" smtClean="0">
              <a:latin typeface="Times New Roman" pitchFamily="18" charset="0"/>
              <a:cs typeface="Times New Roman" pitchFamily="18" charset="0"/>
            </a:rPr>
            <a:t>рублей</a:t>
          </a:r>
          <a:endParaRPr lang="ru-RU" sz="3200" dirty="0">
            <a:latin typeface="Times New Roman" pitchFamily="18" charset="0"/>
            <a:cs typeface="Times New Roman" pitchFamily="18" charset="0"/>
          </a:endParaRPr>
        </a:p>
      </dgm:t>
    </dgm:pt>
    <dgm:pt modelId="{1F29930A-335E-4D54-8BB0-4F626636FCB0}" type="parTrans" cxnId="{C884C03F-F995-4DC8-965B-99123DB1B848}">
      <dgm:prSet/>
      <dgm:spPr/>
      <dgm:t>
        <a:bodyPr/>
        <a:lstStyle/>
        <a:p>
          <a:endParaRPr lang="ru-RU"/>
        </a:p>
      </dgm:t>
    </dgm:pt>
    <dgm:pt modelId="{A4D80864-3D90-427F-95DF-0D6AAF0D97BD}" type="sibTrans" cxnId="{C884C03F-F995-4DC8-965B-99123DB1B848}">
      <dgm:prSet/>
      <dgm:spPr/>
      <dgm:t>
        <a:bodyPr/>
        <a:lstStyle/>
        <a:p>
          <a:endParaRPr lang="ru-RU"/>
        </a:p>
      </dgm:t>
    </dgm:pt>
    <dgm:pt modelId="{6F16DC65-F772-4456-9E2B-854BA6E9F75E}">
      <dgm:prSet phldrT="[Текст]" custT="1"/>
      <dgm:spPr/>
      <dgm:t>
        <a:bodyPr/>
        <a:lstStyle/>
        <a:p>
          <a:r>
            <a:rPr lang="ru-RU" sz="3200" dirty="0" smtClean="0">
              <a:latin typeface="Times New Roman" pitchFamily="18" charset="0"/>
              <a:cs typeface="Times New Roman" pitchFamily="18" charset="0"/>
            </a:rPr>
            <a:t>226 850,1</a:t>
          </a:r>
          <a:endParaRPr lang="ru-RU" sz="3200" dirty="0" smtClean="0">
            <a:latin typeface="Times New Roman" pitchFamily="18" charset="0"/>
            <a:cs typeface="Times New Roman" pitchFamily="18" charset="0"/>
          </a:endParaRPr>
        </a:p>
        <a:p>
          <a:r>
            <a:rPr lang="ru-RU" sz="3200" dirty="0" smtClean="0">
              <a:latin typeface="Times New Roman" pitchFamily="18" charset="0"/>
              <a:cs typeface="Times New Roman" pitchFamily="18" charset="0"/>
            </a:rPr>
            <a:t>тыс.</a:t>
          </a:r>
        </a:p>
        <a:p>
          <a:r>
            <a:rPr lang="ru-RU" sz="3200" dirty="0" smtClean="0">
              <a:latin typeface="Times New Roman" pitchFamily="18" charset="0"/>
              <a:cs typeface="Times New Roman" pitchFamily="18" charset="0"/>
            </a:rPr>
            <a:t>рублей</a:t>
          </a:r>
          <a:endParaRPr lang="ru-RU" sz="3200" dirty="0">
            <a:latin typeface="Times New Roman" pitchFamily="18" charset="0"/>
            <a:cs typeface="Times New Roman" pitchFamily="18" charset="0"/>
          </a:endParaRPr>
        </a:p>
      </dgm:t>
    </dgm:pt>
    <dgm:pt modelId="{989B9B33-6CC1-47B2-8C7C-89AA3CDD3430}" type="parTrans" cxnId="{04188A33-06E7-4A6F-AC61-6F6815372552}">
      <dgm:prSet/>
      <dgm:spPr/>
      <dgm:t>
        <a:bodyPr/>
        <a:lstStyle/>
        <a:p>
          <a:endParaRPr lang="ru-RU"/>
        </a:p>
      </dgm:t>
    </dgm:pt>
    <dgm:pt modelId="{08ECE728-A821-4D77-AC14-D8477B37BFBC}" type="sibTrans" cxnId="{04188A33-06E7-4A6F-AC61-6F6815372552}">
      <dgm:prSet/>
      <dgm:spPr/>
      <dgm:t>
        <a:bodyPr/>
        <a:lstStyle/>
        <a:p>
          <a:endParaRPr lang="ru-RU"/>
        </a:p>
      </dgm:t>
    </dgm:pt>
    <dgm:pt modelId="{3292D9AD-0894-4E04-9042-76F95FC69EDF}">
      <dgm:prSet phldrT="[Текст]" custT="1"/>
      <dgm:spPr/>
      <dgm:t>
        <a:bodyPr/>
        <a:lstStyle/>
        <a:p>
          <a:r>
            <a:rPr lang="ru-RU" sz="3200" dirty="0" smtClean="0">
              <a:latin typeface="Times New Roman" pitchFamily="18" charset="0"/>
              <a:cs typeface="Times New Roman" pitchFamily="18" charset="0"/>
            </a:rPr>
            <a:t>232 406,7</a:t>
          </a:r>
          <a:endParaRPr lang="ru-RU" sz="3200" dirty="0" smtClean="0">
            <a:latin typeface="Times New Roman" pitchFamily="18" charset="0"/>
            <a:cs typeface="Times New Roman" pitchFamily="18" charset="0"/>
          </a:endParaRPr>
        </a:p>
        <a:p>
          <a:r>
            <a:rPr lang="ru-RU" sz="3200" dirty="0" smtClean="0">
              <a:latin typeface="Times New Roman" pitchFamily="18" charset="0"/>
              <a:cs typeface="Times New Roman" pitchFamily="18" charset="0"/>
            </a:rPr>
            <a:t>тыс.</a:t>
          </a:r>
        </a:p>
        <a:p>
          <a:r>
            <a:rPr lang="ru-RU" sz="3200" dirty="0" smtClean="0">
              <a:latin typeface="Times New Roman" pitchFamily="18" charset="0"/>
              <a:cs typeface="Times New Roman" pitchFamily="18" charset="0"/>
            </a:rPr>
            <a:t>рублей</a:t>
          </a:r>
          <a:endParaRPr lang="ru-RU" sz="3200" dirty="0">
            <a:latin typeface="Times New Roman" pitchFamily="18" charset="0"/>
            <a:cs typeface="Times New Roman" pitchFamily="18" charset="0"/>
          </a:endParaRPr>
        </a:p>
      </dgm:t>
    </dgm:pt>
    <dgm:pt modelId="{6F8102CA-4A09-4AA9-B42C-CB0F32758F73}" type="parTrans" cxnId="{E5826C36-A5F6-4A48-B016-CCCE8B327F56}">
      <dgm:prSet/>
      <dgm:spPr/>
      <dgm:t>
        <a:bodyPr/>
        <a:lstStyle/>
        <a:p>
          <a:endParaRPr lang="ru-RU"/>
        </a:p>
      </dgm:t>
    </dgm:pt>
    <dgm:pt modelId="{17424A05-EFCE-4B75-B3B6-DE19CA325A1C}" type="sibTrans" cxnId="{E5826C36-A5F6-4A48-B016-CCCE8B327F56}">
      <dgm:prSet/>
      <dgm:spPr/>
      <dgm:t>
        <a:bodyPr/>
        <a:lstStyle/>
        <a:p>
          <a:endParaRPr lang="ru-RU"/>
        </a:p>
      </dgm:t>
    </dgm:pt>
    <dgm:pt modelId="{8AECEE19-9229-4AD4-B06D-E3E110218032}" type="pres">
      <dgm:prSet presAssocID="{88F360C0-30D3-4AEA-9940-2A058B6B8754}" presName="Name0" presStyleCnt="0">
        <dgm:presLayoutVars>
          <dgm:dir/>
          <dgm:resizeHandles val="exact"/>
        </dgm:presLayoutVars>
      </dgm:prSet>
      <dgm:spPr/>
    </dgm:pt>
    <dgm:pt modelId="{E8F3C34B-C119-4677-8293-BDF22ABC9994}" type="pres">
      <dgm:prSet presAssocID="{88F360C0-30D3-4AEA-9940-2A058B6B8754}" presName="bkgdShp" presStyleLbl="alignAccFollowNode1" presStyleIdx="0" presStyleCnt="1"/>
      <dgm:spPr/>
    </dgm:pt>
    <dgm:pt modelId="{0BD0B201-2D9D-4989-AFC0-11EDDD260F83}" type="pres">
      <dgm:prSet presAssocID="{88F360C0-30D3-4AEA-9940-2A058B6B8754}" presName="linComp" presStyleCnt="0"/>
      <dgm:spPr/>
    </dgm:pt>
    <dgm:pt modelId="{168AB31B-8FC2-4949-A3FE-EB14E5C2F4C0}" type="pres">
      <dgm:prSet presAssocID="{E5B1F2DD-6588-4527-AC6C-0EFAF41CA859}" presName="compNode" presStyleCnt="0"/>
      <dgm:spPr/>
    </dgm:pt>
    <dgm:pt modelId="{578AB309-1164-4171-863E-D050F22570C0}" type="pres">
      <dgm:prSet presAssocID="{E5B1F2DD-6588-4527-AC6C-0EFAF41CA859}" presName="node" presStyleLbl="node1" presStyleIdx="0" presStyleCnt="3">
        <dgm:presLayoutVars>
          <dgm:bulletEnabled val="1"/>
        </dgm:presLayoutVars>
      </dgm:prSet>
      <dgm:spPr/>
      <dgm:t>
        <a:bodyPr/>
        <a:lstStyle/>
        <a:p>
          <a:endParaRPr lang="ru-RU"/>
        </a:p>
      </dgm:t>
    </dgm:pt>
    <dgm:pt modelId="{8AB2244B-1957-45A4-B61D-59FFDBDC5BD2}" type="pres">
      <dgm:prSet presAssocID="{E5B1F2DD-6588-4527-AC6C-0EFAF41CA859}" presName="invisiNode" presStyleLbl="node1" presStyleIdx="0" presStyleCnt="3"/>
      <dgm:spPr/>
    </dgm:pt>
    <dgm:pt modelId="{B354942E-6AB3-4FF1-91C7-6F52422F17E8}" type="pres">
      <dgm:prSet presAssocID="{E5B1F2DD-6588-4527-AC6C-0EFAF41CA859}" presName="imagNode" presStyleLbl="fgImgPlace1" presStyleIdx="0" presStyleCnt="3"/>
      <dgm:spPr>
        <a:blipFill rotWithShape="0">
          <a:blip xmlns:r="http://schemas.openxmlformats.org/officeDocument/2006/relationships" r:embed="rId1"/>
          <a:stretch>
            <a:fillRect/>
          </a:stretch>
        </a:blipFill>
      </dgm:spPr>
    </dgm:pt>
    <dgm:pt modelId="{E3DD983B-7838-48EE-A4B3-B3920101C9B6}" type="pres">
      <dgm:prSet presAssocID="{A4D80864-3D90-427F-95DF-0D6AAF0D97BD}" presName="sibTrans" presStyleLbl="sibTrans2D1" presStyleIdx="0" presStyleCnt="0"/>
      <dgm:spPr/>
      <dgm:t>
        <a:bodyPr/>
        <a:lstStyle/>
        <a:p>
          <a:endParaRPr lang="ru-RU"/>
        </a:p>
      </dgm:t>
    </dgm:pt>
    <dgm:pt modelId="{0F4D8A9F-2543-4681-B8CF-6087A44A6851}" type="pres">
      <dgm:prSet presAssocID="{6F16DC65-F772-4456-9E2B-854BA6E9F75E}" presName="compNode" presStyleCnt="0"/>
      <dgm:spPr/>
    </dgm:pt>
    <dgm:pt modelId="{1E0BCFF4-58CD-4988-B098-CEE89450F67D}" type="pres">
      <dgm:prSet presAssocID="{6F16DC65-F772-4456-9E2B-854BA6E9F75E}" presName="node" presStyleLbl="node1" presStyleIdx="1" presStyleCnt="3">
        <dgm:presLayoutVars>
          <dgm:bulletEnabled val="1"/>
        </dgm:presLayoutVars>
      </dgm:prSet>
      <dgm:spPr/>
      <dgm:t>
        <a:bodyPr/>
        <a:lstStyle/>
        <a:p>
          <a:endParaRPr lang="ru-RU"/>
        </a:p>
      </dgm:t>
    </dgm:pt>
    <dgm:pt modelId="{85ABD2EA-E5A7-4276-BDEF-6FC823BBA57F}" type="pres">
      <dgm:prSet presAssocID="{6F16DC65-F772-4456-9E2B-854BA6E9F75E}" presName="invisiNode" presStyleLbl="node1" presStyleIdx="1" presStyleCnt="3"/>
      <dgm:spPr/>
    </dgm:pt>
    <dgm:pt modelId="{98E0244F-84BF-4406-9F88-D2012D8E3BE1}" type="pres">
      <dgm:prSet presAssocID="{6F16DC65-F772-4456-9E2B-854BA6E9F75E}" presName="imagNode" presStyleLbl="fgImgPlace1" presStyleIdx="1" presStyleCnt="3" custLinFactX="-8268" custLinFactNeighborX="-100000" custLinFactNeighborY="-2233"/>
      <dgm:spPr>
        <a:blipFill rotWithShape="0">
          <a:blip xmlns:r="http://schemas.openxmlformats.org/officeDocument/2006/relationships" r:embed="rId2"/>
          <a:stretch>
            <a:fillRect/>
          </a:stretch>
        </a:blipFill>
      </dgm:spPr>
    </dgm:pt>
    <dgm:pt modelId="{E02758EC-194A-45DF-8F12-0A35E1632B26}" type="pres">
      <dgm:prSet presAssocID="{08ECE728-A821-4D77-AC14-D8477B37BFBC}" presName="sibTrans" presStyleLbl="sibTrans2D1" presStyleIdx="0" presStyleCnt="0"/>
      <dgm:spPr/>
      <dgm:t>
        <a:bodyPr/>
        <a:lstStyle/>
        <a:p>
          <a:endParaRPr lang="ru-RU"/>
        </a:p>
      </dgm:t>
    </dgm:pt>
    <dgm:pt modelId="{E2DB0947-528A-4F64-B91A-97A0B5CCD787}" type="pres">
      <dgm:prSet presAssocID="{3292D9AD-0894-4E04-9042-76F95FC69EDF}" presName="compNode" presStyleCnt="0"/>
      <dgm:spPr/>
    </dgm:pt>
    <dgm:pt modelId="{84DDB68A-87E3-4FF5-B094-46B6BE9B007B}" type="pres">
      <dgm:prSet presAssocID="{3292D9AD-0894-4E04-9042-76F95FC69EDF}" presName="node" presStyleLbl="node1" presStyleIdx="2" presStyleCnt="3">
        <dgm:presLayoutVars>
          <dgm:bulletEnabled val="1"/>
        </dgm:presLayoutVars>
      </dgm:prSet>
      <dgm:spPr/>
      <dgm:t>
        <a:bodyPr/>
        <a:lstStyle/>
        <a:p>
          <a:endParaRPr lang="ru-RU"/>
        </a:p>
      </dgm:t>
    </dgm:pt>
    <dgm:pt modelId="{395355D5-52FA-4BFF-9326-399B6C0096B6}" type="pres">
      <dgm:prSet presAssocID="{3292D9AD-0894-4E04-9042-76F95FC69EDF}" presName="invisiNode" presStyleLbl="node1" presStyleIdx="2" presStyleCnt="3"/>
      <dgm:spPr/>
    </dgm:pt>
    <dgm:pt modelId="{424AC20C-7ED6-4ACE-A04A-CF1CD9E0AC93}" type="pres">
      <dgm:prSet presAssocID="{3292D9AD-0894-4E04-9042-76F95FC69EDF}" presName="imagNode" presStyleLbl="fgImgPlace1" presStyleIdx="2" presStyleCnt="3" custLinFactX="-10765" custLinFactNeighborX="-100000" custLinFactNeighborY="-2233"/>
      <dgm:spPr>
        <a:blipFill rotWithShape="0">
          <a:blip xmlns:r="http://schemas.openxmlformats.org/officeDocument/2006/relationships" r:embed="rId3"/>
          <a:stretch>
            <a:fillRect/>
          </a:stretch>
        </a:blipFill>
      </dgm:spPr>
    </dgm:pt>
  </dgm:ptLst>
  <dgm:cxnLst>
    <dgm:cxn modelId="{04188A33-06E7-4A6F-AC61-6F6815372552}" srcId="{88F360C0-30D3-4AEA-9940-2A058B6B8754}" destId="{6F16DC65-F772-4456-9E2B-854BA6E9F75E}" srcOrd="1" destOrd="0" parTransId="{989B9B33-6CC1-47B2-8C7C-89AA3CDD3430}" sibTransId="{08ECE728-A821-4D77-AC14-D8477B37BFBC}"/>
    <dgm:cxn modelId="{E5826C36-A5F6-4A48-B016-CCCE8B327F56}" srcId="{88F360C0-30D3-4AEA-9940-2A058B6B8754}" destId="{3292D9AD-0894-4E04-9042-76F95FC69EDF}" srcOrd="2" destOrd="0" parTransId="{6F8102CA-4A09-4AA9-B42C-CB0F32758F73}" sibTransId="{17424A05-EFCE-4B75-B3B6-DE19CA325A1C}"/>
    <dgm:cxn modelId="{D557695D-7D19-413C-8741-F7AABD9C5946}" type="presOf" srcId="{3292D9AD-0894-4E04-9042-76F95FC69EDF}" destId="{84DDB68A-87E3-4FF5-B094-46B6BE9B007B}" srcOrd="0" destOrd="0" presId="urn:microsoft.com/office/officeart/2005/8/layout/pList2"/>
    <dgm:cxn modelId="{C884C03F-F995-4DC8-965B-99123DB1B848}" srcId="{88F360C0-30D3-4AEA-9940-2A058B6B8754}" destId="{E5B1F2DD-6588-4527-AC6C-0EFAF41CA859}" srcOrd="0" destOrd="0" parTransId="{1F29930A-335E-4D54-8BB0-4F626636FCB0}" sibTransId="{A4D80864-3D90-427F-95DF-0D6AAF0D97BD}"/>
    <dgm:cxn modelId="{59529349-8ECA-4615-B8C7-010154705E63}" type="presOf" srcId="{6F16DC65-F772-4456-9E2B-854BA6E9F75E}" destId="{1E0BCFF4-58CD-4988-B098-CEE89450F67D}" srcOrd="0" destOrd="0" presId="urn:microsoft.com/office/officeart/2005/8/layout/pList2"/>
    <dgm:cxn modelId="{32D9A2FB-EA95-4D54-A1DA-5478D2323C57}" type="presOf" srcId="{08ECE728-A821-4D77-AC14-D8477B37BFBC}" destId="{E02758EC-194A-45DF-8F12-0A35E1632B26}" srcOrd="0" destOrd="0" presId="urn:microsoft.com/office/officeart/2005/8/layout/pList2"/>
    <dgm:cxn modelId="{A60E7A22-343B-4A2C-9607-54FCCF5D3E6B}" type="presOf" srcId="{A4D80864-3D90-427F-95DF-0D6AAF0D97BD}" destId="{E3DD983B-7838-48EE-A4B3-B3920101C9B6}" srcOrd="0" destOrd="0" presId="urn:microsoft.com/office/officeart/2005/8/layout/pList2"/>
    <dgm:cxn modelId="{1964EB71-46B9-4E1E-B896-265F962BD72B}" type="presOf" srcId="{E5B1F2DD-6588-4527-AC6C-0EFAF41CA859}" destId="{578AB309-1164-4171-863E-D050F22570C0}" srcOrd="0" destOrd="0" presId="urn:microsoft.com/office/officeart/2005/8/layout/pList2"/>
    <dgm:cxn modelId="{1DF8E47A-3111-44AE-B3E7-B958C96075B8}" type="presOf" srcId="{88F360C0-30D3-4AEA-9940-2A058B6B8754}" destId="{8AECEE19-9229-4AD4-B06D-E3E110218032}" srcOrd="0" destOrd="0" presId="urn:microsoft.com/office/officeart/2005/8/layout/pList2"/>
    <dgm:cxn modelId="{ABB85684-6F1C-4FA0-9E7F-AD879F80EF16}" type="presParOf" srcId="{8AECEE19-9229-4AD4-B06D-E3E110218032}" destId="{E8F3C34B-C119-4677-8293-BDF22ABC9994}" srcOrd="0" destOrd="0" presId="urn:microsoft.com/office/officeart/2005/8/layout/pList2"/>
    <dgm:cxn modelId="{E0C86555-324A-4F81-A53D-4B6418CE664E}" type="presParOf" srcId="{8AECEE19-9229-4AD4-B06D-E3E110218032}" destId="{0BD0B201-2D9D-4989-AFC0-11EDDD260F83}" srcOrd="1" destOrd="0" presId="urn:microsoft.com/office/officeart/2005/8/layout/pList2"/>
    <dgm:cxn modelId="{66907232-1565-4C47-8340-0D6F50BE8B7C}" type="presParOf" srcId="{0BD0B201-2D9D-4989-AFC0-11EDDD260F83}" destId="{168AB31B-8FC2-4949-A3FE-EB14E5C2F4C0}" srcOrd="0" destOrd="0" presId="urn:microsoft.com/office/officeart/2005/8/layout/pList2"/>
    <dgm:cxn modelId="{F34CE206-0642-4739-8056-940DDE2FB845}" type="presParOf" srcId="{168AB31B-8FC2-4949-A3FE-EB14E5C2F4C0}" destId="{578AB309-1164-4171-863E-D050F22570C0}" srcOrd="0" destOrd="0" presId="urn:microsoft.com/office/officeart/2005/8/layout/pList2"/>
    <dgm:cxn modelId="{DE5B78BD-8645-407D-ADCE-C523BC43F341}" type="presParOf" srcId="{168AB31B-8FC2-4949-A3FE-EB14E5C2F4C0}" destId="{8AB2244B-1957-45A4-B61D-59FFDBDC5BD2}" srcOrd="1" destOrd="0" presId="urn:microsoft.com/office/officeart/2005/8/layout/pList2"/>
    <dgm:cxn modelId="{627B48FC-E222-474A-8E06-54AB8ACFE31F}" type="presParOf" srcId="{168AB31B-8FC2-4949-A3FE-EB14E5C2F4C0}" destId="{B354942E-6AB3-4FF1-91C7-6F52422F17E8}" srcOrd="2" destOrd="0" presId="urn:microsoft.com/office/officeart/2005/8/layout/pList2"/>
    <dgm:cxn modelId="{F453FE39-38CB-45B8-B9DE-5959024341B6}" type="presParOf" srcId="{0BD0B201-2D9D-4989-AFC0-11EDDD260F83}" destId="{E3DD983B-7838-48EE-A4B3-B3920101C9B6}" srcOrd="1" destOrd="0" presId="urn:microsoft.com/office/officeart/2005/8/layout/pList2"/>
    <dgm:cxn modelId="{19299E48-9626-45F3-AB0E-F900767D7CD9}" type="presParOf" srcId="{0BD0B201-2D9D-4989-AFC0-11EDDD260F83}" destId="{0F4D8A9F-2543-4681-B8CF-6087A44A6851}" srcOrd="2" destOrd="0" presId="urn:microsoft.com/office/officeart/2005/8/layout/pList2"/>
    <dgm:cxn modelId="{C1B45FC8-DDF5-4ACC-A81F-044ED3B4FF21}" type="presParOf" srcId="{0F4D8A9F-2543-4681-B8CF-6087A44A6851}" destId="{1E0BCFF4-58CD-4988-B098-CEE89450F67D}" srcOrd="0" destOrd="0" presId="urn:microsoft.com/office/officeart/2005/8/layout/pList2"/>
    <dgm:cxn modelId="{6FFA7711-B216-436F-AC87-9EF7E9DAB7CE}" type="presParOf" srcId="{0F4D8A9F-2543-4681-B8CF-6087A44A6851}" destId="{85ABD2EA-E5A7-4276-BDEF-6FC823BBA57F}" srcOrd="1" destOrd="0" presId="urn:microsoft.com/office/officeart/2005/8/layout/pList2"/>
    <dgm:cxn modelId="{26E1F8BD-292F-41E6-B66D-98A1EEDC026F}" type="presParOf" srcId="{0F4D8A9F-2543-4681-B8CF-6087A44A6851}" destId="{98E0244F-84BF-4406-9F88-D2012D8E3BE1}" srcOrd="2" destOrd="0" presId="urn:microsoft.com/office/officeart/2005/8/layout/pList2"/>
    <dgm:cxn modelId="{ED2318D2-4FF4-424A-ACA3-E73197F0A371}" type="presParOf" srcId="{0BD0B201-2D9D-4989-AFC0-11EDDD260F83}" destId="{E02758EC-194A-45DF-8F12-0A35E1632B26}" srcOrd="3" destOrd="0" presId="urn:microsoft.com/office/officeart/2005/8/layout/pList2"/>
    <dgm:cxn modelId="{4A21AD49-580A-46AA-8534-95DD5B9573DC}" type="presParOf" srcId="{0BD0B201-2D9D-4989-AFC0-11EDDD260F83}" destId="{E2DB0947-528A-4F64-B91A-97A0B5CCD787}" srcOrd="4" destOrd="0" presId="urn:microsoft.com/office/officeart/2005/8/layout/pList2"/>
    <dgm:cxn modelId="{5B8BA754-68CF-4898-8ABC-BEA2BDEC4F07}" type="presParOf" srcId="{E2DB0947-528A-4F64-B91A-97A0B5CCD787}" destId="{84DDB68A-87E3-4FF5-B094-46B6BE9B007B}" srcOrd="0" destOrd="0" presId="urn:microsoft.com/office/officeart/2005/8/layout/pList2"/>
    <dgm:cxn modelId="{4AA9ACA1-D7A9-4501-A72D-DBE42AD0C901}" type="presParOf" srcId="{E2DB0947-528A-4F64-B91A-97A0B5CCD787}" destId="{395355D5-52FA-4BFF-9326-399B6C0096B6}" srcOrd="1" destOrd="0" presId="urn:microsoft.com/office/officeart/2005/8/layout/pList2"/>
    <dgm:cxn modelId="{8B79F23B-16DF-4044-8102-77963224CB1C}" type="presParOf" srcId="{E2DB0947-528A-4F64-B91A-97A0B5CCD787}" destId="{424AC20C-7ED6-4ACE-A04A-CF1CD9E0AC93}" srcOrd="2" destOrd="0" presId="urn:microsoft.com/office/officeart/2005/8/layout/pList2"/>
  </dgm:cxnLst>
  <dgm:bg/>
  <dgm:whole/>
</dgm:dataModel>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8EA5C5-FB6E-4136-8B10-3A86753BCC80}">
      <dsp:nvSpPr>
        <dsp:cNvPr id="0" name=""/>
        <dsp:cNvSpPr/>
      </dsp:nvSpPr>
      <dsp:spPr>
        <a:xfrm rot="5400000">
          <a:off x="4766027" y="-3008639"/>
          <a:ext cx="697893" cy="7582090"/>
        </a:xfrm>
        <a:prstGeom prst="round2SameRect">
          <a:avLst/>
        </a:prstGeom>
        <a:solidFill>
          <a:schemeClr val="tx2">
            <a:lumMod val="20000"/>
            <a:lumOff val="80000"/>
            <a:alpha val="6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cs typeface="Times New Roman" pitchFamily="18" charset="0"/>
            </a:rPr>
            <a:t>25169,4 тыс.рублей, в том числе 2023 год – 8389,8 тыс.рублей </a:t>
          </a:r>
          <a:r>
            <a:rPr lang="ru-RU" sz="1400" b="0" kern="1200" dirty="0" smtClean="0">
              <a:latin typeface="Times New Roman" pitchFamily="18" charset="0"/>
              <a:cs typeface="Times New Roman" pitchFamily="18" charset="0"/>
            </a:rPr>
            <a:t>-</a:t>
          </a:r>
          <a:r>
            <a:rPr lang="ru-RU" sz="1400" b="1" kern="1200" dirty="0" smtClean="0">
              <a:latin typeface="Times New Roman" pitchFamily="18" charset="0"/>
              <a:cs typeface="Times New Roman" pitchFamily="18" charset="0"/>
            </a:rPr>
            <a:t> </a:t>
          </a:r>
          <a:r>
            <a:rPr lang="ru-RU" sz="1400" b="0" kern="1200" dirty="0" smtClean="0">
              <a:latin typeface="Times New Roman" pitchFamily="18" charset="0"/>
              <a:cs typeface="Times New Roman" pitchFamily="18" charset="0"/>
            </a:rPr>
            <a:t>о</a:t>
          </a:r>
          <a:r>
            <a:rPr lang="ru-RU" sz="1400" kern="1200" dirty="0" smtClean="0">
              <a:latin typeface="Times New Roman" pitchFamily="18" charset="0"/>
              <a:cs typeface="Times New Roman" pitchFamily="18" charset="0"/>
            </a:rPr>
            <a:t>беспечение жилыми помещениями детей-сирот и детей, оставшихся без попечения родителей</a:t>
          </a:r>
          <a:endParaRPr lang="ru-RU" sz="1400" kern="1200" dirty="0"/>
        </a:p>
      </dsp:txBody>
      <dsp:txXfrm rot="5400000">
        <a:off x="4766027" y="-3008639"/>
        <a:ext cx="697893" cy="7582090"/>
      </dsp:txXfrm>
    </dsp:sp>
    <dsp:sp modelId="{ED817245-61E0-4AE7-89CC-24C4DEF1B59D}">
      <dsp:nvSpPr>
        <dsp:cNvPr id="0" name=""/>
        <dsp:cNvSpPr/>
      </dsp:nvSpPr>
      <dsp:spPr>
        <a:xfrm>
          <a:off x="4828" y="307993"/>
          <a:ext cx="1319100" cy="948823"/>
        </a:xfrm>
        <a:prstGeom prst="roundRect">
          <a:avLst/>
        </a:prstGeom>
        <a:solidFill>
          <a:schemeClr val="tx2">
            <a:lumMod val="60000"/>
            <a:lumOff val="40000"/>
            <a:alpha val="5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1"/>
              </a:solidFill>
              <a:effectLst>
                <a:outerShdw blurRad="38100" dist="38100" dir="2700000" algn="tl">
                  <a:srgbClr val="000000">
                    <a:alpha val="43137"/>
                  </a:srgbClr>
                </a:outerShdw>
              </a:effectLst>
              <a:latin typeface="+mn-lt"/>
              <a:cs typeface="Times New Roman" pitchFamily="18" charset="0"/>
            </a:rPr>
            <a:t>15</a:t>
          </a:r>
        </a:p>
        <a:p>
          <a:pPr lvl="0" algn="ctr" defTabSz="622300">
            <a:lnSpc>
              <a:spcPct val="90000"/>
            </a:lnSpc>
            <a:spcBef>
              <a:spcPct val="0"/>
            </a:spcBef>
            <a:spcAft>
              <a:spcPct val="35000"/>
            </a:spcAft>
          </a:pPr>
          <a:r>
            <a:rPr lang="ru-RU" sz="1400" b="1" kern="1200" dirty="0" smtClean="0">
              <a:solidFill>
                <a:schemeClr val="bg1"/>
              </a:solidFill>
              <a:effectLst>
                <a:outerShdw blurRad="38100" dist="38100" dir="2700000" algn="tl">
                  <a:srgbClr val="000000">
                    <a:alpha val="43137"/>
                  </a:srgbClr>
                </a:outerShdw>
              </a:effectLst>
              <a:latin typeface="+mn-lt"/>
              <a:cs typeface="Times New Roman" pitchFamily="18" charset="0"/>
            </a:rPr>
            <a:t>человек</a:t>
          </a:r>
          <a:endParaRPr lang="ru-RU" sz="1400" b="1" kern="1200" dirty="0">
            <a:effectLst>
              <a:outerShdw blurRad="38100" dist="38100" dir="2700000" algn="tl">
                <a:srgbClr val="000000">
                  <a:alpha val="43137"/>
                </a:srgbClr>
              </a:outerShdw>
            </a:effectLst>
          </a:endParaRPr>
        </a:p>
      </dsp:txBody>
      <dsp:txXfrm>
        <a:off x="4828" y="307993"/>
        <a:ext cx="1319100" cy="94882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8EA5C5-FB6E-4136-8B10-3A86753BCC80}">
      <dsp:nvSpPr>
        <dsp:cNvPr id="0" name=""/>
        <dsp:cNvSpPr/>
      </dsp:nvSpPr>
      <dsp:spPr>
        <a:xfrm rot="5400000">
          <a:off x="4489206" y="-2434363"/>
          <a:ext cx="1189697" cy="7536258"/>
        </a:xfrm>
        <a:prstGeom prst="round2SameRect">
          <a:avLst/>
        </a:prstGeom>
        <a:solidFill>
          <a:schemeClr val="accent1">
            <a:tint val="40000"/>
            <a:hueOff val="0"/>
            <a:satOff val="0"/>
            <a:lumOff val="0"/>
            <a:alpha val="6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cs typeface="Times New Roman" pitchFamily="18" charset="0"/>
            </a:rPr>
            <a:t>1211,1 тыс.рублей, в том числе 2023 год – 403,7 тыс.рублей </a:t>
          </a:r>
          <a:r>
            <a:rPr lang="ru-RU" sz="1400" b="0" kern="1200" dirty="0" smtClean="0">
              <a:latin typeface="Times New Roman" pitchFamily="18" charset="0"/>
              <a:cs typeface="Times New Roman" pitchFamily="18" charset="0"/>
            </a:rPr>
            <a:t>- о</a:t>
          </a:r>
          <a:r>
            <a:rPr lang="ru-RU" sz="1400" kern="1200" dirty="0" smtClean="0">
              <a:latin typeface="Times New Roman" pitchFamily="18" charset="0"/>
              <a:cs typeface="Times New Roman" pitchFamily="18" charset="0"/>
            </a:rPr>
            <a:t>беспечение жильем граждан, проживающих в сельской  местности</a:t>
          </a:r>
          <a:endParaRPr lang="ru-RU" sz="1400" kern="1200" dirty="0"/>
        </a:p>
      </dsp:txBody>
      <dsp:txXfrm rot="5400000">
        <a:off x="4489206" y="-2434363"/>
        <a:ext cx="1189697" cy="7536258"/>
      </dsp:txXfrm>
    </dsp:sp>
    <dsp:sp modelId="{ED817245-61E0-4AE7-89CC-24C4DEF1B59D}">
      <dsp:nvSpPr>
        <dsp:cNvPr id="0" name=""/>
        <dsp:cNvSpPr/>
      </dsp:nvSpPr>
      <dsp:spPr>
        <a:xfrm>
          <a:off x="4799" y="595833"/>
          <a:ext cx="1311126" cy="1475865"/>
        </a:xfrm>
        <a:prstGeom prst="roundRect">
          <a:avLst/>
        </a:prstGeom>
        <a:solidFill>
          <a:schemeClr val="accent1">
            <a:hueOff val="0"/>
            <a:satOff val="0"/>
            <a:lumOff val="0"/>
            <a:alpha val="5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1"/>
              </a:solidFill>
              <a:cs typeface="Times New Roman" pitchFamily="18" charset="0"/>
            </a:rPr>
            <a:t>12</a:t>
          </a:r>
        </a:p>
        <a:p>
          <a:pPr lvl="0" algn="ctr" defTabSz="622300">
            <a:lnSpc>
              <a:spcPct val="90000"/>
            </a:lnSpc>
            <a:spcBef>
              <a:spcPct val="0"/>
            </a:spcBef>
            <a:spcAft>
              <a:spcPct val="35000"/>
            </a:spcAft>
          </a:pPr>
          <a:r>
            <a:rPr lang="ru-RU" sz="1400" b="1" kern="1200" dirty="0" smtClean="0">
              <a:solidFill>
                <a:schemeClr val="bg1"/>
              </a:solidFill>
              <a:cs typeface="Times New Roman" pitchFamily="18" charset="0"/>
            </a:rPr>
            <a:t>семей</a:t>
          </a:r>
          <a:endParaRPr lang="ru-RU" sz="1400" b="1" kern="1200" dirty="0">
            <a:solidFill>
              <a:schemeClr val="bg1"/>
            </a:solidFill>
            <a:effectLst>
              <a:outerShdw blurRad="38100" dist="38100" dir="2700000" algn="tl">
                <a:srgbClr val="000000">
                  <a:alpha val="43137"/>
                </a:srgbClr>
              </a:outerShdw>
            </a:effectLst>
          </a:endParaRPr>
        </a:p>
      </dsp:txBody>
      <dsp:txXfrm>
        <a:off x="4799" y="595833"/>
        <a:ext cx="1311126" cy="147586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574F37-6F58-47DE-A8EC-665BDAD86A58}">
      <dsp:nvSpPr>
        <dsp:cNvPr id="0" name=""/>
        <dsp:cNvSpPr/>
      </dsp:nvSpPr>
      <dsp:spPr>
        <a:xfrm>
          <a:off x="325107" y="0"/>
          <a:ext cx="4318192" cy="1368152"/>
        </a:xfrm>
        <a:prstGeom prst="roundRect">
          <a:avLst/>
        </a:prstGeom>
        <a:blipFill rotWithShape="0">
          <a:blip xmlns:r="http://schemas.openxmlformats.org/officeDocument/2006/relationships" r:embed="rId1"/>
          <a:stretch>
            <a:fillRect/>
          </a:stretch>
        </a:blip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itchFamily="18" charset="0"/>
              <a:cs typeface="Times New Roman" pitchFamily="18" charset="0"/>
            </a:rPr>
            <a:t> </a:t>
          </a:r>
          <a:endParaRPr lang="ru-RU" sz="1400" kern="1200" dirty="0">
            <a:solidFill>
              <a:schemeClr val="tx1"/>
            </a:solidFill>
          </a:endParaRPr>
        </a:p>
      </dsp:txBody>
      <dsp:txXfrm>
        <a:off x="325107" y="0"/>
        <a:ext cx="4318192" cy="136815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8EA5C5-FB6E-4136-8B10-3A86753BCC80}">
      <dsp:nvSpPr>
        <dsp:cNvPr id="0" name=""/>
        <dsp:cNvSpPr/>
      </dsp:nvSpPr>
      <dsp:spPr>
        <a:xfrm rot="5400000">
          <a:off x="2510512" y="-1093308"/>
          <a:ext cx="1003489" cy="3918228"/>
        </a:xfrm>
        <a:prstGeom prst="round2SameRect">
          <a:avLst/>
        </a:prstGeom>
        <a:solidFill>
          <a:schemeClr val="accent1">
            <a:tint val="40000"/>
            <a:hueOff val="0"/>
            <a:satOff val="0"/>
            <a:lumOff val="0"/>
            <a:alpha val="6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cs typeface="Times New Roman" pitchFamily="18" charset="0"/>
            </a:rPr>
            <a:t>5995,4 тыс. рублей, в том числе 2023 год – 2240,0 тыс.рублей </a:t>
          </a:r>
          <a:r>
            <a:rPr lang="ru-RU" sz="1400" b="0" kern="1200" dirty="0" smtClean="0">
              <a:latin typeface="Times New Roman" pitchFamily="18" charset="0"/>
              <a:cs typeface="Times New Roman" pitchFamily="18" charset="0"/>
            </a:rPr>
            <a:t>-</a:t>
          </a:r>
          <a:r>
            <a:rPr lang="ru-RU" sz="1400" b="1" kern="1200" dirty="0" smtClean="0">
              <a:latin typeface="Times New Roman" pitchFamily="18" charset="0"/>
              <a:cs typeface="Times New Roman" pitchFamily="18" charset="0"/>
            </a:rPr>
            <a:t> </a:t>
          </a:r>
          <a:r>
            <a:rPr lang="ru-RU" sz="1400" b="0" kern="1200" dirty="0" smtClean="0">
              <a:latin typeface="Times New Roman" pitchFamily="18" charset="0"/>
              <a:cs typeface="Times New Roman" pitchFamily="18" charset="0"/>
            </a:rPr>
            <a:t>о</a:t>
          </a:r>
          <a:r>
            <a:rPr lang="ru-RU" sz="1400" kern="1200" dirty="0" smtClean="0">
              <a:latin typeface="Times New Roman" pitchFamily="18" charset="0"/>
              <a:cs typeface="Times New Roman" pitchFamily="18" charset="0"/>
            </a:rPr>
            <a:t>беспечение жильем молодых семей</a:t>
          </a:r>
          <a:endParaRPr lang="ru-RU" sz="1400" kern="1200" dirty="0"/>
        </a:p>
      </dsp:txBody>
      <dsp:txXfrm rot="5400000">
        <a:off x="2510512" y="-1093308"/>
        <a:ext cx="1003489" cy="3918228"/>
      </dsp:txXfrm>
    </dsp:sp>
    <dsp:sp modelId="{ED817245-61E0-4AE7-89CC-24C4DEF1B59D}">
      <dsp:nvSpPr>
        <dsp:cNvPr id="0" name=""/>
        <dsp:cNvSpPr/>
      </dsp:nvSpPr>
      <dsp:spPr>
        <a:xfrm>
          <a:off x="620" y="272832"/>
          <a:ext cx="1052522" cy="1185946"/>
        </a:xfrm>
        <a:prstGeom prst="roundRect">
          <a:avLst/>
        </a:prstGeom>
        <a:solidFill>
          <a:schemeClr val="accent1">
            <a:hueOff val="0"/>
            <a:satOff val="0"/>
            <a:lumOff val="0"/>
            <a:alpha val="5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1"/>
              </a:solidFill>
              <a:cs typeface="Times New Roman" pitchFamily="18" charset="0"/>
            </a:rPr>
            <a:t>5</a:t>
          </a:r>
        </a:p>
        <a:p>
          <a:pPr lvl="0" algn="ctr" defTabSz="622300">
            <a:lnSpc>
              <a:spcPct val="90000"/>
            </a:lnSpc>
            <a:spcBef>
              <a:spcPct val="0"/>
            </a:spcBef>
            <a:spcAft>
              <a:spcPct val="35000"/>
            </a:spcAft>
          </a:pPr>
          <a:r>
            <a:rPr lang="ru-RU" sz="1400" b="1" kern="1200" dirty="0" smtClean="0">
              <a:solidFill>
                <a:schemeClr val="bg1"/>
              </a:solidFill>
              <a:cs typeface="Times New Roman" pitchFamily="18" charset="0"/>
            </a:rPr>
            <a:t>семей</a:t>
          </a:r>
          <a:endParaRPr lang="ru-RU" sz="1400" b="1" kern="1200" dirty="0">
            <a:solidFill>
              <a:schemeClr val="bg1"/>
            </a:solidFill>
            <a:effectLst>
              <a:outerShdw blurRad="38100" dist="38100" dir="2700000" algn="tl">
                <a:srgbClr val="000000">
                  <a:alpha val="43137"/>
                </a:srgbClr>
              </a:outerShdw>
            </a:effectLst>
          </a:endParaRPr>
        </a:p>
      </dsp:txBody>
      <dsp:txXfrm>
        <a:off x="620" y="272832"/>
        <a:ext cx="1052522" cy="11859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0.37168</cdr:x>
      <cdr:y>0.48571</cdr:y>
    </cdr:from>
    <cdr:to>
      <cdr:x>0.48673</cdr:x>
      <cdr:y>0.61429</cdr:y>
    </cdr:to>
    <cdr:sp macro="" textlink="">
      <cdr:nvSpPr>
        <cdr:cNvPr id="2" name="TextBox 1"/>
        <cdr:cNvSpPr txBox="1"/>
      </cdr:nvSpPr>
      <cdr:spPr>
        <a:xfrm xmlns:a="http://schemas.openxmlformats.org/drawingml/2006/main">
          <a:off x="3024336" y="2448272"/>
          <a:ext cx="936131" cy="6480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2000" dirty="0" smtClean="0">
              <a:solidFill>
                <a:schemeClr val="tx1"/>
              </a:solidFill>
            </a:rPr>
            <a:t>71,7%</a:t>
          </a:r>
          <a:endParaRPr lang="ru-RU" sz="2000" dirty="0" smtClean="0">
            <a:solidFill>
              <a:schemeClr val="tx1"/>
            </a:solidFill>
          </a:endParaRPr>
        </a:p>
        <a:p xmlns:a="http://schemas.openxmlformats.org/drawingml/2006/main">
          <a:pPr algn="ctr"/>
          <a:endParaRPr lang="ru-RU" sz="2000" dirty="0"/>
        </a:p>
      </cdr:txBody>
    </cdr:sp>
  </cdr:relSizeAnchor>
  <cdr:relSizeAnchor xmlns:cdr="http://schemas.openxmlformats.org/drawingml/2006/chartDrawing">
    <cdr:from>
      <cdr:x>0.16814</cdr:x>
      <cdr:y>0.61429</cdr:y>
    </cdr:from>
    <cdr:to>
      <cdr:x>0.33628</cdr:x>
      <cdr:y>0.74286</cdr:y>
    </cdr:to>
    <cdr:sp macro="" textlink="">
      <cdr:nvSpPr>
        <cdr:cNvPr id="3" name="TextBox 2"/>
        <cdr:cNvSpPr txBox="1"/>
      </cdr:nvSpPr>
      <cdr:spPr>
        <a:xfrm xmlns:a="http://schemas.openxmlformats.org/drawingml/2006/main">
          <a:off x="1368152" y="3096344"/>
          <a:ext cx="1368152" cy="6480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2000" b="1" dirty="0" smtClean="0">
              <a:solidFill>
                <a:schemeClr val="tx1"/>
              </a:solidFill>
            </a:rPr>
            <a:t>28</a:t>
          </a:r>
          <a:r>
            <a:rPr lang="ru-RU" sz="2000" b="1" dirty="0" smtClean="0">
              <a:solidFill>
                <a:schemeClr val="tx1"/>
              </a:solidFill>
            </a:rPr>
            <a:t>,3</a:t>
          </a:r>
          <a:r>
            <a:rPr lang="ru-RU" sz="2000" dirty="0" smtClean="0">
              <a:solidFill>
                <a:schemeClr val="tx1"/>
              </a:solidFill>
            </a:rPr>
            <a:t>%</a:t>
          </a:r>
          <a:endParaRPr lang="ru-RU" sz="2000" dirty="0">
            <a:solidFill>
              <a:schemeClr val="tx1"/>
            </a:solidFill>
          </a:endParaRPr>
        </a:p>
      </cdr:txBody>
    </cdr:sp>
  </cdr:relSizeAnchor>
  <cdr:relSizeAnchor xmlns:cdr="http://schemas.openxmlformats.org/drawingml/2006/chartDrawing">
    <cdr:from>
      <cdr:x>0.0885</cdr:x>
      <cdr:y>0.91429</cdr:y>
    </cdr:from>
    <cdr:to>
      <cdr:x>0.46018</cdr:x>
      <cdr:y>0.98571</cdr:y>
    </cdr:to>
    <cdr:sp macro="" textlink="">
      <cdr:nvSpPr>
        <cdr:cNvPr id="4" name="TextBox 3"/>
        <cdr:cNvSpPr txBox="1"/>
      </cdr:nvSpPr>
      <cdr:spPr>
        <a:xfrm xmlns:a="http://schemas.openxmlformats.org/drawingml/2006/main">
          <a:off x="720080" y="4608512"/>
          <a:ext cx="302433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latin typeface="Arial Narrow" pitchFamily="34" charset="0"/>
            </a:rPr>
            <a:t>Количество направлений - 42</a:t>
          </a:r>
          <a:endParaRPr lang="ru-RU" sz="1800" b="1" dirty="0">
            <a:latin typeface="Arial Narrow"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0.31853</cdr:x>
      <cdr:y>0.29587</cdr:y>
    </cdr:from>
    <cdr:to>
      <cdr:x>0.33278</cdr:x>
      <cdr:y>0.35767</cdr:y>
    </cdr:to>
    <cdr:sp macro="" textlink="">
      <cdr:nvSpPr>
        <cdr:cNvPr id="9" name="Прямоугольник 8"/>
        <cdr:cNvSpPr/>
      </cdr:nvSpPr>
      <cdr:spPr>
        <a:xfrm xmlns:a="http://schemas.openxmlformats.org/drawingml/2006/main" rot="21073408">
          <a:off x="4128592" y="1768328"/>
          <a:ext cx="184730" cy="369332"/>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pPr algn="ctr" rtl="0"/>
          <a:endParaRPr lang="ru-RU" sz="1800" b="1" kern="1200" dirty="0">
            <a:ln w="12700">
              <a:noFill/>
              <a:prstDash val="solid"/>
            </a:ln>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0.39204</cdr:x>
      <cdr:y>0.08892</cdr:y>
    </cdr:from>
    <cdr:to>
      <cdr:x>0.40629</cdr:x>
      <cdr:y>0.15072</cdr:y>
    </cdr:to>
    <cdr:sp macro="" textlink="">
      <cdr:nvSpPr>
        <cdr:cNvPr id="10" name="Прямоугольник 9"/>
        <cdr:cNvSpPr/>
      </cdr:nvSpPr>
      <cdr:spPr>
        <a:xfrm xmlns:a="http://schemas.openxmlformats.org/drawingml/2006/main">
          <a:off x="5081403" y="531445"/>
          <a:ext cx="184730" cy="36933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none" lIns="91440" tIns="45720" rIns="91440" bIns="45720">
          <a:spAutoFit/>
        </a:bodyPr>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pPr algn="ctr"/>
          <a:endParaRPr lang="ru-RU" sz="1800" b="1" cap="none" spc="0" dirty="0">
            <a:ln w="12700">
              <a:noFill/>
              <a:prstDash val="solid"/>
            </a:ln>
            <a:solidFill>
              <a:schemeClr val="tx1"/>
            </a:solidFill>
            <a:latin typeface="Times New Roman" pitchFamily="18" charset="0"/>
            <a:cs typeface="Times New Roman"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0.37719</cdr:x>
      <cdr:y>0.25806</cdr:y>
    </cdr:from>
    <cdr:to>
      <cdr:x>0.57017</cdr:x>
      <cdr:y>0.50286</cdr:y>
    </cdr:to>
    <cdr:sp macro="" textlink="">
      <cdr:nvSpPr>
        <cdr:cNvPr id="4" name="Прямая со стрелкой 3"/>
        <cdr:cNvSpPr/>
      </cdr:nvSpPr>
      <cdr:spPr>
        <a:xfrm xmlns:a="http://schemas.openxmlformats.org/drawingml/2006/main" flipV="1">
          <a:off x="3071834" y="1143008"/>
          <a:ext cx="1571616" cy="108425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ru-RU"/>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136" cy="49378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16023" y="0"/>
            <a:ext cx="2918136" cy="493789"/>
          </a:xfrm>
          <a:prstGeom prst="rect">
            <a:avLst/>
          </a:prstGeom>
        </p:spPr>
        <p:txBody>
          <a:bodyPr vert="horz" lIns="91440" tIns="45720" rIns="91440" bIns="45720" rtlCol="0"/>
          <a:lstStyle>
            <a:lvl1pPr algn="r">
              <a:defRPr sz="1200"/>
            </a:lvl1pPr>
          </a:lstStyle>
          <a:p>
            <a:fld id="{1B4DDEE5-C2E3-41C6-B516-24829E98B024}" type="datetimeFigureOut">
              <a:rPr lang="ru-RU" smtClean="0"/>
              <a:pPr/>
              <a:t>21.01.2025</a:t>
            </a:fld>
            <a:endParaRPr lang="ru-RU"/>
          </a:p>
        </p:txBody>
      </p:sp>
      <p:sp>
        <p:nvSpPr>
          <p:cNvPr id="4" name="Нижний колонтитул 3"/>
          <p:cNvSpPr>
            <a:spLocks noGrp="1"/>
          </p:cNvSpPr>
          <p:nvPr>
            <p:ph type="ftr" sz="quarter" idx="2"/>
          </p:nvPr>
        </p:nvSpPr>
        <p:spPr>
          <a:xfrm>
            <a:off x="0" y="9370947"/>
            <a:ext cx="2918136" cy="493789"/>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16023" y="9370947"/>
            <a:ext cx="2918136" cy="493789"/>
          </a:xfrm>
          <a:prstGeom prst="rect">
            <a:avLst/>
          </a:prstGeom>
        </p:spPr>
        <p:txBody>
          <a:bodyPr vert="horz" lIns="91440" tIns="45720" rIns="91440" bIns="45720" rtlCol="0" anchor="b"/>
          <a:lstStyle>
            <a:lvl1pPr algn="r">
              <a:defRPr sz="1200"/>
            </a:lvl1pPr>
          </a:lstStyle>
          <a:p>
            <a:fld id="{0A6EB009-C622-4608-B5AC-CA5EA69B60A7}" type="slidenum">
              <a:rPr lang="ru-RU" smtClean="0"/>
              <a:pPr/>
              <a:t>‹#›</a:t>
            </a:fld>
            <a:endParaRPr lang="ru-RU"/>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18830" cy="49331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5374" y="1"/>
            <a:ext cx="2918830" cy="493315"/>
          </a:xfrm>
          <a:prstGeom prst="rect">
            <a:avLst/>
          </a:prstGeom>
        </p:spPr>
        <p:txBody>
          <a:bodyPr vert="horz" lIns="91440" tIns="45720" rIns="91440" bIns="45720" rtlCol="0"/>
          <a:lstStyle>
            <a:lvl1pPr algn="r">
              <a:defRPr sz="1200"/>
            </a:lvl1pPr>
          </a:lstStyle>
          <a:p>
            <a:fld id="{4FA83A7D-4E75-4ADD-899A-33029C779FF4}" type="datetimeFigureOut">
              <a:rPr lang="ru-RU" smtClean="0"/>
              <a:pPr/>
              <a:t>21.01.2025</a:t>
            </a:fld>
            <a:endParaRPr lang="ru-RU"/>
          </a:p>
        </p:txBody>
      </p:sp>
      <p:sp>
        <p:nvSpPr>
          <p:cNvPr id="4" name="Образ слайда 3"/>
          <p:cNvSpPr>
            <a:spLocks noGrp="1" noRot="1" noChangeAspect="1"/>
          </p:cNvSpPr>
          <p:nvPr>
            <p:ph type="sldImg" idx="2"/>
          </p:nvPr>
        </p:nvSpPr>
        <p:spPr>
          <a:xfrm>
            <a:off x="901700" y="739775"/>
            <a:ext cx="4932363" cy="36988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1286"/>
            <a:ext cx="2918830" cy="49331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5374" y="9371286"/>
            <a:ext cx="2918830" cy="493315"/>
          </a:xfrm>
          <a:prstGeom prst="rect">
            <a:avLst/>
          </a:prstGeom>
        </p:spPr>
        <p:txBody>
          <a:bodyPr vert="horz" lIns="91440" tIns="45720" rIns="91440" bIns="45720" rtlCol="0" anchor="b"/>
          <a:lstStyle>
            <a:lvl1pPr algn="r">
              <a:defRPr sz="1200"/>
            </a:lvl1pPr>
          </a:lstStyle>
          <a:p>
            <a:fld id="{3CB4C11C-7F54-4DD1-AAD5-EEB34FD51BB4}" type="slidenum">
              <a:rPr lang="ru-RU" smtClean="0"/>
              <a:pPr/>
              <a:t>‹#›</a:t>
            </a:fld>
            <a:endParaRPr lang="ru-RU"/>
          </a:p>
        </p:txBody>
      </p:sp>
    </p:spTree>
    <p:extLst>
      <p:ext uri="{BB962C8B-B14F-4D97-AF65-F5344CB8AC3E}">
        <p14:creationId xmlns="" xmlns:p14="http://schemas.microsoft.com/office/powerpoint/2010/main" val="121423989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4AA8A9E-AB2E-42B9-B386-B42D1ED006EF}" type="slidenum">
              <a:rPr lang="ru-RU" smtClean="0"/>
              <a:pPr/>
              <a:t>1</a:t>
            </a:fld>
            <a:endParaRPr lang="ru-RU" dirty="0"/>
          </a:p>
        </p:txBody>
      </p:sp>
      <p:sp>
        <p:nvSpPr>
          <p:cNvPr id="5" name="Верхний колонтитул 4"/>
          <p:cNvSpPr>
            <a:spLocks noGrp="1"/>
          </p:cNvSpPr>
          <p:nvPr>
            <p:ph type="hdr" sz="quarter" idx="10"/>
          </p:nvPr>
        </p:nvSpPr>
        <p:spPr/>
        <p:txBody>
          <a:bodyPr/>
          <a:lstStyle/>
          <a:p>
            <a:endParaRPr lang="ru-RU"/>
          </a:p>
        </p:txBody>
      </p:sp>
    </p:spTree>
    <p:extLst>
      <p:ext uri="{BB962C8B-B14F-4D97-AF65-F5344CB8AC3E}">
        <p14:creationId xmlns:p14="http://schemas.microsoft.com/office/powerpoint/2010/main" xmlns="" val="57783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7763" y="1233488"/>
            <a:ext cx="4440237" cy="3328987"/>
          </a:xfrm>
        </p:spPr>
      </p:sp>
      <p:sp>
        <p:nvSpPr>
          <p:cNvPr id="3" name="Заметки 2"/>
          <p:cNvSpPr>
            <a:spLocks noGrp="1"/>
          </p:cNvSpPr>
          <p:nvPr>
            <p:ph type="body" idx="1"/>
          </p:nvPr>
        </p:nvSpPr>
        <p:spPr/>
        <p:txBody>
          <a:bodyPr>
            <a:normAutofit/>
          </a:bodyPr>
          <a:lstStyle/>
          <a:p>
            <a:r>
              <a:rPr lang="en-US" dirty="0" smtClean="0"/>
              <a:t>5</a:t>
            </a:r>
            <a:endParaRPr lang="ru-RU" dirty="0"/>
          </a:p>
        </p:txBody>
      </p:sp>
      <p:sp>
        <p:nvSpPr>
          <p:cNvPr id="4" name="Номер слайда 3"/>
          <p:cNvSpPr>
            <a:spLocks noGrp="1"/>
          </p:cNvSpPr>
          <p:nvPr>
            <p:ph type="sldNum" sz="quarter" idx="10"/>
          </p:nvPr>
        </p:nvSpPr>
        <p:spPr/>
        <p:txBody>
          <a:bodyPr/>
          <a:lstStyle/>
          <a:p>
            <a:fld id="{A2F289D0-7150-42DD-A697-2D2D8D6DEE7E}" type="slidenum">
              <a:rPr lang="ru-RU" smtClean="0"/>
              <a:pPr/>
              <a:t>19</a:t>
            </a:fld>
            <a:endParaRPr lang="ru-RU" dirty="0"/>
          </a:p>
        </p:txBody>
      </p:sp>
      <p:sp>
        <p:nvSpPr>
          <p:cNvPr id="5" name="Верхний колонтитул 4"/>
          <p:cNvSpPr>
            <a:spLocks noGrp="1"/>
          </p:cNvSpPr>
          <p:nvPr>
            <p:ph type="hdr" sz="quarter" idx="11"/>
          </p:nvPr>
        </p:nvSpPr>
        <p:spPr/>
        <p:txBody>
          <a:bodyP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21</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3725920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solidFill>
                  <a:prstClr val="black"/>
                </a:solidFill>
              </a:rPr>
              <a:pPr>
                <a:defRPr/>
              </a:pPr>
              <a:t>22</a:t>
            </a:fld>
            <a:endParaRPr lang="ru-RU" dirty="0">
              <a:solidFill>
                <a:prstClr val="black"/>
              </a:solidFill>
            </a:endParaRPr>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4091335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24</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64997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normAutofit/>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fld id="{E2E66665-1B03-4BB1-88F5-6A8F7E4CAE06}" type="slidenum">
              <a:rPr lang="ru-RU" smtClean="0">
                <a:solidFill>
                  <a:prstClr val="black"/>
                </a:solidFill>
              </a:rPr>
              <a:pPr/>
              <a:t>25</a:t>
            </a:fld>
            <a:endParaRPr lang="ru-RU" dirty="0">
              <a:solidFill>
                <a:prstClr val="black"/>
              </a:solidFill>
            </a:endParaRPr>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193047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3045BB0-01DD-4830-82FD-9B32B3CDB639}" type="slidenum">
              <a:rPr lang="ru-RU" smtClean="0"/>
              <a:pPr>
                <a:defRPr/>
              </a:pPr>
              <a:t>33</a:t>
            </a:fld>
            <a:endParaRPr lang="ru-RU"/>
          </a:p>
        </p:txBody>
      </p:sp>
      <p:sp>
        <p:nvSpPr>
          <p:cNvPr id="5" name="Верхний колонтитул 4"/>
          <p:cNvSpPr>
            <a:spLocks noGrp="1"/>
          </p:cNvSpPr>
          <p:nvPr>
            <p:ph type="hdr" sz="quarter" idx="11"/>
          </p:nvPr>
        </p:nvSpPr>
        <p:spPr/>
        <p:txBody>
          <a:bodyPr/>
          <a:lstStyle/>
          <a:p>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3CB4C11C-7F54-4DD1-AAD5-EEB34FD51BB4}" type="slidenum">
              <a:rPr lang="ru-RU" smtClean="0"/>
              <a:pPr/>
              <a:t>34</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3CB4C11C-7F54-4DD1-AAD5-EEB34FD51BB4}" type="slidenum">
              <a:rPr lang="ru-RU" smtClean="0"/>
              <a:pPr/>
              <a:t>35</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3045BB0-01DD-4830-82FD-9B32B3CDB639}" type="slidenum">
              <a:rPr lang="ru-RU" smtClean="0"/>
              <a:pPr>
                <a:defRPr/>
              </a:pPr>
              <a:t>36</a:t>
            </a:fld>
            <a:endParaRPr lang="ru-RU"/>
          </a:p>
        </p:txBody>
      </p:sp>
      <p:sp>
        <p:nvSpPr>
          <p:cNvPr id="5" name="Верхний колонтитул 4"/>
          <p:cNvSpPr>
            <a:spLocks noGrp="1"/>
          </p:cNvSpPr>
          <p:nvPr>
            <p:ph type="hdr" sz="quarter" idx="11"/>
          </p:nvPr>
        </p:nvSpPr>
        <p:spPr/>
        <p:txBody>
          <a:bodyPr/>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73045BB0-01DD-4830-82FD-9B32B3CDB639}" type="slidenum">
              <a:rPr lang="ru-RU" smtClean="0"/>
              <a:pPr>
                <a:defRPr/>
              </a:pPr>
              <a:t>37</a:t>
            </a:fld>
            <a:endParaRPr lang="ru-RU"/>
          </a:p>
        </p:txBody>
      </p:sp>
      <p:sp>
        <p:nvSpPr>
          <p:cNvPr id="5" name="Верхний колонтитул 4"/>
          <p:cNvSpPr>
            <a:spLocks noGrp="1"/>
          </p:cNvSpPr>
          <p:nvPr>
            <p:ph type="hdr" sz="quarter" idx="1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3CB4C11C-7F54-4DD1-AAD5-EEB34FD51BB4}" type="slidenum">
              <a:rPr lang="ru-RU" smtClean="0"/>
              <a:pPr/>
              <a:t>4</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51</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2248810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52</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p14="http://schemas.microsoft.com/office/powerpoint/2010/main" xmlns="" val="821657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Верхний колонтитул 3"/>
          <p:cNvSpPr>
            <a:spLocks noGrp="1"/>
          </p:cNvSpPr>
          <p:nvPr>
            <p:ph type="hd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3CB4C11C-7F54-4DD1-AAD5-EEB34FD51BB4}" type="slidenum">
              <a:rPr lang="ru-RU" smtClean="0"/>
              <a:pPr/>
              <a:t>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r>
              <a:rPr lang="ru-RU" dirty="0" smtClean="0"/>
              <a:t>НОВЫЕ ЦИФРЫ</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solidFill>
                  <a:prstClr val="black"/>
                </a:solidFill>
              </a:rPr>
              <a:pPr>
                <a:defRPr/>
              </a:pPr>
              <a:t>8</a:t>
            </a:fld>
            <a:endParaRPr lang="ru-RU" dirty="0">
              <a:solidFill>
                <a:prstClr val="black"/>
              </a:solidFill>
            </a:endParaRPr>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154580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9</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567340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solidFill>
                  <a:prstClr val="black"/>
                </a:solidFill>
              </a:rPr>
              <a:pPr>
                <a:defRPr/>
              </a:pPr>
              <a:t>11</a:t>
            </a:fld>
            <a:endParaRPr lang="ru-RU" dirty="0">
              <a:solidFill>
                <a:prstClr val="black"/>
              </a:solidFill>
            </a:endParaRPr>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136067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15</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44603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новый</a:t>
            </a:r>
          </a:p>
          <a:p>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17</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64997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698875"/>
          </a:xfrm>
        </p:spPr>
      </p:sp>
      <p:sp>
        <p:nvSpPr>
          <p:cNvPr id="3" name="Заметки 2"/>
          <p:cNvSpPr>
            <a:spLocks noGrp="1"/>
          </p:cNvSpPr>
          <p:nvPr>
            <p:ph type="body" idx="1"/>
          </p:nvPr>
        </p:nvSpPr>
        <p:spPr/>
        <p:txBody>
          <a:bodyPr/>
          <a:lstStyle/>
          <a:p>
            <a:r>
              <a:rPr lang="ru-RU" dirty="0" smtClean="0"/>
              <a:t>новый</a:t>
            </a:r>
            <a:endParaRPr lang="ru-RU" dirty="0"/>
          </a:p>
        </p:txBody>
      </p:sp>
      <p:sp>
        <p:nvSpPr>
          <p:cNvPr id="4" name="Номер слайда 3"/>
          <p:cNvSpPr>
            <a:spLocks noGrp="1"/>
          </p:cNvSpPr>
          <p:nvPr>
            <p:ph type="sldNum" sz="quarter" idx="10"/>
          </p:nvPr>
        </p:nvSpPr>
        <p:spPr/>
        <p:txBody>
          <a:bodyPr/>
          <a:lstStyle/>
          <a:p>
            <a:pPr>
              <a:defRPr/>
            </a:pPr>
            <a:fld id="{BF09A586-B2C8-4A12-BA8E-0E156BDB000C}" type="slidenum">
              <a:rPr lang="ru-RU" smtClean="0"/>
              <a:pPr>
                <a:defRPr/>
              </a:pPr>
              <a:t>18</a:t>
            </a:fld>
            <a:endParaRPr lang="ru-RU" dirty="0"/>
          </a:p>
        </p:txBody>
      </p:sp>
      <p:sp>
        <p:nvSpPr>
          <p:cNvPr id="5" name="Верхний колонтитул 4"/>
          <p:cNvSpPr>
            <a:spLocks noGrp="1"/>
          </p:cNvSpPr>
          <p:nvPr>
            <p:ph type="hdr" sz="quarter" idx="11"/>
          </p:nvPr>
        </p:nvSpPr>
        <p:spPr/>
        <p:txBody>
          <a:bodyPr/>
          <a:lstStyle/>
          <a:p>
            <a:endParaRPr lang="ru-RU"/>
          </a:p>
        </p:txBody>
      </p:sp>
    </p:spTree>
    <p:extLst>
      <p:ext uri="{BB962C8B-B14F-4D97-AF65-F5344CB8AC3E}">
        <p14:creationId xmlns="" xmlns:p14="http://schemas.microsoft.com/office/powerpoint/2010/main" val="921699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8" y="3810005"/>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4" name="Прямоугольник 23"/>
          <p:cNvSpPr/>
          <p:nvPr/>
        </p:nvSpPr>
        <p:spPr>
          <a:xfrm flipV="1">
            <a:off x="5410206" y="3897011"/>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5" name="Прямоугольник 24"/>
          <p:cNvSpPr/>
          <p:nvPr/>
        </p:nvSpPr>
        <p:spPr>
          <a:xfrm flipV="1">
            <a:off x="5410206"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7" name="Прямоугольник 6"/>
          <p:cNvSpPr/>
          <p:nvPr/>
        </p:nvSpPr>
        <p:spPr>
          <a:xfrm>
            <a:off x="1" y="3649661"/>
            <a:ext cx="9144000" cy="244171"/>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0" name="Прямоугольник 9"/>
          <p:cNvSpPr/>
          <p:nvPr/>
        </p:nvSpPr>
        <p:spPr>
          <a:xfrm>
            <a:off x="1"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1" name="Прямоугольник 10"/>
          <p:cNvSpPr/>
          <p:nvPr/>
        </p:nvSpPr>
        <p:spPr>
          <a:xfrm flipV="1">
            <a:off x="6414051" y="3643091"/>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9" name="Прямоугольник 18"/>
          <p:cNvSpPr/>
          <p:nvPr userDrawn="1"/>
        </p:nvSpPr>
        <p:spPr>
          <a:xfrm>
            <a:off x="0" y="2"/>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8" name="Заголовок 7"/>
          <p:cNvSpPr>
            <a:spLocks noGrp="1"/>
          </p:cNvSpPr>
          <p:nvPr>
            <p:ph type="ctrTitle"/>
          </p:nvPr>
        </p:nvSpPr>
        <p:spPr>
          <a:xfrm>
            <a:off x="457200" y="2401892"/>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pPr>
              <a:defRPr/>
            </a:pPr>
            <a:fld id="{D0936C23-0D88-4B98-A7F1-F6A61BE0A6FC}" type="datetime1">
              <a:rPr lang="ru-RU" smtClean="0">
                <a:solidFill>
                  <a:srgbClr val="C0504D"/>
                </a:solidFill>
              </a:rPr>
              <a:pPr>
                <a:defRPr/>
              </a:pPr>
              <a:t>21.01.2025</a:t>
            </a:fld>
            <a:endParaRPr lang="ru-RU" dirty="0">
              <a:solidFill>
                <a:srgbClr val="C0504D"/>
              </a:solidFill>
            </a:endParaRPr>
          </a:p>
        </p:txBody>
      </p:sp>
      <p:sp>
        <p:nvSpPr>
          <p:cNvPr id="17" name="Нижний колонтитул 16"/>
          <p:cNvSpPr>
            <a:spLocks noGrp="1"/>
          </p:cNvSpPr>
          <p:nvPr>
            <p:ph type="ftr" sz="quarter" idx="11"/>
          </p:nvPr>
        </p:nvSpPr>
        <p:spPr>
          <a:xfrm>
            <a:off x="5410200" y="4205288"/>
            <a:ext cx="1295400" cy="457200"/>
          </a:xfrm>
        </p:spPr>
        <p:txBody>
          <a:bodyPr/>
          <a:lstStyle/>
          <a:p>
            <a:pPr>
              <a:defRPr/>
            </a:pPr>
            <a:endParaRPr lang="ru-RU" dirty="0">
              <a:solidFill>
                <a:srgbClr val="C0504D"/>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47ECA1DA-A70B-4F51-8A60-CD6A7946CB02}"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C24533F8-3184-4E73-AFCF-9955E19F8D26}"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1/21/2025</a:t>
            </a:fld>
            <a:endParaRPr lang="en-US"/>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Bookman Old Style"/>
                <a:cs typeface="Bookman Old Styl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1/21/2025</a:t>
            </a:fld>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Прямоугольник 4"/>
          <p:cNvSpPr/>
          <p:nvPr/>
        </p:nvSpPr>
        <p:spPr>
          <a:xfrm flipV="1">
            <a:off x="5410200" y="3897317"/>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Прямоугольник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Прямоугольник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Скругленный прямоугольник 10"/>
          <p:cNvSpPr/>
          <p:nvPr/>
        </p:nvSpPr>
        <p:spPr bwMode="white">
          <a:xfrm>
            <a:off x="5410202" y="3962403"/>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Скругленный прямоугольник 11"/>
          <p:cNvSpPr/>
          <p:nvPr/>
        </p:nvSpPr>
        <p:spPr bwMode="white">
          <a:xfrm>
            <a:off x="7377113" y="4060829"/>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Прямоугольник 12"/>
          <p:cNvSpPr/>
          <p:nvPr/>
        </p:nvSpPr>
        <p:spPr>
          <a:xfrm>
            <a:off x="0" y="3649665"/>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Прямоугольник 13"/>
          <p:cNvSpPr/>
          <p:nvPr/>
        </p:nvSpPr>
        <p:spPr>
          <a:xfrm>
            <a:off x="0" y="3675067"/>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Прямоугольник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Прямоугольник 15"/>
          <p:cNvSpPr/>
          <p:nvPr/>
        </p:nvSpPr>
        <p:spPr>
          <a:xfrm>
            <a:off x="0" y="1"/>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Заголовок 7"/>
          <p:cNvSpPr>
            <a:spLocks noGrp="1"/>
          </p:cNvSpPr>
          <p:nvPr>
            <p:ph type="ctrTitle"/>
          </p:nvPr>
        </p:nvSpPr>
        <p:spPr>
          <a:xfrm>
            <a:off x="457200" y="2401892"/>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8CDB2781-E624-4D41-8D79-D083A92D45EB}" type="datetime1">
              <a:rPr lang="ru-RU" smtClean="0">
                <a:solidFill>
                  <a:srgbClr val="C0504D"/>
                </a:solidFill>
              </a:rPr>
              <a:pPr>
                <a:defRPr/>
              </a:pPr>
              <a:t>21.01.2025</a:t>
            </a:fld>
            <a:endParaRPr lang="ru-RU" dirty="0">
              <a:solidFill>
                <a:srgbClr val="C0504D"/>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C6975C7C-E20B-4A49-93FE-D8F39D40A258}"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ED0BCCF-6BA5-4B41-B27E-47E75A2C94B5}"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90CCCF80-DDEC-4F86-89B3-887F5F2CBAE7}" type="datetime1">
              <a:rPr lang="ru-RU" smtClean="0">
                <a:solidFill>
                  <a:srgbClr val="C0504D"/>
                </a:solidFill>
              </a:rPr>
              <a:pPr>
                <a:defRPr/>
              </a:pPr>
              <a:t>21.01.2025</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31"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10"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90172EEF-6AC2-485D-9DF5-4DB97F0F3F51}" type="datetime1">
              <a:rPr lang="ru-RU" smtClean="0">
                <a:solidFill>
                  <a:srgbClr val="C0504D"/>
                </a:solidFill>
              </a:rPr>
              <a:pPr>
                <a:defRPr/>
              </a:pPr>
              <a:t>21.01.2025</a:t>
            </a:fld>
            <a:endParaRPr lang="ru-RU" dirty="0">
              <a:solidFill>
                <a:srgbClr val="C0504D"/>
              </a:solidFill>
            </a:endParaRPr>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dirty="0">
              <a:solidFill>
                <a:srgbClr val="C0504D"/>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3F510080-6A25-4A81-B789-939CD7EF45D2}" type="datetime1">
              <a:rPr lang="ru-RU" smtClean="0">
                <a:solidFill>
                  <a:srgbClr val="C0504D"/>
                </a:solidFill>
              </a:rPr>
              <a:pPr>
                <a:defRPr/>
              </a:pPr>
              <a:t>21.01.2025</a:t>
            </a:fld>
            <a:endParaRPr lang="ru-RU" dirty="0">
              <a:solidFill>
                <a:srgbClr val="C0504D"/>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B6EE3E5B-D387-431B-AD2B-D9F45B8F8189}"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7" name="TextBox 6"/>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8"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fld id="{BF013B98-F1CB-4AB6-91E6-8126118BAD6E}" type="datetime1">
              <a:rPr lang="ru-RU" smtClean="0">
                <a:solidFill>
                  <a:srgbClr val="C0504D"/>
                </a:solidFill>
              </a:rPr>
              <a:pPr>
                <a:defRPr/>
              </a:pPr>
              <a:t>21.01.2025</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69"/>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FC3593BC-5C7F-4FE5-A8AD-8CA81E369FB9}" type="datetime1">
              <a:rPr lang="ru-RU" smtClean="0">
                <a:solidFill>
                  <a:srgbClr val="C0504D"/>
                </a:solidFill>
              </a:rPr>
              <a:pPr>
                <a:defRPr/>
              </a:pPr>
              <a:t>21.01.2025</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6088443" y="3274312"/>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F8DCEC6D-B48F-4040-B610-1F788FE706B1}" type="datetime1">
              <a:rPr lang="ru-RU" smtClean="0">
                <a:solidFill>
                  <a:srgbClr val="C0504D"/>
                </a:solidFill>
              </a:rPr>
              <a:pPr>
                <a:defRPr/>
              </a:pPr>
              <a:t>21.01.2025</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74EEB07D-A716-45AB-BEAC-47F5BD147223}"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F85E955B-D8DC-46FF-8955-412331B4B640}"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57200" y="1828800"/>
            <a:ext cx="8229600" cy="4302125"/>
          </a:xfrm>
        </p:spPr>
        <p:txBody>
          <a:bodyPr/>
          <a:lstStyle/>
          <a:p>
            <a:pPr lvl="0"/>
            <a:r>
              <a:rPr lang="ru-RU" noProof="0" smtClean="0"/>
              <a:t>Вставка диаграммы</a:t>
            </a:r>
            <a:endParaRPr lang="ru-RU" noProof="0" dirty="0" smtClean="0"/>
          </a:p>
        </p:txBody>
      </p:sp>
      <p:sp>
        <p:nvSpPr>
          <p:cNvPr id="4" name="Rectangle 4"/>
          <p:cNvSpPr>
            <a:spLocks noGrp="1" noChangeArrowheads="1"/>
          </p:cNvSpPr>
          <p:nvPr>
            <p:ph type="dt" sz="half" idx="10"/>
          </p:nvPr>
        </p:nvSpPr>
        <p:spPr>
          <a:ln/>
        </p:spPr>
        <p:txBody>
          <a:bodyPr/>
          <a:lstStyle>
            <a:lvl1pPr>
              <a:defRPr/>
            </a:lvl1pPr>
          </a:lstStyle>
          <a:p>
            <a:fld id="{611E0786-EDBA-4BCF-9E26-7ED0DEF5B66A}" type="datetime1">
              <a:rPr lang="ru-RU" smtClean="0"/>
              <a:pPr/>
              <a:t>21.01.2025</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Прямоугольник 4"/>
          <p:cNvSpPr/>
          <p:nvPr/>
        </p:nvSpPr>
        <p:spPr>
          <a:xfrm flipV="1">
            <a:off x="5410200" y="3897317"/>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Прямоугольник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Прямоугольник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1" name="Скругленный прямоугольник 10"/>
          <p:cNvSpPr/>
          <p:nvPr/>
        </p:nvSpPr>
        <p:spPr bwMode="white">
          <a:xfrm>
            <a:off x="5410202" y="3962403"/>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2" name="Скругленный прямоугольник 11"/>
          <p:cNvSpPr/>
          <p:nvPr/>
        </p:nvSpPr>
        <p:spPr bwMode="white">
          <a:xfrm>
            <a:off x="7377113" y="4060829"/>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3" name="Прямоугольник 12"/>
          <p:cNvSpPr/>
          <p:nvPr/>
        </p:nvSpPr>
        <p:spPr>
          <a:xfrm>
            <a:off x="0" y="3649665"/>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Прямоугольник 13"/>
          <p:cNvSpPr/>
          <p:nvPr/>
        </p:nvSpPr>
        <p:spPr>
          <a:xfrm>
            <a:off x="0" y="3675067"/>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Прямоугольник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Прямоугольник 15"/>
          <p:cNvSpPr/>
          <p:nvPr/>
        </p:nvSpPr>
        <p:spPr>
          <a:xfrm>
            <a:off x="0" y="1"/>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Заголовок 7"/>
          <p:cNvSpPr>
            <a:spLocks noGrp="1"/>
          </p:cNvSpPr>
          <p:nvPr>
            <p:ph type="ctrTitle"/>
          </p:nvPr>
        </p:nvSpPr>
        <p:spPr>
          <a:xfrm>
            <a:off x="457200" y="2401892"/>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smtClean="0"/>
            </a:lvl1pPr>
          </a:lstStyle>
          <a:p>
            <a:pPr>
              <a:defRPr/>
            </a:pPr>
            <a:fld id="{AA38CB57-CC80-44E5-8945-EB9A98C1FCCF}" type="datetime1">
              <a:rPr lang="ru-RU" smtClean="0">
                <a:solidFill>
                  <a:srgbClr val="C0504D"/>
                </a:solidFill>
              </a:rPr>
              <a:pPr>
                <a:defRPr/>
              </a:pPr>
              <a:t>21.01.2025</a:t>
            </a:fld>
            <a:endParaRPr lang="ru-RU" dirty="0">
              <a:solidFill>
                <a:srgbClr val="C0504D"/>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dirty="0"/>
            </a:lvl1pPr>
          </a:lstStyle>
          <a:p>
            <a:pPr>
              <a:defRPr/>
            </a:pPr>
            <a:endParaRPr lang="ru-RU">
              <a:solidFill>
                <a:srgbClr val="C0504D"/>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CA11C55B-6C50-4CC4-9D01-D36C1A890897}" type="datetime1">
              <a:rPr lang="ru-RU" smtClean="0">
                <a:solidFill>
                  <a:srgbClr val="C0504D"/>
                </a:solidFill>
              </a:rPr>
              <a:pPr>
                <a:defRPr/>
              </a:pPr>
              <a:t>21.01.2025</a:t>
            </a:fld>
            <a:endParaRPr lang="ru-RU" dirty="0">
              <a:solidFill>
                <a:srgbClr val="C0504D"/>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BD2076C7-9211-4883-A3F4-CC1C64FA846C}" type="datetime1">
              <a:rPr lang="ru-RU" smtClean="0">
                <a:solidFill>
                  <a:srgbClr val="C0504D"/>
                </a:solidFill>
              </a:rPr>
              <a:pPr>
                <a:defRPr/>
              </a:pPr>
              <a:t>21.01.2025</a:t>
            </a:fld>
            <a:endParaRPr lang="ru-RU" dirty="0">
              <a:solidFill>
                <a:srgbClr val="C0504D"/>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884A6542-3AA4-44E5-A1C8-84FA0B26BF27}" type="datetime1">
              <a:rPr lang="ru-RU" smtClean="0">
                <a:solidFill>
                  <a:srgbClr val="C0504D"/>
                </a:solidFill>
              </a:rPr>
              <a:pPr>
                <a:defRPr/>
              </a:pPr>
              <a:t>21.01.2025</a:t>
            </a:fld>
            <a:endParaRPr lang="ru-RU" dirty="0">
              <a:solidFill>
                <a:srgbClr val="C0504D"/>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fld id="{6F726AAE-A821-447C-893D-9249301B5F86}"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7" name="TextBox 6"/>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8"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31"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10"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smtClean="0"/>
            </a:lvl1pPr>
          </a:lstStyle>
          <a:p>
            <a:pPr>
              <a:defRPr/>
            </a:pPr>
            <a:fld id="{383DED38-D778-47F6-A455-2B41D241FAB3}" type="datetime1">
              <a:rPr lang="ru-RU" smtClean="0">
                <a:solidFill>
                  <a:srgbClr val="C0504D"/>
                </a:solidFill>
              </a:rPr>
              <a:pPr>
                <a:defRPr/>
              </a:pPr>
              <a:t>21.01.2025</a:t>
            </a:fld>
            <a:endParaRPr lang="ru-RU" dirty="0">
              <a:solidFill>
                <a:srgbClr val="C0504D"/>
              </a:solidFill>
            </a:endParaRPr>
          </a:p>
        </p:txBody>
      </p:sp>
      <p:sp>
        <p:nvSpPr>
          <p:cNvPr id="9" name="Нижний колонтитул 27"/>
          <p:cNvSpPr>
            <a:spLocks noGrp="1"/>
          </p:cNvSpPr>
          <p:nvPr>
            <p:ph type="ftr" sz="quarter" idx="12"/>
          </p:nvPr>
        </p:nvSpPr>
        <p:spPr/>
        <p:txBody>
          <a:bodyPr/>
          <a:lstStyle>
            <a:lvl1pPr>
              <a:defRPr dirty="0"/>
            </a:lvl1pPr>
          </a:lstStyle>
          <a:p>
            <a:pPr>
              <a:defRPr/>
            </a:pPr>
            <a:endParaRPr lang="ru-RU">
              <a:solidFill>
                <a:srgbClr val="C0504D"/>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smtClean="0"/>
            </a:lvl1pPr>
          </a:lstStyle>
          <a:p>
            <a:pPr>
              <a:defRPr/>
            </a:pPr>
            <a:fld id="{B45E7289-E81D-4C0D-A0E6-545CDE39766E}" type="datetime1">
              <a:rPr lang="ru-RU" smtClean="0">
                <a:solidFill>
                  <a:srgbClr val="C0504D"/>
                </a:solidFill>
              </a:rPr>
              <a:pPr>
                <a:defRPr/>
              </a:pPr>
              <a:t>21.01.2025</a:t>
            </a:fld>
            <a:endParaRPr lang="ru-RU" dirty="0">
              <a:solidFill>
                <a:srgbClr val="C0504D"/>
              </a:solidFill>
            </a:endParaRPr>
          </a:p>
        </p:txBody>
      </p:sp>
      <p:sp>
        <p:nvSpPr>
          <p:cNvPr id="4" name="Нижний колонтитул 3"/>
          <p:cNvSpPr>
            <a:spLocks noGrp="1"/>
          </p:cNvSpPr>
          <p:nvPr>
            <p:ph type="ftr" sz="quarter" idx="11"/>
          </p:nvPr>
        </p:nvSpPr>
        <p:spPr/>
        <p:txBody>
          <a:bodyPr/>
          <a:lstStyle>
            <a:lvl1pPr>
              <a:defRPr dirty="0"/>
            </a:lvl1pPr>
          </a:lstStyle>
          <a:p>
            <a:pPr>
              <a:defRPr/>
            </a:pPr>
            <a:endParaRPr lang="ru-RU">
              <a:solidFill>
                <a:srgbClr val="C0504D"/>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1B78DD75-10E4-459E-B615-606C0DF461FC}" type="datetime1">
              <a:rPr lang="ru-RU" smtClean="0">
                <a:solidFill>
                  <a:srgbClr val="C0504D"/>
                </a:solidFill>
              </a:rPr>
              <a:pPr>
                <a:defRPr/>
              </a:pPr>
              <a:t>21.01.2025</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69"/>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EF6187A5-403D-4BED-BCBB-84F8BD46B6FA}" type="datetime1">
              <a:rPr lang="ru-RU" smtClean="0">
                <a:solidFill>
                  <a:srgbClr val="C0504D"/>
                </a:solidFill>
              </a:rPr>
              <a:pPr>
                <a:defRPr/>
              </a:pPr>
              <a:t>21.01.2025</a:t>
            </a:fld>
            <a:endParaRPr lang="ru-RU" dirty="0">
              <a:solidFill>
                <a:srgbClr val="C0504D"/>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6088443" y="3274312"/>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EFF59164-34AF-44D0-B200-B178304FE779}" type="datetime1">
              <a:rPr lang="ru-RU" smtClean="0">
                <a:solidFill>
                  <a:srgbClr val="C0504D"/>
                </a:solidFill>
              </a:rPr>
              <a:pPr>
                <a:defRPr/>
              </a:pPr>
              <a:t>21.01.2025</a:t>
            </a:fld>
            <a:endParaRPr lang="ru-RU" dirty="0">
              <a:solidFill>
                <a:srgbClr val="C0504D"/>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6E0F8D8E-51C7-4E8F-805A-C24DB1111F21}" type="datetime1">
              <a:rPr lang="ru-RU" smtClean="0">
                <a:solidFill>
                  <a:srgbClr val="C0504D"/>
                </a:solidFill>
              </a:rPr>
              <a:pPr>
                <a:defRPr/>
              </a:pPr>
              <a:t>21.01.2025</a:t>
            </a:fld>
            <a:endParaRPr lang="ru-RU" dirty="0">
              <a:solidFill>
                <a:srgbClr val="C0504D"/>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A8B2B0C6-F78E-4BB7-A890-B86A7EE505D6}" type="datetime1">
              <a:rPr lang="ru-RU" smtClean="0">
                <a:solidFill>
                  <a:srgbClr val="C0504D"/>
                </a:solidFill>
              </a:rPr>
              <a:pPr>
                <a:defRPr/>
              </a:pPr>
              <a:t>21.01.2025</a:t>
            </a:fld>
            <a:endParaRPr lang="ru-RU" dirty="0">
              <a:solidFill>
                <a:srgbClr val="C0504D"/>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1/21/2025</a:t>
            </a:fld>
            <a:endParaRPr lang="en-US"/>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Прямоугольник 4"/>
          <p:cNvSpPr/>
          <p:nvPr/>
        </p:nvSpPr>
        <p:spPr>
          <a:xfrm flipV="1">
            <a:off x="5410200" y="3897317"/>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Прямоугольник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Прямоугольник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Скругленный прямоугольник 10"/>
          <p:cNvSpPr/>
          <p:nvPr/>
        </p:nvSpPr>
        <p:spPr bwMode="white">
          <a:xfrm>
            <a:off x="5410202" y="3962403"/>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Скругленный прямоугольник 11"/>
          <p:cNvSpPr/>
          <p:nvPr/>
        </p:nvSpPr>
        <p:spPr bwMode="white">
          <a:xfrm>
            <a:off x="7377113" y="4060829"/>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Прямоугольник 12"/>
          <p:cNvSpPr/>
          <p:nvPr/>
        </p:nvSpPr>
        <p:spPr>
          <a:xfrm>
            <a:off x="0" y="3649665"/>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Прямоугольник 13"/>
          <p:cNvSpPr/>
          <p:nvPr/>
        </p:nvSpPr>
        <p:spPr>
          <a:xfrm>
            <a:off x="0" y="3675067"/>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Прямоугольник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Прямоугольник 15"/>
          <p:cNvSpPr/>
          <p:nvPr/>
        </p:nvSpPr>
        <p:spPr>
          <a:xfrm>
            <a:off x="0" y="1"/>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Заголовок 7"/>
          <p:cNvSpPr>
            <a:spLocks noGrp="1"/>
          </p:cNvSpPr>
          <p:nvPr>
            <p:ph type="ctrTitle"/>
          </p:nvPr>
        </p:nvSpPr>
        <p:spPr>
          <a:xfrm>
            <a:off x="457200" y="2401892"/>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EC4456F0-9A85-4C9E-A3F0-837DED252E2D}" type="datetime1">
              <a:rPr lang="ru-RU" smtClean="0">
                <a:solidFill>
                  <a:srgbClr val="C0504D"/>
                </a:solidFill>
              </a:rPr>
              <a:pPr>
                <a:defRPr/>
              </a:pPr>
              <a:t>21.01.2025</a:t>
            </a:fld>
            <a:endParaRPr lang="ru-RU" dirty="0">
              <a:solidFill>
                <a:srgbClr val="C0504D"/>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953A5D66-DF05-41E0-9F45-42D4BF1D1D0A}"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4726A69C-68CA-48E2-875F-D889B9DC9235}" type="datetime1">
              <a:rPr lang="ru-RU" smtClean="0">
                <a:solidFill>
                  <a:srgbClr val="C0504D"/>
                </a:solidFill>
              </a:rPr>
              <a:pPr>
                <a:defRPr/>
              </a:pPr>
              <a:t>21.01.2025</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8" name="TextBox 7"/>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9"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E663E2D3-BE24-49E5-B2A4-E1E4781CBE06}"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892CF8CE-6BAB-4783-9646-F1A1B54E3B27}" type="datetime1">
              <a:rPr lang="ru-RU" smtClean="0">
                <a:solidFill>
                  <a:srgbClr val="C0504D"/>
                </a:solidFill>
              </a:rPr>
              <a:pPr>
                <a:defRPr/>
              </a:pPr>
              <a:t>21.01.2025</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31"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10"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44962F74-8278-42FB-BBB4-8C4381BE9677}" type="datetime1">
              <a:rPr lang="ru-RU" smtClean="0">
                <a:solidFill>
                  <a:srgbClr val="C0504D"/>
                </a:solidFill>
              </a:rPr>
              <a:pPr>
                <a:defRPr/>
              </a:pPr>
              <a:t>21.01.2025</a:t>
            </a:fld>
            <a:endParaRPr lang="ru-RU" dirty="0">
              <a:solidFill>
                <a:srgbClr val="C0504D"/>
              </a:solidFill>
            </a:endParaRPr>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dirty="0">
              <a:solidFill>
                <a:srgbClr val="C0504D"/>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53E1FD3B-34A9-48FB-8085-AD7842BD5349}" type="datetime1">
              <a:rPr lang="ru-RU" smtClean="0">
                <a:solidFill>
                  <a:srgbClr val="C0504D"/>
                </a:solidFill>
              </a:rPr>
              <a:pPr>
                <a:defRPr/>
              </a:pPr>
              <a:t>21.01.2025</a:t>
            </a:fld>
            <a:endParaRPr lang="ru-RU" dirty="0">
              <a:solidFill>
                <a:srgbClr val="C0504D"/>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fld id="{2857EDC4-E93C-45C4-B5D0-824BCDAC0BD6}" type="datetime1">
              <a:rPr lang="ru-RU" smtClean="0">
                <a:solidFill>
                  <a:srgbClr val="C0504D"/>
                </a:solidFill>
              </a:rPr>
              <a:pPr>
                <a:defRPr/>
              </a:pPr>
              <a:t>21.01.2025</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69"/>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F0CB8A1F-10EA-4B6E-BDFC-A4B17081F2D1}" type="datetime1">
              <a:rPr lang="ru-RU" smtClean="0">
                <a:solidFill>
                  <a:srgbClr val="C0504D"/>
                </a:solidFill>
              </a:rPr>
              <a:pPr>
                <a:defRPr/>
              </a:pPr>
              <a:t>21.01.2025</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6088443" y="3274312"/>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3622C606-EE57-4503-857B-751AD8860895}" type="datetime1">
              <a:rPr lang="ru-RU" smtClean="0">
                <a:solidFill>
                  <a:srgbClr val="C0504D"/>
                </a:solidFill>
              </a:rPr>
              <a:pPr>
                <a:defRPr/>
              </a:pPr>
              <a:t>21.01.2025</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04B32CE4-756A-4FA9-819D-BE6C731A4D07}"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CE69E5DF-010D-4CF0-B6F2-341675439641}" type="datetime1">
              <a:rPr lang="ru-RU" smtClean="0">
                <a:solidFill>
                  <a:srgbClr val="C0504D"/>
                </a:solidFill>
              </a:rPr>
              <a:pPr>
                <a:defRPr/>
              </a:pPr>
              <a:t>21.01.2025</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57200" y="1828800"/>
            <a:ext cx="8229600" cy="4302125"/>
          </a:xfrm>
        </p:spPr>
        <p:txBody>
          <a:bodyPr/>
          <a:lstStyle/>
          <a:p>
            <a:pPr lvl="0"/>
            <a:endParaRPr lang="ru-RU" noProof="0" dirty="0" smtClean="0"/>
          </a:p>
        </p:txBody>
      </p:sp>
      <p:sp>
        <p:nvSpPr>
          <p:cNvPr id="4" name="Rectangle 4"/>
          <p:cNvSpPr>
            <a:spLocks noGrp="1" noChangeArrowheads="1"/>
          </p:cNvSpPr>
          <p:nvPr>
            <p:ph type="dt" sz="half" idx="10"/>
          </p:nvPr>
        </p:nvSpPr>
        <p:spPr>
          <a:ln/>
        </p:spPr>
        <p:txBody>
          <a:bodyPr/>
          <a:lstStyle>
            <a:lvl1pPr>
              <a:defRPr/>
            </a:lvl1pPr>
          </a:lstStyle>
          <a:p>
            <a:pPr>
              <a:defRPr/>
            </a:pPr>
            <a:fld id="{2146EEC8-9E9D-4763-A29F-55AD59FFA2AD}" type="datetime1">
              <a:rPr lang="ru-RU" smtClean="0">
                <a:solidFill>
                  <a:srgbClr val="C0504D"/>
                </a:solidFill>
              </a:rPr>
              <a:pPr>
                <a:defRPr/>
              </a:pPr>
              <a:t>21.01.2025</a:t>
            </a:fld>
            <a:endParaRPr lang="ru-RU" dirty="0">
              <a:solidFill>
                <a:srgbClr val="C0504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solidFill>
                <a:srgbClr val="C0504D"/>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31"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10"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pPr>
              <a:defRPr/>
            </a:pPr>
            <a:fld id="{41642509-939A-4188-8AB3-0D48E6297209}" type="datetime1">
              <a:rPr lang="ru-RU" smtClean="0">
                <a:solidFill>
                  <a:srgbClr val="C0504D"/>
                </a:solidFill>
              </a:rPr>
              <a:pPr>
                <a:defRPr/>
              </a:pPr>
              <a:t>21.01.2025</a:t>
            </a:fld>
            <a:endParaRPr lang="ru-RU" dirty="0">
              <a:solidFill>
                <a:srgbClr val="C0504D"/>
              </a:solidFill>
            </a:endParaRPr>
          </a:p>
        </p:txBody>
      </p:sp>
      <p:sp>
        <p:nvSpPr>
          <p:cNvPr id="28" name="Нижний колонтитул 27"/>
          <p:cNvSpPr>
            <a:spLocks noGrp="1"/>
          </p:cNvSpPr>
          <p:nvPr>
            <p:ph type="ftr" sz="quarter" idx="12"/>
          </p:nvPr>
        </p:nvSpPr>
        <p:spPr/>
        <p:txBody>
          <a:bodyPr rtlCol="0"/>
          <a:lstStyle/>
          <a:p>
            <a:pPr>
              <a:defRPr/>
            </a:pPr>
            <a:endParaRPr lang="ru-RU" dirty="0">
              <a:solidFill>
                <a:srgbClr val="C0504D"/>
              </a:solidFill>
            </a:endParaRPr>
          </a:p>
        </p:txBody>
      </p:sp>
      <p:sp>
        <p:nvSpPr>
          <p:cNvPr id="10" name="TextBox 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11"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1/21/2025</a:t>
            </a:fld>
            <a:endParaRPr lang="en-US"/>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Bookman Old Style"/>
                <a:cs typeface="Bookman Old Styl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1/21/2025</a:t>
            </a:fld>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pPr>
              <a:defRPr/>
            </a:pPr>
            <a:fld id="{CFAA54D7-A417-4993-BC0A-D8F8D9AFCAD7}" type="datetime1">
              <a:rPr lang="ru-RU" smtClean="0">
                <a:solidFill>
                  <a:srgbClr val="C0504D"/>
                </a:solidFill>
              </a:rPr>
              <a:pPr>
                <a:defRPr/>
              </a:pPr>
              <a:t>21.01.2025</a:t>
            </a:fld>
            <a:endParaRPr lang="ru-RU" dirty="0">
              <a:solidFill>
                <a:srgbClr val="C0504D"/>
              </a:solidFill>
            </a:endParaRPr>
          </a:p>
        </p:txBody>
      </p:sp>
      <p:sp>
        <p:nvSpPr>
          <p:cNvPr id="4" name="Нижний колонтитул 3"/>
          <p:cNvSpPr>
            <a:spLocks noGrp="1"/>
          </p:cNvSpPr>
          <p:nvPr>
            <p:ph type="ftr" sz="quarter" idx="11"/>
          </p:nvPr>
        </p:nvSpPr>
        <p:spPr>
          <a:xfrm>
            <a:off x="5257800" y="612648"/>
            <a:ext cx="1325880" cy="457200"/>
          </a:xfrm>
        </p:spPr>
        <p:txBody>
          <a:bodyPr/>
          <a:lstStyle/>
          <a:p>
            <a:pPr>
              <a:defRPr/>
            </a:pPr>
            <a:endParaRPr lang="ru-RU" dirty="0">
              <a:solidFill>
                <a:srgbClr val="C0504D"/>
              </a:solidFill>
            </a:endParaRPr>
          </a:p>
        </p:txBody>
      </p:sp>
      <p:sp>
        <p:nvSpPr>
          <p:cNvPr id="6" name="TextBox 5"/>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BAB914EE-A8F1-487D-882B-4505ED8FABC7}" type="datetime1">
              <a:rPr lang="ru-RU" smtClean="0">
                <a:solidFill>
                  <a:srgbClr val="C0504D"/>
                </a:solidFill>
              </a:rPr>
              <a:pPr>
                <a:defRPr/>
              </a:pPr>
              <a:t>21.01.2025</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p>
            <a:pPr>
              <a:defRPr/>
            </a:pPr>
            <a:endParaRPr lang="ru-RU" dirty="0">
              <a:solidFill>
                <a:srgbClr val="C0504D"/>
              </a:solidFill>
            </a:endParaRPr>
          </a:p>
        </p:txBody>
      </p:sp>
      <p:sp>
        <p:nvSpPr>
          <p:cNvPr id="5" name="TextBox 4"/>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69"/>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088765EE-936D-4124-80BE-85B2193C1219}" type="datetime1">
              <a:rPr lang="ru-RU" smtClean="0">
                <a:solidFill>
                  <a:srgbClr val="C0504D"/>
                </a:solidFill>
              </a:rPr>
              <a:pPr>
                <a:defRPr/>
              </a:pPr>
              <a:t>21.01.2025</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8" name="TextBox 7"/>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9" name="Picture 2" descr="Администрация Орловского района."/>
          <p:cNvPicPr>
            <a:picLocks noChangeAspect="1" noChangeArrowheads="1"/>
          </p:cNvPicPr>
          <p:nvPr userDrawn="1"/>
        </p:nvPicPr>
        <p:blipFill>
          <a:blip r:embed="rId2" cstate="print"/>
          <a:srcRect/>
          <a:stretch>
            <a:fillRect/>
          </a:stretch>
        </p:blipFill>
        <p:spPr bwMode="auto">
          <a:xfrm>
            <a:off x="4860482" y="116632"/>
            <a:ext cx="497336" cy="454852"/>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088443" y="3274312"/>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fld id="{34BFF44F-B647-4EA6-A7CC-66CF460F28CE}" type="datetime1">
              <a:rPr lang="ru-RU" smtClean="0">
                <a:solidFill>
                  <a:srgbClr val="C0504D"/>
                </a:solidFill>
              </a:rPr>
              <a:pPr>
                <a:defRPr/>
              </a:pPr>
              <a:t>21.01.2025</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2.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8" name="Прямоугольник 27"/>
          <p:cNvSpPr/>
          <p:nvPr/>
        </p:nvSpPr>
        <p:spPr>
          <a:xfrm>
            <a:off x="1" y="366822"/>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9" name="Прямоугольник 28"/>
          <p:cNvSpPr/>
          <p:nvPr/>
        </p:nvSpPr>
        <p:spPr>
          <a:xfrm>
            <a:off x="0" y="0"/>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0" name="Прямоугольник 29"/>
          <p:cNvSpPr/>
          <p:nvPr/>
        </p:nvSpPr>
        <p:spPr>
          <a:xfrm>
            <a:off x="1" y="308280"/>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1" name="Прямоугольник 30"/>
          <p:cNvSpPr/>
          <p:nvPr/>
        </p:nvSpPr>
        <p:spPr>
          <a:xfrm flipV="1">
            <a:off x="5410188" y="36025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2" name="Прямоугольник 31"/>
          <p:cNvSpPr/>
          <p:nvPr/>
        </p:nvSpPr>
        <p:spPr>
          <a:xfrm flipV="1">
            <a:off x="5410206"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pPr>
            <a:fld id="{8FBB954E-5BEA-4A0C-BB1E-8C32249DAD30}" type="datetime1">
              <a:rPr lang="ru-RU" smtClean="0">
                <a:solidFill>
                  <a:srgbClr val="C0504D"/>
                </a:solidFill>
                <a:latin typeface="Arial" charset="0"/>
              </a:rPr>
              <a:pPr fontAlgn="base">
                <a:spcBef>
                  <a:spcPct val="0"/>
                </a:spcBef>
                <a:spcAft>
                  <a:spcPct val="0"/>
                </a:spcAft>
              </a:pPr>
              <a:t>21.01.2025</a:t>
            </a:fld>
            <a:endParaRPr lang="en-US" dirty="0">
              <a:solidFill>
                <a:srgbClr val="C0504D"/>
              </a:solidFill>
              <a:latin typeface="Arial" charset="0"/>
            </a:endParaRPr>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pPr>
            <a:endParaRPr lang="en-US" dirty="0">
              <a:solidFill>
                <a:srgbClr val="C0504D"/>
              </a:solidFill>
              <a:latin typeface="Arial" charset="0"/>
            </a:endParaRPr>
          </a:p>
        </p:txBody>
      </p:sp>
      <p:sp>
        <p:nvSpPr>
          <p:cNvPr id="20" name="TextBox 1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21" name="Picture 2" descr="Администрация Орловского района."/>
          <p:cNvPicPr>
            <a:picLocks noChangeAspect="1" noChangeArrowheads="1"/>
          </p:cNvPicPr>
          <p:nvPr userDrawn="1"/>
        </p:nvPicPr>
        <p:blipFill>
          <a:blip r:embed="rId15" cstate="print"/>
          <a:srcRect/>
          <a:stretch>
            <a:fillRect/>
          </a:stretch>
        </p:blipFill>
        <p:spPr bwMode="auto">
          <a:xfrm>
            <a:off x="4860482" y="116632"/>
            <a:ext cx="497336" cy="454852"/>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3" r:id="rId12"/>
    <p:sldLayoutId id="2147483774" r:id="rId13"/>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Прямоугольник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9" name="Прямоугольник 28"/>
          <p:cNvSpPr/>
          <p:nvPr/>
        </p:nvSpPr>
        <p:spPr>
          <a:xfrm>
            <a:off x="0" y="3"/>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 name="Прямоугольник 29"/>
          <p:cNvSpPr/>
          <p:nvPr/>
        </p:nvSpPr>
        <p:spPr>
          <a:xfrm>
            <a:off x="0" y="307977"/>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1" name="Прямоугольник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2" name="Прямоугольник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33" name="Скругленный прямоугольник 32"/>
          <p:cNvSpPr/>
          <p:nvPr/>
        </p:nvSpPr>
        <p:spPr bwMode="white">
          <a:xfrm>
            <a:off x="5407031" y="496893"/>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Прямоугольник 34"/>
          <p:cNvSpPr/>
          <p:nvPr/>
        </p:nvSpPr>
        <p:spPr bwMode="invGray">
          <a:xfrm>
            <a:off x="9085263" y="-1584"/>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Прямоугольник 35"/>
          <p:cNvSpPr/>
          <p:nvPr/>
        </p:nvSpPr>
        <p:spPr bwMode="invGray">
          <a:xfrm>
            <a:off x="9043994" y="-1584"/>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Прямоугольник 36"/>
          <p:cNvSpPr/>
          <p:nvPr/>
        </p:nvSpPr>
        <p:spPr bwMode="invGray">
          <a:xfrm>
            <a:off x="9024944" y="-1584"/>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Прямоугольник 37"/>
          <p:cNvSpPr/>
          <p:nvPr/>
        </p:nvSpPr>
        <p:spPr bwMode="invGray">
          <a:xfrm>
            <a:off x="8975725" y="-1584"/>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Прямоугольник 38"/>
          <p:cNvSpPr/>
          <p:nvPr/>
        </p:nvSpPr>
        <p:spPr bwMode="invGray">
          <a:xfrm>
            <a:off x="8915406" y="3"/>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Прямоугольник 39"/>
          <p:cNvSpPr/>
          <p:nvPr/>
        </p:nvSpPr>
        <p:spPr bwMode="invGray">
          <a:xfrm>
            <a:off x="8874125" y="3"/>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063" name="Заголовок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2064" name="Текст 12"/>
          <p:cNvSpPr>
            <a:spLocks noGrp="1"/>
          </p:cNvSpPr>
          <p:nvPr>
            <p:ph type="body" idx="1"/>
          </p:nvPr>
        </p:nvSpPr>
        <p:spPr bwMode="auto">
          <a:xfrm>
            <a:off x="457200" y="2249491"/>
            <a:ext cx="8229600" cy="43243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cs typeface="+mn-cs"/>
              </a:defRPr>
            </a:lvl1pPr>
          </a:lstStyle>
          <a:p>
            <a:pPr fontAlgn="base">
              <a:spcBef>
                <a:spcPct val="0"/>
              </a:spcBef>
              <a:spcAft>
                <a:spcPct val="0"/>
              </a:spcAft>
              <a:defRPr/>
            </a:pPr>
            <a:fld id="{9A488490-0025-41B4-BA57-EA8B1414C6F6}" type="datetime1">
              <a:rPr lang="ru-RU" smtClean="0">
                <a:solidFill>
                  <a:srgbClr val="C0504D"/>
                </a:solidFill>
                <a:latin typeface="Arial" charset="0"/>
              </a:rPr>
              <a:pPr fontAlgn="base">
                <a:spcBef>
                  <a:spcPct val="0"/>
                </a:spcBef>
                <a:spcAft>
                  <a:spcPct val="0"/>
                </a:spcAft>
                <a:defRPr/>
              </a:pPr>
              <a:t>21.01.2025</a:t>
            </a:fld>
            <a:endParaRPr lang="en-US" dirty="0">
              <a:solidFill>
                <a:srgbClr val="C0504D"/>
              </a:solidFill>
              <a:latin typeface="Arial" charset="0"/>
            </a:endParaRPr>
          </a:p>
        </p:txBody>
      </p:sp>
      <p:sp>
        <p:nvSpPr>
          <p:cNvPr id="3" name="Нижний колонтитул 2"/>
          <p:cNvSpPr>
            <a:spLocks noGrp="1"/>
          </p:cNvSpPr>
          <p:nvPr>
            <p:ph type="ftr" sz="quarter" idx="3"/>
          </p:nvPr>
        </p:nvSpPr>
        <p:spPr>
          <a:xfrm>
            <a:off x="5257806" y="612775"/>
            <a:ext cx="1325563" cy="457200"/>
          </a:xfrm>
          <a:prstGeom prst="rect">
            <a:avLst/>
          </a:prstGeom>
        </p:spPr>
        <p:txBody>
          <a:bodyPr vert="horz"/>
          <a:lstStyle>
            <a:lvl1pPr algn="r" eaLnBrk="1" latinLnBrk="0" hangingPunct="1">
              <a:defRPr kumimoji="0" sz="800">
                <a:solidFill>
                  <a:schemeClr val="accent2"/>
                </a:solidFill>
                <a:cs typeface="+mn-cs"/>
              </a:defRPr>
            </a:lvl1pPr>
          </a:lstStyle>
          <a:p>
            <a:pPr fontAlgn="base">
              <a:spcBef>
                <a:spcPct val="0"/>
              </a:spcBef>
              <a:spcAft>
                <a:spcPct val="0"/>
              </a:spcAft>
              <a:defRPr/>
            </a:pPr>
            <a:endParaRPr lang="en-US" dirty="0">
              <a:solidFill>
                <a:srgbClr val="C0504D"/>
              </a:solidFill>
              <a:latin typeface="Arial" charset="0"/>
            </a:endParaRPr>
          </a:p>
        </p:txBody>
      </p:sp>
      <p:sp>
        <p:nvSpPr>
          <p:cNvPr id="20" name="TextBox 1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21" name="Picture 2" descr="Администрация Орловского района."/>
          <p:cNvPicPr>
            <a:picLocks noChangeAspect="1" noChangeArrowheads="1"/>
          </p:cNvPicPr>
          <p:nvPr userDrawn="1"/>
        </p:nvPicPr>
        <p:blipFill>
          <a:blip r:embed="rId14" cstate="print"/>
          <a:srcRect/>
          <a:stretch>
            <a:fillRect/>
          </a:stretch>
        </p:blipFill>
        <p:spPr bwMode="auto">
          <a:xfrm>
            <a:off x="4860482" y="116632"/>
            <a:ext cx="497336" cy="454852"/>
          </a:xfrm>
          <a:prstGeom prst="rect">
            <a:avLst/>
          </a:prstGeom>
          <a:noFill/>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70" r:id="rId12"/>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9BBB59"/>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9BBB59"/>
        </a:buClr>
        <a:buFont typeface="Georgia" pitchFamily="18" charset="0"/>
        <a:buChar char="▫"/>
        <a:defRPr sz="2000" kern="1200">
          <a:solidFill>
            <a:srgbClr val="9BBB59"/>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8" name="Прямоугольник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9" name="Прямоугольник 28"/>
          <p:cNvSpPr/>
          <p:nvPr/>
        </p:nvSpPr>
        <p:spPr>
          <a:xfrm>
            <a:off x="0" y="3"/>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0" name="Прямоугольник 29"/>
          <p:cNvSpPr/>
          <p:nvPr/>
        </p:nvSpPr>
        <p:spPr>
          <a:xfrm>
            <a:off x="0" y="307977"/>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1" name="Прямоугольник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2" name="Прямоугольник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33" name="Скругленный прямоугольник 32"/>
          <p:cNvSpPr/>
          <p:nvPr/>
        </p:nvSpPr>
        <p:spPr bwMode="white">
          <a:xfrm>
            <a:off x="5407031" y="496893"/>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Прямоугольник 34"/>
          <p:cNvSpPr/>
          <p:nvPr/>
        </p:nvSpPr>
        <p:spPr bwMode="invGray">
          <a:xfrm>
            <a:off x="9085263" y="-1584"/>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94" y="-1584"/>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44" y="-1584"/>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Прямоугольник 37"/>
          <p:cNvSpPr/>
          <p:nvPr/>
        </p:nvSpPr>
        <p:spPr bwMode="invGray">
          <a:xfrm>
            <a:off x="8975725" y="-1584"/>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Прямоугольник 38"/>
          <p:cNvSpPr/>
          <p:nvPr/>
        </p:nvSpPr>
        <p:spPr bwMode="invGray">
          <a:xfrm>
            <a:off x="8915406" y="3"/>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Прямоугольник 39"/>
          <p:cNvSpPr/>
          <p:nvPr/>
        </p:nvSpPr>
        <p:spPr bwMode="invGray">
          <a:xfrm>
            <a:off x="8874125" y="3"/>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423" name="Заголовок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7424" name="Текст 12"/>
          <p:cNvSpPr>
            <a:spLocks noGrp="1"/>
          </p:cNvSpPr>
          <p:nvPr>
            <p:ph type="body" idx="1"/>
          </p:nvPr>
        </p:nvSpPr>
        <p:spPr bwMode="auto">
          <a:xfrm>
            <a:off x="457200" y="2249491"/>
            <a:ext cx="8229600" cy="43243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fld id="{48AB682F-35A6-42A4-AEF4-8504B5E41B8A}" type="datetime1">
              <a:rPr lang="ru-RU" smtClean="0">
                <a:solidFill>
                  <a:srgbClr val="C0504D"/>
                </a:solidFill>
              </a:rPr>
              <a:pPr>
                <a:defRPr/>
              </a:pPr>
              <a:t>21.01.2025</a:t>
            </a:fld>
            <a:endParaRPr lang="ru-RU" dirty="0">
              <a:solidFill>
                <a:srgbClr val="C0504D"/>
              </a:solidFill>
            </a:endParaRPr>
          </a:p>
        </p:txBody>
      </p:sp>
      <p:sp>
        <p:nvSpPr>
          <p:cNvPr id="3" name="Нижний колонтитул 2"/>
          <p:cNvSpPr>
            <a:spLocks noGrp="1"/>
          </p:cNvSpPr>
          <p:nvPr>
            <p:ph type="ftr" sz="quarter" idx="3"/>
          </p:nvPr>
        </p:nvSpPr>
        <p:spPr>
          <a:xfrm>
            <a:off x="5257806" y="612775"/>
            <a:ext cx="1325563" cy="457200"/>
          </a:xfrm>
          <a:prstGeom prst="rect">
            <a:avLst/>
          </a:prstGeom>
        </p:spPr>
        <p:txBody>
          <a:bodyPr vert="horz" wrap="square" lIns="91440" tIns="45720" rIns="91440" bIns="45720" numCol="1" anchor="t" anchorCtr="0" compatLnSpc="1">
            <a:prstTxWarp prst="textNoShape">
              <a:avLst/>
            </a:prstTxWarp>
          </a:bodyPr>
          <a:lstStyle>
            <a:lvl1pPr algn="r">
              <a:defRPr sz="800" dirty="0">
                <a:solidFill>
                  <a:schemeClr val="accent2"/>
                </a:solidFill>
                <a:latin typeface="Georgia" pitchFamily="18" charset="0"/>
              </a:defRPr>
            </a:lvl1pPr>
          </a:lstStyle>
          <a:p>
            <a:pPr fontAlgn="base">
              <a:spcBef>
                <a:spcPct val="0"/>
              </a:spcBef>
              <a:spcAft>
                <a:spcPct val="0"/>
              </a:spcAft>
              <a:defRPr/>
            </a:pPr>
            <a:endParaRPr lang="ru-RU">
              <a:solidFill>
                <a:srgbClr val="C0504D"/>
              </a:solidFill>
              <a:cs typeface="Arial" charset="0"/>
            </a:endParaRPr>
          </a:p>
        </p:txBody>
      </p:sp>
      <p:sp>
        <p:nvSpPr>
          <p:cNvPr id="20" name="TextBox 1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21" name="Picture 2" descr="Администрация Орловского района."/>
          <p:cNvPicPr>
            <a:picLocks noChangeAspect="1" noChangeArrowheads="1"/>
          </p:cNvPicPr>
          <p:nvPr userDrawn="1"/>
        </p:nvPicPr>
        <p:blipFill>
          <a:blip r:embed="rId14" cstate="print"/>
          <a:srcRect/>
          <a:stretch>
            <a:fillRect/>
          </a:stretch>
        </p:blipFill>
        <p:spPr bwMode="auto">
          <a:xfrm>
            <a:off x="4860482" y="116632"/>
            <a:ext cx="497336" cy="454852"/>
          </a:xfrm>
          <a:prstGeom prst="rect">
            <a:avLst/>
          </a:prstGeom>
          <a:noFill/>
        </p:spPr>
      </p:pic>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71" r:id="rId12"/>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9BBB59"/>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9BBB59"/>
        </a:buClr>
        <a:buFont typeface="Georgia" pitchFamily="18" charset="0"/>
        <a:buChar char="▫"/>
        <a:defRPr sz="2000" kern="1200">
          <a:solidFill>
            <a:srgbClr val="9BBB59"/>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Прямоугольник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9" name="Прямоугольник 28"/>
          <p:cNvSpPr/>
          <p:nvPr/>
        </p:nvSpPr>
        <p:spPr>
          <a:xfrm>
            <a:off x="0" y="3"/>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 name="Прямоугольник 29"/>
          <p:cNvSpPr/>
          <p:nvPr/>
        </p:nvSpPr>
        <p:spPr>
          <a:xfrm>
            <a:off x="0" y="307977"/>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1" name="Прямоугольник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2" name="Прямоугольник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33" name="Скругленный прямоугольник 32"/>
          <p:cNvSpPr/>
          <p:nvPr/>
        </p:nvSpPr>
        <p:spPr bwMode="white">
          <a:xfrm>
            <a:off x="5407031" y="496893"/>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Прямоугольник 34"/>
          <p:cNvSpPr/>
          <p:nvPr/>
        </p:nvSpPr>
        <p:spPr bwMode="invGray">
          <a:xfrm>
            <a:off x="9085263" y="-1584"/>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Прямоугольник 35"/>
          <p:cNvSpPr/>
          <p:nvPr/>
        </p:nvSpPr>
        <p:spPr bwMode="invGray">
          <a:xfrm>
            <a:off x="9043994" y="-1584"/>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Прямоугольник 36"/>
          <p:cNvSpPr/>
          <p:nvPr/>
        </p:nvSpPr>
        <p:spPr bwMode="invGray">
          <a:xfrm>
            <a:off x="9024944" y="-1584"/>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Прямоугольник 37"/>
          <p:cNvSpPr/>
          <p:nvPr/>
        </p:nvSpPr>
        <p:spPr bwMode="invGray">
          <a:xfrm>
            <a:off x="8975725" y="-1584"/>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Прямоугольник 38"/>
          <p:cNvSpPr/>
          <p:nvPr/>
        </p:nvSpPr>
        <p:spPr bwMode="invGray">
          <a:xfrm>
            <a:off x="8915406" y="3"/>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Прямоугольник 39"/>
          <p:cNvSpPr/>
          <p:nvPr/>
        </p:nvSpPr>
        <p:spPr bwMode="invGray">
          <a:xfrm>
            <a:off x="8874125" y="3"/>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063" name="Заголовок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2064" name="Текст 12"/>
          <p:cNvSpPr>
            <a:spLocks noGrp="1"/>
          </p:cNvSpPr>
          <p:nvPr>
            <p:ph type="body" idx="1"/>
          </p:nvPr>
        </p:nvSpPr>
        <p:spPr bwMode="auto">
          <a:xfrm>
            <a:off x="457200" y="2249491"/>
            <a:ext cx="8229600" cy="43243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cs typeface="+mn-cs"/>
              </a:defRPr>
            </a:lvl1pPr>
          </a:lstStyle>
          <a:p>
            <a:pPr fontAlgn="base">
              <a:spcBef>
                <a:spcPct val="0"/>
              </a:spcBef>
              <a:spcAft>
                <a:spcPct val="0"/>
              </a:spcAft>
              <a:defRPr/>
            </a:pPr>
            <a:fld id="{59F95FBA-D215-4CF9-9A0B-4311C9E84C5E}" type="datetime1">
              <a:rPr lang="ru-RU" smtClean="0">
                <a:solidFill>
                  <a:srgbClr val="C0504D"/>
                </a:solidFill>
                <a:latin typeface="Arial" charset="0"/>
              </a:rPr>
              <a:pPr fontAlgn="base">
                <a:spcBef>
                  <a:spcPct val="0"/>
                </a:spcBef>
                <a:spcAft>
                  <a:spcPct val="0"/>
                </a:spcAft>
                <a:defRPr/>
              </a:pPr>
              <a:t>21.01.2025</a:t>
            </a:fld>
            <a:endParaRPr lang="en-US" dirty="0">
              <a:solidFill>
                <a:srgbClr val="C0504D"/>
              </a:solidFill>
              <a:latin typeface="Arial" charset="0"/>
            </a:endParaRPr>
          </a:p>
        </p:txBody>
      </p:sp>
      <p:sp>
        <p:nvSpPr>
          <p:cNvPr id="3" name="Нижний колонтитул 2"/>
          <p:cNvSpPr>
            <a:spLocks noGrp="1"/>
          </p:cNvSpPr>
          <p:nvPr>
            <p:ph type="ftr" sz="quarter" idx="3"/>
          </p:nvPr>
        </p:nvSpPr>
        <p:spPr>
          <a:xfrm>
            <a:off x="5257806" y="612775"/>
            <a:ext cx="1325563" cy="457200"/>
          </a:xfrm>
          <a:prstGeom prst="rect">
            <a:avLst/>
          </a:prstGeom>
        </p:spPr>
        <p:txBody>
          <a:bodyPr vert="horz"/>
          <a:lstStyle>
            <a:lvl1pPr algn="r" eaLnBrk="1" latinLnBrk="0" hangingPunct="1">
              <a:defRPr kumimoji="0" sz="800">
                <a:solidFill>
                  <a:schemeClr val="accent2"/>
                </a:solidFill>
                <a:cs typeface="+mn-cs"/>
              </a:defRPr>
            </a:lvl1pPr>
          </a:lstStyle>
          <a:p>
            <a:pPr fontAlgn="base">
              <a:spcBef>
                <a:spcPct val="0"/>
              </a:spcBef>
              <a:spcAft>
                <a:spcPct val="0"/>
              </a:spcAft>
              <a:defRPr/>
            </a:pPr>
            <a:endParaRPr lang="en-US" dirty="0">
              <a:solidFill>
                <a:srgbClr val="C0504D"/>
              </a:solidFill>
              <a:latin typeface="Arial" charset="0"/>
            </a:endParaRPr>
          </a:p>
        </p:txBody>
      </p:sp>
      <p:sp>
        <p:nvSpPr>
          <p:cNvPr id="20" name="TextBox 19"/>
          <p:cNvSpPr txBox="1"/>
          <p:nvPr userDrawn="1"/>
        </p:nvSpPr>
        <p:spPr>
          <a:xfrm>
            <a:off x="5429256" y="260648"/>
            <a:ext cx="3571900"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endPar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21" name="Picture 2" descr="Администрация Орловского района."/>
          <p:cNvPicPr>
            <a:picLocks noChangeAspect="1" noChangeArrowheads="1"/>
          </p:cNvPicPr>
          <p:nvPr userDrawn="1"/>
        </p:nvPicPr>
        <p:blipFill>
          <a:blip r:embed="rId16" cstate="print"/>
          <a:srcRect/>
          <a:stretch>
            <a:fillRect/>
          </a:stretch>
        </p:blipFill>
        <p:spPr bwMode="auto">
          <a:xfrm>
            <a:off x="4860482" y="116632"/>
            <a:ext cx="497336" cy="454852"/>
          </a:xfrm>
          <a:prstGeom prst="rect">
            <a:avLst/>
          </a:prstGeom>
          <a:noFill/>
        </p:spPr>
      </p:pic>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2" r:id="rId13"/>
    <p:sldLayoutId id="2147483775" r:id="rId14"/>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9BBB59"/>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9BBB59"/>
        </a:buClr>
        <a:buFont typeface="Georgia" pitchFamily="18" charset="0"/>
        <a:buChar char="▫"/>
        <a:defRPr sz="2000" kern="1200">
          <a:solidFill>
            <a:srgbClr val="9BBB59"/>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notesSlide" Target="../notesSlides/notesSlide6.xml"/><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oleObject" Target="../embeddings/_____Microsoft_Office_Excel_97-20031.xls"/><Relationship Id="rId15" Type="http://schemas.openxmlformats.org/officeDocument/2006/relationships/image" Target="../media/image2.jpe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jpeg"/><Relationship Id="rId1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chart" Target="../charts/chart2.xml"/><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0.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8.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Layout" Target="../diagrams/layout4.xml"/><Relationship Id="rId18" Type="http://schemas.openxmlformats.org/officeDocument/2006/relationships/diagramQuickStyle" Target="../diagrams/quickStyle5.xml"/><Relationship Id="rId3" Type="http://schemas.openxmlformats.org/officeDocument/2006/relationships/image" Target="../media/image51.jpeg"/><Relationship Id="rId21" Type="http://schemas.microsoft.com/office/2007/relationships/diagramDrawing" Target="../diagrams/drawing5.xml"/><Relationship Id="rId7" Type="http://schemas.openxmlformats.org/officeDocument/2006/relationships/diagramColors" Target="../diagrams/colors2.xml"/><Relationship Id="rId12" Type="http://schemas.openxmlformats.org/officeDocument/2006/relationships/diagramData" Target="../diagrams/data4.xml"/><Relationship Id="rId17" Type="http://schemas.openxmlformats.org/officeDocument/2006/relationships/diagramLayout" Target="../diagrams/layout5.xml"/><Relationship Id="rId2" Type="http://schemas.openxmlformats.org/officeDocument/2006/relationships/notesSlide" Target="../notesSlides/notesSlide14.xml"/><Relationship Id="rId16" Type="http://schemas.openxmlformats.org/officeDocument/2006/relationships/diagramData" Target="../diagrams/data5.xml"/><Relationship Id="rId20" Type="http://schemas.microsoft.com/office/2007/relationships/diagramDrawing" Target="../diagrams/drawing4.xml"/><Relationship Id="rId1" Type="http://schemas.openxmlformats.org/officeDocument/2006/relationships/slideLayout" Target="../slideLayouts/slideLayout39.xml"/><Relationship Id="rId6" Type="http://schemas.openxmlformats.org/officeDocument/2006/relationships/diagramQuickStyle" Target="../diagrams/quickStyle2.xml"/><Relationship Id="rId11" Type="http://schemas.openxmlformats.org/officeDocument/2006/relationships/diagramColors" Target="../diagrams/colors3.xml"/><Relationship Id="rId5" Type="http://schemas.openxmlformats.org/officeDocument/2006/relationships/diagramLayout" Target="../diagrams/layout2.xml"/><Relationship Id="rId15" Type="http://schemas.openxmlformats.org/officeDocument/2006/relationships/diagramColors" Target="../diagrams/colors4.xml"/><Relationship Id="rId23" Type="http://schemas.microsoft.com/office/2007/relationships/diagramDrawing" Target="../diagrams/drawing7.xml"/><Relationship Id="rId10" Type="http://schemas.openxmlformats.org/officeDocument/2006/relationships/diagramQuickStyle" Target="../diagrams/quickStyle3.xml"/><Relationship Id="rId19" Type="http://schemas.openxmlformats.org/officeDocument/2006/relationships/diagramColors" Target="../diagrams/colors5.xml"/><Relationship Id="rId4" Type="http://schemas.openxmlformats.org/officeDocument/2006/relationships/diagramData" Target="../diagrams/data2.xml"/><Relationship Id="rId9" Type="http://schemas.openxmlformats.org/officeDocument/2006/relationships/diagramLayout" Target="../diagrams/layout3.xml"/><Relationship Id="rId14" Type="http://schemas.openxmlformats.org/officeDocument/2006/relationships/diagramQuickStyle" Target="../diagrams/quickStyle4.xml"/><Relationship Id="rId22" Type="http://schemas.microsoft.com/office/2007/relationships/diagramDrawing" Target="../diagrams/drawing6.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1.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chart" Target="../charts/chart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7.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chart" Target="../charts/chart6.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6.jpe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69.jpeg"/><Relationship Id="rId5" Type="http://schemas.openxmlformats.org/officeDocument/2006/relationships/chart" Target="../charts/chart10.xml"/><Relationship Id="rId4" Type="http://schemas.openxmlformats.org/officeDocument/2006/relationships/chart" Target="../charts/chart9.xml"/></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1.xml"/><Relationship Id="rId6" Type="http://schemas.openxmlformats.org/officeDocument/2006/relationships/image" Target="../media/image76.jpe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77.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chart" Target="../charts/chart14.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chart" Target="../charts/chart15.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chart" Target="../charts/chart16.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2.xml"/><Relationship Id="rId6" Type="http://schemas.openxmlformats.org/officeDocument/2006/relationships/image" Target="../media/image81.jpeg"/><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1.xml"/><Relationship Id="rId6" Type="http://schemas.openxmlformats.org/officeDocument/2006/relationships/image" Target="../media/image85.png"/><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2.xml"/><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2.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2.xml"/><Relationship Id="rId4" Type="http://schemas.openxmlformats.org/officeDocument/2006/relationships/image" Target="../media/image97.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2.xml"/><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chart" Target="../charts/chart17.xml"/><Relationship Id="rId1" Type="http://schemas.openxmlformats.org/officeDocument/2006/relationships/slideLayout" Target="../slideLayouts/slideLayout31.xml"/><Relationship Id="rId4" Type="http://schemas.openxmlformats.org/officeDocument/2006/relationships/image" Target="../media/image10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10.xml"/><Relationship Id="rId7"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microsoft.com/office/2007/relationships/diagramDrawing" Target="../diagrams/drawing14.xml"/><Relationship Id="rId4" Type="http://schemas.openxmlformats.org/officeDocument/2006/relationships/diagramLayout" Target="../diagrams/layout10.xml"/><Relationship Id="rId9" Type="http://schemas.openxmlformats.org/officeDocument/2006/relationships/image" Target="../media/image1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rot="2048705">
            <a:off x="4886674" y="50391"/>
            <a:ext cx="1978089" cy="677893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a:extLst>
              <a:ext uri="{FF2B5EF4-FFF2-40B4-BE49-F238E27FC236}">
                <a16:creationId xmlns="" xmlns:a16="http://schemas.microsoft.com/office/drawing/2014/main" id="{7699CAAB-1C12-4B03-A0C3-2A9C4A690119}"/>
              </a:ext>
            </a:extLst>
          </p:cNvPr>
          <p:cNvSpPr/>
          <p:nvPr/>
        </p:nvSpPr>
        <p:spPr>
          <a:xfrm>
            <a:off x="1115616" y="404664"/>
            <a:ext cx="4568987" cy="1154162"/>
          </a:xfrm>
          <a:prstGeom prst="rect">
            <a:avLst/>
          </a:prstGeom>
        </p:spPr>
        <p:txBody>
          <a:bodyPr wrap="square">
            <a:spAutoFit/>
          </a:bodyPr>
          <a:lstStyle/>
          <a:p>
            <a:r>
              <a:rPr lang="ru-RU" sz="2300" spc="133" dirty="0" smtClean="0">
                <a:solidFill>
                  <a:srgbClr val="92D050"/>
                </a:solidFill>
                <a:latin typeface="Tahoma" panose="020B0604030504040204" pitchFamily="34" charset="0"/>
                <a:ea typeface="Tahoma" panose="020B0604030504040204" pitchFamily="34" charset="0"/>
                <a:cs typeface="Tahoma" panose="020B0604030504040204" pitchFamily="34" charset="0"/>
              </a:rPr>
              <a:t>Финансовый отдел Администрации Орловского района</a:t>
            </a:r>
            <a:endParaRPr lang="ru-RU" sz="2000" spc="133" dirty="0">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pic>
        <p:nvPicPr>
          <p:cNvPr id="23" name="Рисунок 22">
            <a:extLst>
              <a:ext uri="{FF2B5EF4-FFF2-40B4-BE49-F238E27FC236}">
                <a16:creationId xmlns="" xmlns:a16="http://schemas.microsoft.com/office/drawing/2014/main" id="{3A1C0AFC-D6B0-43C8-A85A-A081517592B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132"/>
            <a:ext cx="45719" cy="6861132"/>
          </a:xfrm>
          <a:prstGeom prst="rect">
            <a:avLst/>
          </a:prstGeom>
        </p:spPr>
      </p:pic>
      <p:sp>
        <p:nvSpPr>
          <p:cNvPr id="15" name="Прямоугольный треугольник 14"/>
          <p:cNvSpPr/>
          <p:nvPr/>
        </p:nvSpPr>
        <p:spPr>
          <a:xfrm flipH="1">
            <a:off x="7164288" y="3872342"/>
            <a:ext cx="1979712" cy="2985658"/>
          </a:xfrm>
          <a:prstGeom prst="r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a:extLst>
              <a:ext uri="{FF2B5EF4-FFF2-40B4-BE49-F238E27FC236}">
                <a16:creationId xmlns="" xmlns:a16="http://schemas.microsoft.com/office/drawing/2014/main" id="{88720B45-D310-45BB-B37F-8E4377D17C32}"/>
              </a:ext>
            </a:extLst>
          </p:cNvPr>
          <p:cNvSpPr/>
          <p:nvPr/>
        </p:nvSpPr>
        <p:spPr>
          <a:xfrm>
            <a:off x="-9505" y="2645581"/>
            <a:ext cx="5729826" cy="2369880"/>
          </a:xfrm>
          <a:prstGeom prst="rect">
            <a:avLst/>
          </a:prstGeom>
        </p:spPr>
        <p:txBody>
          <a:bodyPr wrap="square">
            <a:spAutoFit/>
          </a:bodyPr>
          <a:lstStyle/>
          <a:p>
            <a:pPr algn="ctr"/>
            <a:r>
              <a:rPr lang="ru-RU" sz="3200" b="1" dirty="0" smtClean="0">
                <a:latin typeface="Tahoma" panose="020B0604030504040204" pitchFamily="34" charset="0"/>
                <a:ea typeface="Tahoma" panose="020B0604030504040204" pitchFamily="34" charset="0"/>
                <a:cs typeface="Tahoma" panose="020B0604030504040204" pitchFamily="34" charset="0"/>
              </a:rPr>
              <a:t>БЮДЖЕТ </a:t>
            </a:r>
            <a:endParaRPr lang="ru-RU" sz="3200" b="1" dirty="0" smtClean="0">
              <a:latin typeface="Tahoma" panose="020B0604030504040204" pitchFamily="34" charset="0"/>
              <a:ea typeface="Tahoma" panose="020B0604030504040204" pitchFamily="34" charset="0"/>
              <a:cs typeface="Tahoma" panose="020B0604030504040204" pitchFamily="34" charset="0"/>
            </a:endParaRPr>
          </a:p>
          <a:p>
            <a:pPr algn="ctr"/>
            <a:r>
              <a:rPr lang="ru-RU" sz="3200" b="1" dirty="0" smtClean="0">
                <a:latin typeface="Tahoma" panose="020B0604030504040204" pitchFamily="34" charset="0"/>
                <a:ea typeface="Tahoma" panose="020B0604030504040204" pitchFamily="34" charset="0"/>
                <a:cs typeface="Tahoma" panose="020B0604030504040204" pitchFamily="34" charset="0"/>
              </a:rPr>
              <a:t>ОРЛОВСКОГО РАЙОНА</a:t>
            </a:r>
          </a:p>
          <a:p>
            <a:pPr algn="ctr"/>
            <a:endParaRPr lang="ru-RU" sz="3200" b="1" dirty="0" smtClean="0">
              <a:latin typeface="Tahoma" panose="020B0604030504040204" pitchFamily="34" charset="0"/>
              <a:ea typeface="Tahoma" panose="020B0604030504040204" pitchFamily="34" charset="0"/>
              <a:cs typeface="Tahoma" panose="020B0604030504040204" pitchFamily="34" charset="0"/>
            </a:endParaRPr>
          </a:p>
          <a:p>
            <a:pPr algn="ctr"/>
            <a:r>
              <a:rPr lang="ru-RU"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на 202</a:t>
            </a:r>
            <a:r>
              <a:rPr lang="en-US"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5</a:t>
            </a:r>
            <a:r>
              <a:rPr lang="ru-RU"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 год и на плановый период 202</a:t>
            </a:r>
            <a:r>
              <a:rPr lang="en-US"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6</a:t>
            </a:r>
            <a:r>
              <a:rPr lang="ru-RU"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 и 202</a:t>
            </a:r>
            <a:r>
              <a:rPr lang="en-US"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7</a:t>
            </a:r>
            <a:r>
              <a:rPr lang="ru-RU" sz="2600" b="1" dirty="0" smtClean="0">
                <a:solidFill>
                  <a:srgbClr val="636363"/>
                </a:solidFill>
                <a:latin typeface="Tahoma" panose="020B0604030504040204" pitchFamily="34" charset="0"/>
                <a:ea typeface="Tahoma" panose="020B0604030504040204" pitchFamily="34" charset="0"/>
                <a:cs typeface="Tahoma" panose="020B0604030504040204" pitchFamily="34" charset="0"/>
              </a:rPr>
              <a:t> годов</a:t>
            </a:r>
          </a:p>
        </p:txBody>
      </p:sp>
      <p:pic>
        <p:nvPicPr>
          <p:cNvPr id="10" name="Picture 2" descr="Администрация Орловского района."/>
          <p:cNvPicPr>
            <a:picLocks noChangeAspect="1" noChangeArrowheads="1"/>
          </p:cNvPicPr>
          <p:nvPr/>
        </p:nvPicPr>
        <p:blipFill>
          <a:blip r:embed="rId4" cstate="print"/>
          <a:srcRect/>
          <a:stretch>
            <a:fillRect/>
          </a:stretch>
        </p:blipFill>
        <p:spPr bwMode="auto">
          <a:xfrm>
            <a:off x="214283" y="428604"/>
            <a:ext cx="714380" cy="857256"/>
          </a:xfrm>
          <a:prstGeom prst="rect">
            <a:avLst/>
          </a:prstGeom>
          <a:noFill/>
        </p:spPr>
      </p:pic>
      <p:pic>
        <p:nvPicPr>
          <p:cNvPr id="116740" name="Picture 4" descr="https://sudisam.ru/photos/000/8b5/file.jpg"/>
          <p:cNvPicPr>
            <a:picLocks noChangeAspect="1" noChangeArrowheads="1"/>
          </p:cNvPicPr>
          <p:nvPr/>
        </p:nvPicPr>
        <p:blipFill>
          <a:blip r:embed="rId5" cstate="print"/>
          <a:srcRect/>
          <a:stretch>
            <a:fillRect/>
          </a:stretch>
        </p:blipFill>
        <p:spPr bwMode="auto">
          <a:xfrm>
            <a:off x="5357818" y="0"/>
            <a:ext cx="3786182" cy="6858000"/>
          </a:xfrm>
          <a:prstGeom prst="rect">
            <a:avLst/>
          </a:prstGeom>
          <a:noFill/>
        </p:spPr>
      </p:pic>
    </p:spTree>
    <p:extLst>
      <p:ext uri="{BB962C8B-B14F-4D97-AF65-F5344CB8AC3E}">
        <p14:creationId xmlns:p14="http://schemas.microsoft.com/office/powerpoint/2010/main" xmlns="" val="2945770441"/>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714356"/>
            <a:ext cx="9143999" cy="61436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28604"/>
            <a:ext cx="9144000" cy="1265417"/>
          </a:xfrm>
          <a:custGeom>
            <a:avLst/>
            <a:gdLst/>
            <a:ahLst/>
            <a:cxnLst/>
            <a:rect l="l" t="t" r="r" b="b"/>
            <a:pathLst>
              <a:path w="6858000" h="2258695">
                <a:moveTo>
                  <a:pt x="0" y="2258568"/>
                </a:moveTo>
                <a:lnTo>
                  <a:pt x="6858000" y="2258568"/>
                </a:lnTo>
                <a:lnTo>
                  <a:pt x="6858000" y="0"/>
                </a:lnTo>
                <a:lnTo>
                  <a:pt x="0" y="0"/>
                </a:lnTo>
                <a:lnTo>
                  <a:pt x="0" y="2258568"/>
                </a:lnTo>
                <a:close/>
              </a:path>
            </a:pathLst>
          </a:custGeom>
          <a:solidFill>
            <a:srgbClr val="4F6128">
              <a:alpha val="65097"/>
            </a:srgbClr>
          </a:solidFill>
        </p:spPr>
        <p:txBody>
          <a:bodyPr wrap="square" lIns="0" tIns="0" rIns="0" bIns="0" rtlCol="0"/>
          <a:lstStyle/>
          <a:p>
            <a:endParaRPr/>
          </a:p>
        </p:txBody>
      </p:sp>
      <p:sp>
        <p:nvSpPr>
          <p:cNvPr id="4" name="object 4"/>
          <p:cNvSpPr txBox="1">
            <a:spLocks noGrp="1"/>
          </p:cNvSpPr>
          <p:nvPr>
            <p:ph type="title"/>
          </p:nvPr>
        </p:nvSpPr>
        <p:spPr>
          <a:xfrm>
            <a:off x="697518" y="532923"/>
            <a:ext cx="7749540" cy="627736"/>
          </a:xfrm>
          <a:prstGeom prst="rect">
            <a:avLst/>
          </a:prstGeom>
        </p:spPr>
        <p:txBody>
          <a:bodyPr vert="horz" wrap="square" lIns="0" tIns="12065" rIns="0" bIns="0" rtlCol="0">
            <a:spAutoFit/>
          </a:bodyPr>
          <a:lstStyle/>
          <a:p>
            <a:pPr marL="12700" algn="ctr">
              <a:lnSpc>
                <a:spcPct val="100000"/>
              </a:lnSpc>
              <a:spcBef>
                <a:spcPts val="95"/>
              </a:spcBef>
            </a:pPr>
            <a:r>
              <a:rPr sz="4000" spc="-5" smtClean="0"/>
              <a:t>ДОХОДЫ</a:t>
            </a:r>
            <a:r>
              <a:rPr sz="4000" spc="-40" smtClean="0"/>
              <a:t> </a:t>
            </a:r>
            <a:r>
              <a:rPr sz="4000" spc="-10" dirty="0"/>
              <a:t>БЮДЖЕТА</a:t>
            </a:r>
            <a:endParaRPr sz="4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p:cNvPicPr>
            <a:picLocks noChangeAspect="1" noChangeArrowheads="1"/>
          </p:cNvPicPr>
          <p:nvPr/>
        </p:nvPicPr>
        <p:blipFill>
          <a:blip r:embed="rId4" cstate="print"/>
          <a:srcRect/>
          <a:stretch>
            <a:fillRect/>
          </a:stretch>
        </p:blipFill>
        <p:spPr bwMode="auto">
          <a:xfrm>
            <a:off x="0" y="0"/>
            <a:ext cx="9144000" cy="6715148"/>
          </a:xfrm>
          <a:prstGeom prst="rect">
            <a:avLst/>
          </a:prstGeom>
          <a:noFill/>
          <a:ln w="9525">
            <a:noFill/>
            <a:miter lim="800000"/>
            <a:headEnd/>
            <a:tailEnd/>
          </a:ln>
        </p:spPr>
      </p:pic>
      <p:graphicFrame>
        <p:nvGraphicFramePr>
          <p:cNvPr id="44034" name="Диаграмма 9"/>
          <p:cNvGraphicFramePr>
            <a:graphicFrameLocks/>
          </p:cNvGraphicFramePr>
          <p:nvPr/>
        </p:nvGraphicFramePr>
        <p:xfrm>
          <a:off x="284163" y="1452563"/>
          <a:ext cx="8778875" cy="5537200"/>
        </p:xfrm>
        <a:graphic>
          <a:graphicData uri="http://schemas.openxmlformats.org/presentationml/2006/ole">
            <p:oleObj spid="_x0000_s2052" name="Worksheet" r:id="rId5" imgW="8848745" imgH="5638680" progId="Excel.Sheet.8">
              <p:embed/>
            </p:oleObj>
          </a:graphicData>
        </a:graphic>
      </p:graphicFrame>
      <p:sp>
        <p:nvSpPr>
          <p:cNvPr id="7" name="TextBox 6"/>
          <p:cNvSpPr txBox="1"/>
          <p:nvPr/>
        </p:nvSpPr>
        <p:spPr bwMode="auto">
          <a:xfrm>
            <a:off x="5643576" y="260351"/>
            <a:ext cx="3681405"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p>
        </p:txBody>
      </p:sp>
      <p:sp>
        <p:nvSpPr>
          <p:cNvPr id="18438" name="Прямоугольник 11"/>
          <p:cNvSpPr>
            <a:spLocks noChangeArrowheads="1"/>
          </p:cNvSpPr>
          <p:nvPr/>
        </p:nvSpPr>
        <p:spPr bwMode="auto">
          <a:xfrm>
            <a:off x="7561263" y="1214428"/>
            <a:ext cx="1619250" cy="307777"/>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ru-RU" sz="1400" b="1" dirty="0" err="1" smtClean="0">
                <a:solidFill>
                  <a:prstClr val="black"/>
                </a:solidFill>
                <a:latin typeface="Trebuchet MS"/>
              </a:rPr>
              <a:t>млн</a:t>
            </a:r>
            <a:r>
              <a:rPr lang="ru-RU" sz="1400" b="1" dirty="0" smtClean="0">
                <a:solidFill>
                  <a:prstClr val="black"/>
                </a:solidFill>
                <a:latin typeface="Trebuchet MS"/>
              </a:rPr>
              <a:t> </a:t>
            </a:r>
            <a:r>
              <a:rPr lang="ru-RU" sz="1400" b="1" dirty="0">
                <a:solidFill>
                  <a:prstClr val="black"/>
                </a:solidFill>
                <a:latin typeface="Trebuchet MS"/>
              </a:rPr>
              <a:t>рублей</a:t>
            </a:r>
          </a:p>
        </p:txBody>
      </p:sp>
      <p:sp>
        <p:nvSpPr>
          <p:cNvPr id="2" name="Заголовок 1"/>
          <p:cNvSpPr>
            <a:spLocks noGrp="1"/>
          </p:cNvSpPr>
          <p:nvPr>
            <p:ph type="title"/>
          </p:nvPr>
        </p:nvSpPr>
        <p:spPr>
          <a:xfrm>
            <a:off x="0" y="620688"/>
            <a:ext cx="9144000" cy="808048"/>
          </a:xfrm>
        </p:spPr>
        <p:txBody>
          <a:bodyPr>
            <a:noAutofit/>
          </a:bodyPr>
          <a:lstStyle/>
          <a:p>
            <a:pPr algn="ctr" fontAlgn="auto">
              <a:spcAft>
                <a:spcPts val="0"/>
              </a:spcAft>
              <a:defRPr/>
            </a:pPr>
            <a:r>
              <a:rPr lang="ru-RU"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t>Собственные доходы консолидированного</a:t>
            </a:r>
            <a:r>
              <a:rPr lang="en-US"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t> </a:t>
            </a:r>
            <a:r>
              <a:rPr lang="ru-RU"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t>БЮДЖЕТА и</a:t>
            </a:r>
            <a:br>
              <a:rPr lang="ru-RU"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br>
            <a:r>
              <a:rPr lang="ru-RU" sz="216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innerShdw blurRad="63500" dist="50800" dir="16200000">
                    <a:prstClr val="black">
                      <a:alpha val="50000"/>
                    </a:prstClr>
                  </a:innerShdw>
                </a:effectLst>
                <a:ea typeface="+mn-ea"/>
                <a:cs typeface="+mn-cs"/>
              </a:rPr>
              <a:t>бюджета Орловского района</a:t>
            </a:r>
          </a:p>
        </p:txBody>
      </p:sp>
      <p:sp>
        <p:nvSpPr>
          <p:cNvPr id="44038" name="Номер слайда 11"/>
          <p:cNvSpPr>
            <a:spLocks noGrp="1"/>
          </p:cNvSpPr>
          <p:nvPr>
            <p:ph type="sldNum" sz="quarter" idx="4294967295"/>
          </p:nvPr>
        </p:nvSpPr>
        <p:spPr bwMode="auto">
          <a:xfrm>
            <a:off x="8174736" y="2272"/>
            <a:ext cx="762000" cy="365760"/>
          </a:xfrm>
          <a:prstGeom prst="rect">
            <a:avLst/>
          </a:prstGeom>
          <a:noFill/>
          <a:ln>
            <a:miter lim="800000"/>
            <a:headEnd/>
            <a:tailEnd/>
          </a:ln>
        </p:spPr>
        <p:txBody>
          <a:bodyPr wrap="square" lIns="91440" tIns="45720" rIns="91440" bIns="45720" numCol="1" anchorCtr="0" compatLnSpc="1">
            <a:prstTxWarp prst="textNoShape">
              <a:avLst/>
            </a:prstTxWarp>
          </a:bodyPr>
          <a:lstStyle/>
          <a:p>
            <a:r>
              <a:rPr lang="ru-RU" dirty="0" smtClean="0">
                <a:cs typeface="Arial" charset="0"/>
              </a:rPr>
              <a:t>.</a:t>
            </a:r>
            <a:endParaRPr lang="ru-RU" dirty="0">
              <a:cs typeface="Arial" charset="0"/>
            </a:endParaRPr>
          </a:p>
        </p:txBody>
      </p:sp>
      <p:pic>
        <p:nvPicPr>
          <p:cNvPr id="1027" name="Picture 3"/>
          <p:cNvPicPr>
            <a:picLocks noChangeAspect="1" noChangeArrowheads="1"/>
          </p:cNvPicPr>
          <p:nvPr/>
        </p:nvPicPr>
        <p:blipFill>
          <a:blip r:embed="rId6" cstate="print">
            <a:extLst/>
          </a:blip>
          <a:srcRect/>
          <a:stretch>
            <a:fillRect/>
          </a:stretch>
        </p:blipFill>
        <p:spPr bwMode="auto">
          <a:xfrm>
            <a:off x="246757" y="3255268"/>
            <a:ext cx="171450" cy="1619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1028" name="Picture 4"/>
          <p:cNvPicPr>
            <a:picLocks noChangeAspect="1" noChangeArrowheads="1"/>
          </p:cNvPicPr>
          <p:nvPr/>
        </p:nvPicPr>
        <p:blipFill>
          <a:blip r:embed="rId7" cstate="print">
            <a:extLst/>
          </a:blip>
          <a:srcRect/>
          <a:stretch>
            <a:fillRect/>
          </a:stretch>
        </p:blipFill>
        <p:spPr bwMode="auto">
          <a:xfrm>
            <a:off x="256282" y="3675360"/>
            <a:ext cx="161925" cy="1619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4" name="TextBox 3"/>
          <p:cNvSpPr txBox="1"/>
          <p:nvPr/>
        </p:nvSpPr>
        <p:spPr>
          <a:xfrm>
            <a:off x="458788" y="3071813"/>
            <a:ext cx="606256" cy="923330"/>
          </a:xfrm>
          <a:prstGeom prst="rect">
            <a:avLst/>
          </a:prstGeom>
          <a:noFill/>
        </p:spPr>
        <p:txBody>
          <a:bodyPr wrap="none">
            <a:spAutoFit/>
          </a:bodyPr>
          <a:lstStyle/>
          <a:p>
            <a:pPr fontAlgn="base">
              <a:lnSpc>
                <a:spcPct val="150000"/>
              </a:lnSpc>
              <a:spcBef>
                <a:spcPct val="0"/>
              </a:spcBef>
              <a:spcAft>
                <a:spcPct val="0"/>
              </a:spcAft>
              <a:defRPr/>
            </a:pPr>
            <a:r>
              <a:rPr lang="ru-RU" b="1" dirty="0" smtClean="0">
                <a:solidFill>
                  <a:prstClr val="black"/>
                </a:solidFill>
                <a:latin typeface="Trebuchet MS"/>
              </a:rPr>
              <a:t>БР</a:t>
            </a:r>
            <a:endParaRPr lang="ru-RU" b="1" dirty="0">
              <a:solidFill>
                <a:prstClr val="black"/>
              </a:solidFill>
              <a:latin typeface="Trebuchet MS"/>
            </a:endParaRPr>
          </a:p>
          <a:p>
            <a:pPr fontAlgn="base">
              <a:lnSpc>
                <a:spcPct val="150000"/>
              </a:lnSpc>
              <a:spcBef>
                <a:spcPct val="0"/>
              </a:spcBef>
              <a:spcAft>
                <a:spcPct val="0"/>
              </a:spcAft>
              <a:defRPr/>
            </a:pPr>
            <a:r>
              <a:rPr lang="ru-RU" b="1" dirty="0" smtClean="0">
                <a:solidFill>
                  <a:prstClr val="black"/>
                </a:solidFill>
                <a:latin typeface="Trebuchet MS"/>
              </a:rPr>
              <a:t>КБР</a:t>
            </a:r>
            <a:endParaRPr lang="ru-RU" b="1" dirty="0">
              <a:solidFill>
                <a:prstClr val="black"/>
              </a:solidFill>
              <a:latin typeface="Trebuchet MS"/>
            </a:endParaRPr>
          </a:p>
        </p:txBody>
      </p:sp>
      <p:sp>
        <p:nvSpPr>
          <p:cNvPr id="5" name="Овал 4"/>
          <p:cNvSpPr/>
          <p:nvPr/>
        </p:nvSpPr>
        <p:spPr>
          <a:xfrm>
            <a:off x="214282" y="5384304"/>
            <a:ext cx="1540951" cy="1473696"/>
          </a:xfrm>
          <a:prstGeom prst="ellipse">
            <a:avLst/>
          </a:prstGeom>
          <a:blipFill dpi="0" rotWithShape="1">
            <a:blip r:embed="rId8" cstate="print"/>
            <a:srcRect/>
            <a:stretch>
              <a:fillRect l="-26000" t="-3000" r="-26000" b="-1000"/>
            </a:stretch>
          </a:blipFill>
          <a:ln w="53975" cmpd="thinThick">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16" name="Овал 15"/>
          <p:cNvSpPr/>
          <p:nvPr/>
        </p:nvSpPr>
        <p:spPr>
          <a:xfrm>
            <a:off x="1857356" y="5730382"/>
            <a:ext cx="1241581" cy="1127618"/>
          </a:xfrm>
          <a:prstGeom prst="ellipse">
            <a:avLst/>
          </a:prstGeom>
          <a:blipFill dpi="0" rotWithShape="1">
            <a:blip r:embed="rId9" cstate="print"/>
            <a:srcRect/>
            <a:stretch>
              <a:fillRect l="-27000" r="-26000" b="-1000"/>
            </a:stretch>
          </a:blipFill>
          <a:ln w="53975" cmpd="thinThick">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17" name="Овал 16"/>
          <p:cNvSpPr/>
          <p:nvPr/>
        </p:nvSpPr>
        <p:spPr>
          <a:xfrm>
            <a:off x="3143240" y="5384304"/>
            <a:ext cx="1512168" cy="1473696"/>
          </a:xfrm>
          <a:prstGeom prst="ellipse">
            <a:avLst/>
          </a:prstGeom>
          <a:blipFill dpi="0" rotWithShape="1">
            <a:blip r:embed="rId10" cstate="print"/>
            <a:srcRect/>
            <a:stretch>
              <a:fillRect l="-21000" t="-2000" r="-26000" b="1000"/>
            </a:stretch>
          </a:blipFill>
          <a:ln w="53975" cmpd="thinThick">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18" name="Овал 17"/>
          <p:cNvSpPr/>
          <p:nvPr/>
        </p:nvSpPr>
        <p:spPr>
          <a:xfrm>
            <a:off x="4429131" y="5429264"/>
            <a:ext cx="1500192" cy="1341908"/>
          </a:xfrm>
          <a:prstGeom prst="ellipse">
            <a:avLst/>
          </a:prstGeom>
          <a:blipFill dpi="0" rotWithShape="1">
            <a:blip r:embed="rId11" cstate="print"/>
            <a:srcRect/>
            <a:stretch>
              <a:fillRect l="-33000" t="-3000" r="2000" b="-1000"/>
            </a:stretch>
          </a:blipFill>
          <a:ln w="53975" cmpd="thinThick">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19" name="Овал 18"/>
          <p:cNvSpPr/>
          <p:nvPr/>
        </p:nvSpPr>
        <p:spPr>
          <a:xfrm>
            <a:off x="5857884" y="5384304"/>
            <a:ext cx="1512341" cy="1473696"/>
          </a:xfrm>
          <a:prstGeom prst="ellipse">
            <a:avLst/>
          </a:prstGeom>
          <a:blipFill dpi="0" rotWithShape="1">
            <a:blip r:embed="rId12" cstate="print"/>
            <a:srcRect/>
            <a:stretch>
              <a:fillRect l="-59000" t="-26000" r="-43000" b="-24000"/>
            </a:stretch>
          </a:blipFill>
          <a:ln w="53975" cmpd="thinThick">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sp>
        <p:nvSpPr>
          <p:cNvPr id="20" name="Овал 19"/>
          <p:cNvSpPr/>
          <p:nvPr/>
        </p:nvSpPr>
        <p:spPr>
          <a:xfrm>
            <a:off x="7286644" y="5373216"/>
            <a:ext cx="1567012" cy="1484784"/>
          </a:xfrm>
          <a:prstGeom prst="ellipse">
            <a:avLst/>
          </a:prstGeom>
          <a:blipFill dpi="0" rotWithShape="1">
            <a:blip r:embed="rId13" cstate="print"/>
            <a:srcRect/>
            <a:stretch>
              <a:fillRect l="-26000" t="-3000" r="-26000" b="-1000"/>
            </a:stretch>
          </a:blipFill>
          <a:ln w="53975" cmpd="thinThick">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prstClr val="white"/>
              </a:solidFill>
            </a:endParaRPr>
          </a:p>
        </p:txBody>
      </p:sp>
      <p:pic>
        <p:nvPicPr>
          <p:cNvPr id="2054" name="Picture 6" descr="C:\Users\user\Pictures\публичный декабрь 2018\i3CK35GM0.jpg"/>
          <p:cNvPicPr>
            <a:picLocks noChangeAspect="1" noChangeArrowheads="1"/>
          </p:cNvPicPr>
          <p:nvPr/>
        </p:nvPicPr>
        <p:blipFill>
          <a:blip r:embed="rId14" cstate="print"/>
          <a:srcRect/>
          <a:stretch>
            <a:fillRect/>
          </a:stretch>
        </p:blipFill>
        <p:spPr bwMode="auto">
          <a:xfrm>
            <a:off x="4429124" y="5429240"/>
            <a:ext cx="1428760" cy="1428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 descr="Администрация Орловского района."/>
          <p:cNvPicPr>
            <a:picLocks noChangeAspect="1" noChangeArrowheads="1"/>
          </p:cNvPicPr>
          <p:nvPr/>
        </p:nvPicPr>
        <p:blipFill>
          <a:blip r:embed="rId15" cstate="print"/>
          <a:srcRect/>
          <a:stretch>
            <a:fillRect/>
          </a:stretch>
        </p:blipFill>
        <p:spPr bwMode="auto">
          <a:xfrm>
            <a:off x="4860482" y="116632"/>
            <a:ext cx="497336" cy="454852"/>
          </a:xfrm>
          <a:prstGeom prst="rect">
            <a:avLst/>
          </a:prstGeom>
          <a:noFill/>
        </p:spPr>
      </p:pic>
    </p:spTree>
    <p:extLst>
      <p:ext uri="{BB962C8B-B14F-4D97-AF65-F5344CB8AC3E}">
        <p14:creationId xmlns="" xmlns:p14="http://schemas.microsoft.com/office/powerpoint/2010/main" val="593438881"/>
      </p:ext>
    </p:extLst>
  </p:cSld>
  <p:clrMapOvr>
    <a:masterClrMapping/>
  </p:clrMapOvr>
  <p:transition spd="med">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571480"/>
            <a:ext cx="8229600" cy="1143008"/>
          </a:xfrm>
        </p:spPr>
        <p:style>
          <a:lnRef idx="1">
            <a:schemeClr val="accent3"/>
          </a:lnRef>
          <a:fillRef idx="2">
            <a:schemeClr val="accent3"/>
          </a:fillRef>
          <a:effectRef idx="1">
            <a:schemeClr val="accent3"/>
          </a:effectRef>
          <a:fontRef idx="minor">
            <a:schemeClr val="dk1"/>
          </a:fontRef>
        </p:style>
        <p:txBody>
          <a:bodyPr>
            <a:normAutofit/>
          </a:bodyPr>
          <a:lstStyle/>
          <a:p>
            <a:pPr algn="ctr">
              <a:defRPr/>
            </a:pPr>
            <a:r>
              <a:rPr lang="ru-RU" sz="2400" dirty="0" smtClean="0">
                <a:solidFill>
                  <a:srgbClr val="0070C0"/>
                </a:solidFill>
                <a:effectLst>
                  <a:outerShdw blurRad="38100" dist="38100" dir="2700000" algn="tl">
                    <a:srgbClr val="FFFFFF"/>
                  </a:outerShdw>
                </a:effectLst>
              </a:rPr>
              <a:t> </a:t>
            </a:r>
            <a:r>
              <a:rPr lang="ru-RU" sz="2400" b="1" dirty="0" smtClean="0">
                <a:solidFill>
                  <a:schemeClr val="accent3">
                    <a:lumMod val="50000"/>
                  </a:schemeClr>
                </a:solidFill>
                <a:latin typeface="Times New Roman" pitchFamily="18" charset="0"/>
              </a:rPr>
              <a:t>Структура налоговых и неналоговых доходов бюджета</a:t>
            </a:r>
            <a:br>
              <a:rPr lang="ru-RU" sz="2400" b="1" dirty="0" smtClean="0">
                <a:solidFill>
                  <a:schemeClr val="accent3">
                    <a:lumMod val="50000"/>
                  </a:schemeClr>
                </a:solidFill>
                <a:latin typeface="Times New Roman" pitchFamily="18" charset="0"/>
              </a:rPr>
            </a:br>
            <a:r>
              <a:rPr lang="ru-RU" sz="2400" b="1" dirty="0" smtClean="0">
                <a:solidFill>
                  <a:schemeClr val="accent3">
                    <a:lumMod val="50000"/>
                  </a:schemeClr>
                </a:solidFill>
                <a:latin typeface="Times New Roman" pitchFamily="18" charset="0"/>
              </a:rPr>
              <a:t>Орловского района  в 2025  году</a:t>
            </a:r>
            <a:endParaRPr lang="ru-RU" sz="2800" b="1" u="sng" dirty="0" smtClean="0">
              <a:solidFill>
                <a:srgbClr val="FF0000"/>
              </a:solidFill>
              <a:effectLst>
                <a:outerShdw blurRad="38100" dist="38100" dir="2700000" algn="tl">
                  <a:srgbClr val="000000"/>
                </a:outerShdw>
              </a:effectLst>
            </a:endParaRPr>
          </a:p>
        </p:txBody>
      </p:sp>
      <p:graphicFrame>
        <p:nvGraphicFramePr>
          <p:cNvPr id="12" name="Диаграмма 11"/>
          <p:cNvGraphicFramePr>
            <a:graphicFrameLocks noGrp="1"/>
          </p:cNvGraphicFramePr>
          <p:nvPr>
            <p:ph type="chart" idx="4294967295"/>
          </p:nvPr>
        </p:nvGraphicFramePr>
        <p:xfrm>
          <a:off x="0" y="2000240"/>
          <a:ext cx="8229600" cy="44291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236296" y="1714488"/>
            <a:ext cx="1728192" cy="307777"/>
          </a:xfrm>
          <a:prstGeom prst="rect">
            <a:avLst/>
          </a:prstGeom>
          <a:noFill/>
        </p:spPr>
        <p:txBody>
          <a:bodyPr wrap="square" rtlCol="0">
            <a:spAutoFit/>
          </a:bodyPr>
          <a:lstStyle/>
          <a:p>
            <a:pPr algn="r"/>
            <a:r>
              <a:rPr lang="ru-RU" sz="1400" b="1" dirty="0" smtClean="0">
                <a:solidFill>
                  <a:schemeClr val="tx2">
                    <a:lumMod val="75000"/>
                  </a:schemeClr>
                </a:solidFill>
              </a:rPr>
              <a:t>тыс.рублей</a:t>
            </a:r>
            <a:endParaRPr lang="ru-RU" sz="1400" b="1" dirty="0">
              <a:solidFill>
                <a:schemeClr val="tx2">
                  <a:lumMod val="75000"/>
                </a:schemeClr>
              </a:solidFill>
            </a:endParaRPr>
          </a:p>
        </p:txBody>
      </p:sp>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457200" y="500042"/>
            <a:ext cx="8229600" cy="1857388"/>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ru-RU" dirty="0" smtClean="0">
                <a:solidFill>
                  <a:srgbClr val="002060"/>
                </a:solidFill>
              </a:rPr>
              <a:t/>
            </a:r>
            <a:br>
              <a:rPr lang="ru-RU" dirty="0" smtClean="0">
                <a:solidFill>
                  <a:srgbClr val="002060"/>
                </a:solidFill>
              </a:rPr>
            </a:br>
            <a:r>
              <a:rPr lang="ru-RU" dirty="0" smtClean="0">
                <a:solidFill>
                  <a:srgbClr val="002060"/>
                </a:solidFill>
              </a:rPr>
              <a:t/>
            </a:r>
            <a:br>
              <a:rPr lang="ru-RU" dirty="0" smtClean="0">
                <a:solidFill>
                  <a:srgbClr val="002060"/>
                </a:solidFill>
              </a:rPr>
            </a:br>
            <a:r>
              <a:rPr lang="ru-RU" sz="1800" dirty="0" smtClean="0">
                <a:solidFill>
                  <a:srgbClr val="002060"/>
                </a:solidFill>
              </a:rPr>
              <a:t/>
            </a:r>
            <a:br>
              <a:rPr lang="ru-RU" sz="1800" dirty="0" smtClean="0">
                <a:solidFill>
                  <a:srgbClr val="002060"/>
                </a:solidFill>
              </a:rPr>
            </a:br>
            <a:r>
              <a:rPr lang="ru-RU" sz="1800" dirty="0" smtClean="0">
                <a:solidFill>
                  <a:srgbClr val="002060"/>
                </a:solidFill>
              </a:rPr>
              <a:t> </a:t>
            </a:r>
            <a:r>
              <a:rPr lang="ru-RU" sz="2200" spc="-5" dirty="0" smtClean="0">
                <a:solidFill>
                  <a:schemeClr val="tx1"/>
                </a:solidFill>
                <a:latin typeface="Times New Roman" pitchFamily="18" charset="0"/>
                <a:cs typeface="Times New Roman" pitchFamily="18" charset="0"/>
              </a:rPr>
              <a:t>Налоговые </a:t>
            </a:r>
            <a:r>
              <a:rPr lang="ru-RU" sz="2200" dirty="0" smtClean="0">
                <a:solidFill>
                  <a:schemeClr val="tx1"/>
                </a:solidFill>
                <a:latin typeface="Times New Roman" pitchFamily="18" charset="0"/>
                <a:cs typeface="Times New Roman" pitchFamily="18" charset="0"/>
              </a:rPr>
              <a:t>и </a:t>
            </a:r>
            <a:r>
              <a:rPr lang="ru-RU" sz="2200" spc="-5" dirty="0" smtClean="0">
                <a:solidFill>
                  <a:schemeClr val="tx1"/>
                </a:solidFill>
                <a:latin typeface="Times New Roman" pitchFamily="18" charset="0"/>
                <a:cs typeface="Times New Roman" pitchFamily="18" charset="0"/>
              </a:rPr>
              <a:t>неналоговые доходы  бюджета Орловского района сформированы </a:t>
            </a:r>
            <a:r>
              <a:rPr lang="ru-RU" sz="2200" dirty="0" smtClean="0">
                <a:solidFill>
                  <a:schemeClr val="tx1"/>
                </a:solidFill>
                <a:latin typeface="Times New Roman" pitchFamily="18" charset="0"/>
                <a:cs typeface="Times New Roman" pitchFamily="18" charset="0"/>
              </a:rPr>
              <a:t>с  </a:t>
            </a:r>
            <a:r>
              <a:rPr lang="ru-RU" sz="2200" spc="-5" dirty="0" smtClean="0">
                <a:solidFill>
                  <a:schemeClr val="tx1"/>
                </a:solidFill>
                <a:latin typeface="Times New Roman" pitchFamily="18" charset="0"/>
                <a:cs typeface="Times New Roman" pitchFamily="18" charset="0"/>
              </a:rPr>
              <a:t>учетом прогноза социально-экономического развития Орловского района, основных направлений </a:t>
            </a:r>
            <a:r>
              <a:rPr lang="ru-RU" sz="2200" dirty="0" smtClean="0">
                <a:solidFill>
                  <a:schemeClr val="tx1"/>
                </a:solidFill>
                <a:latin typeface="Times New Roman" pitchFamily="18" charset="0"/>
                <a:cs typeface="Times New Roman" pitchFamily="18" charset="0"/>
              </a:rPr>
              <a:t>бюджетной и </a:t>
            </a:r>
            <a:r>
              <a:rPr lang="ru-RU" sz="2200" spc="-5" dirty="0" smtClean="0">
                <a:solidFill>
                  <a:schemeClr val="tx1"/>
                </a:solidFill>
                <a:latin typeface="Times New Roman" pitchFamily="18" charset="0"/>
                <a:cs typeface="Times New Roman" pitchFamily="18" charset="0"/>
              </a:rPr>
              <a:t>налоговой политики  Орловского района, действующего бюджетного </a:t>
            </a:r>
            <a:r>
              <a:rPr lang="ru-RU" sz="2200" dirty="0" smtClean="0">
                <a:solidFill>
                  <a:schemeClr val="tx1"/>
                </a:solidFill>
                <a:latin typeface="Times New Roman" pitchFamily="18" charset="0"/>
                <a:cs typeface="Times New Roman" pitchFamily="18" charset="0"/>
              </a:rPr>
              <a:t>и </a:t>
            </a:r>
            <a:r>
              <a:rPr lang="ru-RU" sz="2200" spc="-5" dirty="0" smtClean="0">
                <a:solidFill>
                  <a:schemeClr val="tx1"/>
                </a:solidFill>
                <a:latin typeface="Times New Roman" pitchFamily="18" charset="0"/>
                <a:cs typeface="Times New Roman" pitchFamily="18" charset="0"/>
              </a:rPr>
              <a:t>налогового  законодательства</a:t>
            </a:r>
            <a:r>
              <a:rPr lang="ru-RU" sz="2200" spc="-5" dirty="0" smtClean="0">
                <a:latin typeface="Times New Roman" pitchFamily="18" charset="0"/>
                <a:cs typeface="Times New Roman" pitchFamily="18" charset="0"/>
              </a:rPr>
              <a:t/>
            </a:r>
            <a:br>
              <a:rPr lang="ru-RU" sz="2200" spc="-5" dirty="0" smtClean="0">
                <a:latin typeface="Times New Roman" pitchFamily="18" charset="0"/>
                <a:cs typeface="Times New Roman" pitchFamily="18" charset="0"/>
              </a:rPr>
            </a:br>
            <a:r>
              <a:rPr lang="ru-RU" dirty="0" smtClean="0">
                <a:solidFill>
                  <a:srgbClr val="002060"/>
                </a:solidFill>
              </a:rPr>
              <a:t/>
            </a:r>
            <a:br>
              <a:rPr lang="ru-RU" dirty="0" smtClean="0">
                <a:solidFill>
                  <a:srgbClr val="002060"/>
                </a:solidFill>
              </a:rPr>
            </a:br>
            <a:endParaRPr lang="ru-RU" dirty="0">
              <a:solidFill>
                <a:srgbClr val="002060"/>
              </a:solidFill>
            </a:endParaRPr>
          </a:p>
        </p:txBody>
      </p:sp>
      <p:graphicFrame>
        <p:nvGraphicFramePr>
          <p:cNvPr id="8" name="Таблица 7"/>
          <p:cNvGraphicFramePr>
            <a:graphicFrameLocks noGrp="1"/>
          </p:cNvGraphicFramePr>
          <p:nvPr>
            <p:extLst>
              <p:ext uri="{D42A27DB-BD31-4B8C-83A1-F6EECF244321}">
                <p14:modId xmlns="" xmlns:p14="http://schemas.microsoft.com/office/powerpoint/2010/main" val="3908766084"/>
              </p:ext>
            </p:extLst>
          </p:nvPr>
        </p:nvGraphicFramePr>
        <p:xfrm>
          <a:off x="357157" y="3143247"/>
          <a:ext cx="8215370" cy="3114292"/>
        </p:xfrm>
        <a:graphic>
          <a:graphicData uri="http://schemas.openxmlformats.org/drawingml/2006/table">
            <a:tbl>
              <a:tblPr firstRow="1" bandRow="1">
                <a:tableStyleId>{2D5ABB26-0587-4C30-8999-92F81FD0307C}</a:tableStyleId>
              </a:tblPr>
              <a:tblGrid>
                <a:gridCol w="2143141"/>
                <a:gridCol w="1577238"/>
                <a:gridCol w="1435361"/>
                <a:gridCol w="1695003"/>
                <a:gridCol w="1364627"/>
              </a:tblGrid>
              <a:tr h="366154">
                <a:tc>
                  <a:txBody>
                    <a:bodyPr/>
                    <a:lstStyle/>
                    <a:p>
                      <a:pPr>
                        <a:lnSpc>
                          <a:spcPct val="100000"/>
                        </a:lnSpc>
                      </a:pPr>
                      <a:endParaRPr sz="12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gridSpan="2">
                  <a:txBody>
                    <a:bodyPr/>
                    <a:lstStyle/>
                    <a:p>
                      <a:pPr marL="1905" algn="ctr">
                        <a:lnSpc>
                          <a:spcPct val="100000"/>
                        </a:lnSpc>
                        <a:spcBef>
                          <a:spcPts val="484"/>
                        </a:spcBef>
                      </a:pPr>
                      <a:r>
                        <a:rPr sz="1000" b="1" spc="-10" dirty="0">
                          <a:solidFill>
                            <a:srgbClr val="FFFFFF"/>
                          </a:solidFill>
                          <a:latin typeface="Tahoma"/>
                          <a:cs typeface="Tahoma"/>
                        </a:rPr>
                        <a:t>НДФЛ</a:t>
                      </a:r>
                      <a:endParaRPr sz="1000" b="1"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c gridSpan="2">
                  <a:txBody>
                    <a:bodyPr/>
                    <a:lstStyle/>
                    <a:p>
                      <a:pPr marL="438784">
                        <a:lnSpc>
                          <a:spcPct val="100000"/>
                        </a:lnSpc>
                        <a:spcBef>
                          <a:spcPts val="484"/>
                        </a:spcBef>
                      </a:pPr>
                      <a:r>
                        <a:rPr lang="ru-RU" sz="1000" b="1" spc="-10" dirty="0" smtClean="0">
                          <a:solidFill>
                            <a:srgbClr val="FFFFFF"/>
                          </a:solidFill>
                          <a:latin typeface="Tahoma"/>
                          <a:cs typeface="Tahoma"/>
                        </a:rPr>
                        <a:t>Единый</a:t>
                      </a:r>
                      <a:r>
                        <a:rPr lang="ru-RU" sz="1000" b="1" spc="-10" baseline="0" dirty="0" smtClean="0">
                          <a:solidFill>
                            <a:srgbClr val="FFFFFF"/>
                          </a:solidFill>
                          <a:latin typeface="Tahoma"/>
                          <a:cs typeface="Tahoma"/>
                        </a:rPr>
                        <a:t> сельскохозяйственный налог</a:t>
                      </a:r>
                      <a:endParaRPr sz="1000"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r>
              <a:tr h="376325">
                <a:tc>
                  <a:txBody>
                    <a:bodyPr/>
                    <a:lstStyle/>
                    <a:p>
                      <a:pPr marR="60325" algn="r">
                        <a:lnSpc>
                          <a:spcPct val="100000"/>
                        </a:lnSpc>
                        <a:spcBef>
                          <a:spcPts val="480"/>
                        </a:spcBef>
                      </a:pPr>
                      <a:r>
                        <a:rPr sz="1200" dirty="0">
                          <a:latin typeface="Tahoma"/>
                          <a:cs typeface="Tahoma"/>
                        </a:rPr>
                        <a:t>факт</a:t>
                      </a:r>
                      <a:r>
                        <a:rPr sz="1200" spc="-105" dirty="0">
                          <a:latin typeface="Tahoma"/>
                          <a:cs typeface="Tahoma"/>
                        </a:rPr>
                        <a:t> </a:t>
                      </a:r>
                      <a:r>
                        <a:rPr sz="1200" dirty="0">
                          <a:latin typeface="Tahoma"/>
                          <a:cs typeface="Tahoma"/>
                        </a:rPr>
                        <a:t>2021</a:t>
                      </a:r>
                      <a:endParaRPr sz="1200">
                        <a:latin typeface="Tahoma"/>
                        <a:cs typeface="Tahoma"/>
                      </a:endParaRPr>
                    </a:p>
                  </a:txBody>
                  <a:tcPr marL="0" marR="0" marT="60960"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140094,8</a:t>
                      </a:r>
                      <a:endParaRPr sz="120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131445" algn="r">
                        <a:lnSpc>
                          <a:spcPct val="100000"/>
                        </a:lnSpc>
                        <a:spcBef>
                          <a:spcPts val="480"/>
                        </a:spcBef>
                      </a:pPr>
                      <a:r>
                        <a:rPr lang="ru-RU" sz="1200" dirty="0" smtClean="0">
                          <a:latin typeface="Tahoma"/>
                          <a:cs typeface="Tahoma"/>
                        </a:rPr>
                        <a:t>108,4</a:t>
                      </a:r>
                      <a:r>
                        <a:rPr sz="1200" dirty="0" smtClean="0">
                          <a:latin typeface="Tahoma"/>
                          <a:cs typeface="Tahoma"/>
                        </a:rPr>
                        <a:t>%</a:t>
                      </a:r>
                      <a:endParaRPr sz="1200" dirty="0">
                        <a:latin typeface="Tahoma"/>
                        <a:cs typeface="Tahoma"/>
                      </a:endParaRPr>
                    </a:p>
                  </a:txBody>
                  <a:tcPr marL="0" marR="0" marT="6096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66470,8</a:t>
                      </a:r>
                      <a:endParaRPr sz="120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79375" algn="r">
                        <a:lnSpc>
                          <a:spcPct val="100000"/>
                        </a:lnSpc>
                        <a:spcBef>
                          <a:spcPts val="480"/>
                        </a:spcBef>
                      </a:pPr>
                      <a:r>
                        <a:rPr lang="ru-RU" sz="1200" dirty="0" smtClean="0">
                          <a:latin typeface="Tahoma"/>
                          <a:cs typeface="Tahoma"/>
                        </a:rPr>
                        <a:t>194,8</a:t>
                      </a:r>
                      <a:r>
                        <a:rPr sz="1200" dirty="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76326">
                <a:tc>
                  <a:txBody>
                    <a:bodyPr/>
                    <a:lstStyle/>
                    <a:p>
                      <a:pPr marR="60960" algn="r">
                        <a:lnSpc>
                          <a:spcPct val="100000"/>
                        </a:lnSpc>
                        <a:spcBef>
                          <a:spcPts val="480"/>
                        </a:spcBef>
                      </a:pPr>
                      <a:r>
                        <a:rPr sz="1200" dirty="0">
                          <a:latin typeface="Tahoma"/>
                          <a:cs typeface="Tahoma"/>
                        </a:rPr>
                        <a:t>факт</a:t>
                      </a:r>
                      <a:r>
                        <a:rPr sz="1200" spc="-110" dirty="0">
                          <a:latin typeface="Tahoma"/>
                          <a:cs typeface="Tahoma"/>
                        </a:rPr>
                        <a:t> </a:t>
                      </a:r>
                      <a:r>
                        <a:rPr sz="1200" dirty="0">
                          <a:latin typeface="Tahoma"/>
                          <a:cs typeface="Tahoma"/>
                        </a:rPr>
                        <a:t>2022</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200" dirty="0" smtClean="0">
                          <a:latin typeface="Tahoma"/>
                          <a:cs typeface="Tahoma"/>
                        </a:rPr>
                        <a:t>154735,3</a:t>
                      </a: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31445" algn="r">
                        <a:lnSpc>
                          <a:spcPct val="100000"/>
                        </a:lnSpc>
                        <a:spcBef>
                          <a:spcPts val="480"/>
                        </a:spcBef>
                      </a:pPr>
                      <a:r>
                        <a:rPr lang="ru-RU" sz="1200" dirty="0" smtClean="0">
                          <a:latin typeface="Tahoma"/>
                          <a:cs typeface="Tahoma"/>
                        </a:rPr>
                        <a:t>110,4</a:t>
                      </a:r>
                      <a:r>
                        <a:rPr sz="1200" dirty="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200" dirty="0" smtClean="0">
                          <a:latin typeface="Tahoma"/>
                          <a:cs typeface="Tahoma"/>
                        </a:rPr>
                        <a:t>48407,8</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L="0" marR="79375" indent="0" algn="r" defTabSz="914400" rtl="0" eaLnBrk="1" fontAlgn="auto" latinLnBrk="0" hangingPunct="1">
                        <a:lnSpc>
                          <a:spcPct val="100000"/>
                        </a:lnSpc>
                        <a:spcBef>
                          <a:spcPts val="480"/>
                        </a:spcBef>
                        <a:spcAft>
                          <a:spcPts val="0"/>
                        </a:spcAft>
                        <a:buClrTx/>
                        <a:buSzTx/>
                        <a:buFontTx/>
                        <a:buNone/>
                        <a:tabLst/>
                        <a:defRPr/>
                      </a:pPr>
                      <a:r>
                        <a:rPr lang="ru-RU" sz="1200" dirty="0" smtClean="0">
                          <a:latin typeface="Tahoma"/>
                          <a:cs typeface="Tahoma"/>
                        </a:rPr>
                        <a:t>72,8</a:t>
                      </a:r>
                      <a:r>
                        <a:rPr sz="1200" dirty="0" smtClean="0">
                          <a:latin typeface="Tahoma"/>
                          <a:cs typeface="Tahoma"/>
                        </a:rPr>
                        <a:t>%</a:t>
                      </a:r>
                      <a:r>
                        <a:rPr lang="ru-RU" sz="1200" dirty="0" smtClean="0">
                          <a:latin typeface="Tahoma"/>
                          <a:cs typeface="Tahoma"/>
                        </a:rPr>
                        <a:t>*</a:t>
                      </a:r>
                    </a:p>
                    <a:p>
                      <a:pPr marR="79375" algn="r">
                        <a:lnSpc>
                          <a:spcPct val="100000"/>
                        </a:lnSpc>
                        <a:spcBef>
                          <a:spcPts val="480"/>
                        </a:spcBef>
                      </a:pP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376290">
                <a:tc>
                  <a:txBody>
                    <a:bodyPr/>
                    <a:lstStyle/>
                    <a:p>
                      <a:pPr marR="60960" algn="r">
                        <a:lnSpc>
                          <a:spcPct val="100000"/>
                        </a:lnSpc>
                        <a:spcBef>
                          <a:spcPts val="480"/>
                        </a:spcBef>
                      </a:pPr>
                      <a:r>
                        <a:rPr lang="ru-RU" sz="1200" dirty="0" smtClean="0">
                          <a:latin typeface="Tahoma"/>
                          <a:cs typeface="Tahoma"/>
                        </a:rPr>
                        <a:t>факт</a:t>
                      </a:r>
                      <a:r>
                        <a:rPr sz="1200" spc="-114" smtClean="0">
                          <a:latin typeface="Tahoma"/>
                          <a:cs typeface="Tahoma"/>
                        </a:rPr>
                        <a:t> </a:t>
                      </a:r>
                      <a:r>
                        <a:rPr sz="1200" spc="-5" dirty="0">
                          <a:latin typeface="Tahoma"/>
                          <a:cs typeface="Tahoma"/>
                        </a:rPr>
                        <a:t>2023</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en-US" sz="1200" dirty="0" smtClean="0">
                          <a:latin typeface="Tahoma"/>
                          <a:cs typeface="Tahoma"/>
                        </a:rPr>
                        <a:t>163359</a:t>
                      </a:r>
                      <a:r>
                        <a:rPr lang="ru-RU" sz="1200" dirty="0" smtClean="0">
                          <a:latin typeface="Tahoma"/>
                          <a:cs typeface="Tahoma"/>
                        </a:rPr>
                        <a:t>,1</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200" dirty="0" smtClean="0">
                          <a:latin typeface="Tahoma"/>
                          <a:cs typeface="Tahoma"/>
                        </a:rPr>
                        <a:t>105,6</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62926,4</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200" dirty="0" smtClean="0">
                          <a:latin typeface="Tahoma"/>
                          <a:cs typeface="Tahoma"/>
                        </a:rPr>
                        <a:t>130,0</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76326">
                <a:tc>
                  <a:txBody>
                    <a:bodyPr/>
                    <a:lstStyle/>
                    <a:p>
                      <a:pPr marR="60960" algn="r">
                        <a:lnSpc>
                          <a:spcPct val="100000"/>
                        </a:lnSpc>
                        <a:spcBef>
                          <a:spcPts val="480"/>
                        </a:spcBef>
                      </a:pPr>
                      <a:r>
                        <a:rPr lang="ru-RU" sz="1200" dirty="0" smtClean="0">
                          <a:latin typeface="Tahoma"/>
                          <a:cs typeface="Tahoma"/>
                        </a:rPr>
                        <a:t>Оценка </a:t>
                      </a:r>
                      <a:r>
                        <a:rPr sz="1200" smtClean="0">
                          <a:latin typeface="Tahoma"/>
                          <a:cs typeface="Tahoma"/>
                        </a:rPr>
                        <a:t>2024</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200" dirty="0" smtClean="0">
                          <a:latin typeface="Tahoma"/>
                          <a:cs typeface="Tahoma"/>
                        </a:rPr>
                        <a:t>168406,9</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28905" algn="r">
                        <a:lnSpc>
                          <a:spcPct val="100000"/>
                        </a:lnSpc>
                        <a:spcBef>
                          <a:spcPts val="480"/>
                        </a:spcBef>
                      </a:pPr>
                      <a:r>
                        <a:rPr lang="ru-RU" sz="1200" dirty="0" smtClean="0">
                          <a:latin typeface="Tahoma"/>
                          <a:cs typeface="Tahoma"/>
                        </a:rPr>
                        <a:t>103,1</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200" dirty="0" smtClean="0">
                          <a:latin typeface="Tahoma"/>
                          <a:cs typeface="Tahoma"/>
                        </a:rPr>
                        <a:t>56064,1</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L="0" marR="76835" indent="0" algn="r" defTabSz="914400" rtl="0" eaLnBrk="1" fontAlgn="auto" latinLnBrk="0" hangingPunct="1">
                        <a:lnSpc>
                          <a:spcPct val="100000"/>
                        </a:lnSpc>
                        <a:spcBef>
                          <a:spcPts val="480"/>
                        </a:spcBef>
                        <a:spcAft>
                          <a:spcPts val="0"/>
                        </a:spcAft>
                        <a:buClrTx/>
                        <a:buSzTx/>
                        <a:buFontTx/>
                        <a:buNone/>
                        <a:tabLst/>
                        <a:defRPr/>
                      </a:pPr>
                      <a:r>
                        <a:rPr lang="ru-RU" sz="1200" dirty="0" smtClean="0">
                          <a:latin typeface="Tahoma"/>
                          <a:cs typeface="Tahoma"/>
                        </a:rPr>
                        <a:t>89,1</a:t>
                      </a:r>
                      <a:r>
                        <a:rPr sz="1200" smtClean="0">
                          <a:latin typeface="Tahoma"/>
                          <a:cs typeface="Tahoma"/>
                        </a:rPr>
                        <a:t>%</a:t>
                      </a:r>
                      <a:r>
                        <a:rPr lang="ru-RU" sz="1200" dirty="0" smtClean="0">
                          <a:latin typeface="Tahoma"/>
                          <a:cs typeface="Tahoma"/>
                        </a:rPr>
                        <a:t>*</a:t>
                      </a: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376325">
                <a:tc>
                  <a:txBody>
                    <a:bodyPr/>
                    <a:lstStyle/>
                    <a:p>
                      <a:pPr marR="60960" algn="r">
                        <a:lnSpc>
                          <a:spcPct val="100000"/>
                        </a:lnSpc>
                        <a:spcBef>
                          <a:spcPts val="480"/>
                        </a:spcBef>
                      </a:pPr>
                      <a:r>
                        <a:rPr sz="1200" smtClean="0">
                          <a:latin typeface="Tahoma"/>
                          <a:cs typeface="Tahoma"/>
                        </a:rPr>
                        <a:t>2025</a:t>
                      </a:r>
                      <a:r>
                        <a:rPr lang="ru-RU" sz="1200" dirty="0" smtClean="0">
                          <a:latin typeface="Tahoma"/>
                          <a:cs typeface="Tahoma"/>
                        </a:rPr>
                        <a:t> утвержденный бюджет</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180954,1</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200" dirty="0" smtClean="0">
                          <a:latin typeface="Tahoma"/>
                          <a:cs typeface="Tahoma"/>
                        </a:rPr>
                        <a:t>107,5</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200" dirty="0" smtClean="0">
                          <a:latin typeface="Tahoma"/>
                          <a:cs typeface="Tahoma"/>
                        </a:rPr>
                        <a:t>55505,6</a:t>
                      </a:r>
                      <a:endParaRPr sz="120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200" dirty="0" smtClean="0">
                          <a:latin typeface="Tahoma"/>
                          <a:cs typeface="Tahoma"/>
                        </a:rPr>
                        <a:t>99,0</a:t>
                      </a:r>
                      <a:r>
                        <a:rPr sz="1200" smtClean="0">
                          <a:latin typeface="Tahoma"/>
                          <a:cs typeface="Tahoma"/>
                        </a:rPr>
                        <a:t>%</a:t>
                      </a:r>
                      <a:endParaRPr sz="120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76326">
                <a:tc>
                  <a:txBody>
                    <a:bodyPr/>
                    <a:lstStyle/>
                    <a:p>
                      <a:pPr marR="60960" algn="r">
                        <a:lnSpc>
                          <a:spcPct val="100000"/>
                        </a:lnSpc>
                        <a:spcBef>
                          <a:spcPts val="480"/>
                        </a:spcBef>
                      </a:pPr>
                      <a:r>
                        <a:rPr lang="ru-RU" sz="1200" dirty="0" smtClean="0">
                          <a:latin typeface="Tahoma"/>
                          <a:cs typeface="Tahoma"/>
                        </a:rPr>
                        <a:t>2026 утвержденный бюджет</a:t>
                      </a:r>
                      <a:endParaRPr lang="ru-RU" sz="1200"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200" dirty="0" smtClean="0">
                          <a:latin typeface="Tahoma"/>
                          <a:cs typeface="Tahoma"/>
                        </a:rPr>
                        <a:t>223731,6</a:t>
                      </a:r>
                      <a:endParaRPr sz="120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128270" algn="r">
                        <a:lnSpc>
                          <a:spcPct val="100000"/>
                        </a:lnSpc>
                        <a:spcBef>
                          <a:spcPts val="484"/>
                        </a:spcBef>
                      </a:pPr>
                      <a:r>
                        <a:rPr lang="ru-RU" sz="1200" dirty="0" smtClean="0">
                          <a:latin typeface="Tahoma"/>
                          <a:cs typeface="Tahoma"/>
                        </a:rPr>
                        <a:t>123,6</a:t>
                      </a:r>
                      <a:r>
                        <a:rPr sz="1200" smtClean="0">
                          <a:latin typeface="Tahoma"/>
                          <a:cs typeface="Tahoma"/>
                        </a:rPr>
                        <a:t>%</a:t>
                      </a:r>
                      <a:endParaRPr sz="120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200" dirty="0" smtClean="0">
                          <a:latin typeface="Tahoma"/>
                          <a:cs typeface="Tahoma"/>
                        </a:rPr>
                        <a:t>57725,7</a:t>
                      </a:r>
                      <a:endParaRPr sz="120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76835" algn="r">
                        <a:lnSpc>
                          <a:spcPct val="100000"/>
                        </a:lnSpc>
                        <a:spcBef>
                          <a:spcPts val="484"/>
                        </a:spcBef>
                      </a:pPr>
                      <a:r>
                        <a:rPr lang="ru-RU" sz="1200" dirty="0" smtClean="0">
                          <a:latin typeface="Tahoma"/>
                          <a:cs typeface="Tahoma"/>
                        </a:rPr>
                        <a:t>104,0</a:t>
                      </a:r>
                      <a:r>
                        <a:rPr sz="1200" spc="-5" dirty="0" smtClean="0">
                          <a:latin typeface="Tahoma"/>
                          <a:cs typeface="Tahoma"/>
                        </a:rPr>
                        <a:t>%</a:t>
                      </a:r>
                      <a:endParaRPr sz="120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r>
              <a:tr h="376326">
                <a:tc>
                  <a:txBody>
                    <a:bodyPr/>
                    <a:lstStyle/>
                    <a:p>
                      <a:pPr marR="60960" algn="r">
                        <a:lnSpc>
                          <a:spcPct val="100000"/>
                        </a:lnSpc>
                        <a:spcBef>
                          <a:spcPts val="480"/>
                        </a:spcBef>
                      </a:pPr>
                      <a:r>
                        <a:rPr lang="ru-RU" sz="1200" dirty="0" smtClean="0">
                          <a:latin typeface="Tahoma"/>
                          <a:cs typeface="Tahoma"/>
                        </a:rPr>
                        <a:t>2027 утвержденный бюджет</a:t>
                      </a:r>
                      <a:endParaRPr lang="ru-RU" sz="1200" dirty="0">
                        <a:latin typeface="Tahoma"/>
                        <a:cs typeface="Tahoma"/>
                      </a:endParaRPr>
                    </a:p>
                  </a:txBody>
                  <a:tcPr marL="0" marR="0" marT="61594"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200" dirty="0" smtClean="0">
                          <a:latin typeface="Tahoma"/>
                          <a:cs typeface="Tahoma"/>
                        </a:rPr>
                        <a:t>238528,1</a:t>
                      </a:r>
                      <a:endParaRPr sz="120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128270" algn="r">
                        <a:lnSpc>
                          <a:spcPct val="100000"/>
                        </a:lnSpc>
                        <a:spcBef>
                          <a:spcPts val="484"/>
                        </a:spcBef>
                      </a:pPr>
                      <a:r>
                        <a:rPr lang="ru-RU" sz="1200" dirty="0" smtClean="0">
                          <a:latin typeface="Tahoma"/>
                          <a:cs typeface="Tahoma"/>
                        </a:rPr>
                        <a:t>106,6</a:t>
                      </a:r>
                      <a:r>
                        <a:rPr sz="1200" smtClean="0">
                          <a:latin typeface="Tahoma"/>
                          <a:cs typeface="Tahoma"/>
                        </a:rPr>
                        <a:t>%</a:t>
                      </a:r>
                      <a:endParaRPr sz="1200" dirty="0">
                        <a:latin typeface="Tahoma"/>
                        <a:cs typeface="Tahoma"/>
                      </a:endParaRPr>
                    </a:p>
                  </a:txBody>
                  <a:tcPr marL="0" marR="0" marT="61594"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200" dirty="0" smtClean="0">
                          <a:latin typeface="Tahoma"/>
                          <a:cs typeface="Tahoma"/>
                        </a:rPr>
                        <a:t>60035,1</a:t>
                      </a:r>
                      <a:endParaRPr sz="120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4"/>
                        </a:spcBef>
                      </a:pPr>
                      <a:r>
                        <a:rPr lang="ru-RU" sz="1200" dirty="0" smtClean="0">
                          <a:latin typeface="Tahoma"/>
                          <a:cs typeface="Tahoma"/>
                        </a:rPr>
                        <a:t>104,0</a:t>
                      </a:r>
                      <a:r>
                        <a:rPr sz="1200" spc="-5" dirty="0" smtClean="0">
                          <a:latin typeface="Tahoma"/>
                          <a:cs typeface="Tahoma"/>
                        </a:rPr>
                        <a:t>%</a:t>
                      </a:r>
                      <a:endParaRPr sz="1200" dirty="0">
                        <a:latin typeface="Tahoma"/>
                        <a:cs typeface="Tahoma"/>
                      </a:endParaRPr>
                    </a:p>
                  </a:txBody>
                  <a:tcPr marL="0" marR="0" marT="61594"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bl>
          </a:graphicData>
        </a:graphic>
      </p:graphicFrame>
      <p:sp>
        <p:nvSpPr>
          <p:cNvPr id="10" name="Прямоугольник 9"/>
          <p:cNvSpPr/>
          <p:nvPr/>
        </p:nvSpPr>
        <p:spPr>
          <a:xfrm>
            <a:off x="571472" y="2500306"/>
            <a:ext cx="8072494" cy="50006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b="1" dirty="0" smtClean="0">
                <a:solidFill>
                  <a:srgbClr val="002060"/>
                </a:solidFill>
              </a:rPr>
              <a:t>ДИНАМИКА ПОСТУПЛЕНИЙ</a:t>
            </a:r>
            <a:endParaRPr lang="ru-RU"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457200" y="500042"/>
            <a:ext cx="8229600" cy="1500198"/>
          </a:xfrm>
        </p:spPr>
        <p:txBody>
          <a:bodyPr>
            <a:normAutofit fontScale="90000"/>
          </a:bodyPr>
          <a:lstStyle/>
          <a:p>
            <a:pPr algn="ctr"/>
            <a:r>
              <a:rPr lang="ru-RU" dirty="0" smtClean="0">
                <a:solidFill>
                  <a:srgbClr val="002060"/>
                </a:solidFill>
              </a:rPr>
              <a:t/>
            </a:r>
            <a:br>
              <a:rPr lang="ru-RU" dirty="0" smtClean="0">
                <a:solidFill>
                  <a:srgbClr val="002060"/>
                </a:solidFill>
              </a:rPr>
            </a:br>
            <a:r>
              <a:rPr lang="ru-RU" dirty="0" smtClean="0">
                <a:solidFill>
                  <a:srgbClr val="002060"/>
                </a:solidFill>
              </a:rPr>
              <a:t/>
            </a:r>
            <a:br>
              <a:rPr lang="ru-RU" dirty="0" smtClean="0">
                <a:solidFill>
                  <a:srgbClr val="002060"/>
                </a:solidFill>
              </a:rPr>
            </a:br>
            <a:r>
              <a:rPr lang="ru-RU" sz="1800" dirty="0" smtClean="0">
                <a:solidFill>
                  <a:srgbClr val="002060"/>
                </a:solidFill>
              </a:rPr>
              <a:t/>
            </a:r>
            <a:br>
              <a:rPr lang="ru-RU" sz="1800" dirty="0" smtClean="0">
                <a:solidFill>
                  <a:srgbClr val="002060"/>
                </a:solidFill>
              </a:rPr>
            </a:br>
            <a:r>
              <a:rPr lang="ru-RU" sz="1800" dirty="0" smtClean="0">
                <a:solidFill>
                  <a:srgbClr val="002060"/>
                </a:solidFill>
              </a:rPr>
              <a:t> </a:t>
            </a:r>
            <a:r>
              <a:rPr lang="ru-RU" sz="2200" spc="-5" dirty="0" smtClean="0">
                <a:latin typeface="Times New Roman" pitchFamily="18" charset="0"/>
                <a:cs typeface="Times New Roman" pitchFamily="18" charset="0"/>
              </a:rPr>
              <a:t/>
            </a:r>
            <a:br>
              <a:rPr lang="ru-RU" sz="2200" spc="-5" dirty="0" smtClean="0">
                <a:latin typeface="Times New Roman" pitchFamily="18" charset="0"/>
                <a:cs typeface="Times New Roman" pitchFamily="18" charset="0"/>
              </a:rPr>
            </a:br>
            <a:r>
              <a:rPr lang="ru-RU" dirty="0" smtClean="0">
                <a:solidFill>
                  <a:srgbClr val="002060"/>
                </a:solidFill>
              </a:rPr>
              <a:t/>
            </a:r>
            <a:br>
              <a:rPr lang="ru-RU" dirty="0" smtClean="0">
                <a:solidFill>
                  <a:srgbClr val="002060"/>
                </a:solidFill>
              </a:rPr>
            </a:br>
            <a:endParaRPr lang="ru-RU" dirty="0">
              <a:solidFill>
                <a:srgbClr val="002060"/>
              </a:solidFill>
            </a:endParaRPr>
          </a:p>
        </p:txBody>
      </p:sp>
      <p:graphicFrame>
        <p:nvGraphicFramePr>
          <p:cNvPr id="8" name="Таблица 7"/>
          <p:cNvGraphicFramePr>
            <a:graphicFrameLocks noGrp="1"/>
          </p:cNvGraphicFramePr>
          <p:nvPr>
            <p:extLst>
              <p:ext uri="{D42A27DB-BD31-4B8C-83A1-F6EECF244321}">
                <p14:modId xmlns="" xmlns:p14="http://schemas.microsoft.com/office/powerpoint/2010/main" val="3480625787"/>
              </p:ext>
            </p:extLst>
          </p:nvPr>
        </p:nvGraphicFramePr>
        <p:xfrm>
          <a:off x="285720" y="785793"/>
          <a:ext cx="8215370" cy="2875427"/>
        </p:xfrm>
        <a:graphic>
          <a:graphicData uri="http://schemas.openxmlformats.org/drawingml/2006/table">
            <a:tbl>
              <a:tblPr firstRow="1" bandRow="1">
                <a:tableStyleId>{2D5ABB26-0587-4C30-8999-92F81FD0307C}</a:tableStyleId>
              </a:tblPr>
              <a:tblGrid>
                <a:gridCol w="2025376"/>
                <a:gridCol w="1695003"/>
                <a:gridCol w="1435361"/>
                <a:gridCol w="1695003"/>
                <a:gridCol w="1364627"/>
              </a:tblGrid>
              <a:tr h="482967">
                <a:tc>
                  <a:txBody>
                    <a:bodyPr/>
                    <a:lstStyle/>
                    <a:p>
                      <a:pPr>
                        <a:lnSpc>
                          <a:spcPct val="100000"/>
                        </a:lnSpc>
                      </a:pPr>
                      <a:endParaRPr sz="12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gridSpan="2">
                  <a:txBody>
                    <a:bodyPr/>
                    <a:lstStyle/>
                    <a:p>
                      <a:pPr marL="1905" algn="ctr">
                        <a:lnSpc>
                          <a:spcPct val="100000"/>
                        </a:lnSpc>
                        <a:spcBef>
                          <a:spcPts val="484"/>
                        </a:spcBef>
                      </a:pPr>
                      <a:r>
                        <a:rPr lang="ru-RU" sz="1000" b="1" spc="-10" dirty="0" smtClean="0">
                          <a:solidFill>
                            <a:srgbClr val="FFFFFF"/>
                          </a:solidFill>
                          <a:latin typeface="Tahoma"/>
                          <a:cs typeface="Tahoma"/>
                        </a:rPr>
                        <a:t>Акцизы </a:t>
                      </a:r>
                      <a:endParaRPr sz="1000"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c gridSpan="2">
                  <a:txBody>
                    <a:bodyPr/>
                    <a:lstStyle/>
                    <a:p>
                      <a:pPr marL="438784">
                        <a:lnSpc>
                          <a:spcPct val="100000"/>
                        </a:lnSpc>
                        <a:spcBef>
                          <a:spcPts val="484"/>
                        </a:spcBef>
                      </a:pPr>
                      <a:r>
                        <a:rPr lang="ru-RU" sz="1000" b="1" spc="-10" dirty="0" smtClean="0">
                          <a:solidFill>
                            <a:srgbClr val="FFFFFF"/>
                          </a:solidFill>
                          <a:latin typeface="Tahoma"/>
                          <a:cs typeface="Tahoma"/>
                        </a:rPr>
                        <a:t>Налог, взимаемый в связи  с применением упрощенной системы </a:t>
                      </a:r>
                      <a:endParaRPr sz="1000"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r>
              <a:tr h="277764">
                <a:tc>
                  <a:txBody>
                    <a:bodyPr/>
                    <a:lstStyle/>
                    <a:p>
                      <a:pPr marR="60325" algn="r">
                        <a:lnSpc>
                          <a:spcPct val="100000"/>
                        </a:lnSpc>
                        <a:spcBef>
                          <a:spcPts val="480"/>
                        </a:spcBef>
                      </a:pPr>
                      <a:r>
                        <a:rPr sz="1050" dirty="0">
                          <a:latin typeface="Tahoma"/>
                          <a:cs typeface="Tahoma"/>
                        </a:rPr>
                        <a:t>факт</a:t>
                      </a:r>
                      <a:r>
                        <a:rPr sz="1050" spc="-105" dirty="0">
                          <a:latin typeface="Tahoma"/>
                          <a:cs typeface="Tahoma"/>
                        </a:rPr>
                        <a:t> </a:t>
                      </a:r>
                      <a:r>
                        <a:rPr sz="1050" dirty="0">
                          <a:latin typeface="Tahoma"/>
                          <a:cs typeface="Tahoma"/>
                        </a:rPr>
                        <a:t>2021</a:t>
                      </a:r>
                      <a:endParaRPr sz="1050">
                        <a:latin typeface="Tahoma"/>
                        <a:cs typeface="Tahoma"/>
                      </a:endParaRPr>
                    </a:p>
                  </a:txBody>
                  <a:tcPr marL="0" marR="0" marT="60960"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28354,8</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131445" algn="r">
                        <a:lnSpc>
                          <a:spcPct val="100000"/>
                        </a:lnSpc>
                        <a:spcBef>
                          <a:spcPts val="480"/>
                        </a:spcBef>
                      </a:pPr>
                      <a:r>
                        <a:rPr lang="ru-RU" sz="1050" dirty="0" smtClean="0">
                          <a:latin typeface="Tahoma"/>
                          <a:cs typeface="Tahoma"/>
                        </a:rPr>
                        <a:t>118,0</a:t>
                      </a:r>
                      <a:r>
                        <a:rPr sz="1050" dirty="0" smtClean="0">
                          <a:latin typeface="Tahoma"/>
                          <a:cs typeface="Tahoma"/>
                        </a:rPr>
                        <a:t>%</a:t>
                      </a:r>
                      <a:endParaRPr sz="1050" dirty="0">
                        <a:latin typeface="Tahoma"/>
                        <a:cs typeface="Tahoma"/>
                      </a:endParaRPr>
                    </a:p>
                  </a:txBody>
                  <a:tcPr marL="0" marR="0" marT="6096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9868,9</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79375" algn="r">
                        <a:lnSpc>
                          <a:spcPct val="100000"/>
                        </a:lnSpc>
                        <a:spcBef>
                          <a:spcPts val="480"/>
                        </a:spcBef>
                      </a:pP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277765">
                <a:tc>
                  <a:txBody>
                    <a:bodyPr/>
                    <a:lstStyle/>
                    <a:p>
                      <a:pPr marR="60960" algn="r">
                        <a:lnSpc>
                          <a:spcPct val="100000"/>
                        </a:lnSpc>
                        <a:spcBef>
                          <a:spcPts val="480"/>
                        </a:spcBef>
                      </a:pPr>
                      <a:r>
                        <a:rPr sz="1050" dirty="0">
                          <a:latin typeface="Tahoma"/>
                          <a:cs typeface="Tahoma"/>
                        </a:rPr>
                        <a:t>факт</a:t>
                      </a:r>
                      <a:r>
                        <a:rPr sz="1050" spc="-110" dirty="0">
                          <a:latin typeface="Tahoma"/>
                          <a:cs typeface="Tahoma"/>
                        </a:rPr>
                        <a:t> </a:t>
                      </a:r>
                      <a:r>
                        <a:rPr sz="1050" dirty="0">
                          <a:latin typeface="Tahoma"/>
                          <a:cs typeface="Tahoma"/>
                        </a:rPr>
                        <a:t>2022</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33688,6</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31445" algn="r">
                        <a:lnSpc>
                          <a:spcPct val="100000"/>
                        </a:lnSpc>
                        <a:spcBef>
                          <a:spcPts val="480"/>
                        </a:spcBef>
                      </a:pPr>
                      <a:r>
                        <a:rPr lang="ru-RU" sz="1050" dirty="0" smtClean="0">
                          <a:latin typeface="Tahoma"/>
                          <a:cs typeface="Tahoma"/>
                        </a:rPr>
                        <a:t>118,8</a:t>
                      </a:r>
                      <a:r>
                        <a:rPr sz="1050" dirty="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10377,9</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79375" algn="r">
                        <a:lnSpc>
                          <a:spcPct val="100000"/>
                        </a:lnSpc>
                        <a:spcBef>
                          <a:spcPts val="480"/>
                        </a:spcBef>
                      </a:pPr>
                      <a:r>
                        <a:rPr lang="ru-RU" sz="1050" dirty="0" smtClean="0">
                          <a:latin typeface="Tahoma"/>
                          <a:cs typeface="Tahoma"/>
                        </a:rPr>
                        <a:t>105,2</a:t>
                      </a:r>
                      <a:r>
                        <a:rPr sz="1050" dirty="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277738">
                <a:tc>
                  <a:txBody>
                    <a:bodyPr/>
                    <a:lstStyle/>
                    <a:p>
                      <a:pPr marR="60960" algn="r">
                        <a:lnSpc>
                          <a:spcPct val="100000"/>
                        </a:lnSpc>
                        <a:spcBef>
                          <a:spcPts val="480"/>
                        </a:spcBef>
                      </a:pPr>
                      <a:r>
                        <a:rPr lang="ru-RU" sz="1050" dirty="0" smtClean="0">
                          <a:latin typeface="Tahoma"/>
                          <a:cs typeface="Tahoma"/>
                        </a:rPr>
                        <a:t>факт</a:t>
                      </a:r>
                      <a:r>
                        <a:rPr sz="1050" spc="-114" smtClean="0">
                          <a:latin typeface="Tahoma"/>
                          <a:cs typeface="Tahoma"/>
                        </a:rPr>
                        <a:t> </a:t>
                      </a:r>
                      <a:r>
                        <a:rPr sz="1050" spc="-5" dirty="0">
                          <a:latin typeface="Tahoma"/>
                          <a:cs typeface="Tahoma"/>
                        </a:rPr>
                        <a:t>2023</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34038,4</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L="0" marR="128905" indent="0" algn="r" defTabSz="914400" rtl="0" eaLnBrk="1" fontAlgn="auto" latinLnBrk="0" hangingPunct="1">
                        <a:lnSpc>
                          <a:spcPct val="100000"/>
                        </a:lnSpc>
                        <a:spcBef>
                          <a:spcPts val="480"/>
                        </a:spcBef>
                        <a:spcAft>
                          <a:spcPts val="0"/>
                        </a:spcAft>
                        <a:buClrTx/>
                        <a:buSzTx/>
                        <a:buFontTx/>
                        <a:buNone/>
                        <a:tabLst/>
                        <a:defRPr/>
                      </a:pPr>
                      <a:r>
                        <a:rPr lang="ru-RU" sz="1050" dirty="0" smtClean="0">
                          <a:latin typeface="Tahoma"/>
                          <a:cs typeface="Tahoma"/>
                        </a:rPr>
                        <a:t>101,0</a:t>
                      </a:r>
                      <a:r>
                        <a:rPr sz="1050" smtClean="0">
                          <a:latin typeface="Tahoma"/>
                          <a:cs typeface="Tahoma"/>
                        </a:rPr>
                        <a:t>%</a:t>
                      </a:r>
                      <a:endParaRPr lang="ru-RU" sz="1050" dirty="0" smtClean="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12243,8</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050" dirty="0" smtClean="0">
                          <a:latin typeface="Tahoma"/>
                          <a:cs typeface="Tahoma"/>
                        </a:rPr>
                        <a:t>118,0</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277765">
                <a:tc>
                  <a:txBody>
                    <a:bodyPr/>
                    <a:lstStyle/>
                    <a:p>
                      <a:pPr marR="60960" algn="r">
                        <a:lnSpc>
                          <a:spcPct val="100000"/>
                        </a:lnSpc>
                        <a:spcBef>
                          <a:spcPts val="480"/>
                        </a:spcBef>
                      </a:pPr>
                      <a:r>
                        <a:rPr lang="ru-RU" sz="1050" dirty="0" smtClean="0">
                          <a:latin typeface="Tahoma"/>
                          <a:cs typeface="Tahoma"/>
                        </a:rPr>
                        <a:t>оценка </a:t>
                      </a:r>
                      <a:r>
                        <a:rPr sz="1050" spc="-125" smtClean="0">
                          <a:latin typeface="Tahoma"/>
                          <a:cs typeface="Tahoma"/>
                        </a:rPr>
                        <a:t> </a:t>
                      </a:r>
                      <a:r>
                        <a:rPr sz="1050" dirty="0">
                          <a:latin typeface="Tahoma"/>
                          <a:cs typeface="Tahoma"/>
                        </a:rPr>
                        <a:t>2024</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0"/>
                        </a:spcBef>
                      </a:pPr>
                      <a:r>
                        <a:rPr lang="ru-RU" sz="1050" dirty="0" smtClean="0">
                          <a:latin typeface="Tahoma"/>
                          <a:cs typeface="Tahoma"/>
                        </a:rPr>
                        <a:t>33291,5</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28905" algn="r">
                        <a:lnSpc>
                          <a:spcPct val="100000"/>
                        </a:lnSpc>
                        <a:spcBef>
                          <a:spcPts val="480"/>
                        </a:spcBef>
                      </a:pPr>
                      <a:r>
                        <a:rPr lang="ru-RU" sz="1050" dirty="0" smtClean="0">
                          <a:latin typeface="Tahoma"/>
                          <a:cs typeface="Tahoma"/>
                        </a:rPr>
                        <a:t>97,8 </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13914,0</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0"/>
                        </a:spcBef>
                      </a:pPr>
                      <a:r>
                        <a:rPr lang="ru-RU" sz="1050" dirty="0" smtClean="0">
                          <a:latin typeface="Tahoma"/>
                          <a:cs typeface="Tahoma"/>
                        </a:rPr>
                        <a:t>113,6</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277764">
                <a:tc>
                  <a:txBody>
                    <a:bodyPr/>
                    <a:lstStyle/>
                    <a:p>
                      <a:pPr marR="60960" algn="r">
                        <a:lnSpc>
                          <a:spcPct val="100000"/>
                        </a:lnSpc>
                        <a:spcBef>
                          <a:spcPts val="480"/>
                        </a:spcBef>
                      </a:pPr>
                      <a:r>
                        <a:rPr sz="1200" smtClean="0">
                          <a:latin typeface="Tahoma"/>
                          <a:cs typeface="Tahoma"/>
                        </a:rPr>
                        <a:t>2025</a:t>
                      </a:r>
                      <a:r>
                        <a:rPr lang="ru-RU" sz="1200" dirty="0" smtClean="0">
                          <a:latin typeface="Tahoma"/>
                          <a:cs typeface="Tahoma"/>
                        </a:rPr>
                        <a:t> утвержденный бюджет</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36824,7</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050" dirty="0" smtClean="0">
                          <a:latin typeface="Tahoma"/>
                          <a:cs typeface="Tahoma"/>
                        </a:rPr>
                        <a:t>102,2</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15514,3</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050" dirty="0" smtClean="0">
                          <a:latin typeface="Tahoma"/>
                          <a:cs typeface="Tahoma"/>
                        </a:rPr>
                        <a:t>111,5</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277765">
                <a:tc>
                  <a:txBody>
                    <a:bodyPr/>
                    <a:lstStyle/>
                    <a:p>
                      <a:pPr marR="60960" algn="r">
                        <a:lnSpc>
                          <a:spcPct val="100000"/>
                        </a:lnSpc>
                        <a:spcBef>
                          <a:spcPts val="480"/>
                        </a:spcBef>
                      </a:pPr>
                      <a:r>
                        <a:rPr lang="ru-RU" sz="1200" dirty="0" smtClean="0">
                          <a:latin typeface="Tahoma"/>
                          <a:cs typeface="Tahoma"/>
                        </a:rPr>
                        <a:t>2026 утвержденный бюджет</a:t>
                      </a:r>
                      <a:endParaRPr lang="ru-RU" sz="1200"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050" dirty="0" smtClean="0">
                          <a:latin typeface="Tahoma"/>
                          <a:cs typeface="Tahoma"/>
                        </a:rPr>
                        <a:t>38800,5</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128270" algn="r">
                        <a:lnSpc>
                          <a:spcPct val="100000"/>
                        </a:lnSpc>
                        <a:spcBef>
                          <a:spcPts val="484"/>
                        </a:spcBef>
                      </a:pPr>
                      <a:r>
                        <a:rPr lang="ru-RU" sz="1050" dirty="0" smtClean="0">
                          <a:latin typeface="Tahoma"/>
                          <a:cs typeface="Tahoma"/>
                        </a:rPr>
                        <a:t>104,8</a:t>
                      </a:r>
                      <a:r>
                        <a:rPr sz="1050" dirty="0"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050" dirty="0" smtClean="0">
                          <a:latin typeface="Tahoma"/>
                          <a:cs typeface="Tahoma"/>
                        </a:rPr>
                        <a:t>16134,9</a:t>
                      </a:r>
                      <a:endParaRPr sz="105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76835" algn="r">
                        <a:lnSpc>
                          <a:spcPct val="100000"/>
                        </a:lnSpc>
                        <a:spcBef>
                          <a:spcPts val="484"/>
                        </a:spcBef>
                      </a:pPr>
                      <a:r>
                        <a:rPr lang="ru-RU" sz="1050" dirty="0" smtClean="0">
                          <a:latin typeface="Tahoma"/>
                          <a:cs typeface="Tahoma"/>
                        </a:rPr>
                        <a:t>104,0</a:t>
                      </a:r>
                      <a:r>
                        <a:rPr sz="1050" spc="-5"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r>
              <a:tr h="277765">
                <a:tc>
                  <a:txBody>
                    <a:bodyPr/>
                    <a:lstStyle/>
                    <a:p>
                      <a:pPr marR="60960" algn="r">
                        <a:lnSpc>
                          <a:spcPct val="100000"/>
                        </a:lnSpc>
                        <a:spcBef>
                          <a:spcPts val="480"/>
                        </a:spcBef>
                      </a:pPr>
                      <a:r>
                        <a:rPr lang="ru-RU" sz="1200" dirty="0" smtClean="0">
                          <a:latin typeface="Tahoma"/>
                          <a:cs typeface="Tahoma"/>
                        </a:rPr>
                        <a:t>2027 утвержденный бюджет</a:t>
                      </a:r>
                      <a:endParaRPr lang="ru-RU" sz="1200" dirty="0">
                        <a:latin typeface="Tahoma"/>
                        <a:cs typeface="Tahoma"/>
                      </a:endParaRPr>
                    </a:p>
                  </a:txBody>
                  <a:tcPr marL="0" marR="0" marT="61594"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050" dirty="0" smtClean="0">
                          <a:latin typeface="Tahoma"/>
                          <a:cs typeface="Tahoma"/>
                        </a:rPr>
                        <a:t>53296,3</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128270" algn="r">
                        <a:lnSpc>
                          <a:spcPct val="100000"/>
                        </a:lnSpc>
                        <a:spcBef>
                          <a:spcPts val="484"/>
                        </a:spcBef>
                      </a:pPr>
                      <a:r>
                        <a:rPr lang="ru-RU" sz="1050" dirty="0" smtClean="0">
                          <a:latin typeface="Tahoma"/>
                          <a:cs typeface="Tahoma"/>
                        </a:rPr>
                        <a:t>104,8</a:t>
                      </a:r>
                      <a:r>
                        <a:rPr sz="1050" dirty="0" smtClean="0">
                          <a:latin typeface="Tahoma"/>
                          <a:cs typeface="Tahoma"/>
                        </a:rPr>
                        <a:t>%</a:t>
                      </a:r>
                      <a:endParaRPr sz="1050" dirty="0">
                        <a:latin typeface="Tahoma"/>
                        <a:cs typeface="Tahoma"/>
                      </a:endParaRPr>
                    </a:p>
                  </a:txBody>
                  <a:tcPr marL="0" marR="0" marT="61594"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050" dirty="0" smtClean="0">
                          <a:latin typeface="Tahoma"/>
                          <a:cs typeface="Tahoma"/>
                        </a:rPr>
                        <a:t>16780,3</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4"/>
                        </a:spcBef>
                      </a:pPr>
                      <a:r>
                        <a:rPr lang="ru-RU" sz="1050" dirty="0" smtClean="0">
                          <a:latin typeface="Tahoma"/>
                          <a:cs typeface="Tahoma"/>
                        </a:rPr>
                        <a:t>104,0</a:t>
                      </a:r>
                      <a:r>
                        <a:rPr sz="1050" spc="-5"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bl>
          </a:graphicData>
        </a:graphic>
      </p:graphicFrame>
      <p:graphicFrame>
        <p:nvGraphicFramePr>
          <p:cNvPr id="5" name="Таблица 4"/>
          <p:cNvGraphicFramePr>
            <a:graphicFrameLocks noGrp="1"/>
          </p:cNvGraphicFramePr>
          <p:nvPr>
            <p:extLst>
              <p:ext uri="{D42A27DB-BD31-4B8C-83A1-F6EECF244321}">
                <p14:modId xmlns="" xmlns:p14="http://schemas.microsoft.com/office/powerpoint/2010/main" val="2747741833"/>
              </p:ext>
            </p:extLst>
          </p:nvPr>
        </p:nvGraphicFramePr>
        <p:xfrm>
          <a:off x="357158" y="3500436"/>
          <a:ext cx="8286808" cy="3297312"/>
        </p:xfrm>
        <a:graphic>
          <a:graphicData uri="http://schemas.openxmlformats.org/drawingml/2006/table">
            <a:tbl>
              <a:tblPr firstRow="1" bandRow="1">
                <a:tableStyleId>{2D5ABB26-0587-4C30-8999-92F81FD0307C}</a:tableStyleId>
              </a:tblPr>
              <a:tblGrid>
                <a:gridCol w="2042988"/>
                <a:gridCol w="1709742"/>
                <a:gridCol w="1447843"/>
                <a:gridCol w="1709742"/>
                <a:gridCol w="1376493"/>
              </a:tblGrid>
              <a:tr h="348716">
                <a:tc>
                  <a:txBody>
                    <a:bodyPr/>
                    <a:lstStyle/>
                    <a:p>
                      <a:pPr>
                        <a:lnSpc>
                          <a:spcPct val="100000"/>
                        </a:lnSpc>
                      </a:pPr>
                      <a:endParaRPr sz="1200" dirty="0">
                        <a:solidFill>
                          <a:schemeClr val="bg1"/>
                        </a:solidFill>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gridSpan="2">
                  <a:txBody>
                    <a:bodyPr/>
                    <a:lstStyle/>
                    <a:p>
                      <a:pPr marL="1905" algn="ctr">
                        <a:lnSpc>
                          <a:spcPct val="100000"/>
                        </a:lnSpc>
                        <a:spcBef>
                          <a:spcPts val="484"/>
                        </a:spcBef>
                      </a:pPr>
                      <a:r>
                        <a:rPr lang="ru-RU" sz="1000" b="1" spc="-10" dirty="0" smtClean="0">
                          <a:solidFill>
                            <a:schemeClr val="bg1"/>
                          </a:solidFill>
                          <a:latin typeface="Tahoma"/>
                          <a:cs typeface="Tahoma"/>
                        </a:rPr>
                        <a:t>Транспортный налог</a:t>
                      </a:r>
                      <a:endParaRPr sz="1000" dirty="0">
                        <a:solidFill>
                          <a:schemeClr val="bg1"/>
                        </a:solidFill>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c gridSpan="2">
                  <a:txBody>
                    <a:bodyPr/>
                    <a:lstStyle/>
                    <a:p>
                      <a:pPr marL="438784" marR="0" indent="0" algn="l" defTabSz="914400" rtl="0" eaLnBrk="1" fontAlgn="auto" latinLnBrk="0" hangingPunct="1">
                        <a:lnSpc>
                          <a:spcPct val="100000"/>
                        </a:lnSpc>
                        <a:spcBef>
                          <a:spcPts val="484"/>
                        </a:spcBef>
                        <a:spcAft>
                          <a:spcPts val="0"/>
                        </a:spcAft>
                        <a:buClrTx/>
                        <a:buSzTx/>
                        <a:buFontTx/>
                        <a:buNone/>
                        <a:tabLst/>
                        <a:defRPr/>
                      </a:pPr>
                      <a:r>
                        <a:rPr lang="ru-RU" sz="1000" b="1" spc="-10" dirty="0" smtClean="0">
                          <a:solidFill>
                            <a:srgbClr val="FFFFFF"/>
                          </a:solidFill>
                          <a:latin typeface="Tahoma"/>
                          <a:cs typeface="Tahoma"/>
                        </a:rPr>
                        <a:t>Налог, взимаемый в связи  с применением патентной системы </a:t>
                      </a:r>
                      <a:endParaRPr lang="ru-RU" sz="1000" dirty="0" smtClean="0">
                        <a:latin typeface="Tahoma"/>
                        <a:cs typeface="Tahoma"/>
                      </a:endParaRPr>
                    </a:p>
                    <a:p>
                      <a:pPr marL="438784">
                        <a:lnSpc>
                          <a:spcPct val="100000"/>
                        </a:lnSpc>
                        <a:spcBef>
                          <a:spcPts val="484"/>
                        </a:spcBef>
                      </a:pPr>
                      <a:endParaRPr sz="1000" dirty="0">
                        <a:solidFill>
                          <a:schemeClr val="bg1"/>
                        </a:solidFill>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hMerge="1">
                  <a:txBody>
                    <a:bodyPr/>
                    <a:lstStyle/>
                    <a:p>
                      <a:endParaRPr/>
                    </a:p>
                  </a:txBody>
                  <a:tcPr marL="0" marR="0" marT="0" marB="0"/>
                </a:tc>
              </a:tr>
              <a:tr h="358405">
                <a:tc>
                  <a:txBody>
                    <a:bodyPr/>
                    <a:lstStyle/>
                    <a:p>
                      <a:pPr marR="60325" algn="r">
                        <a:lnSpc>
                          <a:spcPct val="100000"/>
                        </a:lnSpc>
                        <a:spcBef>
                          <a:spcPts val="480"/>
                        </a:spcBef>
                      </a:pPr>
                      <a:r>
                        <a:rPr sz="1050" dirty="0">
                          <a:latin typeface="Tahoma"/>
                          <a:cs typeface="Tahoma"/>
                        </a:rPr>
                        <a:t>факт</a:t>
                      </a:r>
                      <a:r>
                        <a:rPr sz="1050" spc="-105" dirty="0">
                          <a:latin typeface="Tahoma"/>
                          <a:cs typeface="Tahoma"/>
                        </a:rPr>
                        <a:t> </a:t>
                      </a:r>
                      <a:r>
                        <a:rPr sz="1050" dirty="0">
                          <a:latin typeface="Tahoma"/>
                          <a:cs typeface="Tahoma"/>
                        </a:rPr>
                        <a:t>2021</a:t>
                      </a:r>
                      <a:endParaRPr sz="1050">
                        <a:latin typeface="Tahoma"/>
                        <a:cs typeface="Tahoma"/>
                      </a:endParaRPr>
                    </a:p>
                  </a:txBody>
                  <a:tcPr marL="0" marR="0" marT="60960"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28333,4</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131445" algn="r">
                        <a:lnSpc>
                          <a:spcPct val="100000"/>
                        </a:lnSpc>
                        <a:spcBef>
                          <a:spcPts val="480"/>
                        </a:spcBef>
                      </a:pPr>
                      <a:r>
                        <a:rPr lang="ru-RU" sz="1050" dirty="0" smtClean="0">
                          <a:latin typeface="Tahoma"/>
                          <a:cs typeface="Tahoma"/>
                        </a:rPr>
                        <a:t>104,7</a:t>
                      </a:r>
                      <a:r>
                        <a:rPr sz="1050" dirty="0" smtClean="0">
                          <a:latin typeface="Tahoma"/>
                          <a:cs typeface="Tahoma"/>
                        </a:rPr>
                        <a:t>%</a:t>
                      </a:r>
                      <a:endParaRPr sz="1050" dirty="0">
                        <a:latin typeface="Tahoma"/>
                        <a:cs typeface="Tahoma"/>
                      </a:endParaRPr>
                    </a:p>
                  </a:txBody>
                  <a:tcPr marL="0" marR="0" marT="6096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3396,1</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lnB w="12700">
                      <a:solidFill>
                        <a:srgbClr val="FFFFFF"/>
                      </a:solidFill>
                      <a:prstDash val="solid"/>
                    </a:lnB>
                    <a:solidFill>
                      <a:srgbClr val="EEF3EA"/>
                    </a:solidFill>
                  </a:tcPr>
                </a:tc>
                <a:tc>
                  <a:txBody>
                    <a:bodyPr/>
                    <a:lstStyle/>
                    <a:p>
                      <a:pPr marR="79375" algn="r">
                        <a:lnSpc>
                          <a:spcPct val="100000"/>
                        </a:lnSpc>
                        <a:spcBef>
                          <a:spcPts val="480"/>
                        </a:spcBef>
                      </a:pPr>
                      <a:r>
                        <a:rPr lang="ru-RU" sz="1050" dirty="0" smtClean="0">
                          <a:latin typeface="Tahoma"/>
                          <a:cs typeface="Tahoma"/>
                        </a:rPr>
                        <a:t>В 11,9 раз</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58407">
                <a:tc>
                  <a:txBody>
                    <a:bodyPr/>
                    <a:lstStyle/>
                    <a:p>
                      <a:pPr marR="60960" algn="r">
                        <a:lnSpc>
                          <a:spcPct val="100000"/>
                        </a:lnSpc>
                        <a:spcBef>
                          <a:spcPts val="480"/>
                        </a:spcBef>
                      </a:pPr>
                      <a:r>
                        <a:rPr sz="1050" dirty="0">
                          <a:latin typeface="Tahoma"/>
                          <a:cs typeface="Tahoma"/>
                        </a:rPr>
                        <a:t>факт</a:t>
                      </a:r>
                      <a:r>
                        <a:rPr sz="1050" spc="-110" dirty="0">
                          <a:latin typeface="Tahoma"/>
                          <a:cs typeface="Tahoma"/>
                        </a:rPr>
                        <a:t> </a:t>
                      </a:r>
                      <a:r>
                        <a:rPr sz="1050" dirty="0">
                          <a:latin typeface="Tahoma"/>
                          <a:cs typeface="Tahoma"/>
                        </a:rPr>
                        <a:t>2022</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29684,2</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31445" algn="r">
                        <a:lnSpc>
                          <a:spcPct val="100000"/>
                        </a:lnSpc>
                        <a:spcBef>
                          <a:spcPts val="480"/>
                        </a:spcBef>
                      </a:pPr>
                      <a:r>
                        <a:rPr lang="ru-RU" sz="1050" dirty="0" smtClean="0">
                          <a:latin typeface="Tahoma"/>
                          <a:cs typeface="Tahoma"/>
                        </a:rPr>
                        <a:t>104,8</a:t>
                      </a:r>
                      <a:r>
                        <a:rPr sz="1050" dirty="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3234,9</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L="0" marR="79375" indent="0" algn="r" defTabSz="914400" rtl="0" eaLnBrk="1" fontAlgn="auto" latinLnBrk="0" hangingPunct="1">
                        <a:lnSpc>
                          <a:spcPct val="100000"/>
                        </a:lnSpc>
                        <a:spcBef>
                          <a:spcPts val="480"/>
                        </a:spcBef>
                        <a:spcAft>
                          <a:spcPts val="0"/>
                        </a:spcAft>
                        <a:buClrTx/>
                        <a:buSzTx/>
                        <a:buFontTx/>
                        <a:buNone/>
                        <a:tabLst/>
                        <a:defRPr/>
                      </a:pPr>
                      <a:r>
                        <a:rPr lang="ru-RU" sz="1050" dirty="0" smtClean="0">
                          <a:latin typeface="Tahoma"/>
                          <a:cs typeface="Tahoma"/>
                        </a:rPr>
                        <a:t>95,3</a:t>
                      </a:r>
                      <a:r>
                        <a:rPr sz="1050" dirty="0" smtClean="0">
                          <a:latin typeface="Tahoma"/>
                          <a:cs typeface="Tahoma"/>
                        </a:rPr>
                        <a:t>%</a:t>
                      </a:r>
                      <a:r>
                        <a:rPr lang="ru-RU" sz="1050" dirty="0" smtClean="0">
                          <a:latin typeface="Tahoma"/>
                          <a:cs typeface="Tahoma"/>
                        </a:rPr>
                        <a:t>*</a:t>
                      </a: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358371">
                <a:tc>
                  <a:txBody>
                    <a:bodyPr/>
                    <a:lstStyle/>
                    <a:p>
                      <a:pPr marR="60960" algn="r">
                        <a:lnSpc>
                          <a:spcPct val="100000"/>
                        </a:lnSpc>
                        <a:spcBef>
                          <a:spcPts val="480"/>
                        </a:spcBef>
                      </a:pPr>
                      <a:r>
                        <a:rPr lang="ru-RU" sz="1050" dirty="0" smtClean="0">
                          <a:latin typeface="Tahoma"/>
                          <a:cs typeface="Tahoma"/>
                        </a:rPr>
                        <a:t>факт </a:t>
                      </a:r>
                      <a:r>
                        <a:rPr sz="1050" spc="-5" smtClean="0">
                          <a:latin typeface="Tahoma"/>
                          <a:cs typeface="Tahoma"/>
                        </a:rPr>
                        <a:t>2023</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30207,3</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050" dirty="0" smtClean="0">
                          <a:latin typeface="Tahoma"/>
                          <a:cs typeface="Tahoma"/>
                        </a:rPr>
                        <a:t>101,8</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1428,0</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L="0" marR="76835" indent="0" algn="r" defTabSz="914400" rtl="0" eaLnBrk="1" fontAlgn="auto" latinLnBrk="0" hangingPunct="1">
                        <a:lnSpc>
                          <a:spcPct val="100000"/>
                        </a:lnSpc>
                        <a:spcBef>
                          <a:spcPts val="480"/>
                        </a:spcBef>
                        <a:spcAft>
                          <a:spcPts val="0"/>
                        </a:spcAft>
                        <a:buClrTx/>
                        <a:buSzTx/>
                        <a:buFontTx/>
                        <a:buNone/>
                        <a:tabLst/>
                        <a:defRPr/>
                      </a:pPr>
                      <a:r>
                        <a:rPr lang="ru-RU" sz="1050" dirty="0" smtClean="0">
                          <a:latin typeface="Tahoma"/>
                          <a:cs typeface="Tahoma"/>
                        </a:rPr>
                        <a:t>44,1</a:t>
                      </a:r>
                      <a:r>
                        <a:rPr sz="1050" smtClean="0">
                          <a:latin typeface="Tahoma"/>
                          <a:cs typeface="Tahoma"/>
                        </a:rPr>
                        <a:t>%</a:t>
                      </a:r>
                      <a:r>
                        <a:rPr lang="ru-RU" sz="1050" dirty="0" smtClean="0">
                          <a:latin typeface="Tahoma"/>
                          <a:cs typeface="Tahoma"/>
                        </a:rPr>
                        <a:t>*</a:t>
                      </a: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58407">
                <a:tc>
                  <a:txBody>
                    <a:bodyPr/>
                    <a:lstStyle/>
                    <a:p>
                      <a:pPr marR="60960" algn="r">
                        <a:lnSpc>
                          <a:spcPct val="100000"/>
                        </a:lnSpc>
                        <a:spcBef>
                          <a:spcPts val="480"/>
                        </a:spcBef>
                      </a:pPr>
                      <a:r>
                        <a:rPr lang="ru-RU" sz="1050" dirty="0" smtClean="0">
                          <a:latin typeface="Tahoma"/>
                          <a:cs typeface="Tahoma"/>
                        </a:rPr>
                        <a:t>оценка</a:t>
                      </a:r>
                      <a:r>
                        <a:rPr sz="1050" spc="-125" smtClean="0">
                          <a:latin typeface="Tahoma"/>
                          <a:cs typeface="Tahoma"/>
                        </a:rPr>
                        <a:t> </a:t>
                      </a:r>
                      <a:r>
                        <a:rPr sz="1050" dirty="0">
                          <a:latin typeface="Tahoma"/>
                          <a:cs typeface="Tahoma"/>
                        </a:rPr>
                        <a:t>2024</a:t>
                      </a:r>
                      <a:endParaRPr sz="105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0"/>
                        </a:spcBef>
                      </a:pPr>
                      <a:r>
                        <a:rPr lang="ru-RU" sz="1050" dirty="0" smtClean="0">
                          <a:latin typeface="Tahoma"/>
                          <a:cs typeface="Tahoma"/>
                        </a:rPr>
                        <a:t>30860,4</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128905" algn="r">
                        <a:lnSpc>
                          <a:spcPct val="100000"/>
                        </a:lnSpc>
                        <a:spcBef>
                          <a:spcPts val="480"/>
                        </a:spcBef>
                      </a:pPr>
                      <a:r>
                        <a:rPr lang="ru-RU" sz="1050" dirty="0" smtClean="0">
                          <a:latin typeface="Tahoma"/>
                          <a:cs typeface="Tahoma"/>
                        </a:rPr>
                        <a:t>102,2</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0"/>
                        </a:spcBef>
                      </a:pPr>
                      <a:r>
                        <a:rPr lang="ru-RU" sz="1050" dirty="0" smtClean="0">
                          <a:latin typeface="Tahoma"/>
                          <a:cs typeface="Tahoma"/>
                        </a:rPr>
                        <a:t>3697,0</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0"/>
                        </a:spcBef>
                      </a:pPr>
                      <a:r>
                        <a:rPr lang="ru-RU" sz="1050" dirty="0" smtClean="0">
                          <a:latin typeface="Tahoma"/>
                          <a:cs typeface="Tahoma"/>
                        </a:rPr>
                        <a:t>В 2,5 раза</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r h="358405">
                <a:tc>
                  <a:txBody>
                    <a:bodyPr/>
                    <a:lstStyle/>
                    <a:p>
                      <a:pPr marR="60960" algn="r">
                        <a:lnSpc>
                          <a:spcPct val="100000"/>
                        </a:lnSpc>
                        <a:spcBef>
                          <a:spcPts val="480"/>
                        </a:spcBef>
                      </a:pPr>
                      <a:r>
                        <a:rPr sz="1200" smtClean="0">
                          <a:latin typeface="Tahoma"/>
                          <a:cs typeface="Tahoma"/>
                        </a:rPr>
                        <a:t>2025</a:t>
                      </a:r>
                      <a:r>
                        <a:rPr lang="ru-RU" sz="1200" dirty="0" smtClean="0">
                          <a:latin typeface="Tahoma"/>
                          <a:cs typeface="Tahoma"/>
                        </a:rPr>
                        <a:t> утвержденный бюджет</a:t>
                      </a:r>
                      <a:endParaRPr sz="1200">
                        <a:latin typeface="Tahoma"/>
                        <a:cs typeface="Tahoma"/>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36824,7</a:t>
                      </a:r>
                      <a:endParaRPr sz="1050" dirty="0">
                        <a:latin typeface="Tahoma"/>
                        <a:cs typeface="Tahoma"/>
                      </a:endParaRPr>
                    </a:p>
                  </a:txBody>
                  <a:tcPr marL="0" marR="0" marT="60960"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EEF3EA"/>
                    </a:solidFill>
                  </a:tcPr>
                </a:tc>
                <a:tc>
                  <a:txBody>
                    <a:bodyPr/>
                    <a:lstStyle/>
                    <a:p>
                      <a:pPr marR="128905" algn="r">
                        <a:lnSpc>
                          <a:spcPct val="100000"/>
                        </a:lnSpc>
                        <a:spcBef>
                          <a:spcPts val="480"/>
                        </a:spcBef>
                      </a:pPr>
                      <a:r>
                        <a:rPr lang="ru-RU" sz="1050" dirty="0" smtClean="0">
                          <a:latin typeface="Tahoma"/>
                          <a:cs typeface="Tahoma"/>
                        </a:rPr>
                        <a:t>104,8</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273050">
                        <a:lnSpc>
                          <a:spcPct val="100000"/>
                        </a:lnSpc>
                        <a:spcBef>
                          <a:spcPts val="480"/>
                        </a:spcBef>
                      </a:pPr>
                      <a:r>
                        <a:rPr lang="ru-RU" sz="1050" dirty="0" smtClean="0">
                          <a:latin typeface="Tahoma"/>
                          <a:cs typeface="Tahoma"/>
                        </a:rPr>
                        <a:t>3848,1</a:t>
                      </a:r>
                      <a:endParaRPr sz="1050" dirty="0">
                        <a:latin typeface="Tahoma"/>
                        <a:cs typeface="Tahoma"/>
                      </a:endParaRPr>
                    </a:p>
                  </a:txBody>
                  <a:tcPr marL="0" marR="0" marT="60960" marB="0">
                    <a:lnL w="12700">
                      <a:solidFill>
                        <a:srgbClr val="FFFFFF"/>
                      </a:solidFill>
                      <a:prstDash val="solid"/>
                    </a:lnL>
                    <a:lnT w="12700">
                      <a:solidFill>
                        <a:srgbClr val="FFFFFF"/>
                      </a:solidFill>
                      <a:prstDash val="solid"/>
                    </a:lnT>
                    <a:lnB w="12700">
                      <a:solidFill>
                        <a:srgbClr val="FFFFFF"/>
                      </a:solidFill>
                      <a:prstDash val="solid"/>
                    </a:lnB>
                    <a:solidFill>
                      <a:srgbClr val="EEF3EA"/>
                    </a:solidFill>
                  </a:tcPr>
                </a:tc>
                <a:tc>
                  <a:txBody>
                    <a:bodyPr/>
                    <a:lstStyle/>
                    <a:p>
                      <a:pPr marR="76835" algn="r">
                        <a:lnSpc>
                          <a:spcPct val="100000"/>
                        </a:lnSpc>
                        <a:spcBef>
                          <a:spcPts val="480"/>
                        </a:spcBef>
                      </a:pPr>
                      <a:r>
                        <a:rPr lang="ru-RU" sz="1050" dirty="0" smtClean="0">
                          <a:latin typeface="Tahoma"/>
                          <a:cs typeface="Tahoma"/>
                        </a:rPr>
                        <a:t>104,1</a:t>
                      </a:r>
                      <a:r>
                        <a:rPr sz="1050" smtClean="0">
                          <a:latin typeface="Tahoma"/>
                          <a:cs typeface="Tahoma"/>
                        </a:rPr>
                        <a:t>%</a:t>
                      </a:r>
                      <a:endParaRPr sz="1050" dirty="0">
                        <a:latin typeface="Tahoma"/>
                        <a:cs typeface="Tahoma"/>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r h="358407">
                <a:tc>
                  <a:txBody>
                    <a:bodyPr/>
                    <a:lstStyle/>
                    <a:p>
                      <a:pPr marR="60960" algn="r">
                        <a:lnSpc>
                          <a:spcPct val="100000"/>
                        </a:lnSpc>
                        <a:spcBef>
                          <a:spcPts val="480"/>
                        </a:spcBef>
                      </a:pPr>
                      <a:r>
                        <a:rPr lang="ru-RU" sz="1200" dirty="0" smtClean="0">
                          <a:latin typeface="Tahoma"/>
                          <a:cs typeface="Tahoma"/>
                        </a:rPr>
                        <a:t>2026 утвержденный бюджет</a:t>
                      </a:r>
                      <a:endParaRPr lang="ru-RU" sz="1200" dirty="0">
                        <a:latin typeface="Tahoma"/>
                        <a:cs typeface="Tahoma"/>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050" dirty="0" smtClean="0">
                          <a:latin typeface="Tahoma"/>
                          <a:cs typeface="Tahoma"/>
                        </a:rPr>
                        <a:t>38800,5</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128270" algn="r">
                        <a:lnSpc>
                          <a:spcPct val="100000"/>
                        </a:lnSpc>
                        <a:spcBef>
                          <a:spcPts val="484"/>
                        </a:spcBef>
                      </a:pPr>
                      <a:r>
                        <a:rPr lang="ru-RU" sz="1050" dirty="0" smtClean="0">
                          <a:latin typeface="Tahoma"/>
                          <a:cs typeface="Tahoma"/>
                        </a:rPr>
                        <a:t>104,0</a:t>
                      </a:r>
                      <a:r>
                        <a:rPr sz="1050"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L="273050">
                        <a:lnSpc>
                          <a:spcPct val="100000"/>
                        </a:lnSpc>
                        <a:spcBef>
                          <a:spcPts val="484"/>
                        </a:spcBef>
                      </a:pPr>
                      <a:r>
                        <a:rPr lang="ru-RU" sz="1050" dirty="0" smtClean="0">
                          <a:latin typeface="Tahoma"/>
                          <a:cs typeface="Tahoma"/>
                        </a:rPr>
                        <a:t>4002,0</a:t>
                      </a:r>
                      <a:endParaRPr sz="1050" dirty="0">
                        <a:latin typeface="Tahoma"/>
                        <a:cs typeface="Tahoma"/>
                      </a:endParaRPr>
                    </a:p>
                  </a:txBody>
                  <a:tcPr marL="0" marR="0" marT="61594" marB="0">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c>
                  <a:txBody>
                    <a:bodyPr/>
                    <a:lstStyle/>
                    <a:p>
                      <a:pPr marR="76835" algn="r">
                        <a:lnSpc>
                          <a:spcPct val="100000"/>
                        </a:lnSpc>
                        <a:spcBef>
                          <a:spcPts val="484"/>
                        </a:spcBef>
                      </a:pPr>
                      <a:r>
                        <a:rPr lang="ru-RU" sz="1050" spc="-5" dirty="0" smtClean="0">
                          <a:latin typeface="Tahoma"/>
                          <a:cs typeface="Tahoma"/>
                        </a:rPr>
                        <a:t>104,0</a:t>
                      </a:r>
                      <a:r>
                        <a:rPr sz="1050" spc="-5" dirty="0"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EE7D1"/>
                    </a:solidFill>
                  </a:tcPr>
                </a:tc>
              </a:tr>
              <a:tr h="358407">
                <a:tc>
                  <a:txBody>
                    <a:bodyPr/>
                    <a:lstStyle/>
                    <a:p>
                      <a:pPr marR="60960" algn="r">
                        <a:lnSpc>
                          <a:spcPct val="100000"/>
                        </a:lnSpc>
                        <a:spcBef>
                          <a:spcPts val="480"/>
                        </a:spcBef>
                      </a:pPr>
                      <a:r>
                        <a:rPr lang="ru-RU" sz="1200" dirty="0" smtClean="0">
                          <a:latin typeface="Tahoma"/>
                          <a:cs typeface="Tahoma"/>
                        </a:rPr>
                        <a:t>2027 утвержденный бюджет</a:t>
                      </a:r>
                      <a:endParaRPr lang="ru-RU" sz="1200" dirty="0">
                        <a:latin typeface="Tahoma"/>
                        <a:cs typeface="Tahoma"/>
                      </a:endParaRPr>
                    </a:p>
                  </a:txBody>
                  <a:tcPr marL="0" marR="0" marT="61594"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050" dirty="0" smtClean="0">
                          <a:latin typeface="Tahoma"/>
                          <a:cs typeface="Tahoma"/>
                        </a:rPr>
                        <a:t>53296,3</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128270" algn="r">
                        <a:lnSpc>
                          <a:spcPct val="100000"/>
                        </a:lnSpc>
                        <a:spcBef>
                          <a:spcPts val="484"/>
                        </a:spcBef>
                      </a:pPr>
                      <a:r>
                        <a:rPr lang="ru-RU" sz="1050" dirty="0" smtClean="0">
                          <a:latin typeface="Tahoma"/>
                          <a:cs typeface="Tahoma"/>
                        </a:rPr>
                        <a:t>104,0</a:t>
                      </a:r>
                      <a:r>
                        <a:rPr sz="1050" smtClean="0">
                          <a:latin typeface="Tahoma"/>
                          <a:cs typeface="Tahoma"/>
                        </a:rPr>
                        <a:t>%</a:t>
                      </a:r>
                      <a:endParaRPr sz="1050" dirty="0">
                        <a:latin typeface="Tahoma"/>
                        <a:cs typeface="Tahoma"/>
                      </a:endParaRPr>
                    </a:p>
                  </a:txBody>
                  <a:tcPr marL="0" marR="0" marT="61594"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EE7D1"/>
                    </a:solidFill>
                  </a:tcPr>
                </a:tc>
                <a:tc>
                  <a:txBody>
                    <a:bodyPr/>
                    <a:lstStyle/>
                    <a:p>
                      <a:pPr marL="273050">
                        <a:lnSpc>
                          <a:spcPct val="100000"/>
                        </a:lnSpc>
                        <a:spcBef>
                          <a:spcPts val="484"/>
                        </a:spcBef>
                      </a:pPr>
                      <a:r>
                        <a:rPr lang="ru-RU" sz="1050" dirty="0" smtClean="0">
                          <a:latin typeface="Tahoma"/>
                          <a:cs typeface="Tahoma"/>
                        </a:rPr>
                        <a:t>4162,1</a:t>
                      </a:r>
                      <a:endParaRPr sz="1050" dirty="0">
                        <a:latin typeface="Tahoma"/>
                        <a:cs typeface="Tahoma"/>
                      </a:endParaRPr>
                    </a:p>
                  </a:txBody>
                  <a:tcPr marL="0" marR="0" marT="61594" marB="0">
                    <a:lnL w="12700" cap="flat" cmpd="sng" algn="ctr">
                      <a:solidFill>
                        <a:srgbClr val="FFFFFF"/>
                      </a:solidFill>
                      <a:prstDash val="solid"/>
                      <a:round/>
                      <a:headEnd type="none" w="med" len="med"/>
                      <a:tailEnd type="none" w="med" len="med"/>
                    </a:lnL>
                    <a:lnT w="12700">
                      <a:solidFill>
                        <a:srgbClr val="FFFFFF"/>
                      </a:solidFill>
                      <a:prstDash val="solid"/>
                    </a:lnT>
                    <a:lnB w="12700">
                      <a:solidFill>
                        <a:srgbClr val="FFFFFF"/>
                      </a:solidFill>
                      <a:prstDash val="solid"/>
                    </a:lnB>
                    <a:solidFill>
                      <a:srgbClr val="DEE7D1"/>
                    </a:solidFill>
                  </a:tcPr>
                </a:tc>
                <a:tc>
                  <a:txBody>
                    <a:bodyPr/>
                    <a:lstStyle/>
                    <a:p>
                      <a:pPr marR="76835" algn="r">
                        <a:lnSpc>
                          <a:spcPct val="100000"/>
                        </a:lnSpc>
                        <a:spcBef>
                          <a:spcPts val="484"/>
                        </a:spcBef>
                      </a:pPr>
                      <a:r>
                        <a:rPr lang="ru-RU" sz="1050" spc="-5" dirty="0" smtClean="0">
                          <a:latin typeface="Tahoma"/>
                          <a:cs typeface="Tahoma"/>
                        </a:rPr>
                        <a:t>104,0</a:t>
                      </a:r>
                      <a:r>
                        <a:rPr sz="1050" spc="-5" smtClean="0">
                          <a:latin typeface="Tahoma"/>
                          <a:cs typeface="Tahoma"/>
                        </a:rPr>
                        <a:t>%</a:t>
                      </a:r>
                      <a:endParaRPr sz="1050" dirty="0">
                        <a:latin typeface="Tahoma"/>
                        <a:cs typeface="Tahoma"/>
                      </a:endParaRPr>
                    </a:p>
                  </a:txBody>
                  <a:tcPr marL="0" marR="0" marT="61594" marB="0">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r>
            </a:tbl>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287016" y="500041"/>
            <a:ext cx="8856984" cy="5249912"/>
          </a:xfrm>
          <a:prstGeom prst="rect">
            <a:avLst/>
          </a:prstGeom>
          <a:ln>
            <a:noFill/>
          </a:ln>
          <a:effectLst>
            <a:softEdge rad="127000"/>
          </a:effectLst>
        </p:spPr>
      </p:pic>
      <p:sp>
        <p:nvSpPr>
          <p:cNvPr id="8" name="Заголовок 7"/>
          <p:cNvSpPr>
            <a:spLocks noGrp="1"/>
          </p:cNvSpPr>
          <p:nvPr>
            <p:ph type="title"/>
          </p:nvPr>
        </p:nvSpPr>
        <p:spPr>
          <a:xfrm>
            <a:off x="0" y="836712"/>
            <a:ext cx="9144000" cy="504056"/>
          </a:xfrm>
        </p:spPr>
        <p:txBody>
          <a:bodyPr>
            <a:noAutofit/>
          </a:bodyPr>
          <a:lstStyle/>
          <a:p>
            <a:pPr marL="85725" algn="ctr">
              <a:defRPr/>
            </a:pPr>
            <a:r>
              <a:rPr lang="ru-RU" sz="2500" b="1" dirty="0" smtClean="0">
                <a:solidFill>
                  <a:schemeClr val="accent6">
                    <a:lumMod val="75000"/>
                  </a:schemeClr>
                </a:solidFill>
                <a:effectLst>
                  <a:outerShdw blurRad="38100" dist="38100" dir="2700000" algn="tl">
                    <a:srgbClr val="000000">
                      <a:alpha val="43137"/>
                    </a:srgbClr>
                  </a:outerShdw>
                </a:effectLst>
                <a:cs typeface="Times New Roman" pitchFamily="18" charset="0"/>
              </a:rPr>
              <a:t>Безвозмездные поступления из областного бюджета</a:t>
            </a:r>
            <a:endParaRPr lang="ru-RU" sz="2500" b="1" dirty="0">
              <a:solidFill>
                <a:schemeClr val="accent6">
                  <a:lumMod val="75000"/>
                </a:schemeClr>
              </a:solidFill>
              <a:effectLst>
                <a:outerShdw blurRad="38100" dist="38100" dir="2700000" algn="tl">
                  <a:srgbClr val="000000">
                    <a:alpha val="43137"/>
                  </a:srgbClr>
                </a:outerShdw>
              </a:effectLst>
              <a:cs typeface="Times New Roman" pitchFamily="18" charset="0"/>
            </a:endParaRPr>
          </a:p>
        </p:txBody>
      </p:sp>
      <p:graphicFrame>
        <p:nvGraphicFramePr>
          <p:cNvPr id="12" name="Содержимое 11"/>
          <p:cNvGraphicFramePr>
            <a:graphicFrameLocks noGrp="1"/>
          </p:cNvGraphicFramePr>
          <p:nvPr>
            <p:ph idx="1"/>
          </p:nvPr>
        </p:nvGraphicFramePr>
        <p:xfrm>
          <a:off x="251520" y="2204868"/>
          <a:ext cx="8606759" cy="2697247"/>
        </p:xfrm>
        <a:graphic>
          <a:graphicData uri="http://schemas.openxmlformats.org/drawingml/2006/table">
            <a:tbl>
              <a:tblPr firstRow="1" bandRow="1">
                <a:tableStyleId>{5C22544A-7EE6-4342-B048-85BDC9FD1C3A}</a:tableStyleId>
              </a:tblPr>
              <a:tblGrid>
                <a:gridCol w="2133907"/>
                <a:gridCol w="1781071"/>
                <a:gridCol w="1405634"/>
                <a:gridCol w="1699323"/>
                <a:gridCol w="1586824"/>
              </a:tblGrid>
              <a:tr h="914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Наименование</a:t>
                      </a:r>
                      <a:endParaRPr kumimoji="0" lang="ru-RU" sz="1500" b="1" i="0" u="none" strike="noStrike" kern="1200" baseline="0" dirty="0">
                        <a:ln>
                          <a:solidFill>
                            <a:schemeClr val="tx1">
                              <a:lumMod val="65000"/>
                              <a:lumOff val="35000"/>
                            </a:schemeClr>
                          </a:solidFill>
                        </a:ln>
                        <a:solidFill>
                          <a:schemeClr val="tx1"/>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20</a:t>
                      </a:r>
                      <a:r>
                        <a:rPr kumimoji="0" lang="en-US"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a:t>
                      </a: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4 год </a:t>
                      </a: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2025 год </a:t>
                      </a: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утвержденный бюджет</a:t>
                      </a:r>
                      <a:endPar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2026 год утвержденный бюджет</a:t>
                      </a:r>
                      <a:endPar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rPr>
                        <a:t>2027 год утвержденный бюджет</a:t>
                      </a:r>
                      <a:endParaRPr kumimoji="0" lang="ru-RU" sz="1500" b="1" i="0" u="none" strike="noStrike" kern="1200" baseline="0" dirty="0" smtClean="0">
                        <a:ln>
                          <a:solidFill>
                            <a:schemeClr val="tx1">
                              <a:lumMod val="65000"/>
                              <a:lumOff val="35000"/>
                            </a:schemeClr>
                          </a:solidFill>
                        </a:ln>
                        <a:solidFill>
                          <a:schemeClr val="tx1"/>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2048">
                <a:tc>
                  <a:txBody>
                    <a:bodyPr/>
                    <a:lstStyle/>
                    <a:p>
                      <a:pPr algn="ctr" fontAlgn="t">
                        <a:lnSpc>
                          <a:spcPct val="100000"/>
                        </a:lnSpc>
                      </a:pPr>
                      <a:r>
                        <a:rPr lang="ru-RU" sz="1500" b="1" i="0" u="none" strike="noStrike" baseline="0" dirty="0" smtClean="0">
                          <a:ln>
                            <a:solidFill>
                              <a:schemeClr val="tx1">
                                <a:lumMod val="65000"/>
                                <a:lumOff val="35000"/>
                              </a:schemeClr>
                            </a:solidFill>
                          </a:ln>
                          <a:solidFill>
                            <a:srgbClr val="3333CC"/>
                          </a:solidFill>
                          <a:latin typeface="Arial" pitchFamily="34" charset="0"/>
                          <a:cs typeface="Arial" pitchFamily="34" charset="0"/>
                        </a:rPr>
                        <a:t>Межбюджетные трансферты ВСЕГО *)</a:t>
                      </a:r>
                      <a:endParaRPr lang="ru-RU" sz="1500" b="1" i="0" u="none" strike="noStrike" baseline="0" dirty="0">
                        <a:ln>
                          <a:solidFill>
                            <a:schemeClr val="tx1">
                              <a:lumMod val="65000"/>
                              <a:lumOff val="35000"/>
                            </a:schemeClr>
                          </a:solidFill>
                        </a:ln>
                        <a:solidFill>
                          <a:srgbClr val="3333CC"/>
                        </a:solidFill>
                        <a:latin typeface="Arial" pitchFamily="34"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rPr>
                        <a:t>1094,6</a:t>
                      </a:r>
                      <a:endPar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rPr>
                        <a:t>1239,7</a:t>
                      </a:r>
                      <a:endPar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rPr>
                        <a:t>1300,8</a:t>
                      </a:r>
                      <a:endPar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rPr>
                        <a:t>1163,1</a:t>
                      </a:r>
                      <a:endParaRPr kumimoji="0" lang="ru-RU" sz="1600" b="1" i="0" u="none" strike="noStrike" kern="1200" baseline="0" dirty="0" smtClean="0">
                        <a:ln>
                          <a:solidFill>
                            <a:schemeClr val="tx1">
                              <a:lumMod val="65000"/>
                              <a:lumOff val="35000"/>
                            </a:schemeClr>
                          </a:solidFill>
                        </a:ln>
                        <a:solidFill>
                          <a:srgbClr val="3333CC"/>
                        </a:solidFill>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3840">
                <a:tc>
                  <a:txBody>
                    <a:bodyPr/>
                    <a:lstStyle/>
                    <a:p>
                      <a:pPr algn="ctr" fontAlgn="t">
                        <a:lnSpc>
                          <a:spcPct val="100000"/>
                        </a:lnSpc>
                      </a:pPr>
                      <a:r>
                        <a:rPr lang="ru-RU" sz="1500" b="1" i="0" u="none" strike="noStrike" baseline="0" dirty="0" smtClean="0">
                          <a:ln>
                            <a:solidFill>
                              <a:schemeClr val="tx1">
                                <a:lumMod val="65000"/>
                                <a:lumOff val="35000"/>
                              </a:schemeClr>
                            </a:solidFill>
                          </a:ln>
                          <a:solidFill>
                            <a:schemeClr val="tx1"/>
                          </a:solidFill>
                          <a:latin typeface="Arial" pitchFamily="34" charset="0"/>
                          <a:cs typeface="Arial" pitchFamily="34" charset="0"/>
                        </a:rPr>
                        <a:t>из них:</a:t>
                      </a:r>
                      <a:endParaRPr lang="ru-RU" sz="1500" b="1" i="0" u="none" strike="noStrike" baseline="0" dirty="0">
                        <a:ln>
                          <a:solidFill>
                            <a:schemeClr val="tx1">
                              <a:lumMod val="65000"/>
                              <a:lumOff val="35000"/>
                            </a:schemeClr>
                          </a:solidFill>
                        </a:ln>
                        <a:solidFill>
                          <a:schemeClr val="tx1"/>
                        </a:solidFill>
                        <a:latin typeface="Arial" pitchFamily="34"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1159">
                <a:tc>
                  <a:txBody>
                    <a:bodyPr/>
                    <a:lstStyle/>
                    <a:p>
                      <a:pPr marL="108000" algn="ctr" fontAlgn="t">
                        <a:lnSpc>
                          <a:spcPct val="100000"/>
                        </a:lnSpc>
                        <a:spcBef>
                          <a:spcPts val="600"/>
                        </a:spcBef>
                        <a:spcAft>
                          <a:spcPts val="600"/>
                        </a:spcAft>
                      </a:pPr>
                      <a:r>
                        <a:rPr lang="ru-RU" sz="1500" b="1" i="0" u="none" strike="noStrike" baseline="0" dirty="0" smtClean="0">
                          <a:ln>
                            <a:solidFill>
                              <a:schemeClr val="tx1">
                                <a:lumMod val="65000"/>
                                <a:lumOff val="35000"/>
                              </a:schemeClr>
                            </a:solidFill>
                          </a:ln>
                          <a:solidFill>
                            <a:schemeClr val="tx1"/>
                          </a:solidFill>
                          <a:latin typeface="Arial" pitchFamily="34" charset="0"/>
                          <a:cs typeface="Arial" pitchFamily="34" charset="0"/>
                        </a:rPr>
                        <a:t>Дотации</a:t>
                      </a:r>
                      <a:endParaRPr lang="ru-RU" sz="1500" b="1" i="0" u="none" strike="noStrike" baseline="0" dirty="0">
                        <a:ln>
                          <a:solidFill>
                            <a:schemeClr val="tx1">
                              <a:lumMod val="65000"/>
                              <a:lumOff val="35000"/>
                            </a:schemeClr>
                          </a:solidFill>
                        </a:ln>
                        <a:solidFill>
                          <a:schemeClr val="tx1"/>
                        </a:solidFill>
                        <a:latin typeface="Arial" pitchFamily="34"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165,3</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162,8</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86,6</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67,1</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5800">
                <a:tc>
                  <a:txBody>
                    <a:bodyPr/>
                    <a:lstStyle/>
                    <a:p>
                      <a:pPr marL="108000" algn="ctr" fontAlgn="t">
                        <a:lnSpc>
                          <a:spcPct val="100000"/>
                        </a:lnSpc>
                        <a:spcBef>
                          <a:spcPts val="600"/>
                        </a:spcBef>
                        <a:spcAft>
                          <a:spcPts val="600"/>
                        </a:spcAft>
                      </a:pPr>
                      <a:r>
                        <a:rPr lang="ru-RU" sz="1500" b="1" i="0" u="none" strike="noStrike" baseline="0" dirty="0" smtClean="0">
                          <a:ln>
                            <a:solidFill>
                              <a:schemeClr val="tx1">
                                <a:lumMod val="65000"/>
                                <a:lumOff val="35000"/>
                              </a:schemeClr>
                            </a:solidFill>
                          </a:ln>
                          <a:solidFill>
                            <a:schemeClr val="tx1"/>
                          </a:solidFill>
                          <a:latin typeface="Arial" pitchFamily="34" charset="0"/>
                          <a:cs typeface="Arial" pitchFamily="34" charset="0"/>
                        </a:rPr>
                        <a:t>Целевые трансферты из областного бюджета</a:t>
                      </a:r>
                      <a:endParaRPr lang="ru-RU" sz="1500" b="1" i="0" u="none" strike="noStrike" baseline="0" dirty="0">
                        <a:ln>
                          <a:solidFill>
                            <a:schemeClr val="tx1">
                              <a:lumMod val="65000"/>
                              <a:lumOff val="35000"/>
                            </a:schemeClr>
                          </a:solidFill>
                        </a:ln>
                        <a:solidFill>
                          <a:schemeClr val="tx1"/>
                        </a:solidFill>
                        <a:latin typeface="Arial" pitchFamily="34" charset="0"/>
                        <a:cs typeface="Arial"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t" latinLnBrk="0" hangingPunct="1">
                        <a:lnSpc>
                          <a:spcPct val="100000"/>
                        </a:lnSpc>
                      </a:pPr>
                      <a:r>
                        <a:rPr kumimoji="0" lang="ru-RU" sz="1600" b="1" i="0" u="none" strike="noStrike" kern="1200" baseline="0" dirty="0" smtClean="0">
                          <a:ln>
                            <a:solidFill>
                              <a:schemeClr val="tx1">
                                <a:lumMod val="65000"/>
                                <a:lumOff val="35000"/>
                              </a:schemeClr>
                            </a:solidFill>
                          </a:ln>
                          <a:solidFill>
                            <a:schemeClr val="tx1"/>
                          </a:solidFill>
                          <a:effectLst/>
                          <a:latin typeface="Arial" pitchFamily="34" charset="0"/>
                          <a:ea typeface="+mn-ea"/>
                          <a:cs typeface="Arial" pitchFamily="34" charset="0"/>
                        </a:rPr>
                        <a:t>929,3</a:t>
                      </a:r>
                      <a:endParaRPr kumimoji="0" lang="ru-RU" sz="1600" b="1" i="0" u="none" strike="noStrike" kern="1200" baseline="0" dirty="0" smtClean="0">
                        <a:ln>
                          <a:solidFill>
                            <a:schemeClr val="tx1">
                              <a:lumMod val="65000"/>
                              <a:lumOff val="35000"/>
                            </a:schemeClr>
                          </a:solidFill>
                        </a:ln>
                        <a:solidFill>
                          <a:schemeClr val="tx1"/>
                        </a:solidFill>
                        <a:effectLst/>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t" latinLnBrk="0" hangingPunct="1">
                        <a:lnSpc>
                          <a:spcPct val="100000"/>
                        </a:lnSpc>
                      </a:pPr>
                      <a:r>
                        <a:rPr kumimoji="0" lang="ru-RU" sz="1600" b="1" i="0" u="none" strike="noStrike" kern="1200" baseline="0" dirty="0" smtClean="0">
                          <a:ln>
                            <a:solidFill>
                              <a:schemeClr val="tx1">
                                <a:lumMod val="65000"/>
                                <a:lumOff val="35000"/>
                              </a:schemeClr>
                            </a:solidFill>
                          </a:ln>
                          <a:solidFill>
                            <a:schemeClr val="tx1"/>
                          </a:solidFill>
                          <a:effectLst/>
                          <a:latin typeface="Arial" pitchFamily="34" charset="0"/>
                          <a:ea typeface="+mn-ea"/>
                          <a:cs typeface="Arial" pitchFamily="34" charset="0"/>
                        </a:rPr>
                        <a:t>1076,9</a:t>
                      </a:r>
                      <a:endParaRPr kumimoji="0" lang="ru-RU" sz="1600" b="1" i="0" u="none" strike="noStrike" kern="1200" baseline="0" dirty="0" smtClean="0">
                        <a:ln>
                          <a:solidFill>
                            <a:schemeClr val="tx1">
                              <a:lumMod val="65000"/>
                              <a:lumOff val="35000"/>
                            </a:schemeClr>
                          </a:solidFill>
                        </a:ln>
                        <a:solidFill>
                          <a:schemeClr val="tx1"/>
                        </a:solidFill>
                        <a:effectLst/>
                        <a:latin typeface="Arial" pitchFamily="34" charset="0"/>
                        <a:ea typeface="+mn-ea"/>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1214,2</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lnSpc>
                          <a:spcPct val="100000"/>
                        </a:lnSpc>
                      </a:pPr>
                      <a:r>
                        <a:rPr lang="ru-RU" sz="1600" b="1" i="0" u="none" strike="noStrike" baseline="0" dirty="0" smtClean="0">
                          <a:ln>
                            <a:solidFill>
                              <a:schemeClr val="tx1">
                                <a:lumMod val="65000"/>
                                <a:lumOff val="35000"/>
                              </a:schemeClr>
                            </a:solidFill>
                          </a:ln>
                          <a:solidFill>
                            <a:schemeClr val="tx1"/>
                          </a:solidFill>
                          <a:effectLst/>
                          <a:latin typeface="Arial" pitchFamily="34" charset="0"/>
                          <a:cs typeface="Arial" pitchFamily="34" charset="0"/>
                        </a:rPr>
                        <a:t>1096,0</a:t>
                      </a:r>
                      <a:endParaRPr lang="ru-RU" sz="1600" b="1" i="0" u="none" strike="noStrike" baseline="0" dirty="0">
                        <a:ln>
                          <a:solidFill>
                            <a:schemeClr val="tx1">
                              <a:lumMod val="65000"/>
                              <a:lumOff val="35000"/>
                            </a:schemeClr>
                          </a:solidFill>
                        </a:ln>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1" name="Заголовок 7"/>
          <p:cNvSpPr txBox="1">
            <a:spLocks/>
          </p:cNvSpPr>
          <p:nvPr/>
        </p:nvSpPr>
        <p:spPr bwMode="auto">
          <a:xfrm>
            <a:off x="6983760" y="1628800"/>
            <a:ext cx="216024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eaLnBrk="0" hangingPunct="0">
              <a:defRPr/>
            </a:pPr>
            <a:r>
              <a:rPr lang="ru-RU" sz="1600"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млн. рублей</a:t>
            </a:r>
            <a:endParaRPr lang="ru-RU" sz="16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908276556"/>
      </p:ext>
    </p:extLst>
  </p:cSld>
  <p:clrMapOvr>
    <a:masterClrMapping/>
  </p:clrMapOvr>
  <p:transition spd="med">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642918"/>
            <a:ext cx="9144000" cy="1143008"/>
          </a:xfrm>
          <a:custGeom>
            <a:avLst/>
            <a:gdLst/>
            <a:ahLst/>
            <a:cxnLst/>
            <a:rect l="l" t="t" r="r" b="b"/>
            <a:pathLst>
              <a:path w="6858000" h="2258695">
                <a:moveTo>
                  <a:pt x="0" y="2258568"/>
                </a:moveTo>
                <a:lnTo>
                  <a:pt x="6858000" y="2258568"/>
                </a:lnTo>
                <a:lnTo>
                  <a:pt x="6858000" y="0"/>
                </a:lnTo>
                <a:lnTo>
                  <a:pt x="0" y="0"/>
                </a:lnTo>
                <a:lnTo>
                  <a:pt x="0" y="2258568"/>
                </a:lnTo>
                <a:close/>
              </a:path>
            </a:pathLst>
          </a:custGeom>
          <a:solidFill>
            <a:srgbClr val="622422">
              <a:alpha val="65097"/>
            </a:srgbClr>
          </a:solidFill>
        </p:spPr>
        <p:txBody>
          <a:bodyPr wrap="square" lIns="0" tIns="0" rIns="0" bIns="0" rtlCol="0"/>
          <a:lstStyle/>
          <a:p>
            <a:endParaRPr/>
          </a:p>
        </p:txBody>
      </p:sp>
      <p:sp>
        <p:nvSpPr>
          <p:cNvPr id="4" name="object 4"/>
          <p:cNvSpPr txBox="1">
            <a:spLocks noGrp="1"/>
          </p:cNvSpPr>
          <p:nvPr>
            <p:ph type="title"/>
          </p:nvPr>
        </p:nvSpPr>
        <p:spPr>
          <a:xfrm>
            <a:off x="536584" y="642917"/>
            <a:ext cx="8071273" cy="627736"/>
          </a:xfrm>
          <a:prstGeom prst="rect">
            <a:avLst/>
          </a:prstGeom>
        </p:spPr>
        <p:txBody>
          <a:bodyPr vert="horz" wrap="square" lIns="0" tIns="12065" rIns="0" bIns="0" rtlCol="0">
            <a:spAutoFit/>
          </a:bodyPr>
          <a:lstStyle/>
          <a:p>
            <a:pPr marL="12700" algn="ctr">
              <a:lnSpc>
                <a:spcPct val="100000"/>
              </a:lnSpc>
              <a:spcBef>
                <a:spcPts val="95"/>
              </a:spcBef>
            </a:pPr>
            <a:r>
              <a:rPr sz="4000" spc="-10" dirty="0"/>
              <a:t>РАСХОДЫ</a:t>
            </a:r>
            <a:r>
              <a:rPr sz="4000" spc="-50" dirty="0"/>
              <a:t> </a:t>
            </a:r>
            <a:r>
              <a:rPr sz="4000" spc="-5" dirty="0"/>
              <a:t>БЮДЖЕТА</a:t>
            </a:r>
            <a:endParaRPr sz="4000"/>
          </a:p>
        </p:txBody>
      </p:sp>
      <p:pic>
        <p:nvPicPr>
          <p:cNvPr id="139266" name="Picture 2" descr="Picture background"/>
          <p:cNvPicPr>
            <a:picLocks noChangeAspect="1" noChangeArrowheads="1"/>
          </p:cNvPicPr>
          <p:nvPr/>
        </p:nvPicPr>
        <p:blipFill>
          <a:blip r:embed="rId2"/>
          <a:srcRect/>
          <a:stretch>
            <a:fillRect/>
          </a:stretch>
        </p:blipFill>
        <p:spPr bwMode="auto">
          <a:xfrm>
            <a:off x="0" y="1643050"/>
            <a:ext cx="9144000" cy="521495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251520" y="548680"/>
            <a:ext cx="8568952" cy="1000274"/>
          </a:xfrm>
          <a:prstGeom prst="rect">
            <a:avLst/>
          </a:prstGeom>
          <a:effectLst/>
        </p:spPr>
        <p:txBody>
          <a:bodyPr wrap="square">
            <a:spAutoFit/>
          </a:bodyPr>
          <a:lstStyle/>
          <a:p>
            <a:pPr algn="ctr"/>
            <a:r>
              <a:rPr lang="ru-RU" sz="24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Информация о расходах</a:t>
            </a:r>
          </a:p>
          <a:p>
            <a:pPr algn="ctr"/>
            <a:r>
              <a:rPr lang="ru-RU" sz="24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бюджета Орловского района на 2025-2027 годы</a:t>
            </a:r>
          </a:p>
          <a:p>
            <a:pPr algn="r"/>
            <a:r>
              <a:rPr lang="ru-RU" sz="11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тыс.рублей</a:t>
            </a:r>
            <a:endParaRPr lang="ru-RU" sz="1100" b="1" dirty="0">
              <a:solidFill>
                <a:schemeClr val="tx2">
                  <a:lumMod val="75000"/>
                </a:schemeClr>
              </a:solidFill>
              <a:effectLst>
                <a:outerShdw sx="1000" sy="1000" algn="ctr" rotWithShape="0">
                  <a:srgbClr val="000000">
                    <a:alpha val="55000"/>
                  </a:srgbClr>
                </a:outerShdw>
              </a:effectLst>
            </a:endParaRPr>
          </a:p>
        </p:txBody>
      </p:sp>
      <p:sp>
        <p:nvSpPr>
          <p:cNvPr id="34" name="TextBox 33"/>
          <p:cNvSpPr txBox="1"/>
          <p:nvPr/>
        </p:nvSpPr>
        <p:spPr>
          <a:xfrm>
            <a:off x="5429256" y="260648"/>
            <a:ext cx="3500462"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p>
        </p:txBody>
      </p:sp>
      <p:sp>
        <p:nvSpPr>
          <p:cNvPr id="35" name="Text Box 31"/>
          <p:cNvSpPr txBox="1">
            <a:spLocks noChangeArrowheads="1"/>
          </p:cNvSpPr>
          <p:nvPr/>
        </p:nvSpPr>
        <p:spPr bwMode="auto">
          <a:xfrm>
            <a:off x="395536" y="1500178"/>
            <a:ext cx="7534050" cy="318924"/>
          </a:xfrm>
          <a:prstGeom prst="rect">
            <a:avLst/>
          </a:prstGeom>
          <a:noFill/>
          <a:ln>
            <a:noFill/>
          </a:ln>
          <a:effectLst/>
          <a:scene3d>
            <a:camera prst="orthographicFront">
              <a:rot lat="0" lon="0" rev="0"/>
            </a:camera>
            <a:lightRig rig="threePt" dir="t"/>
          </a:scene3d>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tIns="36000" rIns="0" bIns="36000">
            <a:spAutoFit/>
            <a:flatTx/>
          </a:bodyPr>
          <a:lstStyle/>
          <a:p>
            <a:endParaRPr lang="en-US" sz="1600" b="1" dirty="0" smtClean="0">
              <a:latin typeface="Times New Roman" pitchFamily="18" charset="0"/>
              <a:cs typeface="Times New Roman" pitchFamily="18" charset="0"/>
            </a:endParaRPr>
          </a:p>
        </p:txBody>
      </p:sp>
      <p:sp>
        <p:nvSpPr>
          <p:cNvPr id="26" name="Заголовок 1"/>
          <p:cNvSpPr txBox="1">
            <a:spLocks/>
          </p:cNvSpPr>
          <p:nvPr/>
        </p:nvSpPr>
        <p:spPr>
          <a:xfrm>
            <a:off x="7623448" y="928674"/>
            <a:ext cx="1520552" cy="440433"/>
          </a:xfrm>
          <a:prstGeom prst="rect">
            <a:avLst/>
          </a:prstGeom>
          <a:noFill/>
          <a:ln w="9525" cap="flat" cmpd="sng" algn="ctr">
            <a:noFill/>
            <a:prstDash val="soli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1800" b="1" i="0" u="none" strike="noStrike" kern="1200" cap="none" spc="0" normalizeH="0" baseline="0" noProof="0" dirty="0">
              <a:ln w="1905"/>
              <a:solidFill>
                <a:schemeClr val="accent2">
                  <a:lumMod val="75000"/>
                </a:schemeClr>
              </a:solidFill>
              <a:effectLst>
                <a:innerShdw blurRad="69850" dist="43180" dir="5400000">
                  <a:srgbClr val="000000">
                    <a:alpha val="65000"/>
                  </a:srgbClr>
                </a:innerShdw>
              </a:effectLst>
              <a:uLnTx/>
              <a:uFillTx/>
              <a:latin typeface="+mn-lt"/>
              <a:ea typeface="+mn-ea"/>
              <a:cs typeface="+mn-cs"/>
            </a:endParaRPr>
          </a:p>
        </p:txBody>
      </p:sp>
      <p:graphicFrame>
        <p:nvGraphicFramePr>
          <p:cNvPr id="16" name="Таблица 15"/>
          <p:cNvGraphicFramePr>
            <a:graphicFrameLocks noGrp="1"/>
          </p:cNvGraphicFramePr>
          <p:nvPr/>
        </p:nvGraphicFramePr>
        <p:xfrm>
          <a:off x="500034" y="1584630"/>
          <a:ext cx="8143932" cy="4874056"/>
        </p:xfrm>
        <a:graphic>
          <a:graphicData uri="http://schemas.openxmlformats.org/drawingml/2006/table">
            <a:tbl>
              <a:tblPr/>
              <a:tblGrid>
                <a:gridCol w="4130345"/>
                <a:gridCol w="1342727"/>
                <a:gridCol w="1342727"/>
                <a:gridCol w="1328133"/>
              </a:tblGrid>
              <a:tr h="287988">
                <a:tc>
                  <a:txBody>
                    <a:bodyPr/>
                    <a:lstStyle/>
                    <a:p>
                      <a:pPr algn="l" fontAlgn="ctr"/>
                      <a:r>
                        <a:rPr lang="ru-RU" sz="1400" b="1" i="0" u="none" strike="noStrike" dirty="0" smtClean="0">
                          <a:latin typeface="Times New Roman" pitchFamily="18" charset="0"/>
                          <a:cs typeface="Times New Roman" pitchFamily="18" charset="0"/>
                        </a:rPr>
                        <a:t>Наименование раздела</a:t>
                      </a:r>
                      <a:endParaRPr lang="ru-RU" sz="1400" b="1"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solidFill>
                      <a:schemeClr val="accent2">
                        <a:lumMod val="60000"/>
                        <a:lumOff val="40000"/>
                      </a:schemeClr>
                    </a:solidFill>
                  </a:tcPr>
                </a:tc>
                <a:tc>
                  <a:txBody>
                    <a:bodyPr/>
                    <a:lstStyle/>
                    <a:p>
                      <a:pPr algn="ctr" fontAlgn="ctr"/>
                      <a:r>
                        <a:rPr lang="ru-RU" sz="1400" b="1" i="0" u="none" strike="noStrike" dirty="0" smtClean="0">
                          <a:latin typeface="Times New Roman" pitchFamily="18" charset="0"/>
                          <a:cs typeface="Times New Roman" pitchFamily="18" charset="0"/>
                        </a:rPr>
                        <a:t>2025 год</a:t>
                      </a:r>
                      <a:endParaRPr lang="ru-RU" sz="1400" b="1"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solidFill>
                      <a:schemeClr val="accent2">
                        <a:lumMod val="60000"/>
                        <a:lumOff val="40000"/>
                      </a:schemeClr>
                    </a:solidFill>
                  </a:tcPr>
                </a:tc>
                <a:tc>
                  <a:txBody>
                    <a:bodyPr/>
                    <a:lstStyle/>
                    <a:p>
                      <a:pPr algn="ctr" fontAlgn="ctr"/>
                      <a:r>
                        <a:rPr lang="ru-RU" sz="1400" b="1" i="0" u="none" strike="noStrike" dirty="0" smtClean="0">
                          <a:latin typeface="Times New Roman" pitchFamily="18" charset="0"/>
                          <a:cs typeface="Times New Roman" pitchFamily="18" charset="0"/>
                        </a:rPr>
                        <a:t>2026 год</a:t>
                      </a:r>
                      <a:endParaRPr lang="ru-RU" sz="1400" b="1"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solidFill>
                      <a:schemeClr val="accent2">
                        <a:lumMod val="60000"/>
                        <a:lumOff val="40000"/>
                      </a:schemeClr>
                    </a:solidFill>
                  </a:tcPr>
                </a:tc>
                <a:tc>
                  <a:txBody>
                    <a:bodyPr/>
                    <a:lstStyle/>
                    <a:p>
                      <a:pPr algn="ctr" fontAlgn="ctr"/>
                      <a:r>
                        <a:rPr lang="ru-RU" sz="1400" b="1" i="0" u="none" strike="noStrike" dirty="0" smtClean="0">
                          <a:latin typeface="Times New Roman" pitchFamily="18" charset="0"/>
                          <a:cs typeface="Times New Roman" pitchFamily="18" charset="0"/>
                        </a:rPr>
                        <a:t>2027 год</a:t>
                      </a:r>
                      <a:endParaRPr lang="ru-RU" sz="1400" b="1"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solidFill>
                      <a:schemeClr val="accent2">
                        <a:lumMod val="60000"/>
                        <a:lumOff val="40000"/>
                      </a:schemeClr>
                    </a:solidFill>
                  </a:tcPr>
                </a:tc>
              </a:tr>
              <a:tr h="19130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400" b="1" i="0" u="none" strike="noStrike" dirty="0" smtClean="0">
                          <a:latin typeface="Times New Roman" pitchFamily="18" charset="0"/>
                          <a:cs typeface="Times New Roman" pitchFamily="18" charset="0"/>
                        </a:rPr>
                        <a:t>ИТОГО</a:t>
                      </a:r>
                    </a:p>
                    <a:p>
                      <a:pPr algn="l" fontAlgn="ctr"/>
                      <a:endParaRPr lang="ru-RU" sz="1400" b="0" i="0" u="none" strike="noStrike" dirty="0">
                        <a:latin typeface="Times New Roman" pitchFamily="18" charset="0"/>
                        <a:cs typeface="Times New Roman" pitchFamily="18" charset="0"/>
                      </a:endParaRPr>
                    </a:p>
                  </a:txBody>
                  <a:tcPr marL="8194" marR="8194" marT="8194" marB="0" anchor="ctr">
                    <a:lnL>
                      <a:noFill/>
                    </a:lnL>
                    <a:lnR>
                      <a:noFill/>
                    </a:lnR>
                    <a:lnT>
                      <a:noFill/>
                    </a:lnT>
                    <a:lnB>
                      <a:noFill/>
                    </a:lnB>
                  </a:tcPr>
                </a:tc>
                <a:tc>
                  <a:txBody>
                    <a:bodyPr/>
                    <a:lstStyle/>
                    <a:p>
                      <a:pPr algn="ctr" fontAlgn="ctr"/>
                      <a:r>
                        <a:rPr lang="ru-RU" sz="1400" b="1" i="0" u="none" strike="noStrike" dirty="0" smtClean="0">
                          <a:latin typeface="Times New Roman"/>
                        </a:rPr>
                        <a:t>1 593 250,9</a:t>
                      </a:r>
                      <a:endParaRPr lang="ru-RU" sz="1400" b="1"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400" b="1" i="0" u="none" strike="noStrike" dirty="0" smtClean="0">
                          <a:latin typeface="Times New Roman"/>
                        </a:rPr>
                        <a:t>1 704 500,4</a:t>
                      </a:r>
                      <a:endParaRPr lang="ru-RU" sz="1400" b="1"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400" b="1" i="0" u="none" strike="noStrike" dirty="0" smtClean="0">
                          <a:latin typeface="Times New Roman"/>
                        </a:rPr>
                        <a:t>1 601 613,0</a:t>
                      </a:r>
                      <a:endParaRPr lang="ru-RU" sz="1400" b="1"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Общегосударственные вопросы</a:t>
                      </a:r>
                    </a:p>
                  </a:txBody>
                  <a:tcPr marL="8194" marR="8194" marT="8194" marB="0">
                    <a:lnL>
                      <a:noFill/>
                    </a:lnL>
                    <a:lnR>
                      <a:noFill/>
                    </a:lnR>
                    <a:lnT>
                      <a:noFill/>
                    </a:lnT>
                    <a:lnB>
                      <a:noFill/>
                    </a:lnB>
                  </a:tcPr>
                </a:tc>
                <a:tc>
                  <a:txBody>
                    <a:bodyPr/>
                    <a:lstStyle/>
                    <a:p>
                      <a:pPr algn="ctr" fontAlgn="ctr"/>
                      <a:r>
                        <a:rPr lang="ru-RU" sz="1200" b="0" i="0" u="none" strike="noStrike" dirty="0" smtClean="0">
                          <a:latin typeface="Times New Roman"/>
                        </a:rPr>
                        <a:t>118 298,2</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126 511,8</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143 502,3</a:t>
                      </a:r>
                      <a:endParaRPr lang="ru-RU" sz="1200" b="0"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из них: условно утвержденные расходы </a:t>
                      </a:r>
                    </a:p>
                  </a:txBody>
                  <a:tcPr marL="196645" marR="8194" marT="8194" marB="0">
                    <a:lnL>
                      <a:noFill/>
                    </a:lnL>
                    <a:lnR>
                      <a:noFill/>
                    </a:lnR>
                    <a:lnT>
                      <a:noFill/>
                    </a:lnT>
                    <a:lnB>
                      <a:noFill/>
                    </a:lnB>
                  </a:tcPr>
                </a:tc>
                <a:tc>
                  <a:txBody>
                    <a:bodyPr/>
                    <a:lstStyle/>
                    <a:p>
                      <a:pPr algn="ctr" fontAlgn="ctr"/>
                      <a:r>
                        <a:rPr lang="ru-RU" sz="1200" b="0" i="0" u="none" strike="noStrike">
                          <a:latin typeface="Times New Roman"/>
                        </a:rPr>
                        <a:t>-</a:t>
                      </a:r>
                    </a:p>
                  </a:txBody>
                  <a:tcPr marL="9525" marR="9525" marT="9525" marB="0" anchor="ctr">
                    <a:lnL>
                      <a:noFill/>
                    </a:lnL>
                    <a:lnR>
                      <a:noFill/>
                    </a:lnR>
                    <a:lnT>
                      <a:noFill/>
                    </a:lnT>
                    <a:lnB>
                      <a:noFill/>
                    </a:lnB>
                  </a:tcPr>
                </a:tc>
                <a:tc>
                  <a:txBody>
                    <a:bodyPr/>
                    <a:lstStyle/>
                    <a:p>
                      <a:pPr algn="ctr" fontAlgn="ctr"/>
                      <a:r>
                        <a:rPr lang="ru-RU" sz="1200" b="0" i="0" u="none" strike="noStrike" dirty="0">
                          <a:latin typeface="Times New Roman"/>
                        </a:rPr>
                        <a:t>12 300.0</a:t>
                      </a: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25 400,0</a:t>
                      </a:r>
                      <a:endParaRPr lang="ru-RU" sz="1200" b="0"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Национальная оборона</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r>
              <a:tr h="462839">
                <a:tc>
                  <a:txBody>
                    <a:bodyPr/>
                    <a:lstStyle/>
                    <a:p>
                      <a:pPr algn="l" fontAlgn="t"/>
                      <a:r>
                        <a:rPr lang="ru-RU" sz="1100" b="0" i="0" u="none" strike="noStrike" dirty="0">
                          <a:latin typeface="Times New Roman"/>
                        </a:rPr>
                        <a:t>Национальная безопасность и правоохранительная деятельность</a:t>
                      </a:r>
                    </a:p>
                  </a:txBody>
                  <a:tcPr marL="8194" marR="8194" marT="8194" marB="0">
                    <a:lnL>
                      <a:noFill/>
                    </a:lnL>
                    <a:lnR>
                      <a:noFill/>
                    </a:lnR>
                    <a:lnT>
                      <a:noFill/>
                    </a:lnT>
                    <a:lnB>
                      <a:noFill/>
                    </a:lnB>
                  </a:tcPr>
                </a:tc>
                <a:tc>
                  <a:txBody>
                    <a:bodyPr/>
                    <a:lstStyle/>
                    <a:p>
                      <a:pPr algn="ctr" fontAlgn="ctr"/>
                      <a:r>
                        <a:rPr lang="ru-RU" sz="1200" b="0" i="0" u="none" strike="noStrike" dirty="0" smtClean="0">
                          <a:latin typeface="Times New Roman"/>
                        </a:rPr>
                        <a:t>30 352,9</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14 116,3</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14 612,7</a:t>
                      </a:r>
                      <a:endParaRPr lang="ru-RU" sz="1200" b="0"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Национальная экономика</a:t>
                      </a:r>
                    </a:p>
                  </a:txBody>
                  <a:tcPr marL="8194" marR="8194" marT="8194" marB="0">
                    <a:lnL>
                      <a:noFill/>
                    </a:lnL>
                    <a:lnR>
                      <a:noFill/>
                    </a:lnR>
                    <a:lnT>
                      <a:noFill/>
                    </a:lnT>
                    <a:lnB>
                      <a:noFill/>
                    </a:lnB>
                  </a:tcPr>
                </a:tc>
                <a:tc>
                  <a:txBody>
                    <a:bodyPr/>
                    <a:lstStyle/>
                    <a:p>
                      <a:pPr algn="ctr" fontAlgn="ctr"/>
                      <a:r>
                        <a:rPr lang="ru-RU" sz="1200" b="0" i="0" u="none" strike="noStrike" dirty="0" smtClean="0">
                          <a:latin typeface="Times New Roman"/>
                        </a:rPr>
                        <a:t>140 379,6</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241 739,4</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133 141,9</a:t>
                      </a:r>
                      <a:endParaRPr lang="ru-RU" sz="1200" b="0"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Жилищно-коммунальное хозяйство</a:t>
                      </a:r>
                    </a:p>
                  </a:txBody>
                  <a:tcPr marL="8194" marR="8194" marT="8194" marB="0">
                    <a:lnL>
                      <a:noFill/>
                    </a:lnL>
                    <a:lnR>
                      <a:noFill/>
                    </a:lnR>
                    <a:lnT>
                      <a:noFill/>
                    </a:lnT>
                    <a:lnB>
                      <a:noFill/>
                    </a:lnB>
                  </a:tcPr>
                </a:tc>
                <a:tc>
                  <a:txBody>
                    <a:bodyPr/>
                    <a:lstStyle/>
                    <a:p>
                      <a:pPr algn="ctr" fontAlgn="ctr"/>
                      <a:r>
                        <a:rPr lang="ru-RU" sz="1200" b="0" i="0" u="none" strike="noStrike" dirty="0" smtClean="0">
                          <a:latin typeface="Times New Roman"/>
                        </a:rPr>
                        <a:t>9 711,3</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16 017,9</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15 637,6</a:t>
                      </a:r>
                      <a:endParaRPr lang="ru-RU" sz="1200" b="0"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Охрана окружающей среды</a:t>
                      </a:r>
                    </a:p>
                  </a:txBody>
                  <a:tcPr marL="8194" marR="8194" marT="8194" marB="0">
                    <a:lnL>
                      <a:noFill/>
                    </a:lnL>
                    <a:lnR>
                      <a:noFill/>
                    </a:lnR>
                    <a:lnT>
                      <a:noFill/>
                    </a:lnT>
                    <a:lnB>
                      <a:noFill/>
                    </a:lnB>
                  </a:tcPr>
                </a:tc>
                <a:tc>
                  <a:txBody>
                    <a:bodyPr/>
                    <a:lstStyle/>
                    <a:p>
                      <a:pPr algn="ctr" fontAlgn="ctr"/>
                      <a:r>
                        <a:rPr lang="ru-RU" sz="1200" b="0" i="0" u="none" strike="noStrike" dirty="0">
                          <a:latin typeface="Times New Roman"/>
                        </a:rPr>
                        <a:t>523.9</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524.2</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539.8</a:t>
                      </a: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Образование</a:t>
                      </a:r>
                    </a:p>
                  </a:txBody>
                  <a:tcPr marL="8194" marR="8194" marT="8194" marB="0">
                    <a:lnL>
                      <a:noFill/>
                    </a:lnL>
                    <a:lnR>
                      <a:noFill/>
                    </a:lnR>
                    <a:lnT>
                      <a:noFill/>
                    </a:lnT>
                    <a:lnB>
                      <a:noFill/>
                    </a:lnB>
                  </a:tcPr>
                </a:tc>
                <a:tc>
                  <a:txBody>
                    <a:bodyPr/>
                    <a:lstStyle/>
                    <a:p>
                      <a:pPr algn="ctr" fontAlgn="ctr"/>
                      <a:r>
                        <a:rPr lang="ru-RU" sz="1200" b="0" i="0" u="none" strike="noStrike" dirty="0" smtClean="0">
                          <a:latin typeface="Times New Roman"/>
                        </a:rPr>
                        <a:t>742 757,1</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760 522,7</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772 043,9</a:t>
                      </a:r>
                      <a:endParaRPr lang="ru-RU" sz="1200" b="0"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Культура, кинематография</a:t>
                      </a:r>
                    </a:p>
                  </a:txBody>
                  <a:tcPr marL="8194" marR="8194" marT="8194" marB="0">
                    <a:lnL>
                      <a:noFill/>
                    </a:lnL>
                    <a:lnR>
                      <a:noFill/>
                    </a:lnR>
                    <a:lnT>
                      <a:noFill/>
                    </a:lnT>
                    <a:lnB>
                      <a:noFill/>
                    </a:lnB>
                  </a:tcPr>
                </a:tc>
                <a:tc>
                  <a:txBody>
                    <a:bodyPr/>
                    <a:lstStyle/>
                    <a:p>
                      <a:pPr algn="ctr" fontAlgn="ctr"/>
                      <a:r>
                        <a:rPr lang="ru-RU" sz="1200" b="0" i="0" u="none" strike="noStrike" dirty="0" smtClean="0">
                          <a:latin typeface="Times New Roman"/>
                        </a:rPr>
                        <a:t>65 109,5</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44 576,9</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47 167,2</a:t>
                      </a:r>
                      <a:endParaRPr lang="ru-RU" sz="1200" b="0"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Здравоохранение</a:t>
                      </a:r>
                    </a:p>
                  </a:txBody>
                  <a:tcPr marL="8194" marR="8194" marT="8194" marB="0">
                    <a:lnL>
                      <a:noFill/>
                    </a:lnL>
                    <a:lnR>
                      <a:noFill/>
                    </a:lnR>
                    <a:lnT>
                      <a:noFill/>
                    </a:lnT>
                    <a:lnB>
                      <a:noFill/>
                    </a:lnB>
                  </a:tcPr>
                </a:tc>
                <a:tc>
                  <a:txBody>
                    <a:bodyPr/>
                    <a:lstStyle/>
                    <a:p>
                      <a:pPr algn="ctr" fontAlgn="ctr"/>
                      <a:r>
                        <a:rPr lang="ru-RU" sz="1200" b="0" i="0" u="none" strike="noStrike" dirty="0" smtClean="0">
                          <a:latin typeface="Times New Roman"/>
                        </a:rPr>
                        <a:t>1 753,4</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575.9</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652.9</a:t>
                      </a: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Социальная политика</a:t>
                      </a:r>
                    </a:p>
                  </a:txBody>
                  <a:tcPr marL="8194" marR="8194" marT="8194" marB="0">
                    <a:lnL>
                      <a:noFill/>
                    </a:lnL>
                    <a:lnR>
                      <a:noFill/>
                    </a:lnR>
                    <a:lnT>
                      <a:noFill/>
                    </a:lnT>
                    <a:lnB>
                      <a:noFill/>
                    </a:lnB>
                  </a:tcPr>
                </a:tc>
                <a:tc>
                  <a:txBody>
                    <a:bodyPr/>
                    <a:lstStyle/>
                    <a:p>
                      <a:pPr algn="ctr" fontAlgn="ctr"/>
                      <a:r>
                        <a:rPr lang="ru-RU" sz="1200" b="0" i="0" u="none" strike="noStrike" dirty="0" smtClean="0">
                          <a:latin typeface="Times New Roman"/>
                        </a:rPr>
                        <a:t>408 184,8</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431 743,0</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439 696,1</a:t>
                      </a:r>
                      <a:endParaRPr lang="ru-RU" sz="1200" b="0"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a:latin typeface="Times New Roman"/>
                        </a:rPr>
                        <a:t>Физическая культура и спорт</a:t>
                      </a:r>
                    </a:p>
                  </a:txBody>
                  <a:tcPr marL="8194" marR="8194" marT="8194" marB="0">
                    <a:lnL>
                      <a:noFill/>
                    </a:lnL>
                    <a:lnR>
                      <a:noFill/>
                    </a:lnR>
                    <a:lnT>
                      <a:noFill/>
                    </a:lnT>
                    <a:lnB>
                      <a:noFill/>
                    </a:lnB>
                  </a:tcPr>
                </a:tc>
                <a:tc>
                  <a:txBody>
                    <a:bodyPr/>
                    <a:lstStyle/>
                    <a:p>
                      <a:pPr algn="ctr" fontAlgn="ctr"/>
                      <a:r>
                        <a:rPr lang="ru-RU" sz="1200" b="0" i="0" u="none" strike="noStrike" dirty="0" smtClean="0">
                          <a:latin typeface="Times New Roman"/>
                        </a:rPr>
                        <a:t>25 315,4</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25 315,4</a:t>
                      </a:r>
                      <a:endParaRPr lang="ru-RU" sz="1200" b="0" i="0" u="none" strike="noStrike" dirty="0">
                        <a:latin typeface="Times New Roman"/>
                      </a:endParaRPr>
                    </a:p>
                  </a:txBody>
                  <a:tcPr marL="9525" marR="9525" marT="9525" marB="0" anchor="ctr">
                    <a:lnL>
                      <a:noFill/>
                    </a:lnL>
                    <a:lnR>
                      <a:noFill/>
                    </a:lnR>
                    <a:lnT>
                      <a:noFill/>
                    </a:lnT>
                    <a:lnB>
                      <a:noFill/>
                    </a:lnB>
                  </a:tcPr>
                </a:tc>
                <a:tc>
                  <a:txBody>
                    <a:bodyPr/>
                    <a:lstStyle/>
                    <a:p>
                      <a:pPr algn="ctr" fontAlgn="ctr"/>
                      <a:r>
                        <a:rPr lang="ru-RU" sz="1200" b="0" i="0" u="none" strike="noStrike" dirty="0" smtClean="0">
                          <a:latin typeface="Times New Roman"/>
                        </a:rPr>
                        <a:t>25 315,4</a:t>
                      </a:r>
                      <a:endParaRPr lang="ru-RU" sz="1200" b="0" i="0" u="none" strike="noStrike" dirty="0">
                        <a:latin typeface="Times New Roman"/>
                      </a:endParaRPr>
                    </a:p>
                  </a:txBody>
                  <a:tcPr marL="9525" marR="9525" marT="9525" marB="0" anchor="ctr">
                    <a:lnL>
                      <a:noFill/>
                    </a:lnL>
                    <a:lnR>
                      <a:noFill/>
                    </a:lnR>
                    <a:lnT>
                      <a:noFill/>
                    </a:lnT>
                    <a:lnB>
                      <a:noFill/>
                    </a:lnB>
                  </a:tcPr>
                </a:tc>
              </a:tr>
              <a:tr h="257133">
                <a:tc>
                  <a:txBody>
                    <a:bodyPr/>
                    <a:lstStyle/>
                    <a:p>
                      <a:pPr algn="l" fontAlgn="t"/>
                      <a:r>
                        <a:rPr lang="ru-RU" sz="1100" b="0" i="0" u="none" strike="noStrike" dirty="0">
                          <a:latin typeface="Times New Roman"/>
                        </a:rPr>
                        <a:t>Средства массовой информации</a:t>
                      </a:r>
                    </a:p>
                  </a:txBody>
                  <a:tcPr marL="8194" marR="8194" marT="8194" marB="0">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0.0</a:t>
                      </a:r>
                    </a:p>
                  </a:txBody>
                  <a:tcPr marL="9525" marR="9525" marT="9525" marB="0" anchor="ctr">
                    <a:lnL>
                      <a:noFill/>
                    </a:lnL>
                    <a:lnR>
                      <a:noFill/>
                    </a:lnR>
                    <a:lnT>
                      <a:noFill/>
                    </a:lnT>
                    <a:lnB>
                      <a:noFill/>
                    </a:lnB>
                  </a:tcPr>
                </a:tc>
              </a:tr>
              <a:tr h="602719">
                <a:tc>
                  <a:txBody>
                    <a:bodyPr/>
                    <a:lstStyle/>
                    <a:p>
                      <a:pPr algn="l" fontAlgn="t"/>
                      <a:r>
                        <a:rPr lang="ru-RU" sz="1100" b="0" i="0" u="none" strike="noStrike">
                          <a:latin typeface="Times New Roman"/>
                        </a:rPr>
                        <a:t>Межбюджетные трансферты общего характера бюджетам бюджетной системы Российской Федерации</a:t>
                      </a:r>
                    </a:p>
                  </a:txBody>
                  <a:tcPr marL="8194" marR="8194" marT="8194" marB="0">
                    <a:lnL>
                      <a:noFill/>
                    </a:lnL>
                    <a:lnR>
                      <a:noFill/>
                    </a:lnR>
                    <a:lnT>
                      <a:noFill/>
                    </a:lnT>
                    <a:lnB>
                      <a:noFill/>
                    </a:lnB>
                  </a:tcPr>
                </a:tc>
                <a:tc>
                  <a:txBody>
                    <a:bodyPr/>
                    <a:lstStyle/>
                    <a:p>
                      <a:pPr algn="ctr" fontAlgn="ctr"/>
                      <a:r>
                        <a:rPr lang="ru-RU" sz="1200" b="0" i="0" u="none" strike="noStrike" dirty="0">
                          <a:latin typeface="Times New Roman"/>
                        </a:rPr>
                        <a:t>50 864.8</a:t>
                      </a:r>
                    </a:p>
                  </a:txBody>
                  <a:tcPr marL="9525" marR="9525" marT="9525" marB="0" anchor="ctr">
                    <a:lnL>
                      <a:noFill/>
                    </a:lnL>
                    <a:lnR>
                      <a:noFill/>
                    </a:lnR>
                    <a:lnT>
                      <a:noFill/>
                    </a:lnT>
                    <a:lnB>
                      <a:noFill/>
                    </a:lnB>
                  </a:tcPr>
                </a:tc>
                <a:tc>
                  <a:txBody>
                    <a:bodyPr/>
                    <a:lstStyle/>
                    <a:p>
                      <a:pPr algn="ctr" fontAlgn="ctr"/>
                      <a:r>
                        <a:rPr lang="ru-RU" sz="1200" b="0" i="0" u="none" strike="noStrike">
                          <a:latin typeface="Times New Roman"/>
                        </a:rPr>
                        <a:t>42 856.9</a:t>
                      </a:r>
                    </a:p>
                  </a:txBody>
                  <a:tcPr marL="9525" marR="9525" marT="9525" marB="0" anchor="ctr">
                    <a:lnL>
                      <a:noFill/>
                    </a:lnL>
                    <a:lnR>
                      <a:noFill/>
                    </a:lnR>
                    <a:lnT>
                      <a:noFill/>
                    </a:lnT>
                    <a:lnB>
                      <a:noFill/>
                    </a:lnB>
                  </a:tcPr>
                </a:tc>
                <a:tc>
                  <a:txBody>
                    <a:bodyPr/>
                    <a:lstStyle/>
                    <a:p>
                      <a:pPr algn="ctr" fontAlgn="ctr"/>
                      <a:r>
                        <a:rPr lang="ru-RU" sz="1200" b="0" i="0" u="none" strike="noStrike" dirty="0">
                          <a:latin typeface="Times New Roman"/>
                        </a:rPr>
                        <a:t>9 303.2</a:t>
                      </a:r>
                    </a:p>
                  </a:txBody>
                  <a:tcPr marL="9525" marR="9525" marT="9525" marB="0" anchor="ctr">
                    <a:lnL>
                      <a:noFill/>
                    </a:lnL>
                    <a:lnR>
                      <a:noFill/>
                    </a:lnR>
                    <a:lnT>
                      <a:noFill/>
                    </a:lnT>
                    <a:lnB>
                      <a:noFill/>
                    </a:lnB>
                  </a:tcPr>
                </a:tc>
              </a:tr>
            </a:tbl>
          </a:graphicData>
        </a:graphic>
      </p:graphicFrame>
    </p:spTree>
    <p:extLst>
      <p:ext uri="{BB962C8B-B14F-4D97-AF65-F5344CB8AC3E}">
        <p14:creationId xmlns="" xmlns:p14="http://schemas.microsoft.com/office/powerpoint/2010/main" val="2392738128"/>
      </p:ext>
    </p:extLst>
  </p:cSld>
  <p:clrMapOvr>
    <a:masterClrMapping/>
  </p:clrMapOvr>
  <p:transition spd="med">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3" cstate="print">
            <a:extLst>
              <a:ext uri="{28A0092B-C50C-407E-A947-70E740481C1C}">
                <a14:useLocalDpi xmlns="" xmlns:a14="http://schemas.microsoft.com/office/drawing/2010/main" val="0"/>
              </a:ext>
            </a:extLst>
          </a:blip>
          <a:srcRect l="2267" t="50092" r="55260" b="25714"/>
          <a:stretch/>
        </p:blipFill>
        <p:spPr>
          <a:xfrm>
            <a:off x="-500098" y="1928802"/>
            <a:ext cx="4572000" cy="1711785"/>
          </a:xfrm>
          <a:prstGeom prst="rect">
            <a:avLst/>
          </a:prstGeom>
        </p:spPr>
      </p:pic>
      <p:pic>
        <p:nvPicPr>
          <p:cNvPr id="13" name="Рисунок 12"/>
          <p:cNvPicPr>
            <a:picLocks noChangeAspect="1"/>
          </p:cNvPicPr>
          <p:nvPr/>
        </p:nvPicPr>
        <p:blipFill rotWithShape="1">
          <a:blip r:embed="rId3" cstate="print">
            <a:extLst>
              <a:ext uri="{28A0092B-C50C-407E-A947-70E740481C1C}">
                <a14:useLocalDpi xmlns="" xmlns:a14="http://schemas.microsoft.com/office/drawing/2010/main" val="0"/>
              </a:ext>
            </a:extLst>
          </a:blip>
          <a:srcRect l="2267" t="50092" r="55260" b="25714"/>
          <a:stretch/>
        </p:blipFill>
        <p:spPr>
          <a:xfrm>
            <a:off x="4211960" y="1916833"/>
            <a:ext cx="4176464" cy="1752803"/>
          </a:xfrm>
          <a:prstGeom prst="rect">
            <a:avLst/>
          </a:prstGeom>
        </p:spPr>
      </p:pic>
      <p:pic>
        <p:nvPicPr>
          <p:cNvPr id="14" name="Рисунок 13"/>
          <p:cNvPicPr>
            <a:picLocks noChangeAspect="1"/>
          </p:cNvPicPr>
          <p:nvPr/>
        </p:nvPicPr>
        <p:blipFill rotWithShape="1">
          <a:blip r:embed="rId3" cstate="print">
            <a:extLst>
              <a:ext uri="{28A0092B-C50C-407E-A947-70E740481C1C}">
                <a14:useLocalDpi xmlns="" xmlns:a14="http://schemas.microsoft.com/office/drawing/2010/main" val="0"/>
              </a:ext>
            </a:extLst>
          </a:blip>
          <a:srcRect l="2688" t="12836" r="54839" b="62970"/>
          <a:stretch/>
        </p:blipFill>
        <p:spPr>
          <a:xfrm>
            <a:off x="-285784" y="3230743"/>
            <a:ext cx="4716016" cy="1841331"/>
          </a:xfrm>
          <a:prstGeom prst="rect">
            <a:avLst/>
          </a:prstGeom>
        </p:spPr>
      </p:pic>
      <p:pic>
        <p:nvPicPr>
          <p:cNvPr id="15" name="Рисунок 14"/>
          <p:cNvPicPr>
            <a:picLocks noChangeAspect="1"/>
          </p:cNvPicPr>
          <p:nvPr/>
        </p:nvPicPr>
        <p:blipFill rotWithShape="1">
          <a:blip r:embed="rId3" cstate="print">
            <a:extLst>
              <a:ext uri="{28A0092B-C50C-407E-A947-70E740481C1C}">
                <a14:useLocalDpi xmlns="" xmlns:a14="http://schemas.microsoft.com/office/drawing/2010/main" val="0"/>
              </a:ext>
            </a:extLst>
          </a:blip>
          <a:srcRect l="2688" t="12836" r="54839" b="62970"/>
          <a:stretch/>
        </p:blipFill>
        <p:spPr>
          <a:xfrm>
            <a:off x="4355976" y="3212977"/>
            <a:ext cx="4104456" cy="1841331"/>
          </a:xfrm>
          <a:prstGeom prst="rect">
            <a:avLst/>
          </a:prstGeom>
        </p:spPr>
      </p:pic>
      <p:pic>
        <p:nvPicPr>
          <p:cNvPr id="16" name="Рисунок 15"/>
          <p:cNvPicPr>
            <a:picLocks noChangeAspect="1"/>
          </p:cNvPicPr>
          <p:nvPr/>
        </p:nvPicPr>
        <p:blipFill rotWithShape="1">
          <a:blip r:embed="rId3" cstate="print">
            <a:extLst>
              <a:ext uri="{28A0092B-C50C-407E-A947-70E740481C1C}">
                <a14:useLocalDpi xmlns="" xmlns:a14="http://schemas.microsoft.com/office/drawing/2010/main" val="0"/>
              </a:ext>
            </a:extLst>
          </a:blip>
          <a:srcRect l="52783" t="50303" r="4744" b="25503"/>
          <a:stretch/>
        </p:blipFill>
        <p:spPr>
          <a:xfrm>
            <a:off x="-361056" y="4581128"/>
            <a:ext cx="4536504" cy="1512168"/>
          </a:xfrm>
          <a:prstGeom prst="rect">
            <a:avLst/>
          </a:prstGeom>
        </p:spPr>
      </p:pic>
      <p:pic>
        <p:nvPicPr>
          <p:cNvPr id="17" name="Рисунок 16"/>
          <p:cNvPicPr>
            <a:picLocks noChangeAspect="1"/>
          </p:cNvPicPr>
          <p:nvPr/>
        </p:nvPicPr>
        <p:blipFill rotWithShape="1">
          <a:blip r:embed="rId3" cstate="print">
            <a:extLst>
              <a:ext uri="{28A0092B-C50C-407E-A947-70E740481C1C}">
                <a14:useLocalDpi xmlns="" xmlns:a14="http://schemas.microsoft.com/office/drawing/2010/main" val="0"/>
              </a:ext>
            </a:extLst>
          </a:blip>
          <a:srcRect l="52783" t="50303" r="4744" b="25503"/>
          <a:stretch/>
        </p:blipFill>
        <p:spPr>
          <a:xfrm>
            <a:off x="4355976" y="4702915"/>
            <a:ext cx="4104456" cy="1512167"/>
          </a:xfrm>
          <a:prstGeom prst="rect">
            <a:avLst/>
          </a:prstGeom>
        </p:spPr>
      </p:pic>
      <p:pic>
        <p:nvPicPr>
          <p:cNvPr id="18" name="Рисунок 17"/>
          <p:cNvPicPr>
            <a:picLocks noChangeAspect="1"/>
          </p:cNvPicPr>
          <p:nvPr/>
        </p:nvPicPr>
        <p:blipFill rotWithShape="1">
          <a:blip r:embed="rId3" cstate="print">
            <a:extLst>
              <a:ext uri="{28A0092B-C50C-407E-A947-70E740481C1C}">
                <a14:useLocalDpi xmlns="" xmlns:a14="http://schemas.microsoft.com/office/drawing/2010/main" val="0"/>
              </a:ext>
            </a:extLst>
          </a:blip>
          <a:srcRect l="53204" t="13047" r="4323" b="62759"/>
          <a:stretch/>
        </p:blipFill>
        <p:spPr>
          <a:xfrm>
            <a:off x="-214346" y="5715016"/>
            <a:ext cx="4709523" cy="1296144"/>
          </a:xfrm>
          <a:prstGeom prst="rect">
            <a:avLst/>
          </a:prstGeom>
        </p:spPr>
      </p:pic>
      <p:pic>
        <p:nvPicPr>
          <p:cNvPr id="19" name="Рисунок 18"/>
          <p:cNvPicPr>
            <a:picLocks noChangeAspect="1"/>
          </p:cNvPicPr>
          <p:nvPr/>
        </p:nvPicPr>
        <p:blipFill rotWithShape="1">
          <a:blip r:embed="rId3" cstate="print">
            <a:extLst>
              <a:ext uri="{28A0092B-C50C-407E-A947-70E740481C1C}">
                <a14:useLocalDpi xmlns="" xmlns:a14="http://schemas.microsoft.com/office/drawing/2010/main" val="0"/>
              </a:ext>
            </a:extLst>
          </a:blip>
          <a:srcRect l="53204" t="13047" r="4323" b="62759"/>
          <a:stretch/>
        </p:blipFill>
        <p:spPr>
          <a:xfrm>
            <a:off x="4499992" y="5805264"/>
            <a:ext cx="4176464" cy="1296144"/>
          </a:xfrm>
          <a:prstGeom prst="rect">
            <a:avLst/>
          </a:prstGeom>
        </p:spPr>
      </p:pic>
      <p:sp>
        <p:nvSpPr>
          <p:cNvPr id="20" name="Прямоугольник 19"/>
          <p:cNvSpPr/>
          <p:nvPr/>
        </p:nvSpPr>
        <p:spPr>
          <a:xfrm>
            <a:off x="0" y="620688"/>
            <a:ext cx="9144000" cy="923330"/>
          </a:xfrm>
          <a:prstGeom prst="rect">
            <a:avLst/>
          </a:prstGeom>
        </p:spPr>
        <p:txBody>
          <a:bodyPr wrap="square">
            <a:spAutoFit/>
          </a:bodyPr>
          <a:lstStyle/>
          <a:p>
            <a:pPr lvl="0" algn="ctr" fontAlgn="auto">
              <a:spcAft>
                <a:spcPts val="0"/>
              </a:spcAft>
              <a:defRPr/>
            </a:pPr>
            <a:r>
              <a:rPr lang="ru-RU" b="1" dirty="0" smtClean="0">
                <a:solidFill>
                  <a:srgbClr val="0070C0"/>
                </a:solidFill>
                <a:effectLst>
                  <a:outerShdw blurRad="38100" dist="38100" dir="2700000" algn="tl">
                    <a:srgbClr val="000000">
                      <a:alpha val="43137"/>
                    </a:srgbClr>
                  </a:outerShdw>
                </a:effectLst>
                <a:cs typeface="Times New Roman" pitchFamily="18" charset="0"/>
              </a:rPr>
              <a:t>Расходы бюджета Орловского района, формируемые в рамках муниципальных программ Орловского района, и непрограммные расходы</a:t>
            </a:r>
          </a:p>
        </p:txBody>
      </p:sp>
      <p:sp>
        <p:nvSpPr>
          <p:cNvPr id="21" name="TextBox 20"/>
          <p:cNvSpPr txBox="1"/>
          <p:nvPr/>
        </p:nvSpPr>
        <p:spPr>
          <a:xfrm>
            <a:off x="899592" y="2060851"/>
            <a:ext cx="2232248" cy="1231106"/>
          </a:xfrm>
          <a:prstGeom prst="rect">
            <a:avLst/>
          </a:prstGeom>
          <a:noFill/>
        </p:spPr>
        <p:txBody>
          <a:bodyPr wrap="square" rtlCol="0">
            <a:spAutoFit/>
          </a:bodyPr>
          <a:lstStyle/>
          <a:p>
            <a:pPr algn="ctr"/>
            <a:r>
              <a:rPr lang="ru-RU" sz="1600" dirty="0" smtClean="0"/>
              <a:t>Социальное </a:t>
            </a:r>
          </a:p>
          <a:p>
            <a:pPr algn="ctr"/>
            <a:r>
              <a:rPr lang="ru-RU" sz="1600" dirty="0" smtClean="0"/>
              <a:t>развитие</a:t>
            </a:r>
          </a:p>
          <a:p>
            <a:pPr algn="ctr">
              <a:spcBef>
                <a:spcPts val="600"/>
              </a:spcBef>
            </a:pPr>
            <a:r>
              <a:rPr lang="ru-RU" sz="1600" i="1" dirty="0" smtClean="0"/>
              <a:t>1168,0 млн.рублей</a:t>
            </a:r>
          </a:p>
          <a:p>
            <a:pPr algn="ctr">
              <a:spcBef>
                <a:spcPts val="600"/>
              </a:spcBef>
            </a:pPr>
            <a:endParaRPr lang="ru-RU" sz="1600" i="1" dirty="0" smtClean="0"/>
          </a:p>
        </p:txBody>
      </p:sp>
      <p:sp>
        <p:nvSpPr>
          <p:cNvPr id="22" name="TextBox 21"/>
          <p:cNvSpPr txBox="1"/>
          <p:nvPr/>
        </p:nvSpPr>
        <p:spPr>
          <a:xfrm>
            <a:off x="971600" y="3212982"/>
            <a:ext cx="2448272" cy="1246495"/>
          </a:xfrm>
          <a:prstGeom prst="rect">
            <a:avLst/>
          </a:prstGeom>
          <a:noFill/>
        </p:spPr>
        <p:txBody>
          <a:bodyPr wrap="square" rtlCol="0">
            <a:spAutoFit/>
          </a:bodyPr>
          <a:lstStyle/>
          <a:p>
            <a:pPr algn="ctr"/>
            <a:r>
              <a:rPr lang="ru-RU" sz="1400" dirty="0" smtClean="0"/>
              <a:t>Развитие инфраструктуры и обеспечение </a:t>
            </a:r>
          </a:p>
          <a:p>
            <a:pPr algn="ctr"/>
            <a:r>
              <a:rPr lang="ru-RU" sz="1400" dirty="0" smtClean="0"/>
              <a:t>условий жизнедеятельности</a:t>
            </a:r>
          </a:p>
          <a:p>
            <a:pPr algn="ctr">
              <a:spcBef>
                <a:spcPts val="600"/>
              </a:spcBef>
            </a:pPr>
            <a:r>
              <a:rPr lang="ru-RU" sz="1400" i="1" dirty="0" smtClean="0"/>
              <a:t>169,6 </a:t>
            </a:r>
            <a:r>
              <a:rPr lang="en-US" sz="1400" i="1" dirty="0" smtClean="0"/>
              <a:t> </a:t>
            </a:r>
            <a:r>
              <a:rPr lang="ru-RU" sz="1400" i="1" dirty="0" err="1" smtClean="0"/>
              <a:t>млн</a:t>
            </a:r>
            <a:r>
              <a:rPr lang="ru-RU" sz="1400" i="1" dirty="0" smtClean="0"/>
              <a:t> рублей</a:t>
            </a:r>
            <a:endParaRPr lang="ru-RU" sz="1400" i="1" dirty="0"/>
          </a:p>
        </p:txBody>
      </p:sp>
      <p:sp>
        <p:nvSpPr>
          <p:cNvPr id="23" name="TextBox 22"/>
          <p:cNvSpPr txBox="1"/>
          <p:nvPr/>
        </p:nvSpPr>
        <p:spPr>
          <a:xfrm>
            <a:off x="1043608" y="4653141"/>
            <a:ext cx="2232248" cy="1031051"/>
          </a:xfrm>
          <a:prstGeom prst="rect">
            <a:avLst/>
          </a:prstGeom>
          <a:noFill/>
        </p:spPr>
        <p:txBody>
          <a:bodyPr wrap="square" rtlCol="0">
            <a:spAutoFit/>
          </a:bodyPr>
          <a:lstStyle/>
          <a:p>
            <a:pPr algn="ctr"/>
            <a:r>
              <a:rPr lang="ru-RU" sz="1400" dirty="0" smtClean="0"/>
              <a:t>Обеспечение высоких темпов </a:t>
            </a:r>
          </a:p>
          <a:p>
            <a:pPr algn="ctr"/>
            <a:r>
              <a:rPr lang="ru-RU" sz="1400" dirty="0" smtClean="0"/>
              <a:t>экономического роста</a:t>
            </a:r>
          </a:p>
          <a:p>
            <a:pPr algn="ctr">
              <a:spcBef>
                <a:spcPts val="600"/>
              </a:spcBef>
            </a:pPr>
            <a:r>
              <a:rPr lang="en-US" sz="1400" i="1" dirty="0" smtClean="0"/>
              <a:t>19.</a:t>
            </a:r>
            <a:r>
              <a:rPr lang="ru-RU" sz="1400" i="1" dirty="0" smtClean="0"/>
              <a:t>6</a:t>
            </a:r>
            <a:r>
              <a:rPr lang="en-US" sz="1400" i="1" dirty="0" smtClean="0"/>
              <a:t> </a:t>
            </a:r>
            <a:r>
              <a:rPr lang="ru-RU" sz="1400" i="1" dirty="0" smtClean="0"/>
              <a:t> </a:t>
            </a:r>
            <a:r>
              <a:rPr lang="ru-RU" sz="1400" i="1" dirty="0" err="1" smtClean="0"/>
              <a:t>млн</a:t>
            </a:r>
            <a:r>
              <a:rPr lang="ru-RU" sz="1400" i="1" dirty="0" smtClean="0"/>
              <a:t> рублей</a:t>
            </a:r>
            <a:endParaRPr lang="ru-RU" sz="1400" i="1" dirty="0"/>
          </a:p>
        </p:txBody>
      </p:sp>
      <p:sp>
        <p:nvSpPr>
          <p:cNvPr id="24" name="TextBox 23"/>
          <p:cNvSpPr txBox="1"/>
          <p:nvPr/>
        </p:nvSpPr>
        <p:spPr>
          <a:xfrm>
            <a:off x="1331640" y="5805267"/>
            <a:ext cx="2232248" cy="907941"/>
          </a:xfrm>
          <a:prstGeom prst="rect">
            <a:avLst/>
          </a:prstGeom>
          <a:noFill/>
        </p:spPr>
        <p:txBody>
          <a:bodyPr wrap="square" rtlCol="0">
            <a:spAutoFit/>
          </a:bodyPr>
          <a:lstStyle/>
          <a:p>
            <a:pPr algn="ctr"/>
            <a:r>
              <a:rPr lang="ru-RU" sz="1600" dirty="0" smtClean="0"/>
              <a:t>Непрограммные расходы</a:t>
            </a:r>
          </a:p>
          <a:p>
            <a:pPr algn="ctr">
              <a:spcBef>
                <a:spcPts val="600"/>
              </a:spcBef>
            </a:pPr>
            <a:r>
              <a:rPr lang="ru-RU" sz="1600" i="1" dirty="0" smtClean="0"/>
              <a:t>20,6млн. рублей</a:t>
            </a:r>
          </a:p>
        </p:txBody>
      </p:sp>
      <p:sp>
        <p:nvSpPr>
          <p:cNvPr id="25" name="TextBox 24"/>
          <p:cNvSpPr txBox="1"/>
          <p:nvPr/>
        </p:nvSpPr>
        <p:spPr>
          <a:xfrm>
            <a:off x="755576" y="1484784"/>
            <a:ext cx="2232248" cy="369332"/>
          </a:xfrm>
          <a:prstGeom prst="rect">
            <a:avLst/>
          </a:prstGeom>
          <a:noFill/>
        </p:spPr>
        <p:txBody>
          <a:bodyPr wrap="square" rtlCol="0">
            <a:spAutoFit/>
          </a:bodyPr>
          <a:lstStyle/>
          <a:p>
            <a:pPr algn="ctr"/>
            <a:r>
              <a:rPr lang="ru-RU" b="1" i="1" dirty="0" smtClean="0"/>
              <a:t>2024 год</a:t>
            </a:r>
          </a:p>
        </p:txBody>
      </p:sp>
      <p:sp>
        <p:nvSpPr>
          <p:cNvPr id="26" name="Правая фигурная скобка 25"/>
          <p:cNvSpPr/>
          <p:nvPr/>
        </p:nvSpPr>
        <p:spPr>
          <a:xfrm>
            <a:off x="3275856" y="1916832"/>
            <a:ext cx="1152128" cy="3816424"/>
          </a:xfrm>
          <a:prstGeom prst="rightBrace">
            <a:avLst>
              <a:gd name="adj1" fmla="val 7506"/>
              <a:gd name="adj2" fmla="val 4950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sp>
        <p:nvSpPr>
          <p:cNvPr id="27" name="TextBox 26"/>
          <p:cNvSpPr txBox="1"/>
          <p:nvPr/>
        </p:nvSpPr>
        <p:spPr>
          <a:xfrm>
            <a:off x="3851920" y="3429000"/>
            <a:ext cx="1224136" cy="400110"/>
          </a:xfrm>
          <a:prstGeom prst="rect">
            <a:avLst/>
          </a:prstGeom>
          <a:noFill/>
        </p:spPr>
        <p:txBody>
          <a:bodyPr wrap="square" rtlCol="0">
            <a:spAutoFit/>
          </a:bodyPr>
          <a:lstStyle/>
          <a:p>
            <a:pPr algn="ctr"/>
            <a:r>
              <a:rPr lang="ru-RU" sz="2000" b="1" i="1" dirty="0" smtClean="0"/>
              <a:t>98,</a:t>
            </a:r>
            <a:r>
              <a:rPr lang="en-US" sz="2000" b="1" i="1" dirty="0" smtClean="0"/>
              <a:t>7</a:t>
            </a:r>
            <a:r>
              <a:rPr lang="ru-RU" sz="2000" b="1" i="1" dirty="0" smtClean="0"/>
              <a:t>%</a:t>
            </a:r>
          </a:p>
        </p:txBody>
      </p:sp>
      <p:sp>
        <p:nvSpPr>
          <p:cNvPr id="28" name="TextBox 27"/>
          <p:cNvSpPr txBox="1"/>
          <p:nvPr/>
        </p:nvSpPr>
        <p:spPr>
          <a:xfrm>
            <a:off x="5364088" y="1556792"/>
            <a:ext cx="2232248" cy="369332"/>
          </a:xfrm>
          <a:prstGeom prst="rect">
            <a:avLst/>
          </a:prstGeom>
          <a:noFill/>
        </p:spPr>
        <p:txBody>
          <a:bodyPr wrap="square" rtlCol="0">
            <a:spAutoFit/>
          </a:bodyPr>
          <a:lstStyle/>
          <a:p>
            <a:pPr algn="ctr"/>
            <a:r>
              <a:rPr lang="ru-RU" b="1" i="1" dirty="0" smtClean="0"/>
              <a:t>2025 год</a:t>
            </a:r>
          </a:p>
        </p:txBody>
      </p:sp>
      <p:sp>
        <p:nvSpPr>
          <p:cNvPr id="29" name="TextBox 28"/>
          <p:cNvSpPr txBox="1"/>
          <p:nvPr/>
        </p:nvSpPr>
        <p:spPr>
          <a:xfrm>
            <a:off x="5436096" y="2060851"/>
            <a:ext cx="2232248" cy="907941"/>
          </a:xfrm>
          <a:prstGeom prst="rect">
            <a:avLst/>
          </a:prstGeom>
          <a:noFill/>
        </p:spPr>
        <p:txBody>
          <a:bodyPr wrap="square" rtlCol="0">
            <a:spAutoFit/>
          </a:bodyPr>
          <a:lstStyle/>
          <a:p>
            <a:pPr algn="ctr"/>
            <a:r>
              <a:rPr lang="ru-RU" sz="1600" dirty="0" smtClean="0"/>
              <a:t>Социальное </a:t>
            </a:r>
          </a:p>
          <a:p>
            <a:pPr algn="ctr"/>
            <a:r>
              <a:rPr lang="ru-RU" sz="1600" dirty="0" smtClean="0"/>
              <a:t>развитие</a:t>
            </a:r>
          </a:p>
          <a:p>
            <a:pPr algn="ctr">
              <a:spcBef>
                <a:spcPts val="600"/>
              </a:spcBef>
            </a:pPr>
            <a:r>
              <a:rPr lang="ru-RU" sz="1600" i="1" dirty="0" smtClean="0"/>
              <a:t>1249,9 </a:t>
            </a:r>
            <a:r>
              <a:rPr lang="ru-RU" sz="1600" i="1" dirty="0" smtClean="0"/>
              <a:t>млн.рублей</a:t>
            </a:r>
          </a:p>
        </p:txBody>
      </p:sp>
      <p:sp>
        <p:nvSpPr>
          <p:cNvPr id="30" name="TextBox 29"/>
          <p:cNvSpPr txBox="1"/>
          <p:nvPr/>
        </p:nvSpPr>
        <p:spPr>
          <a:xfrm>
            <a:off x="5364088" y="3284990"/>
            <a:ext cx="2448272" cy="1246495"/>
          </a:xfrm>
          <a:prstGeom prst="rect">
            <a:avLst/>
          </a:prstGeom>
          <a:noFill/>
        </p:spPr>
        <p:txBody>
          <a:bodyPr wrap="square" rtlCol="0">
            <a:spAutoFit/>
          </a:bodyPr>
          <a:lstStyle/>
          <a:p>
            <a:pPr algn="ctr"/>
            <a:r>
              <a:rPr lang="ru-RU" sz="1400" dirty="0" smtClean="0"/>
              <a:t>Развитие инфраструктуры и обеспечение </a:t>
            </a:r>
          </a:p>
          <a:p>
            <a:pPr algn="ctr"/>
            <a:r>
              <a:rPr lang="ru-RU" sz="1400" dirty="0" smtClean="0"/>
              <a:t>условий жизнедеятельности</a:t>
            </a:r>
          </a:p>
          <a:p>
            <a:pPr algn="ctr">
              <a:spcBef>
                <a:spcPts val="600"/>
              </a:spcBef>
            </a:pPr>
            <a:r>
              <a:rPr lang="ru-RU" sz="1400" i="1" dirty="0" smtClean="0"/>
              <a:t>248,2 </a:t>
            </a:r>
            <a:r>
              <a:rPr lang="ru-RU" sz="1400" i="1" dirty="0" err="1" smtClean="0"/>
              <a:t>млн</a:t>
            </a:r>
            <a:r>
              <a:rPr lang="ru-RU" sz="1400" i="1" dirty="0" smtClean="0"/>
              <a:t> рублей</a:t>
            </a:r>
            <a:endParaRPr lang="ru-RU" sz="1400" i="1" dirty="0"/>
          </a:p>
        </p:txBody>
      </p:sp>
      <p:sp>
        <p:nvSpPr>
          <p:cNvPr id="31" name="TextBox 30"/>
          <p:cNvSpPr txBox="1"/>
          <p:nvPr/>
        </p:nvSpPr>
        <p:spPr>
          <a:xfrm>
            <a:off x="5580112" y="4725149"/>
            <a:ext cx="2232248" cy="1031051"/>
          </a:xfrm>
          <a:prstGeom prst="rect">
            <a:avLst/>
          </a:prstGeom>
          <a:noFill/>
        </p:spPr>
        <p:txBody>
          <a:bodyPr wrap="square" rtlCol="0">
            <a:spAutoFit/>
          </a:bodyPr>
          <a:lstStyle/>
          <a:p>
            <a:pPr algn="ctr"/>
            <a:r>
              <a:rPr lang="ru-RU" sz="1400" dirty="0" smtClean="0"/>
              <a:t>Обеспечение высоких темпов </a:t>
            </a:r>
          </a:p>
          <a:p>
            <a:pPr algn="ctr"/>
            <a:r>
              <a:rPr lang="ru-RU" sz="1400" dirty="0" smtClean="0"/>
              <a:t>экономического роста</a:t>
            </a:r>
          </a:p>
          <a:p>
            <a:pPr algn="ctr">
              <a:spcBef>
                <a:spcPts val="600"/>
              </a:spcBef>
            </a:pPr>
            <a:r>
              <a:rPr lang="ru-RU" sz="1400" i="1" dirty="0" smtClean="0"/>
              <a:t>73,7 </a:t>
            </a:r>
            <a:r>
              <a:rPr lang="ru-RU" sz="1400" i="1" dirty="0" smtClean="0"/>
              <a:t>млн. рублей</a:t>
            </a:r>
            <a:endParaRPr lang="ru-RU" sz="1400" i="1" dirty="0"/>
          </a:p>
        </p:txBody>
      </p:sp>
      <p:sp>
        <p:nvSpPr>
          <p:cNvPr id="32" name="TextBox 31"/>
          <p:cNvSpPr txBox="1"/>
          <p:nvPr/>
        </p:nvSpPr>
        <p:spPr>
          <a:xfrm>
            <a:off x="5868144" y="5877275"/>
            <a:ext cx="2232248" cy="907941"/>
          </a:xfrm>
          <a:prstGeom prst="rect">
            <a:avLst/>
          </a:prstGeom>
          <a:noFill/>
        </p:spPr>
        <p:txBody>
          <a:bodyPr wrap="square" rtlCol="0">
            <a:spAutoFit/>
          </a:bodyPr>
          <a:lstStyle/>
          <a:p>
            <a:pPr algn="ctr"/>
            <a:r>
              <a:rPr lang="ru-RU" sz="1600" dirty="0" smtClean="0"/>
              <a:t>Непрограммные расходы</a:t>
            </a:r>
          </a:p>
          <a:p>
            <a:pPr algn="ctr">
              <a:spcBef>
                <a:spcPts val="600"/>
              </a:spcBef>
            </a:pPr>
            <a:r>
              <a:rPr lang="ru-RU" sz="1600" i="1" dirty="0" smtClean="0"/>
              <a:t>21,5 </a:t>
            </a:r>
            <a:r>
              <a:rPr lang="ru-RU" sz="1600" i="1" dirty="0" smtClean="0"/>
              <a:t>млн. рублей</a:t>
            </a:r>
          </a:p>
        </p:txBody>
      </p:sp>
      <p:sp>
        <p:nvSpPr>
          <p:cNvPr id="33" name="Правая фигурная скобка 32"/>
          <p:cNvSpPr/>
          <p:nvPr/>
        </p:nvSpPr>
        <p:spPr>
          <a:xfrm>
            <a:off x="7524328" y="1916832"/>
            <a:ext cx="1152128" cy="3888432"/>
          </a:xfrm>
          <a:prstGeom prst="rightBrace">
            <a:avLst>
              <a:gd name="adj1" fmla="val 7506"/>
              <a:gd name="adj2" fmla="val 4950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sp>
        <p:nvSpPr>
          <p:cNvPr id="34" name="TextBox 33"/>
          <p:cNvSpPr txBox="1"/>
          <p:nvPr/>
        </p:nvSpPr>
        <p:spPr>
          <a:xfrm>
            <a:off x="8100392" y="3429000"/>
            <a:ext cx="1224136" cy="707886"/>
          </a:xfrm>
          <a:prstGeom prst="rect">
            <a:avLst/>
          </a:prstGeom>
          <a:noFill/>
        </p:spPr>
        <p:txBody>
          <a:bodyPr wrap="square" rtlCol="0">
            <a:spAutoFit/>
          </a:bodyPr>
          <a:lstStyle/>
          <a:p>
            <a:pPr algn="ctr"/>
            <a:r>
              <a:rPr lang="ru-RU" sz="2000" b="1" i="1" dirty="0" smtClean="0"/>
              <a:t>98,7</a:t>
            </a:r>
          </a:p>
          <a:p>
            <a:pPr algn="ctr"/>
            <a:r>
              <a:rPr lang="ru-RU" sz="2000" b="1" i="1" dirty="0" smtClean="0"/>
              <a:t>%</a:t>
            </a:r>
            <a:endParaRPr lang="ru-RU" sz="2000" b="1" i="1" dirty="0" smtClean="0"/>
          </a:p>
        </p:txBody>
      </p:sp>
      <p:sp>
        <p:nvSpPr>
          <p:cNvPr id="36" name="TextBox 35"/>
          <p:cNvSpPr txBox="1"/>
          <p:nvPr/>
        </p:nvSpPr>
        <p:spPr>
          <a:xfrm>
            <a:off x="5429256" y="260648"/>
            <a:ext cx="3500462"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p>
        </p:txBody>
      </p:sp>
    </p:spTree>
    <p:extLst>
      <p:ext uri="{BB962C8B-B14F-4D97-AF65-F5344CB8AC3E}">
        <p14:creationId xmlns="" xmlns:p14="http://schemas.microsoft.com/office/powerpoint/2010/main" val="1686187374"/>
      </p:ext>
    </p:extLst>
  </p:cSld>
  <p:clrMapOvr>
    <a:masterClrMapping/>
  </p:clrMapOvr>
  <p:transition spd="med">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descr="Нац_проекты_лого_син_лев.png"/>
          <p:cNvPicPr>
            <a:picLocks noChangeAspect="1"/>
          </p:cNvPicPr>
          <p:nvPr/>
        </p:nvPicPr>
        <p:blipFill>
          <a:blip r:embed="rId3" cstate="print"/>
          <a:stretch>
            <a:fillRect/>
          </a:stretch>
        </p:blipFill>
        <p:spPr>
          <a:xfrm>
            <a:off x="6781800" y="264337"/>
            <a:ext cx="2057400" cy="1536561"/>
          </a:xfrm>
          <a:prstGeom prst="rect">
            <a:avLst/>
          </a:prstGeom>
        </p:spPr>
      </p:pic>
      <p:sp>
        <p:nvSpPr>
          <p:cNvPr id="88" name="Овал 87"/>
          <p:cNvSpPr/>
          <p:nvPr/>
        </p:nvSpPr>
        <p:spPr>
          <a:xfrm>
            <a:off x="5543551" y="3690681"/>
            <a:ext cx="2295613" cy="2319595"/>
          </a:xfrm>
          <a:prstGeom prst="ellipse">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latin typeface="Tahoma" pitchFamily="34" charset="0"/>
              <a:ea typeface="Tahoma" pitchFamily="34" charset="0"/>
              <a:cs typeface="Tahoma" pitchFamily="34" charset="0"/>
            </a:endParaRPr>
          </a:p>
        </p:txBody>
      </p:sp>
      <p:graphicFrame>
        <p:nvGraphicFramePr>
          <p:cNvPr id="75" name="Диаграмма 74">
            <a:extLst>
              <a:ext uri="{FF2B5EF4-FFF2-40B4-BE49-F238E27FC236}">
                <a16:creationId xmlns:a16="http://schemas.microsoft.com/office/drawing/2014/main" xmlns="" id="{16B160FF-754B-4498-ADA3-B7FAE7ABC642}"/>
              </a:ext>
            </a:extLst>
          </p:cNvPr>
          <p:cNvGraphicFramePr/>
          <p:nvPr>
            <p:extLst>
              <p:ext uri="{D42A27DB-BD31-4B8C-83A1-F6EECF244321}">
                <p14:modId xmlns:p14="http://schemas.microsoft.com/office/powerpoint/2010/main" xmlns="" val="307788368"/>
              </p:ext>
            </p:extLst>
          </p:nvPr>
        </p:nvGraphicFramePr>
        <p:xfrm>
          <a:off x="5543552" y="3774219"/>
          <a:ext cx="2333625" cy="2169383"/>
        </p:xfrm>
        <a:graphic>
          <a:graphicData uri="http://schemas.openxmlformats.org/drawingml/2006/chart">
            <c:chart xmlns:c="http://schemas.openxmlformats.org/drawingml/2006/chart" xmlns:r="http://schemas.openxmlformats.org/officeDocument/2006/relationships" r:id="rId4"/>
          </a:graphicData>
        </a:graphic>
      </p:graphicFrame>
      <p:sp>
        <p:nvSpPr>
          <p:cNvPr id="20" name="Прямоугольник: скругленные углы 44">
            <a:extLst>
              <a:ext uri="{FF2B5EF4-FFF2-40B4-BE49-F238E27FC236}">
                <a16:creationId xmlns="" xmlns:a16="http://schemas.microsoft.com/office/drawing/2014/main" id="{9374C60B-73EA-4C10-8752-4880010A7226}"/>
              </a:ext>
            </a:extLst>
          </p:cNvPr>
          <p:cNvSpPr/>
          <p:nvPr/>
        </p:nvSpPr>
        <p:spPr>
          <a:xfrm>
            <a:off x="610650" y="1404945"/>
            <a:ext cx="4828125" cy="1738303"/>
          </a:xfrm>
          <a:prstGeom prst="roundRect">
            <a:avLst/>
          </a:prstGeom>
          <a:noFill/>
          <a:ln w="19050">
            <a:solidFill>
              <a:srgbClr val="006BB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Овал 20">
            <a:extLst>
              <a:ext uri="{FF2B5EF4-FFF2-40B4-BE49-F238E27FC236}">
                <a16:creationId xmlns="" xmlns:a16="http://schemas.microsoft.com/office/drawing/2014/main" id="{7E909DD6-2C27-401C-BD8F-D844B7F74BD4}"/>
              </a:ext>
            </a:extLst>
          </p:cNvPr>
          <p:cNvSpPr/>
          <p:nvPr/>
        </p:nvSpPr>
        <p:spPr>
          <a:xfrm>
            <a:off x="539087" y="1312377"/>
            <a:ext cx="308639" cy="313279"/>
          </a:xfrm>
          <a:prstGeom prst="ellipse">
            <a:avLst/>
          </a:prstGeom>
          <a:solidFill>
            <a:schemeClr val="bg1"/>
          </a:solidFill>
          <a:ln w="38100">
            <a:solidFill>
              <a:srgbClr val="006BB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Заголовок 1"/>
          <p:cNvSpPr>
            <a:spLocks noGrp="1"/>
          </p:cNvSpPr>
          <p:nvPr>
            <p:ph type="title"/>
          </p:nvPr>
        </p:nvSpPr>
        <p:spPr>
          <a:xfrm>
            <a:off x="384903" y="501058"/>
            <a:ext cx="8382000" cy="822919"/>
          </a:xfrm>
        </p:spPr>
        <p:txBody>
          <a:bodyPr>
            <a:noAutofit/>
          </a:bodyPr>
          <a:lstStyle/>
          <a:p>
            <a:pPr defTabSz="457189">
              <a:defRPr/>
            </a:pPr>
            <a:r>
              <a:rPr lang="ru-RU" sz="2400" b="1" spc="100" dirty="0" smtClean="0">
                <a:solidFill>
                  <a:srgbClr val="5B5B5B"/>
                </a:solidFill>
                <a:latin typeface="Tahoma" panose="020B0604030504040204" pitchFamily="34" charset="0"/>
                <a:ea typeface="Tahoma" panose="020B0604030504040204" pitchFamily="34" charset="0"/>
                <a:cs typeface="Tahoma" panose="020B0604030504040204" pitchFamily="34" charset="0"/>
              </a:rPr>
              <a:t>Расходы на реализацию национальных проектов в 2025 году </a:t>
            </a:r>
            <a:endParaRPr lang="ru-RU" sz="2400" b="1" spc="100" dirty="0">
              <a:solidFill>
                <a:srgbClr val="5B5B5B"/>
              </a:solidFill>
              <a:latin typeface="Tahoma" panose="020B0604030504040204" pitchFamily="34" charset="0"/>
              <a:ea typeface="Tahoma" panose="020B0604030504040204" pitchFamily="34" charset="0"/>
              <a:cs typeface="Tahoma" panose="020B0604030504040204" pitchFamily="34" charset="0"/>
            </a:endParaRPr>
          </a:p>
        </p:txBody>
      </p:sp>
      <p:sp>
        <p:nvSpPr>
          <p:cNvPr id="94" name="Номер слайда 3"/>
          <p:cNvSpPr>
            <a:spLocks noGrp="1"/>
          </p:cNvSpPr>
          <p:nvPr>
            <p:ph type="sldNum" sz="quarter" idx="4294967295"/>
          </p:nvPr>
        </p:nvSpPr>
        <p:spPr>
          <a:xfrm>
            <a:off x="6457950" y="6433987"/>
            <a:ext cx="2057400" cy="365125"/>
          </a:xfrm>
          <a:prstGeom prst="rect">
            <a:avLst/>
          </a:prstGeom>
        </p:spPr>
        <p:txBody>
          <a:bodyPr/>
          <a:lstStyle/>
          <a:p>
            <a:r>
              <a:rPr lang="ru-RU" dirty="0" smtClean="0">
                <a:latin typeface="Tahoma" pitchFamily="34" charset="0"/>
                <a:ea typeface="Tahoma" pitchFamily="34" charset="0"/>
                <a:cs typeface="Tahoma" pitchFamily="34" charset="0"/>
              </a:rPr>
              <a:t>.</a:t>
            </a:r>
            <a:endParaRPr lang="ru-RU" dirty="0">
              <a:latin typeface="Tahoma" pitchFamily="34" charset="0"/>
              <a:ea typeface="Tahoma" pitchFamily="34" charset="0"/>
              <a:cs typeface="Tahoma" pitchFamily="34" charset="0"/>
            </a:endParaRPr>
          </a:p>
        </p:txBody>
      </p:sp>
      <p:sp>
        <p:nvSpPr>
          <p:cNvPr id="26" name="TextBox 25">
            <a:extLst>
              <a:ext uri="{FF2B5EF4-FFF2-40B4-BE49-F238E27FC236}">
                <a16:creationId xmlns="" xmlns:a16="http://schemas.microsoft.com/office/drawing/2014/main" id="{38DF53F8-F5A3-4A58-9FCD-E2B214BCEF9E}"/>
              </a:ext>
            </a:extLst>
          </p:cNvPr>
          <p:cNvSpPr txBox="1"/>
          <p:nvPr/>
        </p:nvSpPr>
        <p:spPr>
          <a:xfrm>
            <a:off x="881062" y="1389676"/>
            <a:ext cx="4333880" cy="523220"/>
          </a:xfrm>
          <a:prstGeom prst="rect">
            <a:avLst/>
          </a:prstGeom>
          <a:noFill/>
        </p:spPr>
        <p:txBody>
          <a:bodyPr wrap="square" rtlCol="0">
            <a:spAutoFit/>
          </a:bodyPr>
          <a:lstStyle/>
          <a:p>
            <a:pPr algn="ctr"/>
            <a:r>
              <a:rPr lang="ru-RU" sz="1400" b="1" dirty="0" smtClean="0">
                <a:latin typeface="Tahoma" panose="020B0604030504040204" pitchFamily="34" charset="0"/>
                <a:ea typeface="Tahoma" panose="020B0604030504040204" pitchFamily="34" charset="0"/>
                <a:cs typeface="Tahoma" panose="020B0604030504040204" pitchFamily="34" charset="0"/>
              </a:rPr>
              <a:t>Человеческий </a:t>
            </a:r>
            <a:r>
              <a:rPr lang="ru-RU" sz="1400" b="1" dirty="0" smtClean="0">
                <a:latin typeface="Tahoma" panose="020B0604030504040204" pitchFamily="34" charset="0"/>
                <a:ea typeface="Tahoma" panose="020B0604030504040204" pitchFamily="34" charset="0"/>
                <a:cs typeface="Tahoma" panose="020B0604030504040204" pitchFamily="34" charset="0"/>
              </a:rPr>
              <a:t>капитал </a:t>
            </a:r>
          </a:p>
          <a:p>
            <a:pPr algn="ctr"/>
            <a:r>
              <a:rPr lang="ru-RU"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63,2</a:t>
            </a:r>
            <a:r>
              <a:rPr lang="ru-RU" sz="1400" b="1" dirty="0" smtClean="0">
                <a:latin typeface="Tahoma" panose="020B0604030504040204" pitchFamily="34" charset="0"/>
                <a:ea typeface="Tahoma" panose="020B0604030504040204" pitchFamily="34" charset="0"/>
                <a:cs typeface="Tahoma" panose="020B0604030504040204" pitchFamily="34" charset="0"/>
              </a:rPr>
              <a:t> млн.руб.</a:t>
            </a:r>
            <a:endParaRPr lang="ru-RU" sz="1400" b="1" dirty="0">
              <a:latin typeface="Tahoma" panose="020B0604030504040204" pitchFamily="34" charset="0"/>
              <a:ea typeface="Tahoma" panose="020B0604030504040204" pitchFamily="34" charset="0"/>
              <a:cs typeface="Tahoma" panose="020B0604030504040204" pitchFamily="34" charset="0"/>
            </a:endParaRPr>
          </a:p>
        </p:txBody>
      </p:sp>
      <p:sp>
        <p:nvSpPr>
          <p:cNvPr id="27" name="Прямоугольник 26">
            <a:extLst>
              <a:ext uri="{FF2B5EF4-FFF2-40B4-BE49-F238E27FC236}">
                <a16:creationId xmlns="" xmlns:a16="http://schemas.microsoft.com/office/drawing/2014/main" id="{1888D8AA-55E7-4022-9E34-24CF27079C78}"/>
              </a:ext>
            </a:extLst>
          </p:cNvPr>
          <p:cNvSpPr/>
          <p:nvPr/>
        </p:nvSpPr>
        <p:spPr>
          <a:xfrm>
            <a:off x="1357930" y="1711805"/>
            <a:ext cx="1232870" cy="276999"/>
          </a:xfrm>
          <a:prstGeom prst="rect">
            <a:avLst/>
          </a:prstGeom>
        </p:spPr>
        <p:txBody>
          <a:bodyPr wrap="square">
            <a:spAutoFit/>
          </a:bodyPr>
          <a:lstStyle/>
          <a:p>
            <a:pPr lvl="0"/>
            <a:r>
              <a:rPr lang="ru-RU" sz="1200" spc="100" dirty="0" smtClean="0">
                <a:solidFill>
                  <a:srgbClr val="0070C0"/>
                </a:solidFill>
                <a:latin typeface="Tahoma" panose="020B0604030504040204" pitchFamily="34" charset="0"/>
                <a:ea typeface="Tahoma" panose="020B0604030504040204" pitchFamily="34" charset="0"/>
                <a:cs typeface="Tahoma" panose="020B0604030504040204" pitchFamily="34" charset="0"/>
              </a:rPr>
              <a:t>Семья</a:t>
            </a:r>
            <a:endParaRPr lang="ru-RU" sz="1200" spc="1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1" name="Прямоугольник 30">
            <a:extLst>
              <a:ext uri="{FF2B5EF4-FFF2-40B4-BE49-F238E27FC236}">
                <a16:creationId xmlns="" xmlns:a16="http://schemas.microsoft.com/office/drawing/2014/main" id="{344327ED-5C4A-4616-B750-18E84C7E7A17}"/>
              </a:ext>
            </a:extLst>
          </p:cNvPr>
          <p:cNvSpPr/>
          <p:nvPr/>
        </p:nvSpPr>
        <p:spPr>
          <a:xfrm>
            <a:off x="1454244" y="1959462"/>
            <a:ext cx="1498507" cy="2503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Прямоугольник 31">
            <a:extLst>
              <a:ext uri="{FF2B5EF4-FFF2-40B4-BE49-F238E27FC236}">
                <a16:creationId xmlns="" xmlns:a16="http://schemas.microsoft.com/office/drawing/2014/main" id="{DFDAFA29-17E0-437B-B47E-507C63216112}"/>
              </a:ext>
            </a:extLst>
          </p:cNvPr>
          <p:cNvSpPr/>
          <p:nvPr/>
        </p:nvSpPr>
        <p:spPr>
          <a:xfrm>
            <a:off x="1390649" y="1959324"/>
            <a:ext cx="1704976" cy="253916"/>
          </a:xfrm>
          <a:prstGeom prst="rect">
            <a:avLst/>
          </a:prstGeom>
        </p:spPr>
        <p:txBody>
          <a:bodyPr wrap="square">
            <a:spAutoFit/>
          </a:bodyPr>
          <a:lstStyle/>
          <a:p>
            <a:r>
              <a:rPr lang="ru-RU" sz="105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21895,8 тыс</a:t>
            </a:r>
            <a:r>
              <a:rPr lang="ru-RU" sz="105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руб.</a:t>
            </a:r>
            <a:endParaRPr lang="ru-RU" sz="105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Прямоугольник 34">
            <a:extLst>
              <a:ext uri="{FF2B5EF4-FFF2-40B4-BE49-F238E27FC236}">
                <a16:creationId xmlns="" xmlns:a16="http://schemas.microsoft.com/office/drawing/2014/main" id="{344327ED-5C4A-4616-B750-18E84C7E7A17}"/>
              </a:ext>
            </a:extLst>
          </p:cNvPr>
          <p:cNvSpPr/>
          <p:nvPr/>
        </p:nvSpPr>
        <p:spPr>
          <a:xfrm>
            <a:off x="2500298" y="2586976"/>
            <a:ext cx="1714513" cy="2503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05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41298,7 </a:t>
            </a:r>
            <a:r>
              <a:rPr lang="ru-RU" sz="105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тыс.руб.</a:t>
            </a:r>
            <a:endParaRPr lang="ru-RU" sz="1050" dirty="0"/>
          </a:p>
        </p:txBody>
      </p:sp>
      <p:pic>
        <p:nvPicPr>
          <p:cNvPr id="1026" name="Picture 2"/>
          <p:cNvPicPr>
            <a:picLocks noChangeAspect="1" noChangeArrowheads="1"/>
          </p:cNvPicPr>
          <p:nvPr/>
        </p:nvPicPr>
        <p:blipFill>
          <a:blip r:embed="rId5" cstate="print"/>
          <a:srcRect/>
          <a:stretch>
            <a:fillRect/>
          </a:stretch>
        </p:blipFill>
        <p:spPr bwMode="auto">
          <a:xfrm>
            <a:off x="857224" y="1714488"/>
            <a:ext cx="504825" cy="504825"/>
          </a:xfrm>
          <a:prstGeom prst="rect">
            <a:avLst/>
          </a:prstGeom>
          <a:noFill/>
          <a:ln w="9525">
            <a:noFill/>
            <a:miter lim="800000"/>
            <a:headEnd/>
            <a:tailEnd/>
          </a:ln>
        </p:spPr>
      </p:pic>
      <p:sp>
        <p:nvSpPr>
          <p:cNvPr id="55" name="Прямоугольник 54">
            <a:extLst>
              <a:ext uri="{FF2B5EF4-FFF2-40B4-BE49-F238E27FC236}">
                <a16:creationId xmlns="" xmlns:a16="http://schemas.microsoft.com/office/drawing/2014/main" id="{DFDAFA29-17E0-437B-B47E-507C63216112}"/>
              </a:ext>
            </a:extLst>
          </p:cNvPr>
          <p:cNvSpPr/>
          <p:nvPr/>
        </p:nvSpPr>
        <p:spPr>
          <a:xfrm>
            <a:off x="1333499" y="3578573"/>
            <a:ext cx="1704976" cy="253916"/>
          </a:xfrm>
          <a:prstGeom prst="rect">
            <a:avLst/>
          </a:prstGeom>
        </p:spPr>
        <p:txBody>
          <a:bodyPr wrap="square">
            <a:spAutoFit/>
          </a:bodyPr>
          <a:lstStyle/>
          <a:p>
            <a:r>
              <a:rPr lang="ru-RU" sz="105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endParaRPr lang="ru-RU" sz="140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 xmlns:a16="http://schemas.microsoft.com/office/drawing/2014/main" id="{38DF53F8-F5A3-4A58-9FCD-E2B214BCEF9E}"/>
              </a:ext>
            </a:extLst>
          </p:cNvPr>
          <p:cNvSpPr txBox="1"/>
          <p:nvPr/>
        </p:nvSpPr>
        <p:spPr>
          <a:xfrm>
            <a:off x="5553077" y="1628960"/>
            <a:ext cx="3590925" cy="1107996"/>
          </a:xfrm>
          <a:prstGeom prst="rect">
            <a:avLst/>
          </a:prstGeom>
          <a:noFill/>
        </p:spPr>
        <p:txBody>
          <a:bodyPr wrap="square" rtlCol="0">
            <a:spAutoFit/>
          </a:bodyPr>
          <a:lstStyle/>
          <a:p>
            <a:r>
              <a:rPr lang="ru-RU" sz="1100" b="1" dirty="0" smtClean="0">
                <a:latin typeface="Tahoma" panose="020B0604030504040204" pitchFamily="34" charset="0"/>
                <a:ea typeface="Tahoma" panose="020B0604030504040204" pitchFamily="34" charset="0"/>
                <a:cs typeface="Tahoma" panose="020B0604030504040204" pitchFamily="34" charset="0"/>
              </a:rPr>
              <a:t>УКАЗ ПРЕЗИДЕНТА РОССИИ</a:t>
            </a:r>
          </a:p>
          <a:p>
            <a:r>
              <a:rPr lang="ru-RU" sz="1100" dirty="0" smtClean="0">
                <a:latin typeface="Tahoma" panose="020B0604030504040204" pitchFamily="34" charset="0"/>
                <a:ea typeface="Tahoma" panose="020B0604030504040204" pitchFamily="34" charset="0"/>
                <a:cs typeface="Tahoma" panose="020B0604030504040204" pitchFamily="34" charset="0"/>
              </a:rPr>
              <a:t>ОТ 07.05.2018 № 204 </a:t>
            </a:r>
          </a:p>
          <a:p>
            <a:r>
              <a:rPr lang="ru-RU" sz="1100" dirty="0" smtClean="0">
                <a:latin typeface="Tahoma" panose="020B0604030504040204" pitchFamily="34" charset="0"/>
                <a:ea typeface="Tahoma" panose="020B0604030504040204" pitchFamily="34" charset="0"/>
                <a:cs typeface="Tahoma" panose="020B0604030504040204" pitchFamily="34" charset="0"/>
              </a:rPr>
              <a:t>«О НАЦИОНАЛЬНЫХ ЦЕЛЯХ  </a:t>
            </a:r>
          </a:p>
          <a:p>
            <a:r>
              <a:rPr lang="ru-RU" sz="1100" dirty="0" smtClean="0">
                <a:latin typeface="Tahoma" panose="020B0604030504040204" pitchFamily="34" charset="0"/>
                <a:ea typeface="Tahoma" panose="020B0604030504040204" pitchFamily="34" charset="0"/>
                <a:cs typeface="Tahoma" panose="020B0604030504040204" pitchFamily="34" charset="0"/>
              </a:rPr>
              <a:t>И СТРАТЕГИЧЕСКИХ ЗАДАЧАХ РАЗВИТИЯ РОССИЙСКОЙ ФЕДЕРАЦИИ НА ПЕРИОД </a:t>
            </a:r>
          </a:p>
          <a:p>
            <a:r>
              <a:rPr lang="ru-RU" sz="1100" dirty="0" smtClean="0">
                <a:latin typeface="Tahoma" panose="020B0604030504040204" pitchFamily="34" charset="0"/>
                <a:ea typeface="Tahoma" panose="020B0604030504040204" pitchFamily="34" charset="0"/>
                <a:cs typeface="Tahoma" panose="020B0604030504040204" pitchFamily="34" charset="0"/>
              </a:rPr>
              <a:t>ДО 2024 ГОДА»</a:t>
            </a:r>
          </a:p>
        </p:txBody>
      </p:sp>
      <p:sp>
        <p:nvSpPr>
          <p:cNvPr id="76" name="TextBox 75"/>
          <p:cNvSpPr txBox="1"/>
          <p:nvPr/>
        </p:nvSpPr>
        <p:spPr>
          <a:xfrm>
            <a:off x="5857885" y="4477628"/>
            <a:ext cx="1823742" cy="707886"/>
          </a:xfrm>
          <a:prstGeom prst="rect">
            <a:avLst/>
          </a:prstGeom>
          <a:noFill/>
        </p:spPr>
        <p:txBody>
          <a:bodyPr wrap="square" rtlCol="0">
            <a:spAutoFit/>
          </a:bodyPr>
          <a:lstStyle/>
          <a:p>
            <a:pPr algn="ctr"/>
            <a:r>
              <a:rPr lang="ru-RU" sz="4000" b="1" dirty="0" smtClean="0">
                <a:latin typeface="Tahoma" pitchFamily="34" charset="0"/>
                <a:ea typeface="Tahoma" pitchFamily="34" charset="0"/>
                <a:cs typeface="Tahoma" pitchFamily="34" charset="0"/>
              </a:rPr>
              <a:t>72,3</a:t>
            </a:r>
            <a:endParaRPr lang="ru-RU" sz="4000" b="1" dirty="0" smtClean="0">
              <a:latin typeface="Tahoma" pitchFamily="34" charset="0"/>
              <a:ea typeface="Tahoma" pitchFamily="34" charset="0"/>
              <a:cs typeface="Tahoma" pitchFamily="34" charset="0"/>
            </a:endParaRPr>
          </a:p>
        </p:txBody>
      </p:sp>
      <p:sp>
        <p:nvSpPr>
          <p:cNvPr id="83" name="Прямоугольник 82">
            <a:extLst>
              <a:ext uri="{FF2B5EF4-FFF2-40B4-BE49-F238E27FC236}">
                <a16:creationId xmlns="" xmlns:a16="http://schemas.microsoft.com/office/drawing/2014/main" id="{344327ED-5C4A-4616-B750-18E84C7E7A17}"/>
              </a:ext>
            </a:extLst>
          </p:cNvPr>
          <p:cNvSpPr/>
          <p:nvPr/>
        </p:nvSpPr>
        <p:spPr>
          <a:xfrm>
            <a:off x="5635718" y="2959587"/>
            <a:ext cx="1747774" cy="5597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4" name="Прямоугольник 83">
            <a:extLst>
              <a:ext uri="{FF2B5EF4-FFF2-40B4-BE49-F238E27FC236}">
                <a16:creationId xmlns="" xmlns:a16="http://schemas.microsoft.com/office/drawing/2014/main" id="{DFDAFA29-17E0-437B-B47E-507C63216112}"/>
              </a:ext>
            </a:extLst>
          </p:cNvPr>
          <p:cNvSpPr/>
          <p:nvPr/>
        </p:nvSpPr>
        <p:spPr>
          <a:xfrm>
            <a:off x="5667236" y="3073748"/>
            <a:ext cx="1724164" cy="523220"/>
          </a:xfrm>
          <a:prstGeom prst="rect">
            <a:avLst/>
          </a:prstGeom>
        </p:spPr>
        <p:txBody>
          <a:bodyPr wrap="square">
            <a:spAutoFit/>
          </a:bodyPr>
          <a:lstStyle/>
          <a:p>
            <a:r>
              <a:rPr lang="ru-RU" sz="140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Млн.рублей</a:t>
            </a:r>
            <a:r>
              <a:rPr lang="ru-RU" sz="140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r>
            <a:br>
              <a:rPr lang="ru-RU" sz="140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br>
            <a:endParaRPr lang="ru-RU" sz="1400" b="1" spc="1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5" name="Рисунок 84">
            <a:extLst>
              <a:ext uri="{FF2B5EF4-FFF2-40B4-BE49-F238E27FC236}">
                <a16:creationId xmlns="" xmlns:a16="http://schemas.microsoft.com/office/drawing/2014/main" id="{9435B279-0030-4C3C-83F0-7C5BA87797C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16200000">
            <a:off x="5207410" y="3209247"/>
            <a:ext cx="938279" cy="87397"/>
          </a:xfrm>
          <a:prstGeom prst="rect">
            <a:avLst/>
          </a:prstGeom>
        </p:spPr>
      </p:pic>
      <p:pic>
        <p:nvPicPr>
          <p:cNvPr id="89" name="Picture 5" descr="D:\Users\Veremeychuk\Pictures\Материалы к презентации (отчет 2019)\Слайд 2\Рисунок4.png"/>
          <p:cNvPicPr>
            <a:picLocks noChangeAspect="1" noChangeArrowheads="1"/>
          </p:cNvPicPr>
          <p:nvPr/>
        </p:nvPicPr>
        <p:blipFill>
          <a:blip r:embed="rId7" cstate="print"/>
          <a:srcRect/>
          <a:stretch>
            <a:fillRect/>
          </a:stretch>
        </p:blipFill>
        <p:spPr bwMode="auto">
          <a:xfrm>
            <a:off x="619125" y="1399967"/>
            <a:ext cx="148180" cy="148180"/>
          </a:xfrm>
          <a:prstGeom prst="rect">
            <a:avLst/>
          </a:prstGeom>
          <a:noFill/>
        </p:spPr>
      </p:pic>
      <p:pic>
        <p:nvPicPr>
          <p:cNvPr id="86018" name="Picture 2" descr="https://glinka.admin-smolensk.ru/files/1068/9444c750f58479bb2d83670738ba5615.jpg"/>
          <p:cNvPicPr>
            <a:picLocks noChangeAspect="1" noChangeArrowheads="1"/>
          </p:cNvPicPr>
          <p:nvPr/>
        </p:nvPicPr>
        <p:blipFill>
          <a:blip r:embed="rId8" cstate="print"/>
          <a:srcRect/>
          <a:stretch>
            <a:fillRect/>
          </a:stretch>
        </p:blipFill>
        <p:spPr bwMode="auto">
          <a:xfrm>
            <a:off x="142844" y="5357826"/>
            <a:ext cx="2786050" cy="1173205"/>
          </a:xfrm>
          <a:prstGeom prst="rect">
            <a:avLst/>
          </a:prstGeom>
          <a:noFill/>
        </p:spPr>
      </p:pic>
      <p:sp>
        <p:nvSpPr>
          <p:cNvPr id="46" name="Прямоугольник 45"/>
          <p:cNvSpPr/>
          <p:nvPr/>
        </p:nvSpPr>
        <p:spPr>
          <a:xfrm>
            <a:off x="2500299" y="2214554"/>
            <a:ext cx="1643074" cy="276999"/>
          </a:xfrm>
          <a:prstGeom prst="rect">
            <a:avLst/>
          </a:prstGeom>
        </p:spPr>
        <p:txBody>
          <a:bodyPr wrap="square">
            <a:spAutoFit/>
          </a:bodyPr>
          <a:lstStyle/>
          <a:p>
            <a:r>
              <a:rPr lang="ru-RU" sz="1200" spc="100" dirty="0" smtClean="0">
                <a:solidFill>
                  <a:srgbClr val="0070C0"/>
                </a:solidFill>
                <a:latin typeface="Tahoma" panose="020B0604030504040204" pitchFamily="34" charset="0"/>
                <a:ea typeface="Tahoma" panose="020B0604030504040204" pitchFamily="34" charset="0"/>
                <a:cs typeface="Tahoma" panose="020B0604030504040204" pitchFamily="34" charset="0"/>
              </a:rPr>
              <a:t>Молодежь и дети</a:t>
            </a:r>
            <a:endParaRPr lang="ru-RU" sz="1200" dirty="0"/>
          </a:p>
        </p:txBody>
      </p:sp>
      <p:sp>
        <p:nvSpPr>
          <p:cNvPr id="28" name="object 35"/>
          <p:cNvSpPr/>
          <p:nvPr/>
        </p:nvSpPr>
        <p:spPr>
          <a:xfrm>
            <a:off x="1857356" y="2357430"/>
            <a:ext cx="626084" cy="455826"/>
          </a:xfrm>
          <a:prstGeom prst="rect">
            <a:avLst/>
          </a:prstGeom>
          <a:blipFill>
            <a:blip r:embed="rId9" cstate="print"/>
            <a:stretch>
              <a:fillRect/>
            </a:stretch>
          </a:blipFill>
        </p:spPr>
        <p:txBody>
          <a:bodyPr wrap="square" lIns="0" tIns="0" rIns="0" bIns="0" rtlCol="0"/>
          <a:lstStyle/>
          <a:p>
            <a:endParaRPr/>
          </a:p>
        </p:txBody>
      </p:sp>
      <p:sp>
        <p:nvSpPr>
          <p:cNvPr id="29" name="Прямоугольник: скругленные углы 44">
            <a:extLst>
              <a:ext uri="{FF2B5EF4-FFF2-40B4-BE49-F238E27FC236}">
                <a16:creationId xmlns="" xmlns:a16="http://schemas.microsoft.com/office/drawing/2014/main" id="{9374C60B-73EA-4C10-8752-4880010A7226}"/>
              </a:ext>
            </a:extLst>
          </p:cNvPr>
          <p:cNvSpPr/>
          <p:nvPr/>
        </p:nvSpPr>
        <p:spPr>
          <a:xfrm>
            <a:off x="428596" y="3286124"/>
            <a:ext cx="4857785" cy="1428760"/>
          </a:xfrm>
          <a:prstGeom prst="roundRect">
            <a:avLst/>
          </a:prstGeom>
          <a:noFill/>
          <a:ln w="19050">
            <a:solidFill>
              <a:srgbClr val="006BB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35"/>
          <p:cNvSpPr/>
          <p:nvPr/>
        </p:nvSpPr>
        <p:spPr>
          <a:xfrm>
            <a:off x="1214414" y="3357562"/>
            <a:ext cx="3857652" cy="830997"/>
          </a:xfrm>
          <a:prstGeom prst="rect">
            <a:avLst/>
          </a:prstGeom>
        </p:spPr>
        <p:txBody>
          <a:bodyPr wrap="square">
            <a:spAutoFit/>
          </a:bodyPr>
          <a:lstStyle/>
          <a:p>
            <a:pPr algn="ctr"/>
            <a:r>
              <a:rPr lang="ru-RU" sz="1600" b="1" dirty="0" smtClean="0">
                <a:latin typeface="Tahoma" panose="020B0604030504040204" pitchFamily="34" charset="0"/>
                <a:ea typeface="Tahoma" panose="020B0604030504040204" pitchFamily="34" charset="0"/>
                <a:cs typeface="Tahoma" panose="020B0604030504040204" pitchFamily="34" charset="0"/>
              </a:rPr>
              <a:t>Комфортная среда для жизни</a:t>
            </a:r>
            <a:endParaRPr lang="ru-RU" sz="1600" b="1" dirty="0" smtClean="0">
              <a:latin typeface="Tahoma" panose="020B0604030504040204" pitchFamily="34" charset="0"/>
              <a:ea typeface="Tahoma" panose="020B0604030504040204" pitchFamily="34" charset="0"/>
              <a:cs typeface="Tahoma" panose="020B0604030504040204" pitchFamily="34" charset="0"/>
            </a:endParaRPr>
          </a:p>
          <a:p>
            <a:pPr algn="ctr"/>
            <a:r>
              <a:rPr lang="ru-RU"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9,1</a:t>
            </a:r>
            <a:r>
              <a:rPr lang="ru-RU" sz="1600" b="1" dirty="0" smtClean="0">
                <a:latin typeface="Tahoma" panose="020B0604030504040204" pitchFamily="34" charset="0"/>
                <a:ea typeface="Tahoma" panose="020B0604030504040204" pitchFamily="34" charset="0"/>
                <a:cs typeface="Tahoma" panose="020B0604030504040204" pitchFamily="34" charset="0"/>
              </a:rPr>
              <a:t> </a:t>
            </a:r>
            <a:r>
              <a:rPr lang="ru-RU" sz="1600" b="1" dirty="0" smtClean="0">
                <a:latin typeface="Tahoma" panose="020B0604030504040204" pitchFamily="34" charset="0"/>
                <a:ea typeface="Tahoma" panose="020B0604030504040204" pitchFamily="34" charset="0"/>
                <a:cs typeface="Tahoma" panose="020B0604030504040204" pitchFamily="34" charset="0"/>
              </a:rPr>
              <a:t>млн.руб.</a:t>
            </a:r>
          </a:p>
          <a:p>
            <a:pPr marL="34925" algn="ctr">
              <a:lnSpc>
                <a:spcPct val="100000"/>
              </a:lnSpc>
              <a:spcBef>
                <a:spcPts val="20"/>
              </a:spcBef>
            </a:pPr>
            <a:endParaRPr lang="ru-RU" sz="1600" dirty="0">
              <a:latin typeface="Calibri"/>
              <a:cs typeface="Calibri"/>
            </a:endParaRPr>
          </a:p>
        </p:txBody>
      </p:sp>
      <p:sp>
        <p:nvSpPr>
          <p:cNvPr id="37" name="Прямоугольник 36"/>
          <p:cNvSpPr/>
          <p:nvPr/>
        </p:nvSpPr>
        <p:spPr>
          <a:xfrm>
            <a:off x="2500299" y="4000504"/>
            <a:ext cx="2643206" cy="307777"/>
          </a:xfrm>
          <a:prstGeom prst="rect">
            <a:avLst/>
          </a:prstGeom>
        </p:spPr>
        <p:txBody>
          <a:bodyPr wrap="square">
            <a:spAutoFit/>
          </a:bodyPr>
          <a:lstStyle/>
          <a:p>
            <a:pPr marL="12700">
              <a:lnSpc>
                <a:spcPct val="100000"/>
              </a:lnSpc>
              <a:spcBef>
                <a:spcPts val="105"/>
              </a:spcBef>
            </a:pPr>
            <a:r>
              <a:rPr lang="ru-RU" sz="1400" spc="95" dirty="0" smtClean="0">
                <a:solidFill>
                  <a:schemeClr val="tx2"/>
                </a:solidFill>
                <a:latin typeface="Times New Roman" pitchFamily="18" charset="0"/>
                <a:cs typeface="Times New Roman" pitchFamily="18" charset="0"/>
              </a:rPr>
              <a:t>Инфраструктура для жизни</a:t>
            </a:r>
            <a:endParaRPr lang="ru-RU" sz="1400" dirty="0">
              <a:solidFill>
                <a:schemeClr val="tx2"/>
              </a:solidFill>
              <a:latin typeface="Times New Roman" pitchFamily="18" charset="0"/>
              <a:cs typeface="Times New Roman" pitchFamily="18" charset="0"/>
            </a:endParaRPr>
          </a:p>
        </p:txBody>
      </p:sp>
      <p:sp>
        <p:nvSpPr>
          <p:cNvPr id="38" name="Прямоугольник 37">
            <a:extLst>
              <a:ext uri="{FF2B5EF4-FFF2-40B4-BE49-F238E27FC236}">
                <a16:creationId xmlns="" xmlns:a16="http://schemas.microsoft.com/office/drawing/2014/main" id="{344327ED-5C4A-4616-B750-18E84C7E7A17}"/>
              </a:ext>
            </a:extLst>
          </p:cNvPr>
          <p:cNvSpPr/>
          <p:nvPr/>
        </p:nvSpPr>
        <p:spPr>
          <a:xfrm>
            <a:off x="3071802" y="4357694"/>
            <a:ext cx="1928826"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spc="133"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9078,3 </a:t>
            </a:r>
            <a:r>
              <a:rPr lang="ru-RU" sz="1050" b="1" spc="133" dirty="0" err="1"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тыс.руб</a:t>
            </a:r>
            <a:endParaRPr lang="ru-RU" sz="1050" dirty="0">
              <a:solidFill>
                <a:schemeClr val="tx1"/>
              </a:solidFill>
              <a:latin typeface="Tahoma" pitchFamily="34" charset="0"/>
              <a:ea typeface="Tahoma" pitchFamily="34" charset="0"/>
              <a:cs typeface="Tahoma" pitchFamily="34" charset="0"/>
            </a:endParaRPr>
          </a:p>
        </p:txBody>
      </p:sp>
      <p:sp>
        <p:nvSpPr>
          <p:cNvPr id="40" name="object 16"/>
          <p:cNvSpPr/>
          <p:nvPr/>
        </p:nvSpPr>
        <p:spPr>
          <a:xfrm>
            <a:off x="2500298" y="4286256"/>
            <a:ext cx="428628" cy="397837"/>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653" y="3447383"/>
            <a:ext cx="8951807" cy="662361"/>
          </a:xfrm>
          <a:prstGeom prst="rect">
            <a:avLst/>
          </a:prstGeom>
        </p:spPr>
        <p:txBody>
          <a:bodyPr vert="horz" wrap="square" lIns="0" tIns="9525" rIns="0" bIns="0" rtlCol="0">
            <a:spAutoFit/>
          </a:bodyPr>
          <a:lstStyle/>
          <a:p>
            <a:pPr marL="12700" marR="5080" indent="615315" algn="just">
              <a:lnSpc>
                <a:spcPct val="101000"/>
              </a:lnSpc>
              <a:spcBef>
                <a:spcPts val="75"/>
              </a:spcBef>
            </a:pPr>
            <a:r>
              <a:rPr lang="ru-RU" sz="2100" spc="165" dirty="0" smtClean="0">
                <a:latin typeface="Calibri"/>
                <a:cs typeface="Calibri"/>
              </a:rPr>
              <a:t>Финансовым отделом </a:t>
            </a:r>
            <a:r>
              <a:rPr sz="2100" spc="155" smtClean="0">
                <a:latin typeface="Calibri"/>
                <a:cs typeface="Calibri"/>
              </a:rPr>
              <a:t>подготовлен </a:t>
            </a:r>
            <a:r>
              <a:rPr sz="2100" spc="175" smtClean="0">
                <a:latin typeface="Calibri"/>
                <a:cs typeface="Calibri"/>
              </a:rPr>
              <a:t>ключевой </a:t>
            </a:r>
            <a:r>
              <a:rPr sz="2100" spc="140" dirty="0">
                <a:latin typeface="Calibri"/>
                <a:cs typeface="Calibri"/>
              </a:rPr>
              <a:t>документ </a:t>
            </a:r>
            <a:r>
              <a:rPr sz="2100">
                <a:latin typeface="Calibri"/>
                <a:cs typeface="Calibri"/>
              </a:rPr>
              <a:t>– </a:t>
            </a:r>
            <a:r>
              <a:rPr sz="2100" spc="175" smtClean="0">
                <a:latin typeface="Calibri"/>
                <a:cs typeface="Calibri"/>
              </a:rPr>
              <a:t>  </a:t>
            </a:r>
            <a:r>
              <a:rPr sz="2100" spc="155" smtClean="0">
                <a:latin typeface="Calibri"/>
                <a:cs typeface="Calibri"/>
              </a:rPr>
              <a:t>бюджет </a:t>
            </a:r>
            <a:r>
              <a:rPr sz="2100" spc="200" dirty="0">
                <a:latin typeface="Calibri"/>
                <a:cs typeface="Calibri"/>
              </a:rPr>
              <a:t>на </a:t>
            </a:r>
            <a:r>
              <a:rPr sz="2100" spc="95" dirty="0">
                <a:latin typeface="Calibri"/>
                <a:cs typeface="Calibri"/>
              </a:rPr>
              <a:t>2025 </a:t>
            </a:r>
            <a:r>
              <a:rPr sz="2100" spc="160" dirty="0">
                <a:latin typeface="Calibri"/>
                <a:cs typeface="Calibri"/>
              </a:rPr>
              <a:t>год </a:t>
            </a:r>
            <a:r>
              <a:rPr sz="2100" spc="305" dirty="0">
                <a:latin typeface="Calibri"/>
                <a:cs typeface="Calibri"/>
              </a:rPr>
              <a:t>и </a:t>
            </a:r>
            <a:r>
              <a:rPr sz="2100" spc="204" dirty="0">
                <a:latin typeface="Calibri"/>
                <a:cs typeface="Calibri"/>
              </a:rPr>
              <a:t>на </a:t>
            </a:r>
            <a:r>
              <a:rPr sz="2100" spc="175" dirty="0">
                <a:latin typeface="Calibri"/>
                <a:cs typeface="Calibri"/>
              </a:rPr>
              <a:t>плановый </a:t>
            </a:r>
            <a:r>
              <a:rPr sz="2100" spc="185" dirty="0">
                <a:latin typeface="Calibri"/>
                <a:cs typeface="Calibri"/>
              </a:rPr>
              <a:t>период  </a:t>
            </a:r>
            <a:r>
              <a:rPr sz="2100" spc="120" dirty="0">
                <a:latin typeface="Calibri"/>
                <a:cs typeface="Calibri"/>
              </a:rPr>
              <a:t>2026</a:t>
            </a:r>
            <a:r>
              <a:rPr sz="2100" spc="-165" dirty="0">
                <a:latin typeface="Calibri"/>
                <a:cs typeface="Calibri"/>
              </a:rPr>
              <a:t> </a:t>
            </a:r>
            <a:r>
              <a:rPr sz="2100" spc="305" dirty="0">
                <a:latin typeface="Calibri"/>
                <a:cs typeface="Calibri"/>
              </a:rPr>
              <a:t>и</a:t>
            </a:r>
            <a:r>
              <a:rPr sz="2100" spc="-120" dirty="0">
                <a:latin typeface="Calibri"/>
                <a:cs typeface="Calibri"/>
              </a:rPr>
              <a:t> </a:t>
            </a:r>
            <a:r>
              <a:rPr sz="2100" spc="110" dirty="0">
                <a:latin typeface="Calibri"/>
                <a:cs typeface="Calibri"/>
              </a:rPr>
              <a:t>2027</a:t>
            </a:r>
            <a:r>
              <a:rPr sz="2100" spc="-140" dirty="0">
                <a:latin typeface="Calibri"/>
                <a:cs typeface="Calibri"/>
              </a:rPr>
              <a:t> </a:t>
            </a:r>
            <a:r>
              <a:rPr sz="2100" spc="100" dirty="0">
                <a:latin typeface="Calibri"/>
                <a:cs typeface="Calibri"/>
              </a:rPr>
              <a:t>годов.</a:t>
            </a:r>
            <a:endParaRPr sz="2100">
              <a:latin typeface="Calibri"/>
              <a:cs typeface="Calibri"/>
            </a:endParaRPr>
          </a:p>
        </p:txBody>
      </p:sp>
      <p:sp>
        <p:nvSpPr>
          <p:cNvPr id="3" name="object 3"/>
          <p:cNvSpPr txBox="1"/>
          <p:nvPr/>
        </p:nvSpPr>
        <p:spPr>
          <a:xfrm>
            <a:off x="142844" y="4414361"/>
            <a:ext cx="8858312" cy="2274982"/>
          </a:xfrm>
          <a:prstGeom prst="rect">
            <a:avLst/>
          </a:prstGeom>
        </p:spPr>
        <p:txBody>
          <a:bodyPr vert="horz" wrap="square" lIns="0" tIns="12700" rIns="0" bIns="0" rtlCol="0">
            <a:spAutoFit/>
          </a:bodyPr>
          <a:lstStyle/>
          <a:p>
            <a:pPr marL="12700">
              <a:lnSpc>
                <a:spcPct val="100000"/>
              </a:lnSpc>
              <a:spcBef>
                <a:spcPts val="100"/>
              </a:spcBef>
              <a:tabLst>
                <a:tab pos="575945" algn="l"/>
                <a:tab pos="2089785" algn="l"/>
              </a:tabLst>
            </a:pPr>
            <a:r>
              <a:rPr sz="2100" spc="430" smtClean="0">
                <a:latin typeface="Calibri"/>
                <a:cs typeface="Calibri"/>
              </a:rPr>
              <a:t>В	</a:t>
            </a:r>
            <a:r>
              <a:rPr sz="2100" spc="140" smtClean="0">
                <a:latin typeface="Calibri"/>
                <a:cs typeface="Calibri"/>
              </a:rPr>
              <a:t>к</a:t>
            </a:r>
            <a:r>
              <a:rPr sz="2100" spc="114" smtClean="0">
                <a:latin typeface="Calibri"/>
                <a:cs typeface="Calibri"/>
              </a:rPr>
              <a:t>а</a:t>
            </a:r>
            <a:r>
              <a:rPr sz="2100" spc="175" smtClean="0">
                <a:latin typeface="Calibri"/>
                <a:cs typeface="Calibri"/>
              </a:rPr>
              <a:t>ч</a:t>
            </a:r>
            <a:r>
              <a:rPr sz="2100" spc="150" smtClean="0">
                <a:latin typeface="Calibri"/>
                <a:cs typeface="Calibri"/>
              </a:rPr>
              <a:t>е</a:t>
            </a:r>
            <a:r>
              <a:rPr sz="2100" spc="185" smtClean="0">
                <a:latin typeface="Calibri"/>
                <a:cs typeface="Calibri"/>
              </a:rPr>
              <a:t>с</a:t>
            </a:r>
            <a:r>
              <a:rPr sz="2100" spc="75" smtClean="0">
                <a:latin typeface="Calibri"/>
                <a:cs typeface="Calibri"/>
              </a:rPr>
              <a:t>т</a:t>
            </a:r>
            <a:r>
              <a:rPr sz="2100" spc="165" smtClean="0">
                <a:latin typeface="Calibri"/>
                <a:cs typeface="Calibri"/>
              </a:rPr>
              <a:t>в</a:t>
            </a:r>
            <a:r>
              <a:rPr sz="2100" spc="250" smtClean="0">
                <a:latin typeface="Calibri"/>
                <a:cs typeface="Calibri"/>
              </a:rPr>
              <a:t>е</a:t>
            </a:r>
            <a:r>
              <a:rPr sz="2100" smtClean="0">
                <a:latin typeface="Calibri"/>
                <a:cs typeface="Calibri"/>
              </a:rPr>
              <a:t>	</a:t>
            </a:r>
            <a:r>
              <a:rPr sz="2100" spc="210" smtClean="0">
                <a:latin typeface="Calibri"/>
                <a:cs typeface="Calibri"/>
              </a:rPr>
              <a:t>п</a:t>
            </a:r>
            <a:r>
              <a:rPr sz="2100" spc="235" smtClean="0">
                <a:latin typeface="Calibri"/>
                <a:cs typeface="Calibri"/>
              </a:rPr>
              <a:t>р</a:t>
            </a:r>
            <a:r>
              <a:rPr sz="2100" spc="200" smtClean="0">
                <a:latin typeface="Calibri"/>
                <a:cs typeface="Calibri"/>
              </a:rPr>
              <a:t>и</a:t>
            </a:r>
            <a:r>
              <a:rPr sz="2100" spc="125" smtClean="0">
                <a:latin typeface="Calibri"/>
                <a:cs typeface="Calibri"/>
              </a:rPr>
              <a:t>о</a:t>
            </a:r>
            <a:r>
              <a:rPr sz="2100" spc="225" smtClean="0">
                <a:latin typeface="Calibri"/>
                <a:cs typeface="Calibri"/>
              </a:rPr>
              <a:t>р</a:t>
            </a:r>
            <a:r>
              <a:rPr sz="2100" spc="200" smtClean="0">
                <a:latin typeface="Calibri"/>
                <a:cs typeface="Calibri"/>
              </a:rPr>
              <a:t>и</a:t>
            </a:r>
            <a:r>
              <a:rPr sz="2100" spc="85" smtClean="0">
                <a:latin typeface="Calibri"/>
                <a:cs typeface="Calibri"/>
              </a:rPr>
              <a:t>т</a:t>
            </a:r>
            <a:r>
              <a:rPr sz="2100" spc="140" smtClean="0">
                <a:latin typeface="Calibri"/>
                <a:cs typeface="Calibri"/>
              </a:rPr>
              <a:t>е</a:t>
            </a:r>
            <a:r>
              <a:rPr sz="2100" spc="85" smtClean="0">
                <a:latin typeface="Calibri"/>
                <a:cs typeface="Calibri"/>
              </a:rPr>
              <a:t>т</a:t>
            </a:r>
            <a:r>
              <a:rPr sz="2100" spc="125" smtClean="0">
                <a:latin typeface="Calibri"/>
                <a:cs typeface="Calibri"/>
              </a:rPr>
              <a:t>о</a:t>
            </a:r>
            <a:r>
              <a:rPr sz="2100" spc="270" smtClean="0">
                <a:latin typeface="Calibri"/>
                <a:cs typeface="Calibri"/>
              </a:rPr>
              <a:t>в</a:t>
            </a:r>
            <a:r>
              <a:rPr lang="ru-RU" sz="2100" spc="270" dirty="0" smtClean="0">
                <a:latin typeface="Calibri"/>
                <a:cs typeface="Calibri"/>
              </a:rPr>
              <a:t> на горизонте 2025-2027 годов обозначены меры по обеспечению финансовой стабильности района, достижению национальных целей развития Российской Федерации, выполнению всех социальных обязательств перед жителями района, повышению благосостояния жителей нашего района, решению задач по развитию инфраструктуры</a:t>
            </a:r>
            <a:endParaRPr sz="2100">
              <a:latin typeface="Calibri"/>
              <a:cs typeface="Calibri"/>
            </a:endParaRPr>
          </a:p>
        </p:txBody>
      </p:sp>
      <p:sp>
        <p:nvSpPr>
          <p:cNvPr id="11" name="object 11"/>
          <p:cNvSpPr/>
          <p:nvPr/>
        </p:nvSpPr>
        <p:spPr>
          <a:xfrm>
            <a:off x="0" y="0"/>
            <a:ext cx="9144000" cy="3375184"/>
          </a:xfrm>
          <a:custGeom>
            <a:avLst/>
            <a:gdLst/>
            <a:ahLst/>
            <a:cxnLst/>
            <a:rect l="l" t="t" r="r" b="b"/>
            <a:pathLst>
              <a:path w="6858000" h="4500245">
                <a:moveTo>
                  <a:pt x="6858000" y="0"/>
                </a:moveTo>
                <a:lnTo>
                  <a:pt x="0" y="0"/>
                </a:lnTo>
                <a:lnTo>
                  <a:pt x="0" y="4499991"/>
                </a:lnTo>
                <a:lnTo>
                  <a:pt x="6858000" y="4499991"/>
                </a:lnTo>
                <a:lnTo>
                  <a:pt x="6858000" y="0"/>
                </a:lnTo>
                <a:close/>
              </a:path>
            </a:pathLst>
          </a:custGeom>
          <a:solidFill>
            <a:srgbClr val="91C9F8">
              <a:alpha val="19999"/>
            </a:srgbClr>
          </a:solidFill>
        </p:spPr>
        <p:txBody>
          <a:bodyPr wrap="square" lIns="0" tIns="0" rIns="0" bIns="0" rtlCol="0"/>
          <a:lstStyle/>
          <a:p>
            <a:endParaRPr/>
          </a:p>
        </p:txBody>
      </p:sp>
      <p:sp>
        <p:nvSpPr>
          <p:cNvPr id="13" name="object 13"/>
          <p:cNvSpPr txBox="1"/>
          <p:nvPr/>
        </p:nvSpPr>
        <p:spPr>
          <a:xfrm>
            <a:off x="0" y="2307251"/>
            <a:ext cx="9144000" cy="689291"/>
          </a:xfrm>
          <a:prstGeom prst="rect">
            <a:avLst/>
          </a:prstGeom>
        </p:spPr>
        <p:txBody>
          <a:bodyPr vert="horz" wrap="square" lIns="0" tIns="12065" rIns="0" bIns="0" rtlCol="0">
            <a:spAutoFit/>
          </a:bodyPr>
          <a:lstStyle/>
          <a:p>
            <a:pPr marL="138430" marR="3067050" indent="126364">
              <a:lnSpc>
                <a:spcPct val="100000"/>
              </a:lnSpc>
              <a:spcBef>
                <a:spcPts val="95"/>
              </a:spcBef>
            </a:pPr>
            <a:r>
              <a:rPr sz="2200" spc="375">
                <a:solidFill>
                  <a:srgbClr val="252525"/>
                </a:solidFill>
                <a:latin typeface="Calibri"/>
                <a:cs typeface="Calibri"/>
              </a:rPr>
              <a:t>УВАЖАЕМЫЕ </a:t>
            </a:r>
            <a:r>
              <a:rPr lang="ru-RU" sz="2200" spc="375" dirty="0" smtClean="0">
                <a:solidFill>
                  <a:srgbClr val="252525"/>
                </a:solidFill>
                <a:latin typeface="Calibri"/>
                <a:cs typeface="Calibri"/>
              </a:rPr>
              <a:t>Ж</a:t>
            </a:r>
            <a:r>
              <a:rPr sz="2200" spc="370" smtClean="0">
                <a:solidFill>
                  <a:srgbClr val="252525"/>
                </a:solidFill>
                <a:latin typeface="Calibri"/>
                <a:cs typeface="Calibri"/>
              </a:rPr>
              <a:t>ИТЕЛИ  </a:t>
            </a:r>
            <a:r>
              <a:rPr lang="ru-RU" sz="2200" spc="385" dirty="0" smtClean="0">
                <a:solidFill>
                  <a:srgbClr val="252525"/>
                </a:solidFill>
                <a:latin typeface="Calibri"/>
                <a:cs typeface="Calibri"/>
              </a:rPr>
              <a:t>ОРЛОВСКОГО</a:t>
            </a:r>
            <a:r>
              <a:rPr sz="2200" spc="45" smtClean="0">
                <a:solidFill>
                  <a:srgbClr val="252525"/>
                </a:solidFill>
                <a:latin typeface="Calibri"/>
                <a:cs typeface="Calibri"/>
              </a:rPr>
              <a:t> </a:t>
            </a:r>
            <a:r>
              <a:rPr lang="ru-RU" sz="2200" spc="365" dirty="0" smtClean="0">
                <a:solidFill>
                  <a:srgbClr val="252525"/>
                </a:solidFill>
                <a:latin typeface="Calibri"/>
                <a:cs typeface="Calibri"/>
              </a:rPr>
              <a:t>РАЙОНА</a:t>
            </a:r>
            <a:endParaRPr sz="2200">
              <a:latin typeface="Calibri"/>
              <a:cs typeface="Calibri"/>
            </a:endParaRPr>
          </a:p>
        </p:txBody>
      </p:sp>
      <p:sp>
        <p:nvSpPr>
          <p:cNvPr id="14" name="object 14"/>
          <p:cNvSpPr txBox="1"/>
          <p:nvPr/>
        </p:nvSpPr>
        <p:spPr>
          <a:xfrm>
            <a:off x="0" y="1071546"/>
            <a:ext cx="6929454" cy="687368"/>
          </a:xfrm>
          <a:prstGeom prst="rect">
            <a:avLst/>
          </a:prstGeom>
          <a:solidFill>
            <a:srgbClr val="91C9F8">
              <a:alpha val="19999"/>
            </a:srgbClr>
          </a:solidFill>
        </p:spPr>
        <p:txBody>
          <a:bodyPr vert="horz" wrap="square" lIns="0" tIns="177800" rIns="0" bIns="0" rtlCol="0">
            <a:spAutoFit/>
          </a:bodyPr>
          <a:lstStyle/>
          <a:p>
            <a:pPr marL="93980">
              <a:lnSpc>
                <a:spcPct val="100000"/>
              </a:lnSpc>
              <a:spcBef>
                <a:spcPts val="1400"/>
              </a:spcBef>
            </a:pPr>
            <a:r>
              <a:rPr lang="ru-RU" sz="1800" b="1" spc="270" dirty="0" err="1" smtClean="0">
                <a:latin typeface="Calibri"/>
                <a:cs typeface="Calibri"/>
              </a:rPr>
              <a:t>Лячина</a:t>
            </a:r>
            <a:r>
              <a:rPr lang="ru-RU" sz="1800" b="1" spc="270" dirty="0" smtClean="0">
                <a:latin typeface="Calibri"/>
                <a:cs typeface="Calibri"/>
              </a:rPr>
              <a:t> Елена Анатольевна</a:t>
            </a:r>
            <a:r>
              <a:rPr sz="1800" spc="210" smtClean="0">
                <a:latin typeface="Calibri"/>
                <a:cs typeface="Calibri"/>
              </a:rPr>
              <a:t>,</a:t>
            </a:r>
            <a:endParaRPr sz="1800">
              <a:latin typeface="Calibri"/>
              <a:cs typeface="Calibri"/>
            </a:endParaRPr>
          </a:p>
          <a:p>
            <a:pPr marL="93980">
              <a:lnSpc>
                <a:spcPct val="100000"/>
              </a:lnSpc>
              <a:spcBef>
                <a:spcPts val="10"/>
              </a:spcBef>
            </a:pPr>
            <a:r>
              <a:rPr lang="ru-RU" sz="1500" spc="75" dirty="0" smtClean="0">
                <a:latin typeface="Calibri"/>
                <a:cs typeface="Calibri"/>
              </a:rPr>
              <a:t>Заведующий финансовым отделом Администрации Орловского района</a:t>
            </a:r>
            <a:endParaRPr sz="1500">
              <a:latin typeface="Calibri"/>
              <a:cs typeface="Calibri"/>
            </a:endParaRPr>
          </a:p>
        </p:txBody>
      </p:sp>
      <p:sp>
        <p:nvSpPr>
          <p:cNvPr id="15" name="object 15"/>
          <p:cNvSpPr/>
          <p:nvPr/>
        </p:nvSpPr>
        <p:spPr>
          <a:xfrm>
            <a:off x="94251" y="3403701"/>
            <a:ext cx="405783" cy="269996"/>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7929586" y="6429396"/>
            <a:ext cx="733331" cy="269996"/>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0" y="125063"/>
            <a:ext cx="9144000" cy="19050"/>
          </a:xfrm>
          <a:custGeom>
            <a:avLst/>
            <a:gdLst/>
            <a:ahLst/>
            <a:cxnLst/>
            <a:rect l="l" t="t" r="r" b="b"/>
            <a:pathLst>
              <a:path w="6858000" h="25400">
                <a:moveTo>
                  <a:pt x="0" y="25400"/>
                </a:moveTo>
                <a:lnTo>
                  <a:pt x="6858000" y="25400"/>
                </a:lnTo>
                <a:lnTo>
                  <a:pt x="6858000" y="0"/>
                </a:lnTo>
                <a:lnTo>
                  <a:pt x="0" y="0"/>
                </a:lnTo>
                <a:lnTo>
                  <a:pt x="0" y="25400"/>
                </a:lnTo>
                <a:close/>
              </a:path>
            </a:pathLst>
          </a:custGeom>
          <a:solidFill>
            <a:srgbClr val="2B968D"/>
          </a:solidFill>
        </p:spPr>
        <p:txBody>
          <a:bodyPr wrap="square" lIns="0" tIns="0" rIns="0" bIns="0" rtlCol="0"/>
          <a:lstStyle/>
          <a:p>
            <a:endParaRPr/>
          </a:p>
        </p:txBody>
      </p:sp>
      <p:sp>
        <p:nvSpPr>
          <p:cNvPr id="18" name="object 18"/>
          <p:cNvSpPr/>
          <p:nvPr/>
        </p:nvSpPr>
        <p:spPr>
          <a:xfrm>
            <a:off x="0" y="827150"/>
            <a:ext cx="9144000" cy="19050"/>
          </a:xfrm>
          <a:custGeom>
            <a:avLst/>
            <a:gdLst/>
            <a:ahLst/>
            <a:cxnLst/>
            <a:rect l="l" t="t" r="r" b="b"/>
            <a:pathLst>
              <a:path w="6858000" h="25400">
                <a:moveTo>
                  <a:pt x="0" y="25400"/>
                </a:moveTo>
                <a:lnTo>
                  <a:pt x="6858000" y="25400"/>
                </a:lnTo>
                <a:lnTo>
                  <a:pt x="6858000" y="0"/>
                </a:lnTo>
                <a:lnTo>
                  <a:pt x="0" y="0"/>
                </a:lnTo>
                <a:lnTo>
                  <a:pt x="0" y="25400"/>
                </a:lnTo>
                <a:close/>
              </a:path>
            </a:pathLst>
          </a:custGeom>
          <a:solidFill>
            <a:srgbClr val="2B968D"/>
          </a:solidFill>
        </p:spPr>
        <p:txBody>
          <a:bodyPr wrap="square" lIns="0" tIns="0" rIns="0" bIns="0" rtlCol="0"/>
          <a:lstStyle/>
          <a:p>
            <a:endParaRPr/>
          </a:p>
        </p:txBody>
      </p:sp>
      <p:pic>
        <p:nvPicPr>
          <p:cNvPr id="65538" name="Picture 2"/>
          <p:cNvPicPr>
            <a:picLocks noChangeAspect="1" noChangeArrowheads="1"/>
          </p:cNvPicPr>
          <p:nvPr/>
        </p:nvPicPr>
        <p:blipFill>
          <a:blip r:embed="rId4" cstate="print"/>
          <a:srcRect/>
          <a:stretch>
            <a:fillRect/>
          </a:stretch>
        </p:blipFill>
        <p:spPr bwMode="auto">
          <a:xfrm>
            <a:off x="6858016" y="1142984"/>
            <a:ext cx="1996727" cy="2214578"/>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60056" y="3740791"/>
            <a:ext cx="375665" cy="2699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28021" y="3740791"/>
            <a:ext cx="375665" cy="26999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8080" y="3740791"/>
            <a:ext cx="375665" cy="2699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52964" y="3740791"/>
            <a:ext cx="375665" cy="26999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228932" y="3740791"/>
            <a:ext cx="375665" cy="26999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558194" y="2714758"/>
            <a:ext cx="375665" cy="26999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5926160" y="2714758"/>
            <a:ext cx="375665" cy="26999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766182" y="2714758"/>
            <a:ext cx="375665" cy="269996"/>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450932" y="2714758"/>
            <a:ext cx="375665" cy="26999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227069" y="2714758"/>
            <a:ext cx="375665" cy="269996"/>
          </a:xfrm>
          <a:prstGeom prst="rect">
            <a:avLst/>
          </a:prstGeom>
          <a:blipFill>
            <a:blip r:embed="rId2" cstate="print"/>
            <a:stretch>
              <a:fillRect/>
            </a:stretch>
          </a:blipFill>
        </p:spPr>
        <p:txBody>
          <a:bodyPr wrap="square" lIns="0" tIns="0" rIns="0" bIns="0" rtlCol="0"/>
          <a:lstStyle/>
          <a:p>
            <a:endParaRPr/>
          </a:p>
        </p:txBody>
      </p:sp>
      <p:sp>
        <p:nvSpPr>
          <p:cNvPr id="12" name="object 12"/>
          <p:cNvSpPr txBox="1"/>
          <p:nvPr/>
        </p:nvSpPr>
        <p:spPr>
          <a:xfrm>
            <a:off x="1097009" y="1142984"/>
            <a:ext cx="7618395" cy="228268"/>
          </a:xfrm>
          <a:prstGeom prst="rect">
            <a:avLst/>
          </a:prstGeom>
        </p:spPr>
        <p:txBody>
          <a:bodyPr vert="horz" wrap="square" lIns="0" tIns="12700" rIns="0" bIns="0" rtlCol="0">
            <a:spAutoFit/>
          </a:bodyPr>
          <a:lstStyle/>
          <a:p>
            <a:pPr marL="12700">
              <a:lnSpc>
                <a:spcPct val="100000"/>
              </a:lnSpc>
              <a:spcBef>
                <a:spcPts val="100"/>
              </a:spcBef>
              <a:tabLst>
                <a:tab pos="1551940" algn="l"/>
                <a:tab pos="2926715" algn="l"/>
              </a:tabLst>
            </a:pPr>
            <a:r>
              <a:rPr sz="1400" spc="80" smtClean="0">
                <a:latin typeface="Calibri"/>
                <a:cs typeface="Calibri"/>
              </a:rPr>
              <a:t>	</a:t>
            </a:r>
            <a:endParaRPr sz="1400">
              <a:latin typeface="Calibri"/>
              <a:cs typeface="Calibri"/>
            </a:endParaRPr>
          </a:p>
        </p:txBody>
      </p:sp>
      <p:sp>
        <p:nvSpPr>
          <p:cNvPr id="18" name="object 18"/>
          <p:cNvSpPr/>
          <p:nvPr/>
        </p:nvSpPr>
        <p:spPr>
          <a:xfrm>
            <a:off x="7380562" y="3713797"/>
            <a:ext cx="143933" cy="243364"/>
          </a:xfrm>
          <a:custGeom>
            <a:avLst/>
            <a:gdLst/>
            <a:ahLst/>
            <a:cxnLst/>
            <a:rect l="l" t="t" r="r" b="b"/>
            <a:pathLst>
              <a:path w="107950" h="324485">
                <a:moveTo>
                  <a:pt x="53975" y="0"/>
                </a:moveTo>
                <a:lnTo>
                  <a:pt x="0" y="54102"/>
                </a:lnTo>
                <a:lnTo>
                  <a:pt x="26924" y="54102"/>
                </a:lnTo>
                <a:lnTo>
                  <a:pt x="26924" y="324104"/>
                </a:lnTo>
                <a:lnTo>
                  <a:pt x="81025" y="324104"/>
                </a:lnTo>
                <a:lnTo>
                  <a:pt x="81025" y="54102"/>
                </a:lnTo>
                <a:lnTo>
                  <a:pt x="107950" y="54102"/>
                </a:lnTo>
                <a:lnTo>
                  <a:pt x="53975" y="0"/>
                </a:lnTo>
                <a:close/>
              </a:path>
            </a:pathLst>
          </a:custGeom>
          <a:solidFill>
            <a:srgbClr val="403052"/>
          </a:solidFill>
        </p:spPr>
        <p:txBody>
          <a:bodyPr wrap="square" lIns="0" tIns="0" rIns="0" bIns="0" rtlCol="0"/>
          <a:lstStyle/>
          <a:p>
            <a:endParaRPr/>
          </a:p>
        </p:txBody>
      </p:sp>
      <p:sp>
        <p:nvSpPr>
          <p:cNvPr id="19" name="object 19"/>
          <p:cNvSpPr/>
          <p:nvPr/>
        </p:nvSpPr>
        <p:spPr>
          <a:xfrm>
            <a:off x="2249255" y="3713797"/>
            <a:ext cx="144780" cy="243364"/>
          </a:xfrm>
          <a:custGeom>
            <a:avLst/>
            <a:gdLst/>
            <a:ahLst/>
            <a:cxnLst/>
            <a:rect l="l" t="t" r="r" b="b"/>
            <a:pathLst>
              <a:path w="108585" h="324485">
                <a:moveTo>
                  <a:pt x="54101" y="0"/>
                </a:moveTo>
                <a:lnTo>
                  <a:pt x="0" y="54102"/>
                </a:lnTo>
                <a:lnTo>
                  <a:pt x="27050" y="54102"/>
                </a:lnTo>
                <a:lnTo>
                  <a:pt x="27050" y="324104"/>
                </a:lnTo>
                <a:lnTo>
                  <a:pt x="81025" y="324104"/>
                </a:lnTo>
                <a:lnTo>
                  <a:pt x="81025" y="54102"/>
                </a:lnTo>
                <a:lnTo>
                  <a:pt x="108076" y="54102"/>
                </a:lnTo>
                <a:lnTo>
                  <a:pt x="54101" y="0"/>
                </a:lnTo>
                <a:close/>
              </a:path>
            </a:pathLst>
          </a:custGeom>
          <a:solidFill>
            <a:srgbClr val="403052"/>
          </a:solidFill>
        </p:spPr>
        <p:txBody>
          <a:bodyPr wrap="square" lIns="0" tIns="0" rIns="0" bIns="0" rtlCol="0"/>
          <a:lstStyle/>
          <a:p>
            <a:endParaRPr/>
          </a:p>
        </p:txBody>
      </p:sp>
      <p:sp>
        <p:nvSpPr>
          <p:cNvPr id="20" name="object 20"/>
          <p:cNvSpPr/>
          <p:nvPr/>
        </p:nvSpPr>
        <p:spPr>
          <a:xfrm>
            <a:off x="5748528" y="3713797"/>
            <a:ext cx="143933" cy="243364"/>
          </a:xfrm>
          <a:custGeom>
            <a:avLst/>
            <a:gdLst/>
            <a:ahLst/>
            <a:cxnLst/>
            <a:rect l="l" t="t" r="r" b="b"/>
            <a:pathLst>
              <a:path w="107950" h="324485">
                <a:moveTo>
                  <a:pt x="53975" y="0"/>
                </a:moveTo>
                <a:lnTo>
                  <a:pt x="0" y="54102"/>
                </a:lnTo>
                <a:lnTo>
                  <a:pt x="27050" y="54102"/>
                </a:lnTo>
                <a:lnTo>
                  <a:pt x="27050" y="324104"/>
                </a:lnTo>
                <a:lnTo>
                  <a:pt x="81025" y="324104"/>
                </a:lnTo>
                <a:lnTo>
                  <a:pt x="81025" y="54102"/>
                </a:lnTo>
                <a:lnTo>
                  <a:pt x="107950" y="54102"/>
                </a:lnTo>
                <a:lnTo>
                  <a:pt x="53975" y="0"/>
                </a:lnTo>
                <a:close/>
              </a:path>
            </a:pathLst>
          </a:custGeom>
          <a:solidFill>
            <a:srgbClr val="403052"/>
          </a:solidFill>
        </p:spPr>
        <p:txBody>
          <a:bodyPr wrap="square" lIns="0" tIns="0" rIns="0" bIns="0" rtlCol="0"/>
          <a:lstStyle/>
          <a:p>
            <a:endParaRPr/>
          </a:p>
        </p:txBody>
      </p:sp>
      <p:sp>
        <p:nvSpPr>
          <p:cNvPr id="21" name="object 21"/>
          <p:cNvSpPr/>
          <p:nvPr/>
        </p:nvSpPr>
        <p:spPr>
          <a:xfrm>
            <a:off x="3972560" y="3713797"/>
            <a:ext cx="143933" cy="243364"/>
          </a:xfrm>
          <a:custGeom>
            <a:avLst/>
            <a:gdLst/>
            <a:ahLst/>
            <a:cxnLst/>
            <a:rect l="l" t="t" r="r" b="b"/>
            <a:pathLst>
              <a:path w="107950" h="324485">
                <a:moveTo>
                  <a:pt x="53975" y="0"/>
                </a:moveTo>
                <a:lnTo>
                  <a:pt x="0" y="54102"/>
                </a:lnTo>
                <a:lnTo>
                  <a:pt x="26924" y="54102"/>
                </a:lnTo>
                <a:lnTo>
                  <a:pt x="26924" y="324104"/>
                </a:lnTo>
                <a:lnTo>
                  <a:pt x="81025" y="324104"/>
                </a:lnTo>
                <a:lnTo>
                  <a:pt x="81025" y="54102"/>
                </a:lnTo>
                <a:lnTo>
                  <a:pt x="107950" y="54102"/>
                </a:lnTo>
                <a:lnTo>
                  <a:pt x="53975" y="0"/>
                </a:lnTo>
                <a:close/>
              </a:path>
            </a:pathLst>
          </a:custGeom>
          <a:solidFill>
            <a:srgbClr val="403052"/>
          </a:solidFill>
        </p:spPr>
        <p:txBody>
          <a:bodyPr wrap="square" lIns="0" tIns="0" rIns="0" bIns="0" rtlCol="0"/>
          <a:lstStyle/>
          <a:p>
            <a:endParaRPr/>
          </a:p>
        </p:txBody>
      </p:sp>
      <p:sp>
        <p:nvSpPr>
          <p:cNvPr id="22" name="object 22"/>
          <p:cNvSpPr txBox="1"/>
          <p:nvPr/>
        </p:nvSpPr>
        <p:spPr>
          <a:xfrm>
            <a:off x="1186011" y="2659396"/>
            <a:ext cx="997373" cy="785471"/>
          </a:xfrm>
          <a:prstGeom prst="rect">
            <a:avLst/>
          </a:prstGeom>
        </p:spPr>
        <p:txBody>
          <a:bodyPr vert="horz" wrap="square" lIns="0" tIns="109855" rIns="0" bIns="0" rtlCol="0">
            <a:spAutoFit/>
          </a:bodyPr>
          <a:lstStyle/>
          <a:p>
            <a:pPr marL="12700">
              <a:lnSpc>
                <a:spcPct val="100000"/>
              </a:lnSpc>
              <a:spcBef>
                <a:spcPts val="865"/>
              </a:spcBef>
            </a:pPr>
            <a:r>
              <a:rPr sz="1300" b="1" spc="135" dirty="0">
                <a:solidFill>
                  <a:srgbClr val="585858"/>
                </a:solidFill>
                <a:latin typeface="Calibri"/>
                <a:cs typeface="Calibri"/>
              </a:rPr>
              <a:t>39</a:t>
            </a:r>
            <a:r>
              <a:rPr sz="1300" b="1" spc="-5" dirty="0">
                <a:solidFill>
                  <a:srgbClr val="585858"/>
                </a:solidFill>
                <a:latin typeface="Calibri"/>
                <a:cs typeface="Calibri"/>
              </a:rPr>
              <a:t> </a:t>
            </a:r>
            <a:r>
              <a:rPr sz="1300" b="1" spc="150" dirty="0">
                <a:solidFill>
                  <a:srgbClr val="585858"/>
                </a:solidFill>
                <a:latin typeface="Calibri"/>
                <a:cs typeface="Calibri"/>
              </a:rPr>
              <a:t>746,0</a:t>
            </a:r>
            <a:endParaRPr sz="1300">
              <a:latin typeface="Calibri"/>
              <a:cs typeface="Calibri"/>
            </a:endParaRPr>
          </a:p>
          <a:p>
            <a:pPr marL="66040">
              <a:lnSpc>
                <a:spcPct val="100000"/>
              </a:lnSpc>
              <a:spcBef>
                <a:spcPts val="710"/>
              </a:spcBef>
            </a:pPr>
            <a:r>
              <a:rPr sz="1200" b="1" spc="50" dirty="0">
                <a:latin typeface="Calibri"/>
                <a:cs typeface="Calibri"/>
              </a:rPr>
              <a:t>2023</a:t>
            </a:r>
            <a:endParaRPr sz="1200">
              <a:latin typeface="Calibri"/>
              <a:cs typeface="Calibri"/>
            </a:endParaRPr>
          </a:p>
          <a:p>
            <a:pPr marL="114935">
              <a:lnSpc>
                <a:spcPct val="100000"/>
              </a:lnSpc>
              <a:spcBef>
                <a:spcPts val="270"/>
              </a:spcBef>
            </a:pPr>
            <a:r>
              <a:rPr sz="1050" spc="50" dirty="0">
                <a:latin typeface="Calibri"/>
                <a:cs typeface="Calibri"/>
              </a:rPr>
              <a:t>факт</a:t>
            </a:r>
            <a:endParaRPr sz="1050">
              <a:latin typeface="Calibri"/>
              <a:cs typeface="Calibri"/>
            </a:endParaRPr>
          </a:p>
        </p:txBody>
      </p:sp>
      <p:sp>
        <p:nvSpPr>
          <p:cNvPr id="23" name="object 23"/>
          <p:cNvSpPr txBox="1"/>
          <p:nvPr/>
        </p:nvSpPr>
        <p:spPr>
          <a:xfrm>
            <a:off x="2842090" y="2659396"/>
            <a:ext cx="866140" cy="785471"/>
          </a:xfrm>
          <a:prstGeom prst="rect">
            <a:avLst/>
          </a:prstGeom>
        </p:spPr>
        <p:txBody>
          <a:bodyPr vert="horz" wrap="square" lIns="0" tIns="109855" rIns="0" bIns="0" rtlCol="0">
            <a:spAutoFit/>
          </a:bodyPr>
          <a:lstStyle/>
          <a:p>
            <a:pPr marL="12700">
              <a:lnSpc>
                <a:spcPct val="100000"/>
              </a:lnSpc>
              <a:spcBef>
                <a:spcPts val="865"/>
              </a:spcBef>
            </a:pPr>
            <a:r>
              <a:rPr lang="ru-RU" sz="1300" b="1" spc="170" dirty="0" smtClean="0">
                <a:solidFill>
                  <a:srgbClr val="585858"/>
                </a:solidFill>
                <a:latin typeface="Calibri"/>
                <a:cs typeface="Calibri"/>
              </a:rPr>
              <a:t>46 860,5</a:t>
            </a:r>
            <a:endParaRPr sz="1300">
              <a:latin typeface="Calibri"/>
              <a:cs typeface="Calibri"/>
            </a:endParaRPr>
          </a:p>
          <a:p>
            <a:pPr marL="110489">
              <a:lnSpc>
                <a:spcPct val="100000"/>
              </a:lnSpc>
              <a:spcBef>
                <a:spcPts val="710"/>
              </a:spcBef>
            </a:pPr>
            <a:r>
              <a:rPr sz="1200" b="1" spc="80" dirty="0">
                <a:latin typeface="Calibri"/>
                <a:cs typeface="Calibri"/>
              </a:rPr>
              <a:t>2024</a:t>
            </a:r>
            <a:endParaRPr sz="1200">
              <a:latin typeface="Calibri"/>
              <a:cs typeface="Calibri"/>
            </a:endParaRPr>
          </a:p>
          <a:p>
            <a:pPr marL="64769">
              <a:lnSpc>
                <a:spcPct val="100000"/>
              </a:lnSpc>
              <a:spcBef>
                <a:spcPts val="270"/>
              </a:spcBef>
            </a:pPr>
            <a:r>
              <a:rPr sz="1050" spc="45" dirty="0">
                <a:latin typeface="Calibri"/>
                <a:cs typeface="Calibri"/>
              </a:rPr>
              <a:t>оценка</a:t>
            </a:r>
            <a:endParaRPr sz="1050">
              <a:latin typeface="Calibri"/>
              <a:cs typeface="Calibri"/>
            </a:endParaRPr>
          </a:p>
        </p:txBody>
      </p:sp>
      <p:sp>
        <p:nvSpPr>
          <p:cNvPr id="24" name="object 24"/>
          <p:cNvSpPr/>
          <p:nvPr/>
        </p:nvSpPr>
        <p:spPr>
          <a:xfrm>
            <a:off x="2244514" y="2659285"/>
            <a:ext cx="143933" cy="243364"/>
          </a:xfrm>
          <a:custGeom>
            <a:avLst/>
            <a:gdLst/>
            <a:ahLst/>
            <a:cxnLst/>
            <a:rect l="l" t="t" r="r" b="b"/>
            <a:pathLst>
              <a:path w="107950" h="324485">
                <a:moveTo>
                  <a:pt x="53975" y="0"/>
                </a:moveTo>
                <a:lnTo>
                  <a:pt x="0" y="53975"/>
                </a:lnTo>
                <a:lnTo>
                  <a:pt x="27050" y="53975"/>
                </a:lnTo>
                <a:lnTo>
                  <a:pt x="27050" y="323976"/>
                </a:lnTo>
                <a:lnTo>
                  <a:pt x="81025" y="323976"/>
                </a:lnTo>
                <a:lnTo>
                  <a:pt x="81025" y="53975"/>
                </a:lnTo>
                <a:lnTo>
                  <a:pt x="107950" y="53975"/>
                </a:lnTo>
                <a:lnTo>
                  <a:pt x="53975" y="0"/>
                </a:lnTo>
                <a:close/>
              </a:path>
            </a:pathLst>
          </a:custGeom>
          <a:solidFill>
            <a:srgbClr val="403052"/>
          </a:solidFill>
        </p:spPr>
        <p:txBody>
          <a:bodyPr wrap="square" lIns="0" tIns="0" rIns="0" bIns="0" rtlCol="0"/>
          <a:lstStyle/>
          <a:p>
            <a:endParaRPr/>
          </a:p>
        </p:txBody>
      </p:sp>
      <p:sp>
        <p:nvSpPr>
          <p:cNvPr id="25" name="object 25"/>
          <p:cNvSpPr txBox="1"/>
          <p:nvPr/>
        </p:nvSpPr>
        <p:spPr>
          <a:xfrm>
            <a:off x="4630589" y="2659397"/>
            <a:ext cx="1018540" cy="585417"/>
          </a:xfrm>
          <a:prstGeom prst="rect">
            <a:avLst/>
          </a:prstGeom>
        </p:spPr>
        <p:txBody>
          <a:bodyPr vert="horz" wrap="square" lIns="0" tIns="109855" rIns="0" bIns="0" rtlCol="0">
            <a:spAutoFit/>
          </a:bodyPr>
          <a:lstStyle/>
          <a:p>
            <a:pPr marL="12700">
              <a:lnSpc>
                <a:spcPct val="100000"/>
              </a:lnSpc>
              <a:spcBef>
                <a:spcPts val="865"/>
              </a:spcBef>
            </a:pPr>
            <a:r>
              <a:rPr lang="ru-RU" sz="1300" b="1" spc="210" dirty="0" smtClean="0">
                <a:solidFill>
                  <a:srgbClr val="585858"/>
                </a:solidFill>
                <a:latin typeface="Calibri"/>
                <a:cs typeface="Calibri"/>
              </a:rPr>
              <a:t>53 046,1</a:t>
            </a:r>
            <a:endParaRPr sz="1300">
              <a:latin typeface="Calibri"/>
              <a:cs typeface="Calibri"/>
            </a:endParaRPr>
          </a:p>
          <a:p>
            <a:pPr marL="144145">
              <a:lnSpc>
                <a:spcPct val="100000"/>
              </a:lnSpc>
              <a:spcBef>
                <a:spcPts val="710"/>
              </a:spcBef>
            </a:pPr>
            <a:r>
              <a:rPr sz="1200" b="1" spc="50" dirty="0">
                <a:latin typeface="Calibri"/>
                <a:cs typeface="Calibri"/>
              </a:rPr>
              <a:t>2025</a:t>
            </a:r>
            <a:endParaRPr sz="1200">
              <a:latin typeface="Calibri"/>
              <a:cs typeface="Calibri"/>
            </a:endParaRPr>
          </a:p>
        </p:txBody>
      </p:sp>
      <p:sp>
        <p:nvSpPr>
          <p:cNvPr id="26" name="object 26"/>
          <p:cNvSpPr/>
          <p:nvPr/>
        </p:nvSpPr>
        <p:spPr>
          <a:xfrm>
            <a:off x="3972560" y="2659285"/>
            <a:ext cx="143933" cy="243364"/>
          </a:xfrm>
          <a:custGeom>
            <a:avLst/>
            <a:gdLst/>
            <a:ahLst/>
            <a:cxnLst/>
            <a:rect l="l" t="t" r="r" b="b"/>
            <a:pathLst>
              <a:path w="107950" h="324485">
                <a:moveTo>
                  <a:pt x="53975" y="0"/>
                </a:moveTo>
                <a:lnTo>
                  <a:pt x="0" y="53975"/>
                </a:lnTo>
                <a:lnTo>
                  <a:pt x="26924" y="53975"/>
                </a:lnTo>
                <a:lnTo>
                  <a:pt x="26924" y="323976"/>
                </a:lnTo>
                <a:lnTo>
                  <a:pt x="81025" y="323976"/>
                </a:lnTo>
                <a:lnTo>
                  <a:pt x="81025" y="53975"/>
                </a:lnTo>
                <a:lnTo>
                  <a:pt x="107950" y="53975"/>
                </a:lnTo>
                <a:lnTo>
                  <a:pt x="53975" y="0"/>
                </a:lnTo>
                <a:close/>
              </a:path>
            </a:pathLst>
          </a:custGeom>
          <a:solidFill>
            <a:srgbClr val="403052"/>
          </a:solidFill>
        </p:spPr>
        <p:txBody>
          <a:bodyPr wrap="square" lIns="0" tIns="0" rIns="0" bIns="0" rtlCol="0"/>
          <a:lstStyle/>
          <a:p>
            <a:endParaRPr/>
          </a:p>
        </p:txBody>
      </p:sp>
      <p:sp>
        <p:nvSpPr>
          <p:cNvPr id="27" name="object 27"/>
          <p:cNvSpPr/>
          <p:nvPr/>
        </p:nvSpPr>
        <p:spPr>
          <a:xfrm>
            <a:off x="5748528" y="2659285"/>
            <a:ext cx="143933" cy="243364"/>
          </a:xfrm>
          <a:custGeom>
            <a:avLst/>
            <a:gdLst/>
            <a:ahLst/>
            <a:cxnLst/>
            <a:rect l="l" t="t" r="r" b="b"/>
            <a:pathLst>
              <a:path w="107950" h="324485">
                <a:moveTo>
                  <a:pt x="53975" y="0"/>
                </a:moveTo>
                <a:lnTo>
                  <a:pt x="0" y="53975"/>
                </a:lnTo>
                <a:lnTo>
                  <a:pt x="27050" y="53975"/>
                </a:lnTo>
                <a:lnTo>
                  <a:pt x="27050" y="323976"/>
                </a:lnTo>
                <a:lnTo>
                  <a:pt x="81025" y="323976"/>
                </a:lnTo>
                <a:lnTo>
                  <a:pt x="81025" y="53975"/>
                </a:lnTo>
                <a:lnTo>
                  <a:pt x="107950" y="53975"/>
                </a:lnTo>
                <a:lnTo>
                  <a:pt x="53975" y="0"/>
                </a:lnTo>
                <a:close/>
              </a:path>
            </a:pathLst>
          </a:custGeom>
          <a:solidFill>
            <a:srgbClr val="403052"/>
          </a:solidFill>
        </p:spPr>
        <p:txBody>
          <a:bodyPr wrap="square" lIns="0" tIns="0" rIns="0" bIns="0" rtlCol="0"/>
          <a:lstStyle/>
          <a:p>
            <a:endParaRPr/>
          </a:p>
        </p:txBody>
      </p:sp>
      <p:sp>
        <p:nvSpPr>
          <p:cNvPr id="28" name="object 28"/>
          <p:cNvSpPr/>
          <p:nvPr/>
        </p:nvSpPr>
        <p:spPr>
          <a:xfrm>
            <a:off x="7380562" y="2659285"/>
            <a:ext cx="143933" cy="243364"/>
          </a:xfrm>
          <a:custGeom>
            <a:avLst/>
            <a:gdLst/>
            <a:ahLst/>
            <a:cxnLst/>
            <a:rect l="l" t="t" r="r" b="b"/>
            <a:pathLst>
              <a:path w="107950" h="324485">
                <a:moveTo>
                  <a:pt x="53975" y="0"/>
                </a:moveTo>
                <a:lnTo>
                  <a:pt x="0" y="53975"/>
                </a:lnTo>
                <a:lnTo>
                  <a:pt x="26924" y="53975"/>
                </a:lnTo>
                <a:lnTo>
                  <a:pt x="26924" y="323976"/>
                </a:lnTo>
                <a:lnTo>
                  <a:pt x="81025" y="323976"/>
                </a:lnTo>
                <a:lnTo>
                  <a:pt x="81025" y="53975"/>
                </a:lnTo>
                <a:lnTo>
                  <a:pt x="107950" y="53975"/>
                </a:lnTo>
                <a:lnTo>
                  <a:pt x="53975" y="0"/>
                </a:lnTo>
                <a:close/>
              </a:path>
            </a:pathLst>
          </a:custGeom>
          <a:solidFill>
            <a:srgbClr val="403052"/>
          </a:solidFill>
        </p:spPr>
        <p:txBody>
          <a:bodyPr wrap="square" lIns="0" tIns="0" rIns="0" bIns="0" rtlCol="0"/>
          <a:lstStyle/>
          <a:p>
            <a:endParaRPr/>
          </a:p>
        </p:txBody>
      </p:sp>
      <p:sp>
        <p:nvSpPr>
          <p:cNvPr id="29" name="object 29"/>
          <p:cNvSpPr txBox="1"/>
          <p:nvPr/>
        </p:nvSpPr>
        <p:spPr>
          <a:xfrm>
            <a:off x="6346952" y="2659397"/>
            <a:ext cx="955040" cy="585417"/>
          </a:xfrm>
          <a:prstGeom prst="rect">
            <a:avLst/>
          </a:prstGeom>
        </p:spPr>
        <p:txBody>
          <a:bodyPr vert="horz" wrap="square" lIns="0" tIns="109855" rIns="0" bIns="0" rtlCol="0">
            <a:spAutoFit/>
          </a:bodyPr>
          <a:lstStyle/>
          <a:p>
            <a:pPr marL="12700">
              <a:lnSpc>
                <a:spcPct val="100000"/>
              </a:lnSpc>
              <a:spcBef>
                <a:spcPts val="865"/>
              </a:spcBef>
            </a:pPr>
            <a:r>
              <a:rPr lang="ru-RU" sz="1300" b="1" spc="105" dirty="0" smtClean="0">
                <a:solidFill>
                  <a:srgbClr val="585858"/>
                </a:solidFill>
                <a:latin typeface="Calibri"/>
                <a:cs typeface="Calibri"/>
              </a:rPr>
              <a:t>58 456,8</a:t>
            </a:r>
            <a:endParaRPr sz="1300">
              <a:latin typeface="Calibri"/>
              <a:cs typeface="Calibri"/>
            </a:endParaRPr>
          </a:p>
          <a:p>
            <a:pPr marL="140970">
              <a:lnSpc>
                <a:spcPct val="100000"/>
              </a:lnSpc>
              <a:spcBef>
                <a:spcPts val="710"/>
              </a:spcBef>
            </a:pPr>
            <a:r>
              <a:rPr sz="1200" b="1" spc="65" dirty="0">
                <a:latin typeface="Calibri"/>
                <a:cs typeface="Calibri"/>
              </a:rPr>
              <a:t>2026</a:t>
            </a:r>
            <a:endParaRPr sz="1200">
              <a:latin typeface="Calibri"/>
              <a:cs typeface="Calibri"/>
            </a:endParaRPr>
          </a:p>
        </p:txBody>
      </p:sp>
      <p:sp>
        <p:nvSpPr>
          <p:cNvPr id="30" name="object 30"/>
          <p:cNvSpPr txBox="1"/>
          <p:nvPr/>
        </p:nvSpPr>
        <p:spPr>
          <a:xfrm>
            <a:off x="7991179" y="2659397"/>
            <a:ext cx="963507" cy="585417"/>
          </a:xfrm>
          <a:prstGeom prst="rect">
            <a:avLst/>
          </a:prstGeom>
        </p:spPr>
        <p:txBody>
          <a:bodyPr vert="horz" wrap="square" lIns="0" tIns="109855" rIns="0" bIns="0" rtlCol="0">
            <a:spAutoFit/>
          </a:bodyPr>
          <a:lstStyle/>
          <a:p>
            <a:pPr marL="12700">
              <a:lnSpc>
                <a:spcPct val="100000"/>
              </a:lnSpc>
              <a:spcBef>
                <a:spcPts val="865"/>
              </a:spcBef>
            </a:pPr>
            <a:r>
              <a:rPr lang="ru-RU" sz="1300" b="1" spc="105" dirty="0" smtClean="0">
                <a:solidFill>
                  <a:srgbClr val="585858"/>
                </a:solidFill>
                <a:latin typeface="Calibri"/>
                <a:cs typeface="Calibri"/>
              </a:rPr>
              <a:t>63 308,7</a:t>
            </a:r>
            <a:endParaRPr sz="1300">
              <a:latin typeface="Calibri"/>
              <a:cs typeface="Calibri"/>
            </a:endParaRPr>
          </a:p>
          <a:p>
            <a:pPr marL="142875">
              <a:lnSpc>
                <a:spcPct val="100000"/>
              </a:lnSpc>
              <a:spcBef>
                <a:spcPts val="710"/>
              </a:spcBef>
            </a:pPr>
            <a:r>
              <a:rPr sz="1200" b="1" spc="60" dirty="0">
                <a:latin typeface="Calibri"/>
                <a:cs typeface="Calibri"/>
              </a:rPr>
              <a:t>2027</a:t>
            </a:r>
            <a:endParaRPr sz="1200">
              <a:latin typeface="Calibri"/>
              <a:cs typeface="Calibri"/>
            </a:endParaRPr>
          </a:p>
        </p:txBody>
      </p:sp>
      <p:sp>
        <p:nvSpPr>
          <p:cNvPr id="31" name="object 31"/>
          <p:cNvSpPr/>
          <p:nvPr/>
        </p:nvSpPr>
        <p:spPr>
          <a:xfrm>
            <a:off x="4320539" y="3145345"/>
            <a:ext cx="4417060" cy="54293"/>
          </a:xfrm>
          <a:custGeom>
            <a:avLst/>
            <a:gdLst/>
            <a:ahLst/>
            <a:cxnLst/>
            <a:rect l="l" t="t" r="r" b="b"/>
            <a:pathLst>
              <a:path w="3312795" h="72389">
                <a:moveTo>
                  <a:pt x="3312287" y="0"/>
                </a:moveTo>
                <a:lnTo>
                  <a:pt x="3311818" y="14047"/>
                </a:lnTo>
                <a:lnTo>
                  <a:pt x="3310540" y="25511"/>
                </a:lnTo>
                <a:lnTo>
                  <a:pt x="3308643" y="33236"/>
                </a:lnTo>
                <a:lnTo>
                  <a:pt x="3306318" y="36067"/>
                </a:lnTo>
                <a:lnTo>
                  <a:pt x="1662175" y="36067"/>
                </a:lnTo>
                <a:lnTo>
                  <a:pt x="1659830" y="38897"/>
                </a:lnTo>
                <a:lnTo>
                  <a:pt x="1657889" y="46608"/>
                </a:lnTo>
                <a:lnTo>
                  <a:pt x="1656568" y="58035"/>
                </a:lnTo>
                <a:lnTo>
                  <a:pt x="1656080" y="72008"/>
                </a:lnTo>
                <a:lnTo>
                  <a:pt x="1655611" y="58035"/>
                </a:lnTo>
                <a:lnTo>
                  <a:pt x="1654333" y="46609"/>
                </a:lnTo>
                <a:lnTo>
                  <a:pt x="1652436" y="38897"/>
                </a:lnTo>
                <a:lnTo>
                  <a:pt x="1650110" y="36067"/>
                </a:lnTo>
                <a:lnTo>
                  <a:pt x="5968" y="36067"/>
                </a:lnTo>
                <a:lnTo>
                  <a:pt x="3643" y="33236"/>
                </a:lnTo>
                <a:lnTo>
                  <a:pt x="1746" y="25511"/>
                </a:lnTo>
                <a:lnTo>
                  <a:pt x="468" y="14047"/>
                </a:lnTo>
                <a:lnTo>
                  <a:pt x="0" y="0"/>
                </a:lnTo>
              </a:path>
            </a:pathLst>
          </a:custGeom>
          <a:ln w="3175">
            <a:solidFill>
              <a:srgbClr val="000000"/>
            </a:solidFill>
          </a:ln>
        </p:spPr>
        <p:txBody>
          <a:bodyPr wrap="square" lIns="0" tIns="0" rIns="0" bIns="0" rtlCol="0"/>
          <a:lstStyle/>
          <a:p>
            <a:endParaRPr/>
          </a:p>
        </p:txBody>
      </p:sp>
      <p:graphicFrame>
        <p:nvGraphicFramePr>
          <p:cNvPr id="32" name="object 32"/>
          <p:cNvGraphicFramePr>
            <a:graphicFrameLocks noGrp="1"/>
          </p:cNvGraphicFramePr>
          <p:nvPr/>
        </p:nvGraphicFramePr>
        <p:xfrm>
          <a:off x="1057017" y="3506513"/>
          <a:ext cx="7917178" cy="845273"/>
        </p:xfrm>
        <a:graphic>
          <a:graphicData uri="http://schemas.openxmlformats.org/drawingml/2006/table">
            <a:tbl>
              <a:tblPr firstRow="1" bandRow="1">
                <a:tableStyleId>{2D5ABB26-0587-4C30-8999-92F81FD0307C}</a:tableStyleId>
              </a:tblPr>
              <a:tblGrid>
                <a:gridCol w="1685713"/>
                <a:gridCol w="978747"/>
                <a:gridCol w="753533"/>
                <a:gridCol w="1010920"/>
                <a:gridCol w="780627"/>
                <a:gridCol w="1633219"/>
                <a:gridCol w="1074419"/>
              </a:tblGrid>
              <a:tr h="220307">
                <a:tc>
                  <a:txBody>
                    <a:bodyPr/>
                    <a:lstStyle/>
                    <a:p>
                      <a:pPr marL="721360">
                        <a:lnSpc>
                          <a:spcPct val="100000"/>
                        </a:lnSpc>
                        <a:spcBef>
                          <a:spcPts val="220"/>
                        </a:spcBef>
                      </a:pPr>
                      <a:r>
                        <a:rPr sz="800" b="1" spc="80" dirty="0">
                          <a:solidFill>
                            <a:srgbClr val="403052"/>
                          </a:solidFill>
                          <a:latin typeface="Calibri"/>
                          <a:cs typeface="Calibri"/>
                        </a:rPr>
                        <a:t>+19,4%</a:t>
                      </a:r>
                      <a:endParaRPr sz="800">
                        <a:latin typeface="Calibri"/>
                        <a:cs typeface="Calibri"/>
                      </a:endParaRPr>
                    </a:p>
                  </a:txBody>
                  <a:tcPr marL="0" marR="0" marT="20955" marB="0"/>
                </a:tc>
                <a:tc>
                  <a:txBody>
                    <a:bodyPr/>
                    <a:lstStyle/>
                    <a:p>
                      <a:pPr>
                        <a:lnSpc>
                          <a:spcPct val="100000"/>
                        </a:lnSpc>
                      </a:pPr>
                      <a:endParaRPr sz="1000">
                        <a:latin typeface="Times New Roman"/>
                        <a:cs typeface="Times New Roman"/>
                      </a:endParaRPr>
                    </a:p>
                  </a:txBody>
                  <a:tcPr marL="0" marR="0" marT="0" marB="0"/>
                </a:tc>
                <a:tc>
                  <a:txBody>
                    <a:bodyPr/>
                    <a:lstStyle/>
                    <a:p>
                      <a:pPr marL="39370">
                        <a:lnSpc>
                          <a:spcPct val="100000"/>
                        </a:lnSpc>
                        <a:spcBef>
                          <a:spcPts val="220"/>
                        </a:spcBef>
                      </a:pPr>
                      <a:r>
                        <a:rPr sz="800" b="1" spc="95" dirty="0">
                          <a:solidFill>
                            <a:srgbClr val="403052"/>
                          </a:solidFill>
                          <a:latin typeface="Calibri"/>
                          <a:cs typeface="Calibri"/>
                        </a:rPr>
                        <a:t>+6,3%</a:t>
                      </a:r>
                      <a:endParaRPr sz="800">
                        <a:latin typeface="Calibri"/>
                        <a:cs typeface="Calibri"/>
                      </a:endParaRPr>
                    </a:p>
                  </a:txBody>
                  <a:tcPr marL="0" marR="0" marT="20955" marB="0"/>
                </a:tc>
                <a:tc>
                  <a:txBody>
                    <a:bodyPr/>
                    <a:lstStyle/>
                    <a:p>
                      <a:pPr marR="12065">
                        <a:lnSpc>
                          <a:spcPct val="100000"/>
                        </a:lnSpc>
                      </a:pPr>
                      <a:endParaRPr sz="1000">
                        <a:latin typeface="Times New Roman"/>
                        <a:cs typeface="Times New Roman"/>
                      </a:endParaRPr>
                    </a:p>
                  </a:txBody>
                  <a:tcPr marL="0" marR="0" marT="0" marB="0"/>
                </a:tc>
                <a:tc>
                  <a:txBody>
                    <a:bodyPr/>
                    <a:lstStyle/>
                    <a:p>
                      <a:pPr marL="43815">
                        <a:lnSpc>
                          <a:spcPct val="100000"/>
                        </a:lnSpc>
                        <a:spcBef>
                          <a:spcPts val="220"/>
                        </a:spcBef>
                      </a:pPr>
                      <a:r>
                        <a:rPr sz="800" b="1" spc="65" dirty="0">
                          <a:solidFill>
                            <a:srgbClr val="403052"/>
                          </a:solidFill>
                          <a:latin typeface="Calibri"/>
                          <a:cs typeface="Calibri"/>
                        </a:rPr>
                        <a:t>+18,5%</a:t>
                      </a:r>
                      <a:endParaRPr sz="800">
                        <a:latin typeface="Calibri"/>
                        <a:cs typeface="Calibri"/>
                      </a:endParaRPr>
                    </a:p>
                  </a:txBody>
                  <a:tcPr marL="0" marR="0" marT="20955" marB="0"/>
                </a:tc>
                <a:tc>
                  <a:txBody>
                    <a:bodyPr/>
                    <a:lstStyle/>
                    <a:p>
                      <a:pPr marL="672465">
                        <a:lnSpc>
                          <a:spcPct val="100000"/>
                        </a:lnSpc>
                        <a:spcBef>
                          <a:spcPts val="220"/>
                        </a:spcBef>
                      </a:pPr>
                      <a:r>
                        <a:rPr sz="800" b="1" spc="70" dirty="0">
                          <a:solidFill>
                            <a:srgbClr val="403052"/>
                          </a:solidFill>
                          <a:latin typeface="Calibri"/>
                          <a:cs typeface="Calibri"/>
                        </a:rPr>
                        <a:t>+16,6%</a:t>
                      </a:r>
                      <a:endParaRPr sz="800">
                        <a:latin typeface="Calibri"/>
                        <a:cs typeface="Calibri"/>
                      </a:endParaRPr>
                    </a:p>
                  </a:txBody>
                  <a:tcPr marL="0" marR="0" marT="20955" marB="0"/>
                </a:tc>
                <a:tc>
                  <a:txBody>
                    <a:bodyPr/>
                    <a:lstStyle/>
                    <a:p>
                      <a:pPr>
                        <a:lnSpc>
                          <a:spcPct val="100000"/>
                        </a:lnSpc>
                      </a:pPr>
                      <a:endParaRPr sz="1000">
                        <a:latin typeface="Times New Roman"/>
                        <a:cs typeface="Times New Roman"/>
                      </a:endParaRPr>
                    </a:p>
                  </a:txBody>
                  <a:tcPr marL="0" marR="0" marT="0" marB="0"/>
                </a:tc>
              </a:tr>
              <a:tr h="251562">
                <a:tc>
                  <a:txBody>
                    <a:bodyPr/>
                    <a:lstStyle/>
                    <a:p>
                      <a:pPr marL="118110">
                        <a:lnSpc>
                          <a:spcPct val="100000"/>
                        </a:lnSpc>
                        <a:spcBef>
                          <a:spcPts val="735"/>
                        </a:spcBef>
                      </a:pPr>
                      <a:r>
                        <a:rPr sz="900" b="1" spc="-20" dirty="0">
                          <a:solidFill>
                            <a:srgbClr val="585858"/>
                          </a:solidFill>
                          <a:latin typeface="Calibri"/>
                          <a:cs typeface="Calibri"/>
                        </a:rPr>
                        <a:t>12</a:t>
                      </a:r>
                      <a:r>
                        <a:rPr sz="900" b="1" spc="50" dirty="0">
                          <a:solidFill>
                            <a:srgbClr val="585858"/>
                          </a:solidFill>
                          <a:latin typeface="Calibri"/>
                          <a:cs typeface="Calibri"/>
                        </a:rPr>
                        <a:t> </a:t>
                      </a:r>
                      <a:r>
                        <a:rPr sz="900" b="1" spc="114" dirty="0">
                          <a:solidFill>
                            <a:srgbClr val="585858"/>
                          </a:solidFill>
                          <a:latin typeface="Calibri"/>
                          <a:cs typeface="Calibri"/>
                        </a:rPr>
                        <a:t>792,0</a:t>
                      </a:r>
                      <a:endParaRPr sz="900">
                        <a:latin typeface="Calibri"/>
                        <a:cs typeface="Calibri"/>
                      </a:endParaRPr>
                    </a:p>
                  </a:txBody>
                  <a:tcPr marL="0" marR="0" marT="70009" marB="0"/>
                </a:tc>
                <a:tc>
                  <a:txBody>
                    <a:bodyPr/>
                    <a:lstStyle/>
                    <a:p>
                      <a:pPr marL="77470">
                        <a:lnSpc>
                          <a:spcPct val="100000"/>
                        </a:lnSpc>
                        <a:spcBef>
                          <a:spcPts val="735"/>
                        </a:spcBef>
                      </a:pPr>
                      <a:r>
                        <a:rPr sz="900" b="1" spc="-20" dirty="0">
                          <a:solidFill>
                            <a:srgbClr val="585858"/>
                          </a:solidFill>
                          <a:latin typeface="Calibri"/>
                          <a:cs typeface="Calibri"/>
                        </a:rPr>
                        <a:t>15</a:t>
                      </a:r>
                      <a:r>
                        <a:rPr sz="900" b="1" spc="15" dirty="0">
                          <a:solidFill>
                            <a:srgbClr val="585858"/>
                          </a:solidFill>
                          <a:latin typeface="Calibri"/>
                          <a:cs typeface="Calibri"/>
                        </a:rPr>
                        <a:t> </a:t>
                      </a:r>
                      <a:r>
                        <a:rPr sz="900" b="1" spc="114" dirty="0">
                          <a:solidFill>
                            <a:srgbClr val="585858"/>
                          </a:solidFill>
                          <a:latin typeface="Calibri"/>
                          <a:cs typeface="Calibri"/>
                        </a:rPr>
                        <a:t>279,0</a:t>
                      </a:r>
                      <a:endParaRPr sz="900">
                        <a:latin typeface="Calibri"/>
                        <a:cs typeface="Calibri"/>
                      </a:endParaRPr>
                    </a:p>
                  </a:txBody>
                  <a:tcPr marL="0" marR="0" marT="70009" marB="0"/>
                </a:tc>
                <a:tc>
                  <a:txBody>
                    <a:bodyPr/>
                    <a:lstStyle/>
                    <a:p>
                      <a:pPr>
                        <a:lnSpc>
                          <a:spcPct val="100000"/>
                        </a:lnSpc>
                      </a:pPr>
                      <a:endParaRPr sz="1000">
                        <a:latin typeface="Times New Roman"/>
                        <a:cs typeface="Times New Roman"/>
                      </a:endParaRPr>
                    </a:p>
                  </a:txBody>
                  <a:tcPr marL="0" marR="0" marT="0" marB="0"/>
                </a:tc>
                <a:tc>
                  <a:txBody>
                    <a:bodyPr/>
                    <a:lstStyle/>
                    <a:p>
                      <a:pPr marL="127635">
                        <a:lnSpc>
                          <a:spcPct val="100000"/>
                        </a:lnSpc>
                        <a:spcBef>
                          <a:spcPts val="735"/>
                        </a:spcBef>
                      </a:pPr>
                      <a:r>
                        <a:rPr sz="900" b="1" spc="5" dirty="0">
                          <a:solidFill>
                            <a:srgbClr val="585858"/>
                          </a:solidFill>
                          <a:latin typeface="Calibri"/>
                          <a:cs typeface="Calibri"/>
                        </a:rPr>
                        <a:t>16</a:t>
                      </a:r>
                      <a:r>
                        <a:rPr sz="900" b="1" spc="-15" dirty="0">
                          <a:solidFill>
                            <a:srgbClr val="585858"/>
                          </a:solidFill>
                          <a:latin typeface="Calibri"/>
                          <a:cs typeface="Calibri"/>
                        </a:rPr>
                        <a:t> </a:t>
                      </a:r>
                      <a:r>
                        <a:rPr sz="900" b="1" spc="120" dirty="0">
                          <a:solidFill>
                            <a:srgbClr val="585858"/>
                          </a:solidFill>
                          <a:latin typeface="Calibri"/>
                          <a:cs typeface="Calibri"/>
                        </a:rPr>
                        <a:t>242,0</a:t>
                      </a:r>
                      <a:endParaRPr sz="900">
                        <a:latin typeface="Calibri"/>
                        <a:cs typeface="Calibri"/>
                      </a:endParaRPr>
                    </a:p>
                  </a:txBody>
                  <a:tcPr marL="0" marR="0" marT="70009" marB="0"/>
                </a:tc>
                <a:tc>
                  <a:txBody>
                    <a:bodyPr/>
                    <a:lstStyle/>
                    <a:p>
                      <a:pPr>
                        <a:lnSpc>
                          <a:spcPct val="100000"/>
                        </a:lnSpc>
                      </a:pPr>
                      <a:endParaRPr sz="1000">
                        <a:latin typeface="Times New Roman"/>
                        <a:cs typeface="Times New Roman"/>
                      </a:endParaRPr>
                    </a:p>
                  </a:txBody>
                  <a:tcPr marL="0" marR="0" marT="0" marB="0"/>
                </a:tc>
                <a:tc>
                  <a:txBody>
                    <a:bodyPr/>
                    <a:lstStyle/>
                    <a:p>
                      <a:pPr marL="87630">
                        <a:lnSpc>
                          <a:spcPct val="100000"/>
                        </a:lnSpc>
                        <a:spcBef>
                          <a:spcPts val="735"/>
                        </a:spcBef>
                      </a:pPr>
                      <a:r>
                        <a:rPr sz="900" b="1" spc="5" dirty="0">
                          <a:solidFill>
                            <a:srgbClr val="585858"/>
                          </a:solidFill>
                          <a:latin typeface="Calibri"/>
                          <a:cs typeface="Calibri"/>
                        </a:rPr>
                        <a:t>19</a:t>
                      </a:r>
                      <a:r>
                        <a:rPr sz="900" b="1" spc="45" dirty="0">
                          <a:solidFill>
                            <a:srgbClr val="585858"/>
                          </a:solidFill>
                          <a:latin typeface="Calibri"/>
                          <a:cs typeface="Calibri"/>
                        </a:rPr>
                        <a:t> </a:t>
                      </a:r>
                      <a:r>
                        <a:rPr sz="900" b="1" spc="125" dirty="0">
                          <a:solidFill>
                            <a:srgbClr val="585858"/>
                          </a:solidFill>
                          <a:latin typeface="Calibri"/>
                          <a:cs typeface="Calibri"/>
                        </a:rPr>
                        <a:t>242,0</a:t>
                      </a:r>
                      <a:endParaRPr sz="900">
                        <a:latin typeface="Calibri"/>
                        <a:cs typeface="Calibri"/>
                      </a:endParaRPr>
                    </a:p>
                  </a:txBody>
                  <a:tcPr marL="0" marR="0" marT="70009" marB="0"/>
                </a:tc>
                <a:tc>
                  <a:txBody>
                    <a:bodyPr/>
                    <a:lstStyle/>
                    <a:p>
                      <a:pPr marL="63500" algn="ctr">
                        <a:lnSpc>
                          <a:spcPct val="100000"/>
                        </a:lnSpc>
                        <a:spcBef>
                          <a:spcPts val="735"/>
                        </a:spcBef>
                      </a:pPr>
                      <a:r>
                        <a:rPr sz="900" b="1" spc="95" dirty="0">
                          <a:solidFill>
                            <a:srgbClr val="585858"/>
                          </a:solidFill>
                          <a:latin typeface="Calibri"/>
                          <a:cs typeface="Calibri"/>
                        </a:rPr>
                        <a:t>22</a:t>
                      </a:r>
                      <a:r>
                        <a:rPr sz="900" b="1" spc="20" dirty="0">
                          <a:solidFill>
                            <a:srgbClr val="585858"/>
                          </a:solidFill>
                          <a:latin typeface="Calibri"/>
                          <a:cs typeface="Calibri"/>
                        </a:rPr>
                        <a:t> </a:t>
                      </a:r>
                      <a:r>
                        <a:rPr sz="900" b="1" spc="165" dirty="0">
                          <a:solidFill>
                            <a:srgbClr val="585858"/>
                          </a:solidFill>
                          <a:latin typeface="Calibri"/>
                          <a:cs typeface="Calibri"/>
                        </a:rPr>
                        <a:t>440,0</a:t>
                      </a:r>
                      <a:endParaRPr sz="900">
                        <a:latin typeface="Calibri"/>
                        <a:cs typeface="Calibri"/>
                      </a:endParaRPr>
                    </a:p>
                  </a:txBody>
                  <a:tcPr marL="0" marR="0" marT="70009" marB="0"/>
                </a:tc>
              </a:tr>
              <a:tr h="194519">
                <a:tc>
                  <a:txBody>
                    <a:bodyPr/>
                    <a:lstStyle/>
                    <a:p>
                      <a:pPr marL="161290">
                        <a:lnSpc>
                          <a:spcPct val="100000"/>
                        </a:lnSpc>
                        <a:spcBef>
                          <a:spcPts val="365"/>
                        </a:spcBef>
                      </a:pPr>
                      <a:r>
                        <a:rPr sz="900" b="1" spc="-10" dirty="0">
                          <a:latin typeface="Calibri"/>
                          <a:cs typeface="Calibri"/>
                        </a:rPr>
                        <a:t>2021</a:t>
                      </a:r>
                      <a:endParaRPr sz="900">
                        <a:latin typeface="Calibri"/>
                        <a:cs typeface="Calibri"/>
                      </a:endParaRPr>
                    </a:p>
                  </a:txBody>
                  <a:tcPr marL="0" marR="0" marT="34766" marB="0">
                    <a:lnB w="28575">
                      <a:solidFill>
                        <a:srgbClr val="000000"/>
                      </a:solidFill>
                      <a:prstDash val="solid"/>
                    </a:lnB>
                  </a:tcPr>
                </a:tc>
                <a:tc>
                  <a:txBody>
                    <a:bodyPr/>
                    <a:lstStyle/>
                    <a:p>
                      <a:pPr marL="167005">
                        <a:lnSpc>
                          <a:spcPct val="100000"/>
                        </a:lnSpc>
                        <a:spcBef>
                          <a:spcPts val="365"/>
                        </a:spcBef>
                      </a:pPr>
                      <a:r>
                        <a:rPr sz="900" b="1" spc="50" dirty="0">
                          <a:latin typeface="Calibri"/>
                          <a:cs typeface="Calibri"/>
                        </a:rPr>
                        <a:t>2022</a:t>
                      </a:r>
                      <a:endParaRPr sz="900">
                        <a:latin typeface="Calibri"/>
                        <a:cs typeface="Calibri"/>
                      </a:endParaRPr>
                    </a:p>
                  </a:txBody>
                  <a:tcPr marL="0" marR="0" marT="34766" marB="0">
                    <a:lnB w="2857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B w="28575">
                      <a:solidFill>
                        <a:srgbClr val="000000"/>
                      </a:solidFill>
                      <a:prstDash val="solid"/>
                    </a:lnB>
                  </a:tcPr>
                </a:tc>
                <a:tc>
                  <a:txBody>
                    <a:bodyPr/>
                    <a:lstStyle/>
                    <a:p>
                      <a:pPr marL="230504" marR="12065">
                        <a:lnSpc>
                          <a:spcPct val="100000"/>
                        </a:lnSpc>
                        <a:spcBef>
                          <a:spcPts val="365"/>
                        </a:spcBef>
                      </a:pPr>
                      <a:r>
                        <a:rPr sz="900" b="1" spc="50" dirty="0">
                          <a:latin typeface="Calibri"/>
                          <a:cs typeface="Calibri"/>
                        </a:rPr>
                        <a:t>2023</a:t>
                      </a:r>
                      <a:endParaRPr sz="900">
                        <a:latin typeface="Calibri"/>
                        <a:cs typeface="Calibri"/>
                      </a:endParaRPr>
                    </a:p>
                  </a:txBody>
                  <a:tcPr marL="0" marR="0" marT="34766" marB="0">
                    <a:lnB w="2857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tc>
                <a:tc>
                  <a:txBody>
                    <a:bodyPr/>
                    <a:lstStyle/>
                    <a:p>
                      <a:pPr marL="212725">
                        <a:lnSpc>
                          <a:spcPct val="100000"/>
                        </a:lnSpc>
                        <a:spcBef>
                          <a:spcPts val="365"/>
                        </a:spcBef>
                      </a:pPr>
                      <a:r>
                        <a:rPr sz="900" b="1" spc="80" dirty="0">
                          <a:latin typeface="Calibri"/>
                          <a:cs typeface="Calibri"/>
                        </a:rPr>
                        <a:t>2024</a:t>
                      </a:r>
                      <a:endParaRPr sz="900">
                        <a:latin typeface="Calibri"/>
                        <a:cs typeface="Calibri"/>
                      </a:endParaRPr>
                    </a:p>
                  </a:txBody>
                  <a:tcPr marL="0" marR="0" marT="34766" marB="0"/>
                </a:tc>
                <a:tc>
                  <a:txBody>
                    <a:bodyPr/>
                    <a:lstStyle/>
                    <a:p>
                      <a:pPr marR="3810" algn="ctr">
                        <a:lnSpc>
                          <a:spcPct val="100000"/>
                        </a:lnSpc>
                        <a:spcBef>
                          <a:spcPts val="365"/>
                        </a:spcBef>
                      </a:pPr>
                      <a:r>
                        <a:rPr sz="900" b="1" spc="55" dirty="0">
                          <a:latin typeface="Calibri"/>
                          <a:cs typeface="Calibri"/>
                        </a:rPr>
                        <a:t>2025</a:t>
                      </a:r>
                      <a:endParaRPr sz="900">
                        <a:latin typeface="Calibri"/>
                        <a:cs typeface="Calibri"/>
                      </a:endParaRPr>
                    </a:p>
                  </a:txBody>
                  <a:tcPr marL="0" marR="0" marT="34766" marB="0"/>
                </a:tc>
              </a:tr>
              <a:tr h="178885">
                <a:tc>
                  <a:txBody>
                    <a:bodyPr/>
                    <a:lstStyle/>
                    <a:p>
                      <a:pPr>
                        <a:lnSpc>
                          <a:spcPct val="100000"/>
                        </a:lnSpc>
                      </a:pPr>
                      <a:endParaRPr sz="1000">
                        <a:latin typeface="Times New Roman"/>
                        <a:cs typeface="Times New Roman"/>
                      </a:endParaRPr>
                    </a:p>
                  </a:txBody>
                  <a:tcPr marL="0" marR="0" marT="0" marB="0">
                    <a:lnT w="28575">
                      <a:solidFill>
                        <a:srgbClr val="000000"/>
                      </a:solidFill>
                      <a:prstDash val="solid"/>
                    </a:lnT>
                  </a:tcPr>
                </a:tc>
                <a:tc>
                  <a:txBody>
                    <a:bodyPr/>
                    <a:lstStyle/>
                    <a:p>
                      <a:pPr marL="254000">
                        <a:lnSpc>
                          <a:spcPct val="100000"/>
                        </a:lnSpc>
                        <a:spcBef>
                          <a:spcPts val="310"/>
                        </a:spcBef>
                      </a:pPr>
                      <a:r>
                        <a:rPr sz="800" spc="50" dirty="0">
                          <a:latin typeface="Calibri"/>
                          <a:cs typeface="Calibri"/>
                        </a:rPr>
                        <a:t>факт</a:t>
                      </a:r>
                      <a:endParaRPr sz="800">
                        <a:latin typeface="Calibri"/>
                        <a:cs typeface="Calibri"/>
                      </a:endParaRPr>
                    </a:p>
                  </a:txBody>
                  <a:tcPr marL="0" marR="0" marT="29528" marB="0">
                    <a:lnT w="28575">
                      <a:solidFill>
                        <a:srgbClr val="000000"/>
                      </a:solidFill>
                      <a:prstDash val="solid"/>
                    </a:lnT>
                  </a:tcPr>
                </a:tc>
                <a:tc>
                  <a:txBody>
                    <a:bodyPr/>
                    <a:lstStyle/>
                    <a:p>
                      <a:pPr>
                        <a:lnSpc>
                          <a:spcPct val="100000"/>
                        </a:lnSpc>
                      </a:pPr>
                      <a:endParaRPr sz="1000">
                        <a:latin typeface="Times New Roman"/>
                        <a:cs typeface="Times New Roman"/>
                      </a:endParaRPr>
                    </a:p>
                  </a:txBody>
                  <a:tcPr marL="0" marR="0" marT="0" marB="0">
                    <a:lnT w="28575">
                      <a:solidFill>
                        <a:srgbClr val="000000"/>
                      </a:solidFill>
                      <a:prstDash val="solid"/>
                    </a:lnT>
                  </a:tcPr>
                </a:tc>
                <a:tc>
                  <a:txBody>
                    <a:bodyPr/>
                    <a:lstStyle/>
                    <a:p>
                      <a:pPr marR="12065">
                        <a:lnSpc>
                          <a:spcPct val="100000"/>
                        </a:lnSpc>
                      </a:pPr>
                      <a:endParaRPr sz="1000">
                        <a:latin typeface="Times New Roman"/>
                        <a:cs typeface="Times New Roman"/>
                      </a:endParaRPr>
                    </a:p>
                  </a:txBody>
                  <a:tcPr marL="0" marR="0" marT="0" marB="0">
                    <a:lnT w="28575">
                      <a:solidFill>
                        <a:srgbClr val="000000"/>
                      </a:solidFill>
                      <a:prstDash val="solid"/>
                    </a:lnT>
                  </a:tcPr>
                </a:tc>
                <a:tc>
                  <a:txBody>
                    <a:bodyPr/>
                    <a:lstStyle/>
                    <a:p>
                      <a:pPr>
                        <a:lnSpc>
                          <a:spcPct val="100000"/>
                        </a:lnSpc>
                      </a:pPr>
                      <a:endParaRPr sz="1000">
                        <a:latin typeface="Times New Roman"/>
                        <a:cs typeface="Times New Roman"/>
                      </a:endParaRPr>
                    </a:p>
                  </a:txBody>
                  <a:tcPr marL="0" marR="0" marT="0" marB="0"/>
                </a:tc>
                <a:tc>
                  <a:txBody>
                    <a:bodyPr/>
                    <a:lstStyle/>
                    <a:p>
                      <a:pPr marL="167005">
                        <a:lnSpc>
                          <a:spcPct val="100000"/>
                        </a:lnSpc>
                        <a:spcBef>
                          <a:spcPts val="310"/>
                        </a:spcBef>
                      </a:pPr>
                      <a:r>
                        <a:rPr sz="800" spc="45" dirty="0">
                          <a:latin typeface="Calibri"/>
                          <a:cs typeface="Calibri"/>
                        </a:rPr>
                        <a:t>оценка</a:t>
                      </a:r>
                      <a:endParaRPr sz="800">
                        <a:latin typeface="Calibri"/>
                        <a:cs typeface="Calibri"/>
                      </a:endParaRPr>
                    </a:p>
                  </a:txBody>
                  <a:tcPr marL="0" marR="0" marT="29528" marB="0"/>
                </a:tc>
                <a:tc>
                  <a:txBody>
                    <a:bodyPr/>
                    <a:lstStyle/>
                    <a:p>
                      <a:pPr marR="2540" algn="ctr">
                        <a:lnSpc>
                          <a:spcPct val="100000"/>
                        </a:lnSpc>
                        <a:spcBef>
                          <a:spcPts val="310"/>
                        </a:spcBef>
                      </a:pPr>
                      <a:r>
                        <a:rPr sz="800" spc="50" dirty="0">
                          <a:latin typeface="Calibri"/>
                          <a:cs typeface="Calibri"/>
                        </a:rPr>
                        <a:t>прогноз</a:t>
                      </a:r>
                      <a:endParaRPr sz="800">
                        <a:latin typeface="Calibri"/>
                        <a:cs typeface="Calibri"/>
                      </a:endParaRPr>
                    </a:p>
                  </a:txBody>
                  <a:tcPr marL="0" marR="0" marT="29528" marB="0"/>
                </a:tc>
              </a:tr>
            </a:tbl>
          </a:graphicData>
        </a:graphic>
      </p:graphicFrame>
      <p:sp>
        <p:nvSpPr>
          <p:cNvPr id="33" name="object 33"/>
          <p:cNvSpPr txBox="1"/>
          <p:nvPr/>
        </p:nvSpPr>
        <p:spPr>
          <a:xfrm>
            <a:off x="969399" y="3218974"/>
            <a:ext cx="5921587" cy="390492"/>
          </a:xfrm>
          <a:prstGeom prst="rect">
            <a:avLst/>
          </a:prstGeom>
        </p:spPr>
        <p:txBody>
          <a:bodyPr vert="horz" wrap="square" lIns="0" tIns="13335" rIns="0" bIns="0" rtlCol="0">
            <a:spAutoFit/>
          </a:bodyPr>
          <a:lstStyle/>
          <a:p>
            <a:pPr marR="5080" algn="r">
              <a:lnSpc>
                <a:spcPct val="100000"/>
              </a:lnSpc>
              <a:spcBef>
                <a:spcPts val="105"/>
              </a:spcBef>
            </a:pPr>
            <a:r>
              <a:rPr sz="1050" spc="65" dirty="0">
                <a:latin typeface="Calibri"/>
                <a:cs typeface="Calibri"/>
              </a:rPr>
              <a:t>пр</a:t>
            </a:r>
            <a:r>
              <a:rPr sz="1050" spc="15" dirty="0">
                <a:latin typeface="Calibri"/>
                <a:cs typeface="Calibri"/>
              </a:rPr>
              <a:t>о</a:t>
            </a:r>
            <a:r>
              <a:rPr sz="1050" spc="40" dirty="0">
                <a:latin typeface="Calibri"/>
                <a:cs typeface="Calibri"/>
              </a:rPr>
              <a:t>г</a:t>
            </a:r>
            <a:r>
              <a:rPr sz="1050" spc="45" dirty="0">
                <a:latin typeface="Calibri"/>
                <a:cs typeface="Calibri"/>
              </a:rPr>
              <a:t>н</a:t>
            </a:r>
            <a:r>
              <a:rPr sz="1050" spc="15" dirty="0">
                <a:latin typeface="Calibri"/>
                <a:cs typeface="Calibri"/>
              </a:rPr>
              <a:t>о</a:t>
            </a:r>
            <a:r>
              <a:rPr sz="1050" spc="114" dirty="0">
                <a:latin typeface="Calibri"/>
                <a:cs typeface="Calibri"/>
              </a:rPr>
              <a:t>з</a:t>
            </a:r>
            <a:endParaRPr sz="1050">
              <a:latin typeface="Calibri"/>
              <a:cs typeface="Calibri"/>
            </a:endParaRPr>
          </a:p>
          <a:p>
            <a:pPr marL="12700">
              <a:lnSpc>
                <a:spcPct val="100000"/>
              </a:lnSpc>
              <a:spcBef>
                <a:spcPts val="5"/>
              </a:spcBef>
            </a:pPr>
            <a:r>
              <a:rPr sz="1400" b="1" spc="95" dirty="0">
                <a:solidFill>
                  <a:srgbClr val="585858"/>
                </a:solidFill>
                <a:latin typeface="Calibri"/>
                <a:cs typeface="Calibri"/>
              </a:rPr>
              <a:t>Минимальный</a:t>
            </a:r>
            <a:r>
              <a:rPr sz="1400" b="1" spc="-165" dirty="0">
                <a:solidFill>
                  <a:srgbClr val="585858"/>
                </a:solidFill>
                <a:latin typeface="Calibri"/>
                <a:cs typeface="Calibri"/>
              </a:rPr>
              <a:t> </a:t>
            </a:r>
            <a:r>
              <a:rPr sz="1400" b="1" spc="114" dirty="0">
                <a:solidFill>
                  <a:srgbClr val="585858"/>
                </a:solidFill>
                <a:latin typeface="Calibri"/>
                <a:cs typeface="Calibri"/>
              </a:rPr>
              <a:t>размероплатытруда(руб.)</a:t>
            </a:r>
            <a:endParaRPr sz="1400">
              <a:latin typeface="Calibri"/>
              <a:cs typeface="Calibri"/>
            </a:endParaRPr>
          </a:p>
        </p:txBody>
      </p:sp>
      <p:sp>
        <p:nvSpPr>
          <p:cNvPr id="34" name="object 34"/>
          <p:cNvSpPr txBox="1"/>
          <p:nvPr/>
        </p:nvSpPr>
        <p:spPr>
          <a:xfrm>
            <a:off x="873083" y="2071678"/>
            <a:ext cx="6854613" cy="692497"/>
          </a:xfrm>
          <a:prstGeom prst="rect">
            <a:avLst/>
          </a:prstGeom>
        </p:spPr>
        <p:txBody>
          <a:bodyPr vert="horz" wrap="square" lIns="0" tIns="12700" rIns="0" bIns="0" rtlCol="0">
            <a:spAutoFit/>
          </a:bodyPr>
          <a:lstStyle/>
          <a:p>
            <a:pPr>
              <a:lnSpc>
                <a:spcPct val="100000"/>
              </a:lnSpc>
              <a:spcBef>
                <a:spcPts val="40"/>
              </a:spcBef>
            </a:pPr>
            <a:endParaRPr sz="1550">
              <a:latin typeface="Calibri"/>
              <a:cs typeface="Calibri"/>
            </a:endParaRPr>
          </a:p>
          <a:p>
            <a:pPr marL="84455">
              <a:lnSpc>
                <a:spcPct val="100000"/>
              </a:lnSpc>
            </a:pPr>
            <a:r>
              <a:rPr sz="1400" b="1" spc="110" smtClean="0">
                <a:solidFill>
                  <a:srgbClr val="585858"/>
                </a:solidFill>
                <a:latin typeface="Calibri"/>
                <a:cs typeface="Calibri"/>
              </a:rPr>
              <a:t>Среднемесячный</a:t>
            </a:r>
            <a:r>
              <a:rPr lang="ru-RU" sz="1400" b="1" spc="110" dirty="0" smtClean="0">
                <a:solidFill>
                  <a:srgbClr val="585858"/>
                </a:solidFill>
                <a:latin typeface="Calibri"/>
                <a:cs typeface="Calibri"/>
              </a:rPr>
              <a:t> </a:t>
            </a:r>
            <a:r>
              <a:rPr sz="1400" b="1" spc="110" smtClean="0">
                <a:solidFill>
                  <a:srgbClr val="585858"/>
                </a:solidFill>
                <a:latin typeface="Calibri"/>
                <a:cs typeface="Calibri"/>
              </a:rPr>
              <a:t>доход</a:t>
            </a:r>
            <a:r>
              <a:rPr lang="ru-RU" sz="1400" b="1" spc="110" dirty="0" smtClean="0">
                <a:solidFill>
                  <a:srgbClr val="585858"/>
                </a:solidFill>
                <a:latin typeface="Calibri"/>
                <a:cs typeface="Calibri"/>
              </a:rPr>
              <a:t> </a:t>
            </a:r>
            <a:r>
              <a:rPr sz="1400" b="1" spc="-145" smtClean="0">
                <a:solidFill>
                  <a:srgbClr val="585858"/>
                </a:solidFill>
                <a:latin typeface="Calibri"/>
                <a:cs typeface="Calibri"/>
              </a:rPr>
              <a:t> </a:t>
            </a:r>
            <a:r>
              <a:rPr sz="1400" b="1" spc="135">
                <a:solidFill>
                  <a:srgbClr val="585858"/>
                </a:solidFill>
                <a:latin typeface="Calibri"/>
                <a:cs typeface="Calibri"/>
              </a:rPr>
              <a:t>от</a:t>
            </a:r>
            <a:r>
              <a:rPr sz="1400" b="1" spc="-125">
                <a:solidFill>
                  <a:srgbClr val="585858"/>
                </a:solidFill>
                <a:latin typeface="Calibri"/>
                <a:cs typeface="Calibri"/>
              </a:rPr>
              <a:t> </a:t>
            </a:r>
            <a:r>
              <a:rPr lang="ru-RU" sz="1400" b="1" spc="-125" dirty="0" smtClean="0">
                <a:solidFill>
                  <a:srgbClr val="585858"/>
                </a:solidFill>
                <a:latin typeface="Calibri"/>
                <a:cs typeface="Calibri"/>
              </a:rPr>
              <a:t> </a:t>
            </a:r>
            <a:r>
              <a:rPr sz="1400" b="1" spc="110" smtClean="0">
                <a:solidFill>
                  <a:srgbClr val="585858"/>
                </a:solidFill>
                <a:latin typeface="Calibri"/>
                <a:cs typeface="Calibri"/>
              </a:rPr>
              <a:t>трудовой</a:t>
            </a:r>
            <a:r>
              <a:rPr lang="ru-RU" sz="1400" b="1" spc="110" dirty="0" smtClean="0">
                <a:solidFill>
                  <a:srgbClr val="585858"/>
                </a:solidFill>
                <a:latin typeface="Calibri"/>
                <a:cs typeface="Calibri"/>
              </a:rPr>
              <a:t> </a:t>
            </a:r>
            <a:r>
              <a:rPr sz="1400" b="1" spc="110" smtClean="0">
                <a:solidFill>
                  <a:srgbClr val="585858"/>
                </a:solidFill>
                <a:latin typeface="Calibri"/>
                <a:cs typeface="Calibri"/>
              </a:rPr>
              <a:t>деятельности</a:t>
            </a:r>
            <a:r>
              <a:rPr sz="1400" b="1" spc="-160" smtClean="0">
                <a:solidFill>
                  <a:srgbClr val="585858"/>
                </a:solidFill>
                <a:latin typeface="Calibri"/>
                <a:cs typeface="Calibri"/>
              </a:rPr>
              <a:t> </a:t>
            </a:r>
            <a:r>
              <a:rPr sz="1400" b="1" spc="40" dirty="0">
                <a:solidFill>
                  <a:srgbClr val="585858"/>
                </a:solidFill>
                <a:latin typeface="Calibri"/>
                <a:cs typeface="Calibri"/>
              </a:rPr>
              <a:t>(руб.)</a:t>
            </a:r>
            <a:endParaRPr sz="1400">
              <a:latin typeface="Calibri"/>
              <a:cs typeface="Calibri"/>
            </a:endParaRPr>
          </a:p>
          <a:p>
            <a:pPr marL="852805">
              <a:lnSpc>
                <a:spcPct val="100000"/>
              </a:lnSpc>
              <a:spcBef>
                <a:spcPts val="459"/>
              </a:spcBef>
              <a:tabLst>
                <a:tab pos="2169795" algn="l"/>
                <a:tab pos="3496310" algn="l"/>
                <a:tab pos="4723765" algn="l"/>
              </a:tabLst>
            </a:pPr>
            <a:r>
              <a:rPr sz="1050" b="1" spc="-5" smtClean="0">
                <a:solidFill>
                  <a:srgbClr val="403052"/>
                </a:solidFill>
                <a:latin typeface="Calibri"/>
                <a:cs typeface="Calibri"/>
              </a:rPr>
              <a:t>+</a:t>
            </a:r>
            <a:r>
              <a:rPr lang="ru-RU" sz="1050" b="1" dirty="0" smtClean="0">
                <a:solidFill>
                  <a:srgbClr val="403052"/>
                </a:solidFill>
                <a:latin typeface="Calibri"/>
                <a:cs typeface="Calibri"/>
              </a:rPr>
              <a:t>17,9</a:t>
            </a:r>
            <a:r>
              <a:rPr sz="1050" b="1" spc="160" smtClean="0">
                <a:solidFill>
                  <a:srgbClr val="403052"/>
                </a:solidFill>
                <a:latin typeface="Calibri"/>
                <a:cs typeface="Calibri"/>
              </a:rPr>
              <a:t>%</a:t>
            </a:r>
            <a:r>
              <a:rPr sz="1050" b="1">
                <a:solidFill>
                  <a:srgbClr val="403052"/>
                </a:solidFill>
                <a:latin typeface="Calibri"/>
                <a:cs typeface="Calibri"/>
              </a:rPr>
              <a:t>	</a:t>
            </a:r>
            <a:r>
              <a:rPr sz="1050" b="1" spc="105" smtClean="0">
                <a:solidFill>
                  <a:srgbClr val="403052"/>
                </a:solidFill>
                <a:latin typeface="Calibri"/>
                <a:cs typeface="Calibri"/>
              </a:rPr>
              <a:t>+</a:t>
            </a:r>
            <a:r>
              <a:rPr lang="ru-RU" sz="1050" b="1" spc="155" dirty="0" smtClean="0">
                <a:solidFill>
                  <a:srgbClr val="403052"/>
                </a:solidFill>
                <a:latin typeface="Calibri"/>
                <a:cs typeface="Calibri"/>
              </a:rPr>
              <a:t>13,2</a:t>
            </a:r>
            <a:r>
              <a:rPr sz="1050" b="1" spc="160" smtClean="0">
                <a:solidFill>
                  <a:srgbClr val="403052"/>
                </a:solidFill>
                <a:latin typeface="Calibri"/>
                <a:cs typeface="Calibri"/>
              </a:rPr>
              <a:t>%</a:t>
            </a:r>
            <a:r>
              <a:rPr sz="1050" b="1">
                <a:solidFill>
                  <a:srgbClr val="403052"/>
                </a:solidFill>
                <a:latin typeface="Calibri"/>
                <a:cs typeface="Calibri"/>
              </a:rPr>
              <a:t>	</a:t>
            </a:r>
            <a:r>
              <a:rPr sz="1050" b="1" spc="105" smtClean="0">
                <a:solidFill>
                  <a:srgbClr val="403052"/>
                </a:solidFill>
                <a:latin typeface="Calibri"/>
                <a:cs typeface="Calibri"/>
              </a:rPr>
              <a:t>+</a:t>
            </a:r>
            <a:r>
              <a:rPr lang="ru-RU" sz="1050" b="1" spc="120" dirty="0" smtClean="0">
                <a:solidFill>
                  <a:srgbClr val="403052"/>
                </a:solidFill>
                <a:latin typeface="Calibri"/>
                <a:cs typeface="Calibri"/>
              </a:rPr>
              <a:t>102,2</a:t>
            </a:r>
            <a:r>
              <a:rPr sz="1050" b="1" spc="114" smtClean="0">
                <a:solidFill>
                  <a:srgbClr val="403052"/>
                </a:solidFill>
                <a:latin typeface="Calibri"/>
                <a:cs typeface="Calibri"/>
              </a:rPr>
              <a:t>%</a:t>
            </a:r>
            <a:r>
              <a:rPr sz="1050" b="1">
                <a:solidFill>
                  <a:srgbClr val="403052"/>
                </a:solidFill>
                <a:latin typeface="Calibri"/>
                <a:cs typeface="Calibri"/>
              </a:rPr>
              <a:t>	</a:t>
            </a:r>
            <a:r>
              <a:rPr sz="1050" b="1" spc="105" smtClean="0">
                <a:solidFill>
                  <a:srgbClr val="403052"/>
                </a:solidFill>
                <a:latin typeface="Calibri"/>
                <a:cs typeface="Calibri"/>
              </a:rPr>
              <a:t>+</a:t>
            </a:r>
            <a:r>
              <a:rPr lang="ru-RU" sz="1050" b="1" spc="110" dirty="0" smtClean="0">
                <a:solidFill>
                  <a:srgbClr val="403052"/>
                </a:solidFill>
                <a:latin typeface="Calibri"/>
                <a:cs typeface="Calibri"/>
              </a:rPr>
              <a:t>8,3</a:t>
            </a:r>
            <a:r>
              <a:rPr sz="1050" b="1" spc="110" smtClean="0">
                <a:solidFill>
                  <a:srgbClr val="403052"/>
                </a:solidFill>
                <a:latin typeface="Calibri"/>
                <a:cs typeface="Calibri"/>
              </a:rPr>
              <a:t>%</a:t>
            </a:r>
            <a:endParaRPr sz="1050">
              <a:latin typeface="Calibri"/>
              <a:cs typeface="Calibri"/>
            </a:endParaRPr>
          </a:p>
        </p:txBody>
      </p:sp>
      <p:sp>
        <p:nvSpPr>
          <p:cNvPr id="35" name="object 35"/>
          <p:cNvSpPr txBox="1"/>
          <p:nvPr/>
        </p:nvSpPr>
        <p:spPr>
          <a:xfrm>
            <a:off x="969399" y="4366070"/>
            <a:ext cx="6590453" cy="228909"/>
          </a:xfrm>
          <a:prstGeom prst="rect">
            <a:avLst/>
          </a:prstGeom>
        </p:spPr>
        <p:txBody>
          <a:bodyPr vert="horz" wrap="square" lIns="0" tIns="13335" rIns="0" bIns="0" rtlCol="0">
            <a:spAutoFit/>
          </a:bodyPr>
          <a:lstStyle/>
          <a:p>
            <a:pPr marL="12700">
              <a:lnSpc>
                <a:spcPct val="100000"/>
              </a:lnSpc>
              <a:spcBef>
                <a:spcPts val="105"/>
              </a:spcBef>
            </a:pPr>
            <a:r>
              <a:rPr sz="1400" b="1" spc="120" dirty="0">
                <a:solidFill>
                  <a:srgbClr val="585858"/>
                </a:solidFill>
                <a:latin typeface="Calibri"/>
                <a:cs typeface="Calibri"/>
              </a:rPr>
              <a:t>Средняя</a:t>
            </a:r>
            <a:r>
              <a:rPr sz="1400" b="1" spc="-155" dirty="0">
                <a:solidFill>
                  <a:srgbClr val="585858"/>
                </a:solidFill>
                <a:latin typeface="Calibri"/>
                <a:cs typeface="Calibri"/>
              </a:rPr>
              <a:t> </a:t>
            </a:r>
            <a:r>
              <a:rPr sz="1400" b="1" spc="100" dirty="0">
                <a:solidFill>
                  <a:srgbClr val="585858"/>
                </a:solidFill>
                <a:latin typeface="Calibri"/>
                <a:cs typeface="Calibri"/>
              </a:rPr>
              <a:t>оплата</a:t>
            </a:r>
            <a:r>
              <a:rPr sz="1400" b="1" spc="150" dirty="0">
                <a:solidFill>
                  <a:srgbClr val="585858"/>
                </a:solidFill>
                <a:latin typeface="Calibri"/>
                <a:cs typeface="Calibri"/>
              </a:rPr>
              <a:t> </a:t>
            </a:r>
            <a:r>
              <a:rPr sz="1400" b="1" spc="110" dirty="0">
                <a:solidFill>
                  <a:srgbClr val="585858"/>
                </a:solidFill>
                <a:latin typeface="Calibri"/>
                <a:cs typeface="Calibri"/>
              </a:rPr>
              <a:t>труда</a:t>
            </a:r>
            <a:r>
              <a:rPr sz="1400" b="1" spc="-130" dirty="0">
                <a:solidFill>
                  <a:srgbClr val="585858"/>
                </a:solidFill>
                <a:latin typeface="Calibri"/>
                <a:cs typeface="Calibri"/>
              </a:rPr>
              <a:t> </a:t>
            </a:r>
            <a:r>
              <a:rPr sz="1400" b="1" spc="70" dirty="0">
                <a:solidFill>
                  <a:srgbClr val="585858"/>
                </a:solidFill>
                <a:latin typeface="Calibri"/>
                <a:cs typeface="Calibri"/>
              </a:rPr>
              <a:t>«указных</a:t>
            </a:r>
            <a:r>
              <a:rPr sz="1400" b="1" spc="70">
                <a:solidFill>
                  <a:srgbClr val="585858"/>
                </a:solidFill>
                <a:latin typeface="Calibri"/>
                <a:cs typeface="Calibri"/>
              </a:rPr>
              <a:t>»</a:t>
            </a:r>
            <a:r>
              <a:rPr sz="1400" b="1" spc="-155">
                <a:solidFill>
                  <a:srgbClr val="585858"/>
                </a:solidFill>
                <a:latin typeface="Calibri"/>
                <a:cs typeface="Calibri"/>
              </a:rPr>
              <a:t> </a:t>
            </a:r>
            <a:r>
              <a:rPr sz="1400" b="1" spc="114" smtClean="0">
                <a:solidFill>
                  <a:srgbClr val="585858"/>
                </a:solidFill>
                <a:latin typeface="Calibri"/>
                <a:cs typeface="Calibri"/>
              </a:rPr>
              <a:t>категорий</a:t>
            </a:r>
            <a:r>
              <a:rPr lang="ru-RU" sz="1400" b="1" spc="114" dirty="0" smtClean="0">
                <a:solidFill>
                  <a:srgbClr val="585858"/>
                </a:solidFill>
                <a:latin typeface="Calibri"/>
                <a:cs typeface="Calibri"/>
              </a:rPr>
              <a:t> </a:t>
            </a:r>
            <a:r>
              <a:rPr sz="1400" b="1" spc="-145" smtClean="0">
                <a:solidFill>
                  <a:srgbClr val="585858"/>
                </a:solidFill>
                <a:latin typeface="Calibri"/>
                <a:cs typeface="Calibri"/>
              </a:rPr>
              <a:t> </a:t>
            </a:r>
            <a:r>
              <a:rPr sz="1400" b="1" spc="100" dirty="0">
                <a:solidFill>
                  <a:srgbClr val="585858"/>
                </a:solidFill>
                <a:latin typeface="Calibri"/>
                <a:cs typeface="Calibri"/>
              </a:rPr>
              <a:t>работников</a:t>
            </a:r>
            <a:endParaRPr sz="1400">
              <a:latin typeface="Calibri"/>
              <a:cs typeface="Calibri"/>
            </a:endParaRPr>
          </a:p>
        </p:txBody>
      </p:sp>
      <p:sp>
        <p:nvSpPr>
          <p:cNvPr id="36" name="object 36"/>
          <p:cNvSpPr txBox="1"/>
          <p:nvPr/>
        </p:nvSpPr>
        <p:spPr>
          <a:xfrm>
            <a:off x="681262" y="4516997"/>
            <a:ext cx="4842933" cy="1821011"/>
          </a:xfrm>
          <a:prstGeom prst="rect">
            <a:avLst/>
          </a:prstGeom>
        </p:spPr>
        <p:txBody>
          <a:bodyPr vert="horz" wrap="square" lIns="0" tIns="25400" rIns="0" bIns="0" rtlCol="0">
            <a:spAutoFit/>
          </a:bodyPr>
          <a:lstStyle/>
          <a:p>
            <a:pPr marL="228600">
              <a:lnSpc>
                <a:spcPct val="100000"/>
              </a:lnSpc>
              <a:spcBef>
                <a:spcPts val="200"/>
              </a:spcBef>
              <a:tabLst>
                <a:tab pos="1464310" algn="l"/>
              </a:tabLst>
            </a:pPr>
            <a:r>
              <a:rPr sz="1400" b="1" spc="100" dirty="0">
                <a:solidFill>
                  <a:srgbClr val="585858"/>
                </a:solidFill>
                <a:latin typeface="Calibri"/>
                <a:cs typeface="Calibri"/>
              </a:rPr>
              <a:t>социальной	</a:t>
            </a:r>
            <a:r>
              <a:rPr sz="1400" b="1" spc="140" dirty="0">
                <a:solidFill>
                  <a:srgbClr val="585858"/>
                </a:solidFill>
                <a:latin typeface="Calibri"/>
                <a:cs typeface="Calibri"/>
              </a:rPr>
              <a:t>сферы</a:t>
            </a:r>
            <a:r>
              <a:rPr sz="1400" b="1" spc="160" dirty="0">
                <a:solidFill>
                  <a:srgbClr val="585858"/>
                </a:solidFill>
                <a:latin typeface="Calibri"/>
                <a:cs typeface="Calibri"/>
              </a:rPr>
              <a:t> </a:t>
            </a:r>
            <a:r>
              <a:rPr sz="1400" b="1" spc="130" dirty="0">
                <a:solidFill>
                  <a:srgbClr val="585858"/>
                </a:solidFill>
                <a:latin typeface="Calibri"/>
                <a:cs typeface="Calibri"/>
              </a:rPr>
              <a:t>на</a:t>
            </a:r>
            <a:r>
              <a:rPr sz="1400" b="1" spc="-130" dirty="0">
                <a:solidFill>
                  <a:srgbClr val="585858"/>
                </a:solidFill>
                <a:latin typeface="Calibri"/>
                <a:cs typeface="Calibri"/>
              </a:rPr>
              <a:t> </a:t>
            </a:r>
            <a:r>
              <a:rPr sz="1400" b="1" spc="75" dirty="0">
                <a:solidFill>
                  <a:srgbClr val="585858"/>
                </a:solidFill>
                <a:latin typeface="Calibri"/>
                <a:cs typeface="Calibri"/>
              </a:rPr>
              <a:t>2025</a:t>
            </a:r>
            <a:r>
              <a:rPr sz="1400" b="1" spc="-130" dirty="0">
                <a:solidFill>
                  <a:srgbClr val="585858"/>
                </a:solidFill>
                <a:latin typeface="Calibri"/>
                <a:cs typeface="Calibri"/>
              </a:rPr>
              <a:t> </a:t>
            </a:r>
            <a:r>
              <a:rPr sz="1400" b="1" spc="120" dirty="0">
                <a:solidFill>
                  <a:srgbClr val="585858"/>
                </a:solidFill>
                <a:latin typeface="Calibri"/>
                <a:cs typeface="Calibri"/>
              </a:rPr>
              <a:t>год</a:t>
            </a:r>
            <a:endParaRPr sz="1400">
              <a:latin typeface="Calibri"/>
              <a:cs typeface="Calibri"/>
            </a:endParaRPr>
          </a:p>
          <a:p>
            <a:pPr marL="804545">
              <a:lnSpc>
                <a:spcPct val="100000"/>
              </a:lnSpc>
              <a:spcBef>
                <a:spcPts val="160"/>
              </a:spcBef>
            </a:pPr>
            <a:r>
              <a:rPr lang="ru-RU" sz="2400" b="1" spc="400" dirty="0" smtClean="0">
                <a:solidFill>
                  <a:srgbClr val="FF0000"/>
                </a:solidFill>
                <a:latin typeface="Calibri"/>
                <a:cs typeface="Calibri"/>
              </a:rPr>
              <a:t>46 860,5</a:t>
            </a:r>
            <a:r>
              <a:rPr sz="1400" b="1" spc="150" smtClean="0">
                <a:latin typeface="Calibri"/>
                <a:cs typeface="Calibri"/>
              </a:rPr>
              <a:t>руб</a:t>
            </a:r>
            <a:r>
              <a:rPr sz="1400" b="1" spc="150" dirty="0">
                <a:latin typeface="Calibri"/>
                <a:cs typeface="Calibri"/>
              </a:rPr>
              <a:t>.</a:t>
            </a:r>
            <a:endParaRPr sz="1400">
              <a:latin typeface="Calibri"/>
              <a:cs typeface="Calibri"/>
            </a:endParaRPr>
          </a:p>
          <a:p>
            <a:pPr marL="175260" indent="-163195" algn="just">
              <a:lnSpc>
                <a:spcPct val="100000"/>
              </a:lnSpc>
              <a:spcBef>
                <a:spcPts val="565"/>
              </a:spcBef>
              <a:buFont typeface="Wingdings"/>
              <a:buChar char=""/>
              <a:tabLst>
                <a:tab pos="175895" algn="l"/>
              </a:tabLst>
            </a:pPr>
            <a:r>
              <a:rPr sz="1200" spc="70" dirty="0">
                <a:latin typeface="Calibri"/>
                <a:cs typeface="Calibri"/>
              </a:rPr>
              <a:t>Педработникиучрежденийобщегообразования</a:t>
            </a:r>
            <a:endParaRPr sz="1200">
              <a:latin typeface="Calibri"/>
              <a:cs typeface="Calibri"/>
            </a:endParaRPr>
          </a:p>
          <a:p>
            <a:pPr marL="172720" marR="142875" indent="-160020">
              <a:lnSpc>
                <a:spcPct val="100000"/>
              </a:lnSpc>
              <a:buFont typeface="Wingdings"/>
              <a:buChar char=""/>
              <a:tabLst>
                <a:tab pos="175895" algn="l"/>
              </a:tabLst>
            </a:pPr>
            <a:r>
              <a:rPr sz="1200" spc="45" smtClean="0">
                <a:latin typeface="Calibri"/>
                <a:cs typeface="Calibri"/>
              </a:rPr>
              <a:t>Педработникиобразовательных</a:t>
            </a:r>
            <a:r>
              <a:rPr sz="1200" spc="45" dirty="0">
                <a:latin typeface="Calibri"/>
                <a:cs typeface="Calibri"/>
              </a:rPr>
              <a:t>, </a:t>
            </a:r>
            <a:r>
              <a:rPr sz="1200" spc="60" dirty="0">
                <a:latin typeface="Calibri"/>
                <a:cs typeface="Calibri"/>
              </a:rPr>
              <a:t>медицинских  организаций,предоставляющихсоциальные  </a:t>
            </a:r>
            <a:r>
              <a:rPr sz="1200" spc="65" dirty="0">
                <a:latin typeface="Calibri"/>
                <a:cs typeface="Calibri"/>
              </a:rPr>
              <a:t>услуги</a:t>
            </a:r>
            <a:endParaRPr sz="1200">
              <a:latin typeface="Calibri"/>
              <a:cs typeface="Calibri"/>
            </a:endParaRPr>
          </a:p>
          <a:p>
            <a:pPr marL="175260" indent="-163195">
              <a:lnSpc>
                <a:spcPct val="100000"/>
              </a:lnSpc>
              <a:buFont typeface="Wingdings"/>
              <a:buChar char=""/>
              <a:tabLst>
                <a:tab pos="175895" algn="l"/>
              </a:tabLst>
            </a:pPr>
            <a:r>
              <a:rPr sz="1200" spc="65" dirty="0">
                <a:latin typeface="Calibri"/>
                <a:cs typeface="Calibri"/>
              </a:rPr>
              <a:t>Работникиучрежденийкультуры</a:t>
            </a:r>
            <a:endParaRPr sz="1200">
              <a:latin typeface="Calibri"/>
              <a:cs typeface="Calibri"/>
            </a:endParaRPr>
          </a:p>
          <a:p>
            <a:pPr marL="175260" indent="-163195">
              <a:lnSpc>
                <a:spcPct val="100000"/>
              </a:lnSpc>
              <a:buFont typeface="Wingdings"/>
              <a:buChar char=""/>
              <a:tabLst>
                <a:tab pos="175895" algn="l"/>
              </a:tabLst>
            </a:pPr>
            <a:r>
              <a:rPr sz="1200" spc="65" dirty="0">
                <a:latin typeface="Calibri"/>
                <a:cs typeface="Calibri"/>
              </a:rPr>
              <a:t>Социальныеработники</a:t>
            </a:r>
            <a:endParaRPr sz="1200">
              <a:latin typeface="Calibri"/>
              <a:cs typeface="Calibri"/>
            </a:endParaRPr>
          </a:p>
          <a:p>
            <a:pPr marL="172720" marR="339090" indent="-160020">
              <a:lnSpc>
                <a:spcPct val="100000"/>
              </a:lnSpc>
              <a:buFont typeface="Wingdings"/>
              <a:buChar char=""/>
              <a:tabLst>
                <a:tab pos="175895" algn="l"/>
              </a:tabLst>
            </a:pPr>
            <a:r>
              <a:rPr sz="1200" spc="65" dirty="0">
                <a:latin typeface="Calibri"/>
                <a:cs typeface="Calibri"/>
              </a:rPr>
              <a:t>Средниймедицинский(фармацевтический</a:t>
            </a:r>
            <a:r>
              <a:rPr sz="1200" spc="65">
                <a:latin typeface="Calibri"/>
                <a:cs typeface="Calibri"/>
              </a:rPr>
              <a:t>)  </a:t>
            </a:r>
            <a:r>
              <a:rPr sz="1200" spc="70" smtClean="0">
                <a:latin typeface="Calibri"/>
                <a:cs typeface="Calibri"/>
              </a:rPr>
              <a:t>персонал</a:t>
            </a:r>
            <a:endParaRPr sz="1200">
              <a:latin typeface="Calibri"/>
              <a:cs typeface="Calibri"/>
            </a:endParaRPr>
          </a:p>
        </p:txBody>
      </p:sp>
      <p:sp>
        <p:nvSpPr>
          <p:cNvPr id="37" name="object 37"/>
          <p:cNvSpPr/>
          <p:nvPr/>
        </p:nvSpPr>
        <p:spPr>
          <a:xfrm>
            <a:off x="5712712" y="4577915"/>
            <a:ext cx="0" cy="2025015"/>
          </a:xfrm>
          <a:custGeom>
            <a:avLst/>
            <a:gdLst/>
            <a:ahLst/>
            <a:cxnLst/>
            <a:rect l="l" t="t" r="r" b="b"/>
            <a:pathLst>
              <a:path h="2700020">
                <a:moveTo>
                  <a:pt x="0" y="0"/>
                </a:moveTo>
                <a:lnTo>
                  <a:pt x="0" y="2700020"/>
                </a:lnTo>
              </a:path>
            </a:pathLst>
          </a:custGeom>
          <a:ln w="72007">
            <a:solidFill>
              <a:srgbClr val="FCEADA"/>
            </a:solidFill>
          </a:ln>
        </p:spPr>
        <p:txBody>
          <a:bodyPr wrap="square" lIns="0" tIns="0" rIns="0" bIns="0" rtlCol="0"/>
          <a:lstStyle/>
          <a:p>
            <a:endParaRPr/>
          </a:p>
        </p:txBody>
      </p:sp>
      <p:sp>
        <p:nvSpPr>
          <p:cNvPr id="38" name="object 38"/>
          <p:cNvSpPr txBox="1"/>
          <p:nvPr/>
        </p:nvSpPr>
        <p:spPr>
          <a:xfrm>
            <a:off x="6104296" y="4574706"/>
            <a:ext cx="2827867" cy="1719060"/>
          </a:xfrm>
          <a:prstGeom prst="rect">
            <a:avLst/>
          </a:prstGeom>
        </p:spPr>
        <p:txBody>
          <a:bodyPr vert="horz" wrap="square" lIns="0" tIns="132715" rIns="0" bIns="0" rtlCol="0">
            <a:spAutoFit/>
          </a:bodyPr>
          <a:lstStyle/>
          <a:p>
            <a:pPr marL="27940" algn="ctr">
              <a:lnSpc>
                <a:spcPct val="100000"/>
              </a:lnSpc>
              <a:spcBef>
                <a:spcPts val="1045"/>
              </a:spcBef>
            </a:pPr>
            <a:r>
              <a:rPr lang="ru-RU" sz="2000" b="1" spc="-30" dirty="0" smtClean="0">
                <a:solidFill>
                  <a:srgbClr val="FF0000"/>
                </a:solidFill>
                <a:latin typeface="Calibri"/>
                <a:cs typeface="Calibri"/>
              </a:rPr>
              <a:t>48 913,1 </a:t>
            </a:r>
            <a:r>
              <a:rPr sz="1400" b="1" spc="150" smtClean="0">
                <a:latin typeface="Calibri"/>
                <a:cs typeface="Calibri"/>
              </a:rPr>
              <a:t>руб</a:t>
            </a:r>
            <a:r>
              <a:rPr sz="1400" b="1" spc="150" dirty="0">
                <a:latin typeface="Calibri"/>
                <a:cs typeface="Calibri"/>
              </a:rPr>
              <a:t>.</a:t>
            </a:r>
            <a:endParaRPr sz="1400">
              <a:latin typeface="Calibri"/>
              <a:cs typeface="Calibri"/>
            </a:endParaRPr>
          </a:p>
          <a:p>
            <a:pPr marL="53340" marR="5080" algn="ctr">
              <a:lnSpc>
                <a:spcPct val="100000"/>
              </a:lnSpc>
              <a:spcBef>
                <a:spcPts val="560"/>
              </a:spcBef>
            </a:pPr>
            <a:r>
              <a:rPr sz="1200" b="1" spc="75" dirty="0">
                <a:latin typeface="Calibri"/>
                <a:cs typeface="Calibri"/>
              </a:rPr>
              <a:t>Педработники</a:t>
            </a:r>
            <a:r>
              <a:rPr sz="1200" b="1" spc="-160" dirty="0">
                <a:latin typeface="Calibri"/>
                <a:cs typeface="Calibri"/>
              </a:rPr>
              <a:t> </a:t>
            </a:r>
            <a:r>
              <a:rPr sz="1200" b="1" spc="80" dirty="0">
                <a:latin typeface="Calibri"/>
                <a:cs typeface="Calibri"/>
              </a:rPr>
              <a:t>учреждений  </a:t>
            </a:r>
            <a:r>
              <a:rPr sz="1200" b="1" spc="60" dirty="0">
                <a:latin typeface="Calibri"/>
                <a:cs typeface="Calibri"/>
              </a:rPr>
              <a:t>допобразования</a:t>
            </a:r>
            <a:r>
              <a:rPr sz="1200" b="1" spc="-145" dirty="0">
                <a:latin typeface="Calibri"/>
                <a:cs typeface="Calibri"/>
              </a:rPr>
              <a:t> </a:t>
            </a:r>
            <a:r>
              <a:rPr sz="1200" b="1" spc="85" dirty="0">
                <a:latin typeface="Calibri"/>
                <a:cs typeface="Calibri"/>
              </a:rPr>
              <a:t>детей</a:t>
            </a:r>
            <a:endParaRPr sz="1200">
              <a:latin typeface="Calibri"/>
              <a:cs typeface="Calibri"/>
            </a:endParaRPr>
          </a:p>
          <a:p>
            <a:pPr marL="278130">
              <a:lnSpc>
                <a:spcPct val="100000"/>
              </a:lnSpc>
              <a:spcBef>
                <a:spcPts val="720"/>
              </a:spcBef>
            </a:pPr>
            <a:r>
              <a:rPr lang="ru-RU" sz="2000" b="1" spc="310" dirty="0" smtClean="0">
                <a:solidFill>
                  <a:srgbClr val="FF0000"/>
                </a:solidFill>
                <a:latin typeface="Calibri"/>
                <a:cs typeface="Calibri"/>
              </a:rPr>
              <a:t>44 643,8 </a:t>
            </a:r>
            <a:r>
              <a:rPr sz="1400" b="1" spc="150" smtClean="0">
                <a:latin typeface="Calibri"/>
                <a:cs typeface="Calibri"/>
              </a:rPr>
              <a:t>руб</a:t>
            </a:r>
            <a:r>
              <a:rPr sz="1400" b="1" spc="150" dirty="0">
                <a:latin typeface="Calibri"/>
                <a:cs typeface="Calibri"/>
              </a:rPr>
              <a:t>.</a:t>
            </a:r>
            <a:endParaRPr sz="1400">
              <a:latin typeface="Calibri"/>
              <a:cs typeface="Calibri"/>
            </a:endParaRPr>
          </a:p>
          <a:p>
            <a:pPr marL="12700" marR="178435" indent="414020">
              <a:lnSpc>
                <a:spcPct val="100000"/>
              </a:lnSpc>
              <a:spcBef>
                <a:spcPts val="480"/>
              </a:spcBef>
            </a:pPr>
            <a:r>
              <a:rPr sz="1200" b="1" spc="75" dirty="0">
                <a:latin typeface="Calibri"/>
                <a:cs typeface="Calibri"/>
              </a:rPr>
              <a:t>Педработники  дошкольных</a:t>
            </a:r>
            <a:r>
              <a:rPr sz="1200" b="1" spc="-204" dirty="0">
                <a:latin typeface="Calibri"/>
                <a:cs typeface="Calibri"/>
              </a:rPr>
              <a:t> </a:t>
            </a:r>
            <a:r>
              <a:rPr sz="1200" b="1" spc="80" dirty="0">
                <a:latin typeface="Calibri"/>
                <a:cs typeface="Calibri"/>
              </a:rPr>
              <a:t>учреждений</a:t>
            </a:r>
            <a:endParaRPr sz="1200">
              <a:latin typeface="Calibri"/>
              <a:cs typeface="Calibri"/>
            </a:endParaRPr>
          </a:p>
        </p:txBody>
      </p:sp>
      <p:sp>
        <p:nvSpPr>
          <p:cNvPr id="40" name="object 40"/>
          <p:cNvSpPr txBox="1"/>
          <p:nvPr/>
        </p:nvSpPr>
        <p:spPr>
          <a:xfrm>
            <a:off x="873083" y="428604"/>
            <a:ext cx="8071273" cy="809196"/>
          </a:xfrm>
          <a:prstGeom prst="rect">
            <a:avLst/>
          </a:prstGeom>
        </p:spPr>
        <p:txBody>
          <a:bodyPr vert="horz" wrap="square" lIns="0" tIns="120650" rIns="0" bIns="0" rtlCol="0">
            <a:spAutoFit/>
          </a:bodyPr>
          <a:lstStyle/>
          <a:p>
            <a:pPr marL="355600" algn="ctr">
              <a:lnSpc>
                <a:spcPct val="100000"/>
              </a:lnSpc>
              <a:spcBef>
                <a:spcPts val="950"/>
              </a:spcBef>
            </a:pPr>
            <a:r>
              <a:rPr sz="2400" b="1" spc="190" smtClean="0">
                <a:latin typeface="Times New Roman" pitchFamily="18" charset="0"/>
                <a:cs typeface="Times New Roman" pitchFamily="18" charset="0"/>
              </a:rPr>
              <a:t>ОПЛАТА</a:t>
            </a:r>
            <a:r>
              <a:rPr sz="2400" b="1" spc="-130" smtClean="0">
                <a:latin typeface="Times New Roman" pitchFamily="18" charset="0"/>
                <a:cs typeface="Times New Roman" pitchFamily="18" charset="0"/>
              </a:rPr>
              <a:t> </a:t>
            </a:r>
            <a:r>
              <a:rPr sz="2400" b="1" spc="190" dirty="0">
                <a:latin typeface="Times New Roman" pitchFamily="18" charset="0"/>
                <a:cs typeface="Times New Roman" pitchFamily="18" charset="0"/>
              </a:rPr>
              <a:t>ТРУДА</a:t>
            </a:r>
            <a:endParaRPr sz="2400" b="1">
              <a:latin typeface="Times New Roman" pitchFamily="18" charset="0"/>
              <a:cs typeface="Times New Roman" pitchFamily="18" charset="0"/>
            </a:endParaRPr>
          </a:p>
          <a:p>
            <a:pPr marL="12700" marR="5080" algn="just">
              <a:lnSpc>
                <a:spcPct val="100000"/>
              </a:lnSpc>
              <a:spcBef>
                <a:spcPts val="750"/>
              </a:spcBef>
            </a:pPr>
            <a:endParaRPr lang="en-US" sz="1400" spc="290" dirty="0" smtClean="0">
              <a:latin typeface="Calibri"/>
              <a:cs typeface="Calibri"/>
            </a:endParaRPr>
          </a:p>
        </p:txBody>
      </p:sp>
      <p:sp>
        <p:nvSpPr>
          <p:cNvPr id="48" name="object 48"/>
          <p:cNvSpPr txBox="1"/>
          <p:nvPr/>
        </p:nvSpPr>
        <p:spPr>
          <a:xfrm>
            <a:off x="41182" y="6433337"/>
            <a:ext cx="392007" cy="258404"/>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Bookman Old Style"/>
                <a:cs typeface="Bookman Old Style"/>
              </a:rPr>
              <a:t>26</a:t>
            </a:r>
            <a:endParaRPr sz="1600">
              <a:latin typeface="Bookman Old Style"/>
              <a:cs typeface="Bookman Old Style"/>
            </a:endParaRPr>
          </a:p>
        </p:txBody>
      </p:sp>
      <p:sp>
        <p:nvSpPr>
          <p:cNvPr id="47" name="Прямоугольник 46"/>
          <p:cNvSpPr/>
          <p:nvPr/>
        </p:nvSpPr>
        <p:spPr>
          <a:xfrm>
            <a:off x="428596" y="928671"/>
            <a:ext cx="8501122" cy="1277273"/>
          </a:xfrm>
          <a:prstGeom prst="rect">
            <a:avLst/>
          </a:prstGeom>
        </p:spPr>
        <p:style>
          <a:lnRef idx="1">
            <a:schemeClr val="dk1"/>
          </a:lnRef>
          <a:fillRef idx="1001">
            <a:schemeClr val="lt2"/>
          </a:fillRef>
          <a:effectRef idx="1">
            <a:schemeClr val="dk1"/>
          </a:effectRef>
          <a:fontRef idx="minor">
            <a:schemeClr val="dk1"/>
          </a:fontRef>
        </p:style>
        <p:txBody>
          <a:bodyPr wrap="square">
            <a:spAutoFit/>
          </a:bodyPr>
          <a:lstStyle/>
          <a:p>
            <a:pPr marL="12700" marR="5080" algn="just">
              <a:lnSpc>
                <a:spcPct val="100000"/>
              </a:lnSpc>
              <a:spcBef>
                <a:spcPts val="740"/>
              </a:spcBef>
            </a:pPr>
            <a:r>
              <a:rPr lang="ru-RU" sz="1100" b="1" dirty="0" smtClean="0">
                <a:latin typeface="Times New Roman" pitchFamily="18" charset="0"/>
                <a:cs typeface="Times New Roman" pitchFamily="18" charset="0"/>
              </a:rPr>
              <a:t>В </a:t>
            </a:r>
            <a:r>
              <a:rPr lang="ru-RU" sz="1100" b="1" dirty="0" smtClean="0">
                <a:latin typeface="Times New Roman" pitchFamily="18" charset="0"/>
                <a:cs typeface="Times New Roman" pitchFamily="18" charset="0"/>
              </a:rPr>
              <a:t>бюджета </a:t>
            </a:r>
            <a:r>
              <a:rPr lang="ru-RU" sz="1100" b="1" dirty="0" smtClean="0">
                <a:latin typeface="Times New Roman" pitchFamily="18" charset="0"/>
                <a:cs typeface="Times New Roman" pitchFamily="18" charset="0"/>
              </a:rPr>
              <a:t>Орловского района в полном объеме предусмотрены  средства на оплату</a:t>
            </a:r>
            <a:r>
              <a:rPr lang="ru-RU" sz="1100" b="1" spc="-60" dirty="0" smtClean="0">
                <a:latin typeface="Times New Roman" pitchFamily="18" charset="0"/>
                <a:cs typeface="Times New Roman" pitchFamily="18" charset="0"/>
              </a:rPr>
              <a:t> </a:t>
            </a:r>
            <a:r>
              <a:rPr lang="ru-RU" sz="1100" b="1" spc="-5" dirty="0" smtClean="0">
                <a:latin typeface="Times New Roman" pitchFamily="18" charset="0"/>
                <a:cs typeface="Times New Roman" pitchFamily="18" charset="0"/>
              </a:rPr>
              <a:t>труда:</a:t>
            </a:r>
            <a:endParaRPr lang="ru-RU" sz="1100" b="1" dirty="0" smtClean="0">
              <a:latin typeface="Times New Roman" pitchFamily="18" charset="0"/>
              <a:cs typeface="Times New Roman" pitchFamily="18" charset="0"/>
            </a:endParaRPr>
          </a:p>
          <a:p>
            <a:pPr marL="12700" marR="6350" indent="278765" algn="just">
              <a:lnSpc>
                <a:spcPct val="100000"/>
              </a:lnSpc>
            </a:pPr>
            <a:r>
              <a:rPr lang="ru-RU" sz="1100" b="1" dirty="0" smtClean="0">
                <a:latin typeface="Times New Roman" pitchFamily="18" charset="0"/>
                <a:cs typeface="Times New Roman" pitchFamily="18" charset="0"/>
              </a:rPr>
              <a:t>-работников </a:t>
            </a:r>
            <a:r>
              <a:rPr lang="ru-RU" sz="1100" b="1" spc="-5" dirty="0" smtClean="0">
                <a:latin typeface="Times New Roman" pitchFamily="18" charset="0"/>
                <a:cs typeface="Times New Roman" pitchFamily="18" charset="0"/>
              </a:rPr>
              <a:t>бюджетной </a:t>
            </a:r>
            <a:r>
              <a:rPr lang="ru-RU" sz="1100" b="1" dirty="0" smtClean="0">
                <a:latin typeface="Times New Roman" pitchFamily="18" charset="0"/>
                <a:cs typeface="Times New Roman" pitchFamily="18" charset="0"/>
              </a:rPr>
              <a:t>сферы, определенных </a:t>
            </a:r>
            <a:r>
              <a:rPr lang="ru-RU" sz="1100" b="1" spc="-5" dirty="0" smtClean="0">
                <a:latin typeface="Times New Roman" pitchFamily="18" charset="0"/>
                <a:cs typeface="Times New Roman" pitchFamily="18" charset="0"/>
              </a:rPr>
              <a:t>«майскими» </a:t>
            </a:r>
            <a:r>
              <a:rPr lang="ru-RU" sz="1100" b="1" dirty="0" smtClean="0">
                <a:latin typeface="Times New Roman" pitchFamily="18" charset="0"/>
                <a:cs typeface="Times New Roman" pitchFamily="18" charset="0"/>
              </a:rPr>
              <a:t>указами  Президента </a:t>
            </a:r>
            <a:r>
              <a:rPr lang="ru-RU" sz="1100" b="1" spc="-5" dirty="0" smtClean="0">
                <a:latin typeface="Times New Roman" pitchFamily="18" charset="0"/>
                <a:cs typeface="Times New Roman" pitchFamily="18" charset="0"/>
              </a:rPr>
              <a:t>Российской </a:t>
            </a:r>
            <a:r>
              <a:rPr lang="ru-RU" sz="1100" b="1" dirty="0" smtClean="0">
                <a:latin typeface="Times New Roman" pitchFamily="18" charset="0"/>
                <a:cs typeface="Times New Roman" pitchFamily="18" charset="0"/>
              </a:rPr>
              <a:t>Федерации, с </a:t>
            </a:r>
            <a:r>
              <a:rPr lang="ru-RU" sz="1100" b="1" spc="-5" dirty="0" smtClean="0">
                <a:latin typeface="Times New Roman" pitchFamily="18" charset="0"/>
                <a:cs typeface="Times New Roman" pitchFamily="18" charset="0"/>
              </a:rPr>
              <a:t>учетом </a:t>
            </a:r>
            <a:r>
              <a:rPr lang="ru-RU" sz="1100" b="1" dirty="0" smtClean="0">
                <a:latin typeface="Times New Roman" pitchFamily="18" charset="0"/>
                <a:cs typeface="Times New Roman" pitchFamily="18" charset="0"/>
              </a:rPr>
              <a:t>темпов </a:t>
            </a:r>
            <a:r>
              <a:rPr lang="ru-RU" sz="1100" b="1" spc="-5" dirty="0" smtClean="0">
                <a:latin typeface="Times New Roman" pitchFamily="18" charset="0"/>
                <a:cs typeface="Times New Roman" pitchFamily="18" charset="0"/>
              </a:rPr>
              <a:t>роста  </a:t>
            </a:r>
            <a:r>
              <a:rPr lang="ru-RU" sz="1100" b="1" dirty="0" smtClean="0">
                <a:latin typeface="Times New Roman" pitchFamily="18" charset="0"/>
                <a:cs typeface="Times New Roman" pitchFamily="18" charset="0"/>
              </a:rPr>
              <a:t>среднемесячной заработной</a:t>
            </a:r>
            <a:r>
              <a:rPr lang="ru-RU" sz="1100" b="1" spc="-114" dirty="0" smtClean="0">
                <a:latin typeface="Times New Roman" pitchFamily="18" charset="0"/>
                <a:cs typeface="Times New Roman" pitchFamily="18" charset="0"/>
              </a:rPr>
              <a:t> </a:t>
            </a:r>
            <a:r>
              <a:rPr lang="ru-RU" sz="1100" b="1" dirty="0" smtClean="0">
                <a:latin typeface="Times New Roman" pitchFamily="18" charset="0"/>
                <a:cs typeface="Times New Roman" pitchFamily="18" charset="0"/>
              </a:rPr>
              <a:t>платы;</a:t>
            </a:r>
          </a:p>
          <a:p>
            <a:pPr marL="12700" marR="5080" indent="278765" algn="just">
              <a:lnSpc>
                <a:spcPct val="100000"/>
              </a:lnSpc>
              <a:spcBef>
                <a:spcPts val="5"/>
              </a:spcBef>
            </a:pPr>
            <a:r>
              <a:rPr lang="ru-RU" sz="1100" b="1" dirty="0" smtClean="0">
                <a:latin typeface="Times New Roman" pitchFamily="18" charset="0"/>
                <a:cs typeface="Times New Roman" pitchFamily="18" charset="0"/>
              </a:rPr>
              <a:t>-отдельных </a:t>
            </a:r>
            <a:r>
              <a:rPr lang="ru-RU" sz="1100" b="1" spc="-5" dirty="0" smtClean="0">
                <a:latin typeface="Times New Roman" pitchFamily="18" charset="0"/>
                <a:cs typeface="Times New Roman" pitchFamily="18" charset="0"/>
              </a:rPr>
              <a:t>низкооплачиваемых категорий работников  </a:t>
            </a:r>
            <a:r>
              <a:rPr lang="ru-RU" sz="1100" b="1" dirty="0" smtClean="0">
                <a:latin typeface="Times New Roman" pitchFamily="18" charset="0"/>
                <a:cs typeface="Times New Roman" pitchFamily="18" charset="0"/>
              </a:rPr>
              <a:t>в связи с </a:t>
            </a:r>
            <a:r>
              <a:rPr lang="ru-RU" sz="1100" b="1" spc="-5" dirty="0" smtClean="0">
                <a:latin typeface="Times New Roman" pitchFamily="18" charset="0"/>
                <a:cs typeface="Times New Roman" pitchFamily="18" charset="0"/>
              </a:rPr>
              <a:t>её </a:t>
            </a:r>
            <a:r>
              <a:rPr lang="ru-RU" sz="1100" b="1" dirty="0" smtClean="0">
                <a:latin typeface="Times New Roman" pitchFamily="18" charset="0"/>
                <a:cs typeface="Times New Roman" pitchFamily="18" charset="0"/>
              </a:rPr>
              <a:t>доведением </a:t>
            </a:r>
            <a:r>
              <a:rPr lang="ru-RU" sz="1100" b="1" spc="-5" dirty="0" smtClean="0">
                <a:latin typeface="Times New Roman" pitchFamily="18" charset="0"/>
                <a:cs typeface="Times New Roman" pitchFamily="18" charset="0"/>
              </a:rPr>
              <a:t>до </a:t>
            </a:r>
            <a:r>
              <a:rPr lang="ru-RU" sz="1100" b="1" dirty="0" smtClean="0">
                <a:latin typeface="Times New Roman" pitchFamily="18" charset="0"/>
                <a:cs typeface="Times New Roman" pitchFamily="18" charset="0"/>
              </a:rPr>
              <a:t>минимального </a:t>
            </a:r>
            <a:r>
              <a:rPr lang="ru-RU" sz="1100" b="1" spc="-5" dirty="0" smtClean="0">
                <a:latin typeface="Times New Roman" pitchFamily="18" charset="0"/>
                <a:cs typeface="Times New Roman" pitchFamily="18" charset="0"/>
              </a:rPr>
              <a:t>размера оплаты </a:t>
            </a:r>
            <a:r>
              <a:rPr lang="ru-RU" sz="1100" b="1" dirty="0" smtClean="0">
                <a:latin typeface="Times New Roman" pitchFamily="18" charset="0"/>
                <a:cs typeface="Times New Roman" pitchFamily="18" charset="0"/>
              </a:rPr>
              <a:t>труда,  приравненного к величине </a:t>
            </a:r>
            <a:r>
              <a:rPr lang="ru-RU" sz="1100" b="1" spc="-5" dirty="0" smtClean="0">
                <a:latin typeface="Times New Roman" pitchFamily="18" charset="0"/>
                <a:cs typeface="Times New Roman" pitchFamily="18" charset="0"/>
              </a:rPr>
              <a:t>прожиточного </a:t>
            </a:r>
            <a:r>
              <a:rPr lang="ru-RU" sz="1100" b="1" dirty="0" smtClean="0">
                <a:latin typeface="Times New Roman" pitchFamily="18" charset="0"/>
                <a:cs typeface="Times New Roman" pitchFamily="18" charset="0"/>
              </a:rPr>
              <a:t>минимума трудоспособного  населения;</a:t>
            </a:r>
          </a:p>
          <a:p>
            <a:pPr marL="12700" marR="5080" indent="278765" algn="just">
              <a:lnSpc>
                <a:spcPct val="100000"/>
              </a:lnSpc>
              <a:spcBef>
                <a:spcPts val="5"/>
              </a:spcBef>
            </a:pPr>
            <a:r>
              <a:rPr lang="ru-RU" sz="1100" b="1" dirty="0" smtClean="0">
                <a:latin typeface="Times New Roman" pitchFamily="18" charset="0"/>
                <a:cs typeface="Times New Roman" pitchFamily="18" charset="0"/>
              </a:rPr>
              <a:t>- «неуказных» категорий работников муниципальных учреждений Орловского района, проиндексированных на прогнозный уровень инфляции с 1 октября </a:t>
            </a:r>
            <a:r>
              <a:rPr lang="ru-RU" sz="1100" b="1" dirty="0" smtClean="0">
                <a:latin typeface="Times New Roman" pitchFamily="18" charset="0"/>
                <a:cs typeface="Times New Roman" pitchFamily="18" charset="0"/>
              </a:rPr>
              <a:t> на 4,5%  в 2025 году и далее на 4,0% ежегодно.  </a:t>
            </a:r>
            <a:endParaRPr lang="ru-RU" sz="1100" b="1"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 xmlns:p14="http://schemas.microsoft.com/office/powerpoint/2010/main" val="3061741837"/>
              </p:ext>
            </p:extLst>
          </p:nvPr>
        </p:nvGraphicFramePr>
        <p:xfrm>
          <a:off x="611560" y="1340768"/>
          <a:ext cx="8136904"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287016" y="571483"/>
            <a:ext cx="8856984" cy="1015663"/>
          </a:xfrm>
          <a:prstGeom prst="rect">
            <a:avLst/>
          </a:prstGeom>
        </p:spPr>
        <p:txBody>
          <a:bodyPr wrap="square">
            <a:spAutoFit/>
          </a:bodyPr>
          <a:lstStyle/>
          <a:p>
            <a:pPr algn="ctr">
              <a:spcBef>
                <a:spcPts val="0"/>
              </a:spcBef>
              <a:defRPr/>
            </a:pPr>
            <a:r>
              <a:rPr lang="ru-RU" sz="2000" b="1" dirty="0" smtClean="0">
                <a:solidFill>
                  <a:srgbClr val="0000FF"/>
                </a:solidFill>
                <a:effectLst>
                  <a:outerShdw blurRad="38100" dist="38100" dir="2700000" algn="l" rotWithShape="0">
                    <a:prstClr val="black">
                      <a:lumMod val="95000"/>
                      <a:lumOff val="5000"/>
                    </a:prstClr>
                  </a:outerShdw>
                </a:effectLst>
                <a:latin typeface="Arial" pitchFamily="34" charset="0"/>
                <a:cs typeface="Arial" pitchFamily="34" charset="0"/>
              </a:rPr>
              <a:t>Субвенции из областного бюджета на выполнение переданных органам местного самоуправления государственных полномочий в 2025 году</a:t>
            </a:r>
            <a:endParaRPr lang="ru-RU" sz="2000" b="1" dirty="0">
              <a:solidFill>
                <a:srgbClr val="0000FF"/>
              </a:solidFill>
              <a:effectLst>
                <a:outerShdw blurRad="38100" dist="38100" dir="2700000" algn="l" rotWithShape="0">
                  <a:prstClr val="black">
                    <a:lumMod val="95000"/>
                    <a:lumOff val="5000"/>
                  </a:prstClr>
                </a:outerShdw>
              </a:effectLst>
              <a:latin typeface="Arial" pitchFamily="34" charset="0"/>
              <a:cs typeface="Arial" pitchFamily="34" charset="0"/>
            </a:endParaRPr>
          </a:p>
        </p:txBody>
      </p:sp>
      <p:sp>
        <p:nvSpPr>
          <p:cNvPr id="8" name="TextBox 7"/>
          <p:cNvSpPr txBox="1"/>
          <p:nvPr/>
        </p:nvSpPr>
        <p:spPr>
          <a:xfrm>
            <a:off x="1691680" y="2348880"/>
            <a:ext cx="2376264"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2400" b="1" dirty="0" smtClean="0">
                <a:solidFill>
                  <a:prstClr val="black"/>
                </a:solidFill>
                <a:latin typeface="Arial" pitchFamily="34" charset="0"/>
                <a:cs typeface="Arial" pitchFamily="34" charset="0"/>
              </a:rPr>
              <a:t>Всего субвенций </a:t>
            </a:r>
          </a:p>
          <a:p>
            <a:pPr algn="ctr"/>
            <a:r>
              <a:rPr lang="ru-RU" sz="2400" b="1" dirty="0" smtClean="0">
                <a:solidFill>
                  <a:prstClr val="black"/>
                </a:solidFill>
                <a:latin typeface="Arial" pitchFamily="34" charset="0"/>
                <a:cs typeface="Arial" pitchFamily="34" charset="0"/>
              </a:rPr>
              <a:t>906,0</a:t>
            </a:r>
            <a:endParaRPr lang="ru-RU" sz="2400" b="1" dirty="0" smtClean="0">
              <a:solidFill>
                <a:prstClr val="black"/>
              </a:solidFill>
              <a:latin typeface="Arial" pitchFamily="34" charset="0"/>
              <a:cs typeface="Arial" pitchFamily="34" charset="0"/>
            </a:endParaRPr>
          </a:p>
          <a:p>
            <a:pPr algn="ctr"/>
            <a:r>
              <a:rPr lang="ru-RU" sz="2400" b="1" dirty="0" smtClean="0">
                <a:solidFill>
                  <a:prstClr val="black"/>
                </a:solidFill>
                <a:latin typeface="Arial" pitchFamily="34" charset="0"/>
                <a:cs typeface="Arial" pitchFamily="34" charset="0"/>
              </a:rPr>
              <a:t>млн. рублей</a:t>
            </a:r>
            <a:endParaRPr lang="ru-RU" sz="2400" b="1" dirty="0">
              <a:solidFill>
                <a:prstClr val="black"/>
              </a:solidFill>
              <a:latin typeface="Arial" pitchFamily="34" charset="0"/>
              <a:cs typeface="Arial" pitchFamily="34" charset="0"/>
            </a:endParaRPr>
          </a:p>
        </p:txBody>
      </p:sp>
    </p:spTree>
    <p:extLst>
      <p:ext uri="{BB962C8B-B14F-4D97-AF65-F5344CB8AC3E}">
        <p14:creationId xmlns="" xmlns:p14="http://schemas.microsoft.com/office/powerpoint/2010/main" val="3669427076"/>
      </p:ext>
    </p:extLst>
  </p:cSld>
  <p:clrMapOvr>
    <a:masterClrMapping/>
  </p:clrMapOvr>
  <p:transition spd="med">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Диаграмма 15"/>
          <p:cNvGraphicFramePr/>
          <p:nvPr/>
        </p:nvGraphicFramePr>
        <p:xfrm>
          <a:off x="0" y="1428736"/>
          <a:ext cx="7572396" cy="4929221"/>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142844" y="500042"/>
            <a:ext cx="8715436" cy="830997"/>
          </a:xfrm>
          <a:prstGeom prst="rect">
            <a:avLst/>
          </a:prstGeom>
          <a:noFill/>
        </p:spPr>
        <p:txBody>
          <a:bodyPr wrap="square" rtlCol="0">
            <a:spAutoFit/>
          </a:bodyPr>
          <a:lstStyle/>
          <a:p>
            <a:pPr algn="ctr"/>
            <a:endParaRPr lang="en-US" sz="1600" b="1" dirty="0" smtClean="0">
              <a:solidFill>
                <a:prstClr val="black"/>
              </a:solidFill>
              <a:latin typeface="Times New Roman" pitchFamily="18" charset="0"/>
              <a:cs typeface="Times New Roman" pitchFamily="18" charset="0"/>
            </a:endParaRPr>
          </a:p>
          <a:p>
            <a:pPr algn="ctr"/>
            <a:r>
              <a:rPr lang="ru-RU" sz="1600" b="1" dirty="0" smtClean="0">
                <a:solidFill>
                  <a:prstClr val="black"/>
                </a:solidFill>
                <a:latin typeface="Times New Roman" pitchFamily="18" charset="0"/>
                <a:cs typeface="Times New Roman" pitchFamily="18" charset="0"/>
              </a:rPr>
              <a:t>Субсидии из областного бюджета местным бюджетам на софинансирование расходных обязательств муниципальных образований в 2025 году</a:t>
            </a:r>
            <a:endParaRPr lang="ru-RU" sz="1600" b="1" dirty="0">
              <a:solidFill>
                <a:prstClr val="black"/>
              </a:solidFill>
              <a:latin typeface="Times New Roman" pitchFamily="18" charset="0"/>
              <a:cs typeface="Times New Roman" pitchFamily="18" charset="0"/>
            </a:endParaRPr>
          </a:p>
        </p:txBody>
      </p:sp>
      <p:sp>
        <p:nvSpPr>
          <p:cNvPr id="10" name="Прямоугольник 9"/>
          <p:cNvSpPr/>
          <p:nvPr/>
        </p:nvSpPr>
        <p:spPr>
          <a:xfrm>
            <a:off x="6084168" y="2660917"/>
            <a:ext cx="3168352" cy="646331"/>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Общий объем субсидий</a:t>
            </a:r>
          </a:p>
          <a:p>
            <a:pPr algn="ctr"/>
            <a:r>
              <a:rPr lang="ru-RU"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126 480,9тыс</a:t>
            </a:r>
            <a:r>
              <a:rPr lang="ru-RU" sz="1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 рублей </a:t>
            </a:r>
          </a:p>
        </p:txBody>
      </p:sp>
      <p:sp>
        <p:nvSpPr>
          <p:cNvPr id="11" name="Правая фигурная скобка 10"/>
          <p:cNvSpPr/>
          <p:nvPr/>
        </p:nvSpPr>
        <p:spPr>
          <a:xfrm>
            <a:off x="5940152" y="1316765"/>
            <a:ext cx="288032" cy="3384376"/>
          </a:xfrm>
          <a:prstGeom prst="rightBrace">
            <a:avLst/>
          </a:prstGeom>
          <a:ln w="38100">
            <a:solidFill>
              <a:srgbClr val="FF0000"/>
            </a:solidFill>
            <a:round/>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ru-RU" dirty="0"/>
          </a:p>
        </p:txBody>
      </p:sp>
      <p:pic>
        <p:nvPicPr>
          <p:cNvPr id="117764" name="Picture 4" descr="https://avatars.mds.yandex.net/i?id=eead27ff4bd47c72cf9989de99c451ae_l-5307529-images-thumbs&amp;n=13"/>
          <p:cNvPicPr>
            <a:picLocks noChangeAspect="1" noChangeArrowheads="1"/>
          </p:cNvPicPr>
          <p:nvPr/>
        </p:nvPicPr>
        <p:blipFill>
          <a:blip r:embed="rId4" cstate="print"/>
          <a:srcRect/>
          <a:stretch>
            <a:fillRect/>
          </a:stretch>
        </p:blipFill>
        <p:spPr bwMode="auto">
          <a:xfrm>
            <a:off x="6715140" y="1309672"/>
            <a:ext cx="2101835" cy="1401223"/>
          </a:xfrm>
          <a:prstGeom prst="rect">
            <a:avLst/>
          </a:prstGeom>
          <a:noFill/>
        </p:spPr>
      </p:pic>
      <p:pic>
        <p:nvPicPr>
          <p:cNvPr id="117766" name="Picture 6" descr="https://kindertour.org/upload/iblock/ee0/ee0bfc53f03aefdcc78c68b0f45c6acd.jpg"/>
          <p:cNvPicPr>
            <a:picLocks noChangeAspect="1" noChangeArrowheads="1"/>
          </p:cNvPicPr>
          <p:nvPr/>
        </p:nvPicPr>
        <p:blipFill>
          <a:blip r:embed="rId5" cstate="print"/>
          <a:srcRect/>
          <a:stretch>
            <a:fillRect/>
          </a:stretch>
        </p:blipFill>
        <p:spPr bwMode="auto">
          <a:xfrm>
            <a:off x="6500826" y="3286124"/>
            <a:ext cx="2133615" cy="2000264"/>
          </a:xfrm>
          <a:prstGeom prst="rect">
            <a:avLst/>
          </a:prstGeom>
          <a:noFill/>
        </p:spPr>
      </p:pic>
    </p:spTree>
    <p:extLst>
      <p:ext uri="{BB962C8B-B14F-4D97-AF65-F5344CB8AC3E}">
        <p14:creationId xmlns:p14="http://schemas.microsoft.com/office/powerpoint/2010/main" xmlns="" val="1039945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457200" y="500042"/>
            <a:ext cx="8229600" cy="1071570"/>
          </a:xfrm>
        </p:spPr>
        <p:txBody>
          <a:bodyPr>
            <a:normAutofit fontScale="90000"/>
          </a:bodyPr>
          <a:lstStyle/>
          <a:p>
            <a:pPr algn="ctr"/>
            <a:r>
              <a:rPr lang="ru-RU" dirty="0" smtClean="0">
                <a:solidFill>
                  <a:srgbClr val="002060"/>
                </a:solidFill>
              </a:rPr>
              <a:t/>
            </a:r>
            <a:br>
              <a:rPr lang="ru-RU" dirty="0" smtClean="0">
                <a:solidFill>
                  <a:srgbClr val="002060"/>
                </a:solidFill>
              </a:rPr>
            </a:br>
            <a:r>
              <a:rPr lang="ru-RU" b="1" dirty="0" smtClean="0">
                <a:solidFill>
                  <a:srgbClr val="002060"/>
                </a:solidFill>
              </a:rPr>
              <a:t>ДОРОЖНЫЙ ФОНД ОРЛОВСКОГО РАЙОНА</a:t>
            </a:r>
            <a:endParaRPr lang="ru-RU" b="1" dirty="0">
              <a:solidFill>
                <a:srgbClr val="002060"/>
              </a:solidFill>
            </a:endParaRPr>
          </a:p>
        </p:txBody>
      </p:sp>
      <p:graphicFrame>
        <p:nvGraphicFramePr>
          <p:cNvPr id="7" name="Схема 6"/>
          <p:cNvGraphicFramePr/>
          <p:nvPr/>
        </p:nvGraphicFramePr>
        <p:xfrm>
          <a:off x="2714612" y="1928802"/>
          <a:ext cx="6143668" cy="2428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2786050" y="4500570"/>
            <a:ext cx="6000792" cy="2000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Расходы </a:t>
            </a:r>
            <a:r>
              <a:rPr lang="ru-RU" sz="2400" b="1" dirty="0" smtClean="0">
                <a:solidFill>
                  <a:schemeClr val="tx1"/>
                </a:solidFill>
              </a:rPr>
              <a:t>на 2025 </a:t>
            </a:r>
            <a:r>
              <a:rPr lang="ru-RU" sz="2400" b="1" dirty="0" smtClean="0">
                <a:solidFill>
                  <a:schemeClr val="tx1"/>
                </a:solidFill>
              </a:rPr>
              <a:t>год:</a:t>
            </a:r>
          </a:p>
          <a:p>
            <a:r>
              <a:rPr lang="ru-RU" dirty="0" smtClean="0"/>
              <a:t>-</a:t>
            </a:r>
            <a:r>
              <a:rPr lang="ru-RU" dirty="0" smtClean="0">
                <a:solidFill>
                  <a:schemeClr val="tx1"/>
                </a:solidFill>
              </a:rPr>
              <a:t>Содержание-107583,4  тыс.рублей</a:t>
            </a:r>
            <a:r>
              <a:rPr lang="ru-RU" dirty="0" smtClean="0">
                <a:solidFill>
                  <a:schemeClr val="tx1"/>
                </a:solidFill>
              </a:rPr>
              <a:t>;</a:t>
            </a:r>
          </a:p>
          <a:p>
            <a:r>
              <a:rPr lang="ru-RU" dirty="0" smtClean="0">
                <a:solidFill>
                  <a:schemeClr val="tx1"/>
                </a:solidFill>
              </a:rPr>
              <a:t>-Разработка </a:t>
            </a:r>
            <a:r>
              <a:rPr lang="ru-RU" dirty="0" smtClean="0">
                <a:solidFill>
                  <a:schemeClr val="tx1"/>
                </a:solidFill>
              </a:rPr>
              <a:t>ПСД-1782,5  </a:t>
            </a:r>
            <a:r>
              <a:rPr lang="ru-RU" dirty="0" smtClean="0">
                <a:solidFill>
                  <a:schemeClr val="tx1"/>
                </a:solidFill>
              </a:rPr>
              <a:t>тыс.рублей;</a:t>
            </a:r>
          </a:p>
          <a:p>
            <a:r>
              <a:rPr lang="ru-RU" dirty="0" smtClean="0">
                <a:solidFill>
                  <a:schemeClr val="tx1"/>
                </a:solidFill>
              </a:rPr>
              <a:t>-Капитальный ремонт-25 000,0 </a:t>
            </a:r>
            <a:r>
              <a:rPr lang="ru-RU" dirty="0" smtClean="0">
                <a:solidFill>
                  <a:schemeClr val="tx1"/>
                </a:solidFill>
              </a:rPr>
              <a:t> тыс.рублей</a:t>
            </a:r>
            <a:r>
              <a:rPr lang="ru-RU" dirty="0" smtClean="0">
                <a:solidFill>
                  <a:schemeClr val="tx1"/>
                </a:solidFill>
              </a:rPr>
              <a:t>.</a:t>
            </a:r>
          </a:p>
          <a:p>
            <a:pPr algn="ctr"/>
            <a:endParaRPr lang="ru-RU" dirty="0"/>
          </a:p>
        </p:txBody>
      </p:sp>
      <p:pic>
        <p:nvPicPr>
          <p:cNvPr id="61442" name="Picture 2" descr="https://wallup.net/wp-content/uploads/2017/03/28/310266-road-clouds-field.jpg"/>
          <p:cNvPicPr>
            <a:picLocks noChangeAspect="1" noChangeArrowheads="1"/>
          </p:cNvPicPr>
          <p:nvPr/>
        </p:nvPicPr>
        <p:blipFill>
          <a:blip r:embed="rId6" cstate="print"/>
          <a:srcRect/>
          <a:stretch>
            <a:fillRect/>
          </a:stretch>
        </p:blipFill>
        <p:spPr bwMode="auto">
          <a:xfrm>
            <a:off x="214282" y="1785926"/>
            <a:ext cx="2428892" cy="1582134"/>
          </a:xfrm>
          <a:prstGeom prst="rect">
            <a:avLst/>
          </a:prstGeom>
          <a:noFill/>
        </p:spPr>
      </p:pic>
      <p:pic>
        <p:nvPicPr>
          <p:cNvPr id="61446" name="Picture 6" descr="https://avatars.dzeninfra.ru/get-zen_doc/271828/pub_65641ebcf97a355a35350aa5_65641ed8f97a355a35351026/scale_1200"/>
          <p:cNvPicPr>
            <a:picLocks noChangeAspect="1" noChangeArrowheads="1"/>
          </p:cNvPicPr>
          <p:nvPr/>
        </p:nvPicPr>
        <p:blipFill>
          <a:blip r:embed="rId7" cstate="print"/>
          <a:srcRect/>
          <a:stretch>
            <a:fillRect/>
          </a:stretch>
        </p:blipFill>
        <p:spPr bwMode="auto">
          <a:xfrm>
            <a:off x="285720" y="4429132"/>
            <a:ext cx="2357454" cy="2071702"/>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251520" y="548680"/>
            <a:ext cx="8568952" cy="707886"/>
          </a:xfrm>
          <a:prstGeom prst="rect">
            <a:avLst/>
          </a:prstGeom>
          <a:effectLst/>
        </p:spPr>
        <p:txBody>
          <a:bodyPr wrap="square">
            <a:spAutoFit/>
          </a:bodyPr>
          <a:lstStyle/>
          <a:p>
            <a:pPr algn="ctr"/>
            <a:r>
              <a:rPr lang="ru-RU" sz="20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Основные приоритеты и подходы к формированию расходов </a:t>
            </a:r>
          </a:p>
          <a:p>
            <a:pPr algn="ctr"/>
            <a:r>
              <a:rPr lang="ru-RU" sz="20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бюджета Орловского района на 2025-2027 годы</a:t>
            </a:r>
            <a:endParaRPr lang="ru-RU" sz="2000" b="1" dirty="0">
              <a:solidFill>
                <a:schemeClr val="tx2">
                  <a:lumMod val="75000"/>
                </a:schemeClr>
              </a:solidFill>
              <a:effectLst>
                <a:outerShdw sx="1000" sy="1000" algn="ctr" rotWithShape="0">
                  <a:srgbClr val="000000">
                    <a:alpha val="55000"/>
                  </a:srgbClr>
                </a:outerShdw>
              </a:effectLst>
            </a:endParaRPr>
          </a:p>
        </p:txBody>
      </p:sp>
      <p:sp>
        <p:nvSpPr>
          <p:cNvPr id="25" name="Rectangle 10"/>
          <p:cNvSpPr>
            <a:spLocks noChangeArrowheads="1"/>
          </p:cNvSpPr>
          <p:nvPr/>
        </p:nvSpPr>
        <p:spPr bwMode="gray">
          <a:xfrm>
            <a:off x="0" y="1357297"/>
            <a:ext cx="7704856" cy="3600400"/>
          </a:xfrm>
          <a:prstGeom prst="rect">
            <a:avLst/>
          </a:prstGeom>
          <a:gradFill flip="none" rotWithShape="1">
            <a:gsLst>
              <a:gs pos="0">
                <a:srgbClr val="5E9EFF">
                  <a:alpha val="38000"/>
                </a:srgbClr>
              </a:gs>
              <a:gs pos="39999">
                <a:srgbClr val="85C2FF"/>
              </a:gs>
              <a:gs pos="70000">
                <a:srgbClr val="C4D6EB"/>
              </a:gs>
              <a:gs pos="100000">
                <a:srgbClr val="FFEBFA"/>
              </a:gs>
            </a:gsLst>
            <a:lin ang="4800000" scaled="0"/>
            <a:tileRect/>
          </a:gradFill>
          <a:ln>
            <a:noFill/>
          </a:ln>
          <a:effectLst/>
        </p:spPr>
        <p:txBody>
          <a:bodyPr wrap="none" anchor="ctr"/>
          <a:lstStyle/>
          <a:p>
            <a:endParaRPr lang="en-US" dirty="0"/>
          </a:p>
        </p:txBody>
      </p:sp>
      <p:sp>
        <p:nvSpPr>
          <p:cNvPr id="34" name="TextBox 33"/>
          <p:cNvSpPr txBox="1"/>
          <p:nvPr/>
        </p:nvSpPr>
        <p:spPr>
          <a:xfrm>
            <a:off x="5429256" y="260648"/>
            <a:ext cx="3500462" cy="230832"/>
          </a:xfrm>
          <a:prstGeom prst="rect">
            <a:avLst/>
          </a:prstGeom>
          <a:noFill/>
        </p:spPr>
        <p:txBody>
          <a:bodyPr wrap="square">
            <a:spAutoFit/>
          </a:bodyPr>
          <a:lstStyle/>
          <a:p>
            <a:pPr fontAlgn="base">
              <a:spcBef>
                <a:spcPct val="0"/>
              </a:spcBef>
              <a:spcAft>
                <a:spcPct val="0"/>
              </a:spcAft>
              <a:defRPr/>
            </a:pPr>
            <a:r>
              <a:rPr lang="ru-RU" sz="9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Финансовый отдел Администрации Орловского района</a:t>
            </a:r>
          </a:p>
        </p:txBody>
      </p:sp>
      <p:sp>
        <p:nvSpPr>
          <p:cNvPr id="35" name="Text Box 31"/>
          <p:cNvSpPr txBox="1">
            <a:spLocks noChangeArrowheads="1"/>
          </p:cNvSpPr>
          <p:nvPr/>
        </p:nvSpPr>
        <p:spPr bwMode="auto">
          <a:xfrm>
            <a:off x="395536" y="1500178"/>
            <a:ext cx="7534050" cy="1550031"/>
          </a:xfrm>
          <a:prstGeom prst="rect">
            <a:avLst/>
          </a:prstGeom>
          <a:noFill/>
          <a:ln>
            <a:noFill/>
          </a:ln>
          <a:effectLst/>
          <a:scene3d>
            <a:camera prst="orthographicFront">
              <a:rot lat="0" lon="0" rev="0"/>
            </a:camera>
            <a:lightRig rig="threePt" dir="t"/>
          </a:scene3d>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tIns="36000" rIns="0" bIns="36000">
            <a:spAutoFit/>
            <a:flatTx/>
          </a:bodyPr>
          <a:lstStyle/>
          <a:p>
            <a:r>
              <a:rPr lang="ru-RU" sz="1600" b="1" dirty="0" smtClean="0">
                <a:latin typeface="Times New Roman" pitchFamily="18" charset="0"/>
                <a:cs typeface="Times New Roman" pitchFamily="18" charset="0"/>
              </a:rPr>
              <a:t>Приоритизация расходов инвестиционного характера:</a:t>
            </a:r>
          </a:p>
          <a:p>
            <a:endParaRPr lang="ru-RU" sz="1600" b="1" dirty="0" smtClean="0">
              <a:latin typeface="Times New Roman" pitchFamily="18" charset="0"/>
              <a:cs typeface="Times New Roman" pitchFamily="18" charset="0"/>
            </a:endParaRPr>
          </a:p>
          <a:p>
            <a:r>
              <a:rPr lang="ru-RU" sz="1600" b="1" dirty="0" smtClean="0">
                <a:latin typeface="Times New Roman" pitchFamily="18" charset="0"/>
                <a:cs typeface="Times New Roman" pitchFamily="18" charset="0"/>
              </a:rPr>
              <a:t>- дорожная деятельность;</a:t>
            </a:r>
          </a:p>
          <a:p>
            <a:endParaRPr lang="ru-RU" sz="1600" b="1" dirty="0" smtClean="0">
              <a:latin typeface="Times New Roman" pitchFamily="18" charset="0"/>
              <a:cs typeface="Times New Roman" pitchFamily="18" charset="0"/>
            </a:endParaRPr>
          </a:p>
          <a:p>
            <a:r>
              <a:rPr lang="ru-RU" sz="1600" b="1" dirty="0" smtClean="0">
                <a:latin typeface="Times New Roman" pitchFamily="18" charset="0"/>
                <a:cs typeface="Times New Roman" pitchFamily="18" charset="0"/>
              </a:rPr>
              <a:t>- финансирование ранее принятых обязательств по иным объектам  муниципальной собственности </a:t>
            </a:r>
            <a:endParaRPr lang="en-US" sz="1600" b="1" dirty="0" smtClean="0">
              <a:latin typeface="Times New Roman" pitchFamily="18" charset="0"/>
              <a:cs typeface="Times New Roman" pitchFamily="18" charset="0"/>
            </a:endParaRPr>
          </a:p>
        </p:txBody>
      </p:sp>
      <p:sp>
        <p:nvSpPr>
          <p:cNvPr id="26" name="Заголовок 1"/>
          <p:cNvSpPr txBox="1">
            <a:spLocks/>
          </p:cNvSpPr>
          <p:nvPr/>
        </p:nvSpPr>
        <p:spPr>
          <a:xfrm>
            <a:off x="7623448" y="928674"/>
            <a:ext cx="1520552" cy="440433"/>
          </a:xfrm>
          <a:prstGeom prst="rect">
            <a:avLst/>
          </a:prstGeom>
          <a:noFill/>
          <a:ln w="9525" cap="flat" cmpd="sng" algn="ctr">
            <a:noFill/>
            <a:prstDash val="soli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1800" b="1" i="0" u="none" strike="noStrike" kern="1200" cap="none" spc="0" normalizeH="0" baseline="0" noProof="0" dirty="0">
              <a:ln w="1905"/>
              <a:solidFill>
                <a:schemeClr val="accent2">
                  <a:lumMod val="75000"/>
                </a:schemeClr>
              </a:solidFill>
              <a:effectLst>
                <a:innerShdw blurRad="69850" dist="43180" dir="5400000">
                  <a:srgbClr val="000000">
                    <a:alpha val="65000"/>
                  </a:srgbClr>
                </a:innerShdw>
              </a:effectLst>
              <a:uLnTx/>
              <a:uFillTx/>
              <a:latin typeface="+mn-lt"/>
              <a:ea typeface="+mn-ea"/>
              <a:cs typeface="+mn-cs"/>
            </a:endParaRPr>
          </a:p>
        </p:txBody>
      </p:sp>
      <p:pic>
        <p:nvPicPr>
          <p:cNvPr id="13" name="Рисунок 12" descr="20141205_zhkh.jpg"/>
          <p:cNvPicPr>
            <a:picLocks noChangeAspect="1"/>
          </p:cNvPicPr>
          <p:nvPr/>
        </p:nvPicPr>
        <p:blipFill>
          <a:blip r:embed="rId3" cstate="print"/>
          <a:stretch>
            <a:fillRect/>
          </a:stretch>
        </p:blipFill>
        <p:spPr>
          <a:xfrm>
            <a:off x="357158" y="3500437"/>
            <a:ext cx="3714744" cy="2786059"/>
          </a:xfrm>
          <a:prstGeom prst="rect">
            <a:avLst/>
          </a:prstGeom>
        </p:spPr>
      </p:pic>
      <p:pic>
        <p:nvPicPr>
          <p:cNvPr id="14" name="Рисунок 13" descr="iB23NQGY4.jpg"/>
          <p:cNvPicPr>
            <a:picLocks noChangeAspect="1"/>
          </p:cNvPicPr>
          <p:nvPr/>
        </p:nvPicPr>
        <p:blipFill>
          <a:blip r:embed="rId4" cstate="print"/>
          <a:stretch>
            <a:fillRect/>
          </a:stretch>
        </p:blipFill>
        <p:spPr>
          <a:xfrm>
            <a:off x="4286248" y="3500440"/>
            <a:ext cx="4572000" cy="2847979"/>
          </a:xfrm>
          <a:prstGeom prst="rect">
            <a:avLst/>
          </a:prstGeom>
        </p:spPr>
      </p:pic>
      <p:grpSp>
        <p:nvGrpSpPr>
          <p:cNvPr id="3" name="Group 12"/>
          <p:cNvGrpSpPr>
            <a:grpSpLocks/>
          </p:cNvGrpSpPr>
          <p:nvPr/>
        </p:nvGrpSpPr>
        <p:grpSpPr bwMode="auto">
          <a:xfrm>
            <a:off x="7164288" y="1571612"/>
            <a:ext cx="1979712" cy="3143272"/>
            <a:chOff x="2016" y="1920"/>
            <a:chExt cx="1680" cy="1680"/>
          </a:xfrm>
          <a:effectLst>
            <a:outerShdw blurRad="127000" dist="38100" algn="l" rotWithShape="0">
              <a:prstClr val="black"/>
            </a:outerShdw>
          </a:effectLst>
          <a:scene3d>
            <a:camera prst="perspectiveFront" fov="5100000">
              <a:rot lat="0" lon="2100000" rev="0"/>
            </a:camera>
            <a:lightRig rig="flood" dir="t">
              <a:rot lat="0" lon="0" rev="13800000"/>
            </a:lightRig>
          </a:scene3d>
        </p:grpSpPr>
        <p:sp>
          <p:nvSpPr>
            <p:cNvPr id="29" name="Oval 13"/>
            <p:cNvSpPr>
              <a:spLocks noChangeArrowheads="1"/>
            </p:cNvSpPr>
            <p:nvPr/>
          </p:nvSpPr>
          <p:spPr bwMode="gray">
            <a:xfrm>
              <a:off x="2016" y="1920"/>
              <a:ext cx="1680" cy="1680"/>
            </a:xfrm>
            <a:prstGeom prst="ellipse">
              <a:avLst/>
            </a:prstGeom>
            <a:gradFill rotWithShape="1">
              <a:gsLst>
                <a:gs pos="0">
                  <a:srgbClr val="93B1FD"/>
                </a:gs>
                <a:gs pos="100000">
                  <a:srgbClr val="93B1FD">
                    <a:gamma/>
                    <a:shade val="30196"/>
                    <a:invGamma/>
                  </a:srgbClr>
                </a:gs>
              </a:gsLst>
              <a:lin ang="5400000" scaled="1"/>
            </a:gradFill>
            <a:ln>
              <a:noFill/>
            </a:ln>
            <a:effectLst>
              <a:outerShdw blurRad="184150" dist="241300" dir="11520000" sx="110000" sy="110000" algn="ctr">
                <a:srgbClr val="000000">
                  <a:alpha val="18000"/>
                </a:srgbClr>
              </a:outerShdw>
              <a:softEdge rad="63500"/>
            </a:effectLst>
            <a:sp3d extrusionH="107950" prstMaterial="plastic">
              <a:bevelT w="82550" h="63500" prst="divot"/>
              <a:bevelB/>
            </a:sp3d>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30"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3B1FD"/>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 xmlns:a14="http://schemas.microsoft.com/office/drawing/2010/main" w="0">
                  <a:solidFill>
                    <a:srgbClr val="BBF6EE"/>
                  </a:solidFill>
                  <a:prstDash val="solid"/>
                  <a:round/>
                  <a:headEnd/>
                  <a:tailEnd/>
                </a14:hiddenLine>
              </a:ext>
            </a:extLst>
          </p:spPr>
          <p:txBody>
            <a:bodyPr/>
            <a:lstStyle/>
            <a:p>
              <a:endParaRPr lang="en-US" dirty="0"/>
            </a:p>
          </p:txBody>
        </p:sp>
      </p:grpSp>
    </p:spTree>
    <p:extLst>
      <p:ext uri="{BB962C8B-B14F-4D97-AF65-F5344CB8AC3E}">
        <p14:creationId xmlns="" xmlns:p14="http://schemas.microsoft.com/office/powerpoint/2010/main" val="2392738128"/>
      </p:ext>
    </p:extLst>
  </p:cSld>
  <p:clrMapOvr>
    <a:masterClrMapping/>
  </p:clrMapOvr>
  <p:transition spd="med">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496" y="4240640"/>
            <a:ext cx="4063500" cy="2668365"/>
          </a:xfrm>
          <a:prstGeom prst="rect">
            <a:avLst/>
          </a:prstGeom>
          <a:ln>
            <a:noFill/>
          </a:ln>
          <a:effectLst>
            <a:softEdge rad="112500"/>
          </a:effectLst>
        </p:spPr>
      </p:pic>
      <p:sp>
        <p:nvSpPr>
          <p:cNvPr id="2" name="Заголовок 1"/>
          <p:cNvSpPr>
            <a:spLocks noGrp="1"/>
          </p:cNvSpPr>
          <p:nvPr>
            <p:ph type="title"/>
          </p:nvPr>
        </p:nvSpPr>
        <p:spPr>
          <a:xfrm>
            <a:off x="642910" y="428604"/>
            <a:ext cx="7920880" cy="936104"/>
          </a:xfrm>
          <a:effectLst/>
        </p:spPr>
        <p:txBody>
          <a:bodyPr>
            <a:noAutofit/>
          </a:bodyPr>
          <a:lstStyle/>
          <a:p>
            <a:pPr algn="ctr"/>
            <a:r>
              <a:rPr lang="ru-RU" sz="1800" dirty="0">
                <a:solidFill>
                  <a:srgbClr val="0070C0"/>
                </a:solidFill>
                <a:effectLst>
                  <a:outerShdw blurRad="38100" dist="38100" dir="2700000" algn="tl">
                    <a:srgbClr val="000000">
                      <a:alpha val="43137"/>
                    </a:srgbClr>
                  </a:outerShdw>
                </a:effectLst>
                <a:latin typeface="+mn-lt"/>
              </a:rPr>
              <a:t>На</a:t>
            </a:r>
            <a:r>
              <a:rPr lang="ru-RU" sz="1800" dirty="0">
                <a:solidFill>
                  <a:srgbClr val="0070C0"/>
                </a:solidFill>
                <a:effectLst>
                  <a:outerShdw blurRad="38100" dist="38100" dir="2700000" algn="l" rotWithShape="0">
                    <a:schemeClr val="tx1">
                      <a:lumMod val="95000"/>
                      <a:lumOff val="5000"/>
                    </a:schemeClr>
                  </a:outerShdw>
                </a:effectLst>
                <a:latin typeface="+mn-lt"/>
              </a:rPr>
              <a:t> обеспечение жильем жителей </a:t>
            </a:r>
            <a:r>
              <a:rPr lang="ru-RU" sz="1800" dirty="0" smtClean="0">
                <a:solidFill>
                  <a:srgbClr val="0070C0"/>
                </a:solidFill>
                <a:effectLst>
                  <a:outerShdw blurRad="38100" dist="38100" dir="2700000" algn="l" rotWithShape="0">
                    <a:schemeClr val="tx1">
                      <a:lumMod val="95000"/>
                      <a:lumOff val="5000"/>
                    </a:schemeClr>
                  </a:outerShdw>
                </a:effectLst>
                <a:latin typeface="+mn-lt"/>
              </a:rPr>
              <a:t>района</a:t>
            </a:r>
            <a:r>
              <a:rPr lang="en-US" sz="1800" dirty="0" smtClean="0">
                <a:solidFill>
                  <a:srgbClr val="0070C0"/>
                </a:solidFill>
                <a:effectLst>
                  <a:outerShdw blurRad="38100" dist="38100" dir="2700000" algn="l" rotWithShape="0">
                    <a:schemeClr val="tx1">
                      <a:lumMod val="95000"/>
                      <a:lumOff val="5000"/>
                    </a:schemeClr>
                  </a:outerShdw>
                </a:effectLst>
                <a:latin typeface="+mn-lt"/>
              </a:rPr>
              <a:t> </a:t>
            </a:r>
            <a:r>
              <a:rPr lang="ru-RU" sz="1800" dirty="0" smtClean="0">
                <a:solidFill>
                  <a:srgbClr val="0070C0"/>
                </a:solidFill>
                <a:effectLst>
                  <a:outerShdw blurRad="38100" dist="38100" dir="2700000" algn="l" rotWithShape="0">
                    <a:schemeClr val="tx1">
                      <a:lumMod val="95000"/>
                      <a:lumOff val="5000"/>
                    </a:schemeClr>
                  </a:outerShdw>
                </a:effectLst>
                <a:latin typeface="+mn-lt"/>
              </a:rPr>
              <a:t>в</a:t>
            </a:r>
            <a:r>
              <a:rPr lang="en-US" sz="1800" dirty="0" smtClean="0">
                <a:solidFill>
                  <a:srgbClr val="0070C0"/>
                </a:solidFill>
                <a:effectLst>
                  <a:outerShdw blurRad="38100" dist="38100" dir="2700000" algn="l" rotWithShape="0">
                    <a:schemeClr val="tx1">
                      <a:lumMod val="95000"/>
                      <a:lumOff val="5000"/>
                    </a:schemeClr>
                  </a:outerShdw>
                </a:effectLst>
                <a:latin typeface="+mn-lt"/>
              </a:rPr>
              <a:t> </a:t>
            </a:r>
            <a:r>
              <a:rPr lang="ru-RU" sz="1800" dirty="0" smtClean="0">
                <a:solidFill>
                  <a:srgbClr val="0070C0"/>
                </a:solidFill>
                <a:effectLst>
                  <a:outerShdw blurRad="38100" dist="38100" dir="2700000" algn="l" rotWithShape="0">
                    <a:schemeClr val="tx1">
                      <a:lumMod val="95000"/>
                      <a:lumOff val="5000"/>
                    </a:schemeClr>
                  </a:outerShdw>
                </a:effectLst>
                <a:latin typeface="+mn-lt"/>
              </a:rPr>
              <a:t>2025 </a:t>
            </a:r>
            <a:r>
              <a:rPr lang="ru-RU" sz="1800" dirty="0">
                <a:solidFill>
                  <a:srgbClr val="0070C0"/>
                </a:solidFill>
                <a:effectLst>
                  <a:outerShdw blurRad="38100" dist="38100" dir="2700000" algn="l" rotWithShape="0">
                    <a:schemeClr val="tx1">
                      <a:lumMod val="95000"/>
                      <a:lumOff val="5000"/>
                    </a:schemeClr>
                  </a:outerShdw>
                </a:effectLst>
                <a:latin typeface="+mn-lt"/>
              </a:rPr>
              <a:t>- </a:t>
            </a:r>
            <a:r>
              <a:rPr lang="ru-RU" sz="1800" dirty="0" smtClean="0">
                <a:solidFill>
                  <a:srgbClr val="0070C0"/>
                </a:solidFill>
                <a:effectLst>
                  <a:outerShdw blurRad="38100" dist="38100" dir="2700000" algn="l" rotWithShape="0">
                    <a:schemeClr val="tx1">
                      <a:lumMod val="95000"/>
                      <a:lumOff val="5000"/>
                    </a:schemeClr>
                  </a:outerShdw>
                </a:effectLst>
                <a:latin typeface="+mn-lt"/>
              </a:rPr>
              <a:t>2027 </a:t>
            </a:r>
            <a:r>
              <a:rPr lang="ru-RU" sz="1800" dirty="0">
                <a:solidFill>
                  <a:srgbClr val="0070C0"/>
                </a:solidFill>
                <a:effectLst>
                  <a:outerShdw blurRad="38100" dist="38100" dir="2700000" algn="l" rotWithShape="0">
                    <a:schemeClr val="tx1">
                      <a:lumMod val="95000"/>
                      <a:lumOff val="5000"/>
                    </a:schemeClr>
                  </a:outerShdw>
                </a:effectLst>
                <a:latin typeface="+mn-lt"/>
              </a:rPr>
              <a:t>годах</a:t>
            </a:r>
            <a:br>
              <a:rPr lang="ru-RU" sz="1800" dirty="0">
                <a:solidFill>
                  <a:srgbClr val="0070C0"/>
                </a:solidFill>
                <a:effectLst>
                  <a:outerShdw blurRad="38100" dist="38100" dir="2700000" algn="l" rotWithShape="0">
                    <a:schemeClr val="tx1">
                      <a:lumMod val="95000"/>
                      <a:lumOff val="5000"/>
                    </a:schemeClr>
                  </a:outerShdw>
                </a:effectLst>
                <a:latin typeface="+mn-lt"/>
              </a:rPr>
            </a:br>
            <a:r>
              <a:rPr lang="ru-RU" sz="1800" dirty="0" smtClean="0">
                <a:solidFill>
                  <a:srgbClr val="0070C0"/>
                </a:solidFill>
                <a:effectLst>
                  <a:outerShdw blurRad="38100" dist="38100" dir="2700000" algn="tl">
                    <a:srgbClr val="000000">
                      <a:alpha val="43137"/>
                    </a:srgbClr>
                  </a:outerShdw>
                </a:effectLst>
                <a:latin typeface="+mn-lt"/>
                <a:cs typeface="Arial" pitchFamily="34" charset="0"/>
              </a:rPr>
              <a:t>предусмотрено </a:t>
            </a:r>
            <a:r>
              <a:rPr lang="en-US" sz="1800" dirty="0" smtClean="0">
                <a:solidFill>
                  <a:srgbClr val="0070C0"/>
                </a:solidFill>
                <a:effectLst>
                  <a:outerShdw blurRad="38100" dist="38100" dir="2700000" algn="tl">
                    <a:srgbClr val="000000">
                      <a:alpha val="43137"/>
                    </a:srgbClr>
                  </a:outerShdw>
                </a:effectLst>
                <a:latin typeface="+mn-lt"/>
                <a:cs typeface="Arial" pitchFamily="34" charset="0"/>
              </a:rPr>
              <a:t> </a:t>
            </a:r>
            <a:r>
              <a:rPr lang="ru-RU" sz="1800" dirty="0" smtClean="0">
                <a:solidFill>
                  <a:schemeClr val="accent1">
                    <a:lumMod val="75000"/>
                  </a:schemeClr>
                </a:solidFill>
                <a:effectLst>
                  <a:outerShdw blurRad="38100" dist="38100" dir="2700000" algn="tl">
                    <a:srgbClr val="000000">
                      <a:alpha val="43137"/>
                    </a:srgbClr>
                  </a:outerShdw>
                </a:effectLst>
                <a:latin typeface="+mn-lt"/>
                <a:cs typeface="Arial" pitchFamily="34" charset="0"/>
              </a:rPr>
              <a:t>40464,9</a:t>
            </a:r>
            <a:r>
              <a:rPr lang="ru-RU" sz="1800" dirty="0" smtClean="0">
                <a:solidFill>
                  <a:schemeClr val="accent1">
                    <a:lumMod val="75000"/>
                  </a:schemeClr>
                </a:solidFill>
                <a:effectLst>
                  <a:outerShdw blurRad="38100" dist="38100" dir="2700000" algn="tl">
                    <a:srgbClr val="000000">
                      <a:alpha val="43137"/>
                    </a:srgbClr>
                  </a:outerShdw>
                </a:effectLst>
                <a:latin typeface="+mn-lt"/>
                <a:cs typeface="Arial" pitchFamily="34" charset="0"/>
              </a:rPr>
              <a:t> </a:t>
            </a:r>
            <a:r>
              <a:rPr lang="en-US" sz="1800" dirty="0" smtClean="0">
                <a:solidFill>
                  <a:schemeClr val="accent1">
                    <a:lumMod val="75000"/>
                  </a:schemeClr>
                </a:solidFill>
                <a:effectLst>
                  <a:outerShdw blurRad="38100" dist="38100" dir="2700000" algn="tl">
                    <a:srgbClr val="000000">
                      <a:alpha val="43137"/>
                    </a:srgbClr>
                  </a:outerShdw>
                </a:effectLst>
                <a:latin typeface="+mn-lt"/>
                <a:cs typeface="Arial" pitchFamily="34" charset="0"/>
              </a:rPr>
              <a:t> </a:t>
            </a:r>
            <a:r>
              <a:rPr lang="ru-RU" sz="1800" dirty="0" smtClean="0">
                <a:solidFill>
                  <a:schemeClr val="accent1">
                    <a:lumMod val="75000"/>
                  </a:schemeClr>
                </a:solidFill>
                <a:effectLst>
                  <a:outerShdw blurRad="38100" dist="38100" dir="2700000" algn="tl">
                    <a:srgbClr val="000000">
                      <a:alpha val="43137"/>
                    </a:srgbClr>
                  </a:outerShdw>
                </a:effectLst>
                <a:latin typeface="+mn-lt"/>
                <a:cs typeface="Arial" pitchFamily="34" charset="0"/>
              </a:rPr>
              <a:t>тыс.</a:t>
            </a:r>
            <a:r>
              <a:rPr lang="ru-RU" sz="1800" dirty="0" smtClean="0">
                <a:solidFill>
                  <a:schemeClr val="accent1">
                    <a:lumMod val="75000"/>
                  </a:schemeClr>
                </a:solidFill>
                <a:effectLst>
                  <a:outerShdw blurRad="38100" dist="38100" dir="2700000" algn="l" rotWithShape="0">
                    <a:schemeClr val="tx1">
                      <a:lumMod val="95000"/>
                      <a:lumOff val="5000"/>
                    </a:schemeClr>
                  </a:outerShdw>
                </a:effectLst>
                <a:latin typeface="+mn-lt"/>
              </a:rPr>
              <a:t> </a:t>
            </a:r>
            <a:r>
              <a:rPr lang="ru-RU" sz="1800" dirty="0">
                <a:solidFill>
                  <a:schemeClr val="accent1">
                    <a:lumMod val="75000"/>
                  </a:schemeClr>
                </a:solidFill>
                <a:effectLst>
                  <a:outerShdw blurRad="38100" dist="38100" dir="2700000" algn="l" rotWithShape="0">
                    <a:schemeClr val="tx1">
                      <a:lumMod val="95000"/>
                      <a:lumOff val="5000"/>
                    </a:schemeClr>
                  </a:outerShdw>
                </a:effectLst>
                <a:latin typeface="+mn-lt"/>
              </a:rPr>
              <a:t>рублей</a:t>
            </a:r>
          </a:p>
        </p:txBody>
      </p:sp>
      <p:graphicFrame>
        <p:nvGraphicFramePr>
          <p:cNvPr id="35" name="Схема 34"/>
          <p:cNvGraphicFramePr/>
          <p:nvPr>
            <p:extLst/>
          </p:nvPr>
        </p:nvGraphicFramePr>
        <p:xfrm>
          <a:off x="139174" y="1006933"/>
          <a:ext cx="8910848" cy="1564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0" name="Схема 39"/>
          <p:cNvGraphicFramePr/>
          <p:nvPr>
            <p:extLst/>
          </p:nvPr>
        </p:nvGraphicFramePr>
        <p:xfrm>
          <a:off x="144000" y="1857367"/>
          <a:ext cx="8856984" cy="26675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1" name="Схема 40"/>
          <p:cNvGraphicFramePr/>
          <p:nvPr>
            <p:extLst/>
          </p:nvPr>
        </p:nvGraphicFramePr>
        <p:xfrm>
          <a:off x="4032576" y="5373216"/>
          <a:ext cx="4968408" cy="13681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1" name="Схема 20"/>
          <p:cNvGraphicFramePr/>
          <p:nvPr>
            <p:extLst/>
          </p:nvPr>
        </p:nvGraphicFramePr>
        <p:xfrm>
          <a:off x="4033560" y="3857631"/>
          <a:ext cx="4971992" cy="173161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 xmlns:p14="http://schemas.microsoft.com/office/powerpoint/2010/main" val="2183098055"/>
      </p:ext>
    </p:extLst>
  </p:cSld>
  <p:clrMapOvr>
    <a:masterClrMapping/>
  </p:clrMapOvr>
  <p:transition spd="med">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user\Pictures\344c64092ff27462746cb7443e6100eb.jpg"/>
          <p:cNvPicPr>
            <a:picLocks noChangeAspect="1" noChangeArrowheads="1"/>
          </p:cNvPicPr>
          <p:nvPr/>
        </p:nvPicPr>
        <p:blipFill>
          <a:blip r:embed="rId2" cstate="print"/>
          <a:srcRect/>
          <a:stretch>
            <a:fillRect/>
          </a:stretch>
        </p:blipFill>
        <p:spPr bwMode="auto">
          <a:xfrm>
            <a:off x="428596" y="4572008"/>
            <a:ext cx="3357554" cy="1785950"/>
          </a:xfrm>
          <a:prstGeom prst="rect">
            <a:avLst/>
          </a:prstGeom>
          <a:noFill/>
        </p:spPr>
      </p:pic>
      <p:sp>
        <p:nvSpPr>
          <p:cNvPr id="2" name="Заголовок 1"/>
          <p:cNvSpPr>
            <a:spLocks noGrp="1"/>
          </p:cNvSpPr>
          <p:nvPr>
            <p:ph type="title"/>
          </p:nvPr>
        </p:nvSpPr>
        <p:spPr>
          <a:xfrm>
            <a:off x="457200" y="2143116"/>
            <a:ext cx="8229600" cy="2286016"/>
          </a:xfrm>
        </p:spPr>
        <p:txBody>
          <a:bodyPr>
            <a:noAutofit/>
          </a:bodyPr>
          <a:lstStyle/>
          <a:p>
            <a:pPr algn="ctr"/>
            <a:r>
              <a:rPr lang="ru-RU" sz="2800" b="1" dirty="0" smtClean="0">
                <a:solidFill>
                  <a:srgbClr val="0070C0"/>
                </a:solidFill>
                <a:latin typeface="Times New Roman" pitchFamily="18" charset="0"/>
                <a:cs typeface="Times New Roman" pitchFamily="18" charset="0"/>
              </a:rPr>
              <a:t>РАСХОДЫ</a:t>
            </a:r>
            <a:br>
              <a:rPr lang="ru-RU" sz="2800" b="1" dirty="0" smtClean="0">
                <a:solidFill>
                  <a:srgbClr val="0070C0"/>
                </a:solidFill>
                <a:latin typeface="Times New Roman" pitchFamily="18" charset="0"/>
                <a:cs typeface="Times New Roman" pitchFamily="18" charset="0"/>
              </a:rPr>
            </a:br>
            <a:r>
              <a:rPr lang="ru-RU" sz="2800" b="1" dirty="0" smtClean="0">
                <a:solidFill>
                  <a:srgbClr val="0070C0"/>
                </a:solidFill>
                <a:latin typeface="Times New Roman" pitchFamily="18" charset="0"/>
                <a:cs typeface="Times New Roman" pitchFamily="18" charset="0"/>
              </a:rPr>
              <a:t> по главному распорядителю средств</a:t>
            </a:r>
            <a:br>
              <a:rPr lang="ru-RU" sz="2800" b="1" dirty="0" smtClean="0">
                <a:solidFill>
                  <a:srgbClr val="0070C0"/>
                </a:solidFill>
                <a:latin typeface="Times New Roman" pitchFamily="18" charset="0"/>
                <a:cs typeface="Times New Roman" pitchFamily="18" charset="0"/>
              </a:rPr>
            </a:br>
            <a:r>
              <a:rPr lang="ru-RU" sz="2800" b="1" dirty="0" smtClean="0">
                <a:solidFill>
                  <a:srgbClr val="0070C0"/>
                </a:solidFill>
                <a:latin typeface="Times New Roman" pitchFamily="18" charset="0"/>
                <a:cs typeface="Times New Roman" pitchFamily="18" charset="0"/>
              </a:rPr>
              <a:t> Управлению образования </a:t>
            </a:r>
            <a:br>
              <a:rPr lang="ru-RU" sz="2800" b="1" dirty="0" smtClean="0">
                <a:solidFill>
                  <a:srgbClr val="0070C0"/>
                </a:solidFill>
                <a:latin typeface="Times New Roman" pitchFamily="18" charset="0"/>
                <a:cs typeface="Times New Roman" pitchFamily="18" charset="0"/>
              </a:rPr>
            </a:br>
            <a:r>
              <a:rPr lang="ru-RU" sz="2800" b="1" dirty="0" smtClean="0">
                <a:solidFill>
                  <a:srgbClr val="0070C0"/>
                </a:solidFill>
                <a:latin typeface="Times New Roman" pitchFamily="18" charset="0"/>
                <a:cs typeface="Times New Roman" pitchFamily="18" charset="0"/>
              </a:rPr>
              <a:t>Орловского района</a:t>
            </a:r>
            <a:endParaRPr lang="ru-RU" sz="2800" b="1" dirty="0">
              <a:solidFill>
                <a:srgbClr val="0070C0"/>
              </a:solidFill>
              <a:latin typeface="Times New Roman" pitchFamily="18" charset="0"/>
              <a:cs typeface="Times New Roman" pitchFamily="18" charset="0"/>
            </a:endParaRPr>
          </a:p>
        </p:txBody>
      </p:sp>
      <p:pic>
        <p:nvPicPr>
          <p:cNvPr id="1026" name="Picture 2" descr="C:\Users\user\Pictures\20.11.2017\riding-031_st.jpg"/>
          <p:cNvPicPr>
            <a:picLocks noChangeAspect="1" noChangeArrowheads="1"/>
          </p:cNvPicPr>
          <p:nvPr/>
        </p:nvPicPr>
        <p:blipFill>
          <a:blip r:embed="rId3"/>
          <a:srcRect/>
          <a:stretch>
            <a:fillRect/>
          </a:stretch>
        </p:blipFill>
        <p:spPr bwMode="auto">
          <a:xfrm>
            <a:off x="5643570" y="4786322"/>
            <a:ext cx="3080400" cy="1849954"/>
          </a:xfrm>
          <a:prstGeom prst="rect">
            <a:avLst/>
          </a:prstGeom>
          <a:noFill/>
        </p:spPr>
      </p:pic>
      <p:pic>
        <p:nvPicPr>
          <p:cNvPr id="4" name="Picture 3" descr="C:\Users\user\Pictures\публичный декабрь 2018\vospitatel5.jpg"/>
          <p:cNvPicPr>
            <a:picLocks noChangeAspect="1" noChangeArrowheads="1"/>
          </p:cNvPicPr>
          <p:nvPr/>
        </p:nvPicPr>
        <p:blipFill>
          <a:blip r:embed="rId4" cstate="print"/>
          <a:srcRect/>
          <a:stretch>
            <a:fillRect/>
          </a:stretch>
        </p:blipFill>
        <p:spPr bwMode="auto">
          <a:xfrm>
            <a:off x="5643570" y="714356"/>
            <a:ext cx="3167534" cy="1785950"/>
          </a:xfrm>
          <a:prstGeom prst="rect">
            <a:avLst/>
          </a:prstGeom>
          <a:noFill/>
        </p:spPr>
      </p:pic>
      <p:pic>
        <p:nvPicPr>
          <p:cNvPr id="2050" name="Picture 2"/>
          <p:cNvPicPr>
            <a:picLocks noChangeAspect="1" noChangeArrowheads="1"/>
          </p:cNvPicPr>
          <p:nvPr/>
        </p:nvPicPr>
        <p:blipFill>
          <a:blip r:embed="rId5" cstate="print"/>
          <a:srcRect/>
          <a:stretch>
            <a:fillRect/>
          </a:stretch>
        </p:blipFill>
        <p:spPr bwMode="auto">
          <a:xfrm>
            <a:off x="214282" y="571480"/>
            <a:ext cx="3436408" cy="1928826"/>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86116" y="500042"/>
            <a:ext cx="5643602" cy="1571636"/>
          </a:xfrm>
        </p:spPr>
        <p:style>
          <a:lnRef idx="1">
            <a:schemeClr val="accent1"/>
          </a:lnRef>
          <a:fillRef idx="2">
            <a:schemeClr val="accent1"/>
          </a:fillRef>
          <a:effectRef idx="1">
            <a:schemeClr val="accent1"/>
          </a:effectRef>
          <a:fontRef idx="minor">
            <a:schemeClr val="dk1"/>
          </a:fontRef>
        </p:style>
        <p:txBody>
          <a:bodyPr rtlCol="0">
            <a:noAutofit/>
          </a:bodyPr>
          <a:lstStyle/>
          <a:p>
            <a:pPr algn="ctr" eaLnBrk="1" fontAlgn="auto" hangingPunct="1">
              <a:spcAft>
                <a:spcPts val="0"/>
              </a:spcAft>
              <a:defRPr/>
            </a:pPr>
            <a:r>
              <a:rPr lang="ru-RU" sz="2000" b="1" dirty="0" smtClean="0">
                <a:solidFill>
                  <a:schemeClr val="tx2"/>
                </a:solidFill>
              </a:rPr>
              <a:t>Расходы бюджета Орловского района на 20</a:t>
            </a:r>
            <a:r>
              <a:rPr lang="en-US" sz="2000" b="1" dirty="0" smtClean="0">
                <a:solidFill>
                  <a:schemeClr val="tx2"/>
                </a:solidFill>
              </a:rPr>
              <a:t>25-2027</a:t>
            </a:r>
            <a:r>
              <a:rPr lang="ru-RU" sz="2000" b="1" dirty="0" smtClean="0">
                <a:solidFill>
                  <a:schemeClr val="tx2"/>
                </a:solidFill>
              </a:rPr>
              <a:t> годы по Управлению образования</a:t>
            </a:r>
            <a:endParaRPr lang="ru-RU" sz="2000" b="1" dirty="0">
              <a:solidFill>
                <a:schemeClr val="tx2"/>
              </a:solidFill>
            </a:endParaRPr>
          </a:p>
        </p:txBody>
      </p:sp>
      <p:sp>
        <p:nvSpPr>
          <p:cNvPr id="38916" name="AutoShape 4" descr="Картинки по запросу образова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6" name="Диаграмма 5"/>
          <p:cNvGraphicFramePr/>
          <p:nvPr/>
        </p:nvGraphicFramePr>
        <p:xfrm>
          <a:off x="928662" y="2428868"/>
          <a:ext cx="7929618" cy="4071966"/>
        </p:xfrm>
        <a:graphic>
          <a:graphicData uri="http://schemas.openxmlformats.org/drawingml/2006/chart">
            <c:chart xmlns:c="http://schemas.openxmlformats.org/drawingml/2006/chart" xmlns:r="http://schemas.openxmlformats.org/officeDocument/2006/relationships" r:id="rId2"/>
          </a:graphicData>
        </a:graphic>
      </p:graphicFrame>
      <p:sp>
        <p:nvSpPr>
          <p:cNvPr id="167938" name="AutoShape 2" descr="Картинки по запросу образова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0" name="Picture 2" descr="C:\Users\user\Pictures\публичный декабрь 2018\iKLFOSF7U.jpg"/>
          <p:cNvPicPr>
            <a:picLocks noChangeAspect="1" noChangeArrowheads="1"/>
          </p:cNvPicPr>
          <p:nvPr/>
        </p:nvPicPr>
        <p:blipFill>
          <a:blip r:embed="rId3" cstate="print"/>
          <a:srcRect/>
          <a:stretch>
            <a:fillRect/>
          </a:stretch>
        </p:blipFill>
        <p:spPr bwMode="auto">
          <a:xfrm>
            <a:off x="0" y="285728"/>
            <a:ext cx="3110530" cy="1643074"/>
          </a:xfrm>
          <a:prstGeom prst="rect">
            <a:avLst/>
          </a:prstGeom>
          <a:noFill/>
        </p:spPr>
      </p:pic>
      <p:sp>
        <p:nvSpPr>
          <p:cNvPr id="7" name="Прямоугольник 6"/>
          <p:cNvSpPr/>
          <p:nvPr/>
        </p:nvSpPr>
        <p:spPr>
          <a:xfrm>
            <a:off x="8229556" y="2143116"/>
            <a:ext cx="797013" cy="261610"/>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ru-RU" sz="1100" dirty="0" err="1" smtClean="0"/>
              <a:t>млн.руб</a:t>
            </a:r>
            <a:endParaRPr lang="en-US" sz="11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flipV="1">
            <a:off x="142844" y="548138"/>
            <a:ext cx="8461829" cy="1166349"/>
          </a:xfrm>
          <a:custGeom>
            <a:avLst/>
            <a:gdLst/>
            <a:ahLst/>
            <a:cxnLst/>
            <a:rect l="l" t="t" r="r" b="b"/>
            <a:pathLst>
              <a:path w="6453505" h="540385">
                <a:moveTo>
                  <a:pt x="0" y="0"/>
                </a:moveTo>
                <a:lnTo>
                  <a:pt x="6183376" y="0"/>
                </a:lnTo>
                <a:lnTo>
                  <a:pt x="6231903" y="4350"/>
                </a:lnTo>
                <a:lnTo>
                  <a:pt x="6277580" y="16894"/>
                </a:lnTo>
                <a:lnTo>
                  <a:pt x="6319642" y="36867"/>
                </a:lnTo>
                <a:lnTo>
                  <a:pt x="6357326" y="63507"/>
                </a:lnTo>
                <a:lnTo>
                  <a:pt x="6389870" y="96051"/>
                </a:lnTo>
                <a:lnTo>
                  <a:pt x="6416510" y="133735"/>
                </a:lnTo>
                <a:lnTo>
                  <a:pt x="6436483" y="175797"/>
                </a:lnTo>
                <a:lnTo>
                  <a:pt x="6449027" y="221474"/>
                </a:lnTo>
                <a:lnTo>
                  <a:pt x="6453378" y="270001"/>
                </a:lnTo>
                <a:lnTo>
                  <a:pt x="6449027" y="318563"/>
                </a:lnTo>
                <a:lnTo>
                  <a:pt x="6436483" y="364257"/>
                </a:lnTo>
                <a:lnTo>
                  <a:pt x="6416510" y="406324"/>
                </a:lnTo>
                <a:lnTo>
                  <a:pt x="6389870" y="444004"/>
                </a:lnTo>
                <a:lnTo>
                  <a:pt x="6357326" y="476538"/>
                </a:lnTo>
                <a:lnTo>
                  <a:pt x="6319642" y="503164"/>
                </a:lnTo>
                <a:lnTo>
                  <a:pt x="6277580" y="523124"/>
                </a:lnTo>
                <a:lnTo>
                  <a:pt x="6231903" y="535657"/>
                </a:lnTo>
                <a:lnTo>
                  <a:pt x="6183376" y="540003"/>
                </a:lnTo>
                <a:lnTo>
                  <a:pt x="0" y="540003"/>
                </a:lnTo>
              </a:path>
            </a:pathLst>
          </a:custGeom>
          <a:ln w="25399">
            <a:solidFill>
              <a:srgbClr val="2B968D"/>
            </a:solidFill>
          </a:ln>
        </p:spPr>
        <p:txBody>
          <a:bodyPr wrap="square" lIns="0" tIns="0" rIns="0" bIns="0" rtlCol="0"/>
          <a:lstStyle/>
          <a:p>
            <a:endParaRPr/>
          </a:p>
        </p:txBody>
      </p:sp>
      <p:sp>
        <p:nvSpPr>
          <p:cNvPr id="6" name="object 6"/>
          <p:cNvSpPr txBox="1"/>
          <p:nvPr/>
        </p:nvSpPr>
        <p:spPr>
          <a:xfrm>
            <a:off x="785785" y="714356"/>
            <a:ext cx="7643867" cy="3384901"/>
          </a:xfrm>
          <a:prstGeom prst="rect">
            <a:avLst/>
          </a:prstGeom>
        </p:spPr>
        <p:txBody>
          <a:bodyPr vert="horz" wrap="square" lIns="0" tIns="12065" rIns="0" bIns="0" rtlCol="0">
            <a:spAutoFit/>
          </a:bodyPr>
          <a:lstStyle/>
          <a:p>
            <a:pPr marL="75565" algn="ctr">
              <a:lnSpc>
                <a:spcPct val="100000"/>
              </a:lnSpc>
              <a:spcBef>
                <a:spcPts val="95"/>
              </a:spcBef>
            </a:pPr>
            <a:r>
              <a:rPr sz="2000" b="1" spc="275" dirty="0">
                <a:latin typeface="Calibri"/>
                <a:cs typeface="Calibri"/>
              </a:rPr>
              <a:t>СОЦИАЛЬНО</a:t>
            </a:r>
            <a:r>
              <a:rPr sz="2000" b="1" spc="95" dirty="0">
                <a:latin typeface="Calibri"/>
                <a:cs typeface="Calibri"/>
              </a:rPr>
              <a:t> </a:t>
            </a:r>
            <a:r>
              <a:rPr sz="2000" b="1" spc="275" dirty="0">
                <a:latin typeface="Calibri"/>
                <a:cs typeface="Calibri"/>
              </a:rPr>
              <a:t>ЗНАЧИМЫЕ</a:t>
            </a:r>
            <a:r>
              <a:rPr sz="2000" b="1" spc="110" dirty="0">
                <a:latin typeface="Calibri"/>
                <a:cs typeface="Calibri"/>
              </a:rPr>
              <a:t> </a:t>
            </a:r>
            <a:r>
              <a:rPr sz="2000" b="1" spc="285">
                <a:latin typeface="Calibri"/>
                <a:cs typeface="Calibri"/>
              </a:rPr>
              <a:t>НАПРАВЛЕНИЯ</a:t>
            </a:r>
            <a:r>
              <a:rPr sz="2000" b="1" spc="114">
                <a:latin typeface="Calibri"/>
                <a:cs typeface="Calibri"/>
              </a:rPr>
              <a:t> </a:t>
            </a:r>
            <a:r>
              <a:rPr sz="2000" b="1" spc="280" smtClean="0">
                <a:latin typeface="Calibri"/>
                <a:cs typeface="Calibri"/>
              </a:rPr>
              <a:t>РАСХОДОВ</a:t>
            </a:r>
            <a:r>
              <a:rPr lang="ru-RU" sz="2000" b="1" spc="280" dirty="0" smtClean="0">
                <a:latin typeface="Calibri"/>
                <a:cs typeface="Calibri"/>
              </a:rPr>
              <a:t> </a:t>
            </a:r>
          </a:p>
          <a:p>
            <a:pPr marL="75565" algn="ctr">
              <a:lnSpc>
                <a:spcPct val="100000"/>
              </a:lnSpc>
              <a:spcBef>
                <a:spcPts val="95"/>
              </a:spcBef>
            </a:pPr>
            <a:r>
              <a:rPr lang="ru-RU" sz="2000" b="1" spc="280" dirty="0" smtClean="0">
                <a:latin typeface="Calibri"/>
                <a:cs typeface="Calibri"/>
              </a:rPr>
              <a:t>ЗА СЧЕТ СРЕДСТВ ОБЛАСТНОГО БЮДЖЕТА</a:t>
            </a:r>
          </a:p>
          <a:p>
            <a:pPr marL="75565" algn="ctr">
              <a:lnSpc>
                <a:spcPct val="100000"/>
              </a:lnSpc>
              <a:spcBef>
                <a:spcPts val="95"/>
              </a:spcBef>
            </a:pPr>
            <a:r>
              <a:rPr lang="ru-RU" sz="2000" b="1" spc="280" dirty="0" smtClean="0">
                <a:latin typeface="Calibri"/>
                <a:cs typeface="Calibri"/>
              </a:rPr>
              <a:t> </a:t>
            </a:r>
            <a:r>
              <a:rPr lang="ru-RU" sz="1600" b="1" spc="280" dirty="0" smtClean="0">
                <a:latin typeface="Calibri"/>
                <a:cs typeface="Calibri"/>
              </a:rPr>
              <a:t>(с учетом </a:t>
            </a:r>
            <a:r>
              <a:rPr lang="ru-RU" sz="1600" b="1" spc="280" dirty="0" err="1" smtClean="0">
                <a:latin typeface="Calibri"/>
                <a:cs typeface="Calibri"/>
              </a:rPr>
              <a:t>софинансирования</a:t>
            </a:r>
            <a:r>
              <a:rPr lang="ru-RU" sz="1600" b="1" spc="280" dirty="0" smtClean="0">
                <a:latin typeface="Calibri"/>
                <a:cs typeface="Calibri"/>
              </a:rPr>
              <a:t>)</a:t>
            </a:r>
            <a:endParaRPr sz="1600">
              <a:latin typeface="Calibri"/>
              <a:cs typeface="Calibri"/>
            </a:endParaRPr>
          </a:p>
          <a:p>
            <a:pPr>
              <a:lnSpc>
                <a:spcPct val="100000"/>
              </a:lnSpc>
            </a:pPr>
            <a:endParaRPr sz="1900">
              <a:latin typeface="Calibri"/>
              <a:cs typeface="Calibri"/>
            </a:endParaRPr>
          </a:p>
          <a:p>
            <a:pPr marL="3415029" marR="407670" indent="-9525" algn="ctr">
              <a:lnSpc>
                <a:spcPct val="100000"/>
              </a:lnSpc>
              <a:spcBef>
                <a:spcPts val="1215"/>
              </a:spcBef>
            </a:pPr>
            <a:endParaRPr lang="ru-RU" sz="1600" spc="130" dirty="0" smtClean="0">
              <a:latin typeface="Times New Roman" pitchFamily="18" charset="0"/>
              <a:cs typeface="Times New Roman" pitchFamily="18" charset="0"/>
            </a:endParaRPr>
          </a:p>
          <a:p>
            <a:pPr marL="3415029" marR="407670" indent="-9525" algn="ctr">
              <a:lnSpc>
                <a:spcPct val="100000"/>
              </a:lnSpc>
              <a:spcBef>
                <a:spcPts val="1215"/>
              </a:spcBef>
            </a:pPr>
            <a:r>
              <a:rPr lang="ru-RU" sz="2400" spc="130" dirty="0" smtClean="0">
                <a:latin typeface="Times New Roman" pitchFamily="18" charset="0"/>
                <a:cs typeface="Times New Roman" pitchFamily="18" charset="0"/>
              </a:rPr>
              <a:t>Организация отдыха детей в каникулярное время  </a:t>
            </a:r>
            <a:r>
              <a:rPr lang="ru-RU" sz="2400" b="1" spc="240" dirty="0" smtClean="0">
                <a:solidFill>
                  <a:srgbClr val="FF0000"/>
                </a:solidFill>
                <a:latin typeface="Times New Roman" pitchFamily="18" charset="0"/>
                <a:cs typeface="Times New Roman" pitchFamily="18" charset="0"/>
              </a:rPr>
              <a:t>2,8 </a:t>
            </a:r>
            <a:r>
              <a:rPr sz="2400" b="1" spc="90" smtClean="0">
                <a:latin typeface="Times New Roman" pitchFamily="18" charset="0"/>
                <a:cs typeface="Times New Roman" pitchFamily="18" charset="0"/>
              </a:rPr>
              <a:t>млн</a:t>
            </a:r>
            <a:r>
              <a:rPr sz="2400" b="1" spc="-175" smtClean="0">
                <a:latin typeface="Times New Roman" pitchFamily="18" charset="0"/>
                <a:cs typeface="Times New Roman" pitchFamily="18" charset="0"/>
              </a:rPr>
              <a:t> </a:t>
            </a:r>
            <a:r>
              <a:rPr sz="2400" b="1" spc="50" dirty="0">
                <a:latin typeface="Times New Roman" pitchFamily="18" charset="0"/>
                <a:cs typeface="Times New Roman" pitchFamily="18" charset="0"/>
              </a:rPr>
              <a:t>руб.</a:t>
            </a:r>
            <a:endParaRPr sz="2400">
              <a:latin typeface="Times New Roman" pitchFamily="18" charset="0"/>
              <a:cs typeface="Times New Roman" pitchFamily="18" charset="0"/>
            </a:endParaRPr>
          </a:p>
          <a:p>
            <a:pPr>
              <a:lnSpc>
                <a:spcPct val="100000"/>
              </a:lnSpc>
              <a:spcBef>
                <a:spcPts val="5"/>
              </a:spcBef>
            </a:pPr>
            <a:endParaRPr sz="1850">
              <a:latin typeface="Calibri"/>
              <a:cs typeface="Calibri"/>
            </a:endParaRPr>
          </a:p>
          <a:p>
            <a:pPr marL="12700" marR="3425190" algn="ctr">
              <a:lnSpc>
                <a:spcPct val="100000"/>
              </a:lnSpc>
            </a:pPr>
            <a:r>
              <a:rPr sz="1200" b="1" spc="50" smtClean="0">
                <a:latin typeface="Calibri"/>
                <a:cs typeface="Calibri"/>
              </a:rPr>
              <a:t>.</a:t>
            </a:r>
            <a:endParaRPr sz="1200">
              <a:latin typeface="Calibri"/>
              <a:cs typeface="Calibri"/>
            </a:endParaRPr>
          </a:p>
        </p:txBody>
      </p:sp>
      <p:sp>
        <p:nvSpPr>
          <p:cNvPr id="7" name="object 7"/>
          <p:cNvSpPr txBox="1"/>
          <p:nvPr/>
        </p:nvSpPr>
        <p:spPr>
          <a:xfrm>
            <a:off x="126119" y="4429132"/>
            <a:ext cx="4003887" cy="1746632"/>
          </a:xfrm>
          <a:prstGeom prst="rect">
            <a:avLst/>
          </a:prstGeom>
        </p:spPr>
        <p:txBody>
          <a:bodyPr vert="horz" wrap="square" lIns="0" tIns="12700" rIns="0" bIns="0" rtlCol="0">
            <a:spAutoFit/>
          </a:bodyPr>
          <a:lstStyle/>
          <a:p>
            <a:pPr marL="12700" marR="5080" indent="-3175" algn="ctr">
              <a:lnSpc>
                <a:spcPct val="100000"/>
              </a:lnSpc>
              <a:spcBef>
                <a:spcPts val="100"/>
              </a:spcBef>
            </a:pPr>
            <a:r>
              <a:rPr lang="ru-RU" sz="2400" spc="110" dirty="0" smtClean="0">
                <a:latin typeface="Times New Roman" pitchFamily="18" charset="0"/>
                <a:cs typeface="Times New Roman" pitchFamily="18" charset="0"/>
              </a:rPr>
              <a:t>Организация бесплатного горячего питания детей из многодетных семей</a:t>
            </a:r>
          </a:p>
          <a:p>
            <a:pPr marL="12700" marR="5080" indent="-3175" algn="ctr">
              <a:lnSpc>
                <a:spcPct val="100000"/>
              </a:lnSpc>
              <a:spcBef>
                <a:spcPts val="100"/>
              </a:spcBef>
            </a:pPr>
            <a:endParaRPr sz="2400">
              <a:latin typeface="Times New Roman" pitchFamily="18" charset="0"/>
              <a:cs typeface="Times New Roman" pitchFamily="18" charset="0"/>
            </a:endParaRPr>
          </a:p>
          <a:p>
            <a:pPr algn="ctr">
              <a:lnSpc>
                <a:spcPts val="1920"/>
              </a:lnSpc>
            </a:pPr>
            <a:r>
              <a:rPr lang="ru-RU" sz="2400" b="1" spc="80" dirty="0" smtClean="0">
                <a:solidFill>
                  <a:srgbClr val="FF0000"/>
                </a:solidFill>
                <a:latin typeface="Times New Roman" pitchFamily="18" charset="0"/>
                <a:cs typeface="Times New Roman" pitchFamily="18" charset="0"/>
              </a:rPr>
              <a:t>7,8 </a:t>
            </a:r>
            <a:r>
              <a:rPr sz="2400" b="1" spc="90" smtClean="0">
                <a:latin typeface="Times New Roman" pitchFamily="18" charset="0"/>
                <a:cs typeface="Times New Roman" pitchFamily="18" charset="0"/>
              </a:rPr>
              <a:t>млн</a:t>
            </a:r>
            <a:r>
              <a:rPr sz="2400" b="1" spc="-145" smtClean="0">
                <a:latin typeface="Times New Roman" pitchFamily="18" charset="0"/>
                <a:cs typeface="Times New Roman" pitchFamily="18" charset="0"/>
              </a:rPr>
              <a:t> </a:t>
            </a:r>
            <a:r>
              <a:rPr sz="2400" b="1" spc="50" dirty="0">
                <a:latin typeface="Times New Roman" pitchFamily="18" charset="0"/>
                <a:cs typeface="Times New Roman" pitchFamily="18" charset="0"/>
              </a:rPr>
              <a:t>руб.</a:t>
            </a:r>
            <a:endParaRPr sz="2400">
              <a:latin typeface="Times New Roman" pitchFamily="18" charset="0"/>
              <a:cs typeface="Times New Roman" pitchFamily="18" charset="0"/>
            </a:endParaRPr>
          </a:p>
        </p:txBody>
      </p:sp>
      <p:pic>
        <p:nvPicPr>
          <p:cNvPr id="65538" name="Picture 2" descr="Picture background"/>
          <p:cNvPicPr>
            <a:picLocks noChangeAspect="1" noChangeArrowheads="1"/>
          </p:cNvPicPr>
          <p:nvPr/>
        </p:nvPicPr>
        <p:blipFill>
          <a:blip r:embed="rId2" cstate="print"/>
          <a:srcRect/>
          <a:stretch>
            <a:fillRect/>
          </a:stretch>
        </p:blipFill>
        <p:spPr bwMode="auto">
          <a:xfrm>
            <a:off x="500034" y="2000240"/>
            <a:ext cx="3047310" cy="2286016"/>
          </a:xfrm>
          <a:prstGeom prst="rect">
            <a:avLst/>
          </a:prstGeom>
          <a:noFill/>
        </p:spPr>
      </p:pic>
      <p:sp>
        <p:nvSpPr>
          <p:cNvPr id="65540" name="AutoShape 4"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5542" name="AutoShape 6"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5544" name="Picture 8" descr="Picture background"/>
          <p:cNvPicPr>
            <a:picLocks noChangeAspect="1" noChangeArrowheads="1"/>
          </p:cNvPicPr>
          <p:nvPr/>
        </p:nvPicPr>
        <p:blipFill>
          <a:blip r:embed="rId3"/>
          <a:srcRect/>
          <a:stretch>
            <a:fillRect/>
          </a:stretch>
        </p:blipFill>
        <p:spPr bwMode="auto">
          <a:xfrm>
            <a:off x="4429124" y="4429132"/>
            <a:ext cx="3155923" cy="178595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flipV="1">
            <a:off x="142844" y="548139"/>
            <a:ext cx="8461829" cy="737720"/>
          </a:xfrm>
          <a:custGeom>
            <a:avLst/>
            <a:gdLst/>
            <a:ahLst/>
            <a:cxnLst/>
            <a:rect l="l" t="t" r="r" b="b"/>
            <a:pathLst>
              <a:path w="6453505" h="540385">
                <a:moveTo>
                  <a:pt x="0" y="0"/>
                </a:moveTo>
                <a:lnTo>
                  <a:pt x="6183376" y="0"/>
                </a:lnTo>
                <a:lnTo>
                  <a:pt x="6231903" y="4350"/>
                </a:lnTo>
                <a:lnTo>
                  <a:pt x="6277580" y="16894"/>
                </a:lnTo>
                <a:lnTo>
                  <a:pt x="6319642" y="36867"/>
                </a:lnTo>
                <a:lnTo>
                  <a:pt x="6357326" y="63507"/>
                </a:lnTo>
                <a:lnTo>
                  <a:pt x="6389870" y="96051"/>
                </a:lnTo>
                <a:lnTo>
                  <a:pt x="6416510" y="133735"/>
                </a:lnTo>
                <a:lnTo>
                  <a:pt x="6436483" y="175797"/>
                </a:lnTo>
                <a:lnTo>
                  <a:pt x="6449027" y="221474"/>
                </a:lnTo>
                <a:lnTo>
                  <a:pt x="6453378" y="270001"/>
                </a:lnTo>
                <a:lnTo>
                  <a:pt x="6449027" y="318563"/>
                </a:lnTo>
                <a:lnTo>
                  <a:pt x="6436483" y="364257"/>
                </a:lnTo>
                <a:lnTo>
                  <a:pt x="6416510" y="406324"/>
                </a:lnTo>
                <a:lnTo>
                  <a:pt x="6389870" y="444004"/>
                </a:lnTo>
                <a:lnTo>
                  <a:pt x="6357326" y="476538"/>
                </a:lnTo>
                <a:lnTo>
                  <a:pt x="6319642" y="503164"/>
                </a:lnTo>
                <a:lnTo>
                  <a:pt x="6277580" y="523124"/>
                </a:lnTo>
                <a:lnTo>
                  <a:pt x="6231903" y="535657"/>
                </a:lnTo>
                <a:lnTo>
                  <a:pt x="6183376" y="540003"/>
                </a:lnTo>
                <a:lnTo>
                  <a:pt x="0" y="540003"/>
                </a:lnTo>
              </a:path>
            </a:pathLst>
          </a:custGeom>
          <a:ln w="25399">
            <a:solidFill>
              <a:srgbClr val="2B968D"/>
            </a:solidFill>
          </a:ln>
        </p:spPr>
        <p:txBody>
          <a:bodyPr wrap="square" lIns="0" tIns="0" rIns="0" bIns="0" rtlCol="0"/>
          <a:lstStyle/>
          <a:p>
            <a:endParaRPr/>
          </a:p>
        </p:txBody>
      </p:sp>
      <p:sp>
        <p:nvSpPr>
          <p:cNvPr id="6" name="object 6"/>
          <p:cNvSpPr txBox="1"/>
          <p:nvPr/>
        </p:nvSpPr>
        <p:spPr>
          <a:xfrm>
            <a:off x="785785" y="714356"/>
            <a:ext cx="7643867" cy="3390031"/>
          </a:xfrm>
          <a:prstGeom prst="rect">
            <a:avLst/>
          </a:prstGeom>
        </p:spPr>
        <p:txBody>
          <a:bodyPr vert="horz" wrap="square" lIns="0" tIns="12065" rIns="0" bIns="0" rtlCol="0">
            <a:spAutoFit/>
          </a:bodyPr>
          <a:lstStyle/>
          <a:p>
            <a:pPr marL="75565" algn="ctr">
              <a:lnSpc>
                <a:spcPct val="100000"/>
              </a:lnSpc>
              <a:spcBef>
                <a:spcPts val="95"/>
              </a:spcBef>
            </a:pPr>
            <a:r>
              <a:rPr sz="1600" b="1" spc="275" dirty="0">
                <a:latin typeface="Calibri"/>
                <a:cs typeface="Calibri"/>
              </a:rPr>
              <a:t>СОЦИАЛЬНО</a:t>
            </a:r>
            <a:r>
              <a:rPr sz="1600" b="1" spc="95" dirty="0">
                <a:latin typeface="Calibri"/>
                <a:cs typeface="Calibri"/>
              </a:rPr>
              <a:t> </a:t>
            </a:r>
            <a:r>
              <a:rPr sz="1600" b="1" spc="275" dirty="0">
                <a:latin typeface="Calibri"/>
                <a:cs typeface="Calibri"/>
              </a:rPr>
              <a:t>ЗНАЧИМЫЕ</a:t>
            </a:r>
            <a:r>
              <a:rPr sz="1600" b="1" spc="110" dirty="0">
                <a:latin typeface="Calibri"/>
                <a:cs typeface="Calibri"/>
              </a:rPr>
              <a:t> </a:t>
            </a:r>
            <a:r>
              <a:rPr sz="1600" b="1" spc="285">
                <a:latin typeface="Calibri"/>
                <a:cs typeface="Calibri"/>
              </a:rPr>
              <a:t>НАПРАВЛЕНИЯ</a:t>
            </a:r>
            <a:r>
              <a:rPr sz="1600" b="1" spc="114">
                <a:latin typeface="Calibri"/>
                <a:cs typeface="Calibri"/>
              </a:rPr>
              <a:t> </a:t>
            </a:r>
            <a:r>
              <a:rPr sz="1600" b="1" spc="280" smtClean="0">
                <a:latin typeface="Calibri"/>
                <a:cs typeface="Calibri"/>
              </a:rPr>
              <a:t>РАСХОДОВ</a:t>
            </a:r>
            <a:r>
              <a:rPr lang="ru-RU" sz="1600" b="1" spc="280" dirty="0" smtClean="0">
                <a:latin typeface="Calibri"/>
                <a:cs typeface="Calibri"/>
              </a:rPr>
              <a:t> </a:t>
            </a:r>
          </a:p>
          <a:p>
            <a:pPr marL="75565" algn="ctr">
              <a:lnSpc>
                <a:spcPct val="100000"/>
              </a:lnSpc>
              <a:spcBef>
                <a:spcPts val="95"/>
              </a:spcBef>
            </a:pPr>
            <a:r>
              <a:rPr lang="ru-RU" sz="1600" b="1" spc="280" dirty="0" smtClean="0">
                <a:latin typeface="Calibri"/>
                <a:cs typeface="Calibri"/>
              </a:rPr>
              <a:t>ЗА СЧЕТ СРЕДСТВ ФЕДЕРАЛЬНОГО БЮДЖЕТА</a:t>
            </a:r>
            <a:endParaRPr sz="1600">
              <a:latin typeface="Calibri"/>
              <a:cs typeface="Calibri"/>
            </a:endParaRPr>
          </a:p>
          <a:p>
            <a:pPr>
              <a:lnSpc>
                <a:spcPct val="100000"/>
              </a:lnSpc>
            </a:pPr>
            <a:endParaRPr sz="1900">
              <a:latin typeface="Calibri"/>
              <a:cs typeface="Calibri"/>
            </a:endParaRPr>
          </a:p>
          <a:p>
            <a:pPr marL="3415029" marR="407670" indent="-9525" algn="ctr">
              <a:lnSpc>
                <a:spcPct val="100000"/>
              </a:lnSpc>
              <a:spcBef>
                <a:spcPts val="1215"/>
              </a:spcBef>
            </a:pPr>
            <a:r>
              <a:rPr sz="1600" spc="130" dirty="0">
                <a:latin typeface="Times New Roman" pitchFamily="18" charset="0"/>
                <a:cs typeface="Times New Roman" pitchFamily="18" charset="0"/>
              </a:rPr>
              <a:t>Питание</a:t>
            </a:r>
            <a:r>
              <a:rPr sz="1600" spc="-225" dirty="0">
                <a:latin typeface="Times New Roman" pitchFamily="18" charset="0"/>
                <a:cs typeface="Times New Roman" pitchFamily="18" charset="0"/>
              </a:rPr>
              <a:t> </a:t>
            </a:r>
            <a:r>
              <a:rPr sz="1600" spc="114" dirty="0">
                <a:latin typeface="Times New Roman" pitchFamily="18" charset="0"/>
                <a:cs typeface="Times New Roman" pitchFamily="18" charset="0"/>
              </a:rPr>
              <a:t>обучающихся  </a:t>
            </a:r>
            <a:r>
              <a:rPr sz="1600" spc="-235" dirty="0">
                <a:latin typeface="Times New Roman" pitchFamily="18" charset="0"/>
                <a:cs typeface="Times New Roman" pitchFamily="18" charset="0"/>
              </a:rPr>
              <a:t>1</a:t>
            </a:r>
            <a:r>
              <a:rPr sz="1600" spc="-160" dirty="0">
                <a:latin typeface="Times New Roman" pitchFamily="18" charset="0"/>
                <a:cs typeface="Times New Roman" pitchFamily="18" charset="0"/>
              </a:rPr>
              <a:t> </a:t>
            </a:r>
            <a:r>
              <a:rPr sz="1600" dirty="0">
                <a:latin typeface="Times New Roman" pitchFamily="18" charset="0"/>
                <a:cs typeface="Times New Roman" pitchFamily="18" charset="0"/>
              </a:rPr>
              <a:t>–</a:t>
            </a:r>
            <a:r>
              <a:rPr sz="1600" spc="-150" dirty="0">
                <a:latin typeface="Times New Roman" pitchFamily="18" charset="0"/>
                <a:cs typeface="Times New Roman" pitchFamily="18" charset="0"/>
              </a:rPr>
              <a:t> </a:t>
            </a:r>
            <a:r>
              <a:rPr sz="1600" spc="240" dirty="0">
                <a:latin typeface="Times New Roman" pitchFamily="18" charset="0"/>
                <a:cs typeface="Times New Roman" pitchFamily="18" charset="0"/>
              </a:rPr>
              <a:t>4</a:t>
            </a:r>
            <a:r>
              <a:rPr sz="1600" spc="-145" dirty="0">
                <a:latin typeface="Times New Roman" pitchFamily="18" charset="0"/>
                <a:cs typeface="Times New Roman" pitchFamily="18" charset="0"/>
              </a:rPr>
              <a:t> </a:t>
            </a:r>
            <a:r>
              <a:rPr sz="1600" spc="110" dirty="0">
                <a:latin typeface="Times New Roman" pitchFamily="18" charset="0"/>
                <a:cs typeface="Times New Roman" pitchFamily="18" charset="0"/>
              </a:rPr>
              <a:t>классов</a:t>
            </a:r>
            <a:r>
              <a:rPr sz="1600" spc="-165" dirty="0">
                <a:latin typeface="Times New Roman" pitchFamily="18" charset="0"/>
                <a:cs typeface="Times New Roman" pitchFamily="18" charset="0"/>
              </a:rPr>
              <a:t> </a:t>
            </a:r>
            <a:r>
              <a:rPr sz="1600" spc="110" dirty="0">
                <a:latin typeface="Times New Roman" pitchFamily="18" charset="0"/>
                <a:cs typeface="Times New Roman" pitchFamily="18" charset="0"/>
              </a:rPr>
              <a:t>классов</a:t>
            </a:r>
            <a:r>
              <a:rPr sz="1600" spc="-170" dirty="0">
                <a:latin typeface="Times New Roman" pitchFamily="18" charset="0"/>
                <a:cs typeface="Times New Roman" pitchFamily="18" charset="0"/>
              </a:rPr>
              <a:t> </a:t>
            </a:r>
            <a:r>
              <a:rPr sz="1600" spc="229" dirty="0">
                <a:latin typeface="Times New Roman" pitchFamily="18" charset="0"/>
                <a:cs typeface="Times New Roman" pitchFamily="18" charset="0"/>
              </a:rPr>
              <a:t>и  </a:t>
            </a:r>
            <a:r>
              <a:rPr sz="1600" spc="110">
                <a:latin typeface="Times New Roman" pitchFamily="18" charset="0"/>
                <a:cs typeface="Times New Roman" pitchFamily="18" charset="0"/>
              </a:rPr>
              <a:t>обучающихся</a:t>
            </a:r>
            <a:r>
              <a:rPr sz="1600" spc="-195">
                <a:latin typeface="Times New Roman" pitchFamily="18" charset="0"/>
                <a:cs typeface="Times New Roman" pitchFamily="18" charset="0"/>
              </a:rPr>
              <a:t> </a:t>
            </a:r>
            <a:r>
              <a:rPr sz="1600" spc="200" smtClean="0">
                <a:latin typeface="Times New Roman" pitchFamily="18" charset="0"/>
                <a:cs typeface="Times New Roman" pitchFamily="18" charset="0"/>
              </a:rPr>
              <a:t>в</a:t>
            </a:r>
            <a:r>
              <a:rPr sz="1600" spc="90" smtClean="0">
                <a:latin typeface="Times New Roman" pitchFamily="18" charset="0"/>
                <a:cs typeface="Times New Roman" pitchFamily="18" charset="0"/>
              </a:rPr>
              <a:t>образовательных  </a:t>
            </a:r>
            <a:r>
              <a:rPr lang="ru-RU" sz="1600" spc="90" dirty="0" smtClean="0">
                <a:latin typeface="Times New Roman" pitchFamily="18" charset="0"/>
                <a:cs typeface="Times New Roman" pitchFamily="18" charset="0"/>
              </a:rPr>
              <a:t>о</a:t>
            </a:r>
            <a:r>
              <a:rPr sz="1600" spc="110" smtClean="0">
                <a:latin typeface="Times New Roman" pitchFamily="18" charset="0"/>
                <a:cs typeface="Times New Roman" pitchFamily="18" charset="0"/>
              </a:rPr>
              <a:t>рганизациях</a:t>
            </a:r>
            <a:r>
              <a:rPr lang="ru-RU" sz="1600" spc="110" dirty="0" smtClean="0">
                <a:latin typeface="Times New Roman" pitchFamily="18" charset="0"/>
                <a:cs typeface="Times New Roman" pitchFamily="18" charset="0"/>
              </a:rPr>
              <a:t> </a:t>
            </a:r>
            <a:r>
              <a:rPr lang="ru-RU" sz="1600" b="1" spc="240" dirty="0" smtClean="0">
                <a:solidFill>
                  <a:srgbClr val="FF0000"/>
                </a:solidFill>
                <a:latin typeface="Times New Roman" pitchFamily="18" charset="0"/>
                <a:cs typeface="Times New Roman" pitchFamily="18" charset="0"/>
              </a:rPr>
              <a:t>15,6 </a:t>
            </a:r>
            <a:r>
              <a:rPr sz="1600" b="1" spc="90" smtClean="0">
                <a:latin typeface="Times New Roman" pitchFamily="18" charset="0"/>
                <a:cs typeface="Times New Roman" pitchFamily="18" charset="0"/>
              </a:rPr>
              <a:t>млн</a:t>
            </a:r>
            <a:r>
              <a:rPr sz="1600" b="1" spc="-175" smtClean="0">
                <a:latin typeface="Times New Roman" pitchFamily="18" charset="0"/>
                <a:cs typeface="Times New Roman" pitchFamily="18" charset="0"/>
              </a:rPr>
              <a:t> </a:t>
            </a:r>
            <a:r>
              <a:rPr sz="1600" b="1" spc="50" dirty="0">
                <a:latin typeface="Times New Roman" pitchFamily="18" charset="0"/>
                <a:cs typeface="Times New Roman" pitchFamily="18" charset="0"/>
              </a:rPr>
              <a:t>руб.</a:t>
            </a:r>
            <a:endParaRPr sz="1600">
              <a:latin typeface="Times New Roman" pitchFamily="18" charset="0"/>
              <a:cs typeface="Times New Roman" pitchFamily="18" charset="0"/>
            </a:endParaRPr>
          </a:p>
          <a:p>
            <a:pPr>
              <a:lnSpc>
                <a:spcPct val="100000"/>
              </a:lnSpc>
              <a:spcBef>
                <a:spcPts val="5"/>
              </a:spcBef>
            </a:pPr>
            <a:endParaRPr sz="1850">
              <a:latin typeface="Calibri"/>
              <a:cs typeface="Calibri"/>
            </a:endParaRPr>
          </a:p>
          <a:p>
            <a:pPr marL="12700" marR="3425190" algn="ctr">
              <a:lnSpc>
                <a:spcPct val="100000"/>
              </a:lnSpc>
            </a:pPr>
            <a:r>
              <a:rPr sz="1200" b="1" spc="50" smtClean="0">
                <a:latin typeface="Calibri"/>
                <a:cs typeface="Calibri"/>
              </a:rPr>
              <a:t>.</a:t>
            </a:r>
            <a:endParaRPr sz="1200">
              <a:latin typeface="Calibri"/>
              <a:cs typeface="Calibri"/>
            </a:endParaRPr>
          </a:p>
          <a:p>
            <a:pPr marL="3103880" marR="274955" indent="1270" algn="ctr">
              <a:lnSpc>
                <a:spcPct val="100000"/>
              </a:lnSpc>
            </a:pPr>
            <a:r>
              <a:rPr sz="1600" spc="120" smtClean="0">
                <a:latin typeface="Times New Roman" pitchFamily="18" charset="0"/>
                <a:cs typeface="Times New Roman" pitchFamily="18" charset="0"/>
              </a:rPr>
              <a:t>Ежемесячное</a:t>
            </a:r>
            <a:r>
              <a:rPr lang="ru-RU" sz="1600" spc="120" dirty="0" smtClean="0">
                <a:latin typeface="Times New Roman" pitchFamily="18" charset="0"/>
                <a:cs typeface="Times New Roman" pitchFamily="18" charset="0"/>
              </a:rPr>
              <a:t> </a:t>
            </a:r>
            <a:r>
              <a:rPr sz="1600" spc="120" smtClean="0">
                <a:latin typeface="Times New Roman" pitchFamily="18" charset="0"/>
                <a:cs typeface="Times New Roman" pitchFamily="18" charset="0"/>
              </a:rPr>
              <a:t>денежное  </a:t>
            </a:r>
            <a:r>
              <a:rPr sz="1600" spc="105" smtClean="0">
                <a:latin typeface="Times New Roman" pitchFamily="18" charset="0"/>
                <a:cs typeface="Times New Roman" pitchFamily="18" charset="0"/>
              </a:rPr>
              <a:t>вознаграждение</a:t>
            </a:r>
            <a:r>
              <a:rPr sz="1600" spc="60" smtClean="0">
                <a:latin typeface="Times New Roman" pitchFamily="18" charset="0"/>
                <a:cs typeface="Times New Roman" pitchFamily="18" charset="0"/>
              </a:rPr>
              <a:t> </a:t>
            </a:r>
            <a:r>
              <a:rPr sz="1600" spc="114" dirty="0">
                <a:latin typeface="Times New Roman" pitchFamily="18" charset="0"/>
                <a:cs typeface="Times New Roman" pitchFamily="18" charset="0"/>
              </a:rPr>
              <a:t>за </a:t>
            </a:r>
            <a:r>
              <a:rPr sz="1600" spc="110" dirty="0">
                <a:latin typeface="Times New Roman" pitchFamily="18" charset="0"/>
                <a:cs typeface="Times New Roman" pitchFamily="18" charset="0"/>
              </a:rPr>
              <a:t>классное  </a:t>
            </a:r>
            <a:r>
              <a:rPr sz="1600" spc="95">
                <a:latin typeface="Times New Roman" pitchFamily="18" charset="0"/>
                <a:cs typeface="Times New Roman" pitchFamily="18" charset="0"/>
              </a:rPr>
              <a:t>руководство</a:t>
            </a:r>
            <a:r>
              <a:rPr sz="1600" spc="-204">
                <a:latin typeface="Times New Roman" pitchFamily="18" charset="0"/>
                <a:cs typeface="Times New Roman" pitchFamily="18" charset="0"/>
              </a:rPr>
              <a:t> </a:t>
            </a:r>
            <a:r>
              <a:rPr lang="ru-RU" sz="1600" spc="75" dirty="0" smtClean="0">
                <a:latin typeface="Times New Roman" pitchFamily="18" charset="0"/>
                <a:cs typeface="Times New Roman" pitchFamily="18" charset="0"/>
              </a:rPr>
              <a:t> педагогическим</a:t>
            </a:r>
            <a:endParaRPr sz="1600">
              <a:latin typeface="Times New Roman" pitchFamily="18" charset="0"/>
              <a:cs typeface="Times New Roman" pitchFamily="18" charset="0"/>
            </a:endParaRPr>
          </a:p>
          <a:p>
            <a:pPr marL="2981325" marR="153670" algn="ctr">
              <a:lnSpc>
                <a:spcPct val="100000"/>
              </a:lnSpc>
            </a:pPr>
            <a:r>
              <a:rPr sz="1600" spc="100" dirty="0">
                <a:latin typeface="Times New Roman" pitchFamily="18" charset="0"/>
                <a:cs typeface="Times New Roman" pitchFamily="18" charset="0"/>
              </a:rPr>
              <a:t>работникам</a:t>
            </a:r>
            <a:r>
              <a:rPr sz="1600" spc="-229" dirty="0">
                <a:latin typeface="Times New Roman" pitchFamily="18" charset="0"/>
                <a:cs typeface="Times New Roman" pitchFamily="18" charset="0"/>
              </a:rPr>
              <a:t> </a:t>
            </a:r>
            <a:r>
              <a:rPr sz="1600" spc="90">
                <a:latin typeface="Times New Roman" pitchFamily="18" charset="0"/>
                <a:cs typeface="Times New Roman" pitchFamily="18" charset="0"/>
              </a:rPr>
              <a:t>образовательных  </a:t>
            </a:r>
            <a:r>
              <a:rPr sz="1600" spc="120" smtClean="0">
                <a:latin typeface="Times New Roman" pitchFamily="18" charset="0"/>
                <a:cs typeface="Times New Roman" pitchFamily="18" charset="0"/>
              </a:rPr>
              <a:t>организаций</a:t>
            </a:r>
            <a:r>
              <a:rPr lang="ru-RU" sz="1600" spc="120" dirty="0" smtClean="0">
                <a:latin typeface="Times New Roman" pitchFamily="18" charset="0"/>
                <a:cs typeface="Times New Roman" pitchFamily="18" charset="0"/>
              </a:rPr>
              <a:t>  </a:t>
            </a:r>
            <a:r>
              <a:rPr lang="ru-RU" sz="1600" b="1" spc="135" dirty="0" smtClean="0">
                <a:solidFill>
                  <a:srgbClr val="FF0000"/>
                </a:solidFill>
                <a:latin typeface="Times New Roman" pitchFamily="18" charset="0"/>
                <a:cs typeface="Times New Roman" pitchFamily="18" charset="0"/>
              </a:rPr>
              <a:t>33,9 </a:t>
            </a:r>
            <a:r>
              <a:rPr sz="1600" b="1" spc="-145" smtClean="0">
                <a:solidFill>
                  <a:srgbClr val="FF0000"/>
                </a:solidFill>
                <a:latin typeface="Times New Roman" pitchFamily="18" charset="0"/>
                <a:cs typeface="Times New Roman" pitchFamily="18" charset="0"/>
              </a:rPr>
              <a:t> </a:t>
            </a:r>
            <a:r>
              <a:rPr sz="1600" b="1" spc="90" dirty="0">
                <a:latin typeface="Times New Roman" pitchFamily="18" charset="0"/>
                <a:cs typeface="Times New Roman" pitchFamily="18" charset="0"/>
              </a:rPr>
              <a:t>млн</a:t>
            </a:r>
            <a:r>
              <a:rPr sz="1600" b="1" spc="-145" dirty="0">
                <a:latin typeface="Times New Roman" pitchFamily="18" charset="0"/>
                <a:cs typeface="Times New Roman" pitchFamily="18" charset="0"/>
              </a:rPr>
              <a:t> </a:t>
            </a:r>
            <a:r>
              <a:rPr sz="1600" b="1" spc="50" dirty="0">
                <a:latin typeface="Times New Roman" pitchFamily="18" charset="0"/>
                <a:cs typeface="Times New Roman" pitchFamily="18" charset="0"/>
              </a:rPr>
              <a:t>руб.</a:t>
            </a:r>
            <a:endParaRPr sz="1600">
              <a:latin typeface="Times New Roman" pitchFamily="18" charset="0"/>
              <a:cs typeface="Times New Roman" pitchFamily="18" charset="0"/>
            </a:endParaRPr>
          </a:p>
        </p:txBody>
      </p:sp>
      <p:sp>
        <p:nvSpPr>
          <p:cNvPr id="7" name="object 7"/>
          <p:cNvSpPr txBox="1"/>
          <p:nvPr/>
        </p:nvSpPr>
        <p:spPr>
          <a:xfrm>
            <a:off x="126119" y="4857760"/>
            <a:ext cx="4003887" cy="1733808"/>
          </a:xfrm>
          <a:prstGeom prst="rect">
            <a:avLst/>
          </a:prstGeom>
        </p:spPr>
        <p:txBody>
          <a:bodyPr vert="horz" wrap="square" lIns="0" tIns="12700" rIns="0" bIns="0" rtlCol="0">
            <a:spAutoFit/>
          </a:bodyPr>
          <a:lstStyle/>
          <a:p>
            <a:pPr marL="12700" marR="5080" indent="-3175" algn="ctr">
              <a:lnSpc>
                <a:spcPct val="100000"/>
              </a:lnSpc>
              <a:spcBef>
                <a:spcPts val="100"/>
              </a:spcBef>
            </a:pPr>
            <a:r>
              <a:rPr sz="1600" spc="110">
                <a:latin typeface="Times New Roman" pitchFamily="18" charset="0"/>
                <a:cs typeface="Times New Roman" pitchFamily="18" charset="0"/>
              </a:rPr>
              <a:t>Проведение </a:t>
            </a:r>
            <a:r>
              <a:rPr sz="1600" spc="125" smtClean="0">
                <a:latin typeface="Times New Roman" pitchFamily="18" charset="0"/>
                <a:cs typeface="Times New Roman" pitchFamily="18" charset="0"/>
              </a:rPr>
              <a:t>мероприятий</a:t>
            </a:r>
            <a:r>
              <a:rPr lang="ru-RU" sz="1600" spc="125" dirty="0" smtClean="0">
                <a:latin typeface="Times New Roman" pitchFamily="18" charset="0"/>
                <a:cs typeface="Times New Roman" pitchFamily="18" charset="0"/>
              </a:rPr>
              <a:t> </a:t>
            </a:r>
            <a:r>
              <a:rPr sz="1600" spc="125" smtClean="0">
                <a:latin typeface="Times New Roman" pitchFamily="18" charset="0"/>
                <a:cs typeface="Times New Roman" pitchFamily="18" charset="0"/>
              </a:rPr>
              <a:t>по</a:t>
            </a:r>
            <a:r>
              <a:rPr lang="ru-RU" sz="1600" spc="125" dirty="0" smtClean="0">
                <a:latin typeface="Times New Roman" pitchFamily="18" charset="0"/>
                <a:cs typeface="Times New Roman" pitchFamily="18" charset="0"/>
              </a:rPr>
              <a:t> </a:t>
            </a:r>
            <a:r>
              <a:rPr sz="1600" spc="105" smtClean="0">
                <a:latin typeface="Times New Roman" pitchFamily="18" charset="0"/>
                <a:cs typeface="Times New Roman" pitchFamily="18" charset="0"/>
              </a:rPr>
              <a:t>обеспечению </a:t>
            </a:r>
            <a:r>
              <a:rPr sz="1600" spc="80" dirty="0">
                <a:latin typeface="Times New Roman" pitchFamily="18" charset="0"/>
                <a:cs typeface="Times New Roman" pitchFamily="18" charset="0"/>
              </a:rPr>
              <a:t>деятельности  </a:t>
            </a:r>
            <a:r>
              <a:rPr sz="1600" spc="95" dirty="0">
                <a:latin typeface="Times New Roman" pitchFamily="18" charset="0"/>
                <a:cs typeface="Times New Roman" pitchFamily="18" charset="0"/>
              </a:rPr>
              <a:t>советников директора </a:t>
            </a:r>
            <a:r>
              <a:rPr sz="1600" spc="145" dirty="0">
                <a:latin typeface="Times New Roman" pitchFamily="18" charset="0"/>
                <a:cs typeface="Times New Roman" pitchFamily="18" charset="0"/>
              </a:rPr>
              <a:t>по  </a:t>
            </a:r>
            <a:r>
              <a:rPr sz="1600" spc="105" dirty="0">
                <a:latin typeface="Times New Roman" pitchFamily="18" charset="0"/>
                <a:cs typeface="Times New Roman" pitchFamily="18" charset="0"/>
              </a:rPr>
              <a:t>воспитанию</a:t>
            </a:r>
            <a:r>
              <a:rPr sz="1600" spc="-195" dirty="0">
                <a:latin typeface="Times New Roman" pitchFamily="18" charset="0"/>
                <a:cs typeface="Times New Roman" pitchFamily="18" charset="0"/>
              </a:rPr>
              <a:t> </a:t>
            </a:r>
            <a:r>
              <a:rPr sz="1600" spc="220" dirty="0">
                <a:latin typeface="Times New Roman" pitchFamily="18" charset="0"/>
                <a:cs typeface="Times New Roman" pitchFamily="18" charset="0"/>
              </a:rPr>
              <a:t>и</a:t>
            </a:r>
            <a:r>
              <a:rPr sz="1600" spc="-170" dirty="0">
                <a:latin typeface="Times New Roman" pitchFamily="18" charset="0"/>
                <a:cs typeface="Times New Roman" pitchFamily="18" charset="0"/>
              </a:rPr>
              <a:t> </a:t>
            </a:r>
            <a:r>
              <a:rPr sz="1600" spc="90" dirty="0">
                <a:latin typeface="Times New Roman" pitchFamily="18" charset="0"/>
                <a:cs typeface="Times New Roman" pitchFamily="18" charset="0"/>
              </a:rPr>
              <a:t>взаимодействию</a:t>
            </a:r>
            <a:r>
              <a:rPr sz="1600" spc="-200" dirty="0">
                <a:latin typeface="Times New Roman" pitchFamily="18" charset="0"/>
                <a:cs typeface="Times New Roman" pitchFamily="18" charset="0"/>
              </a:rPr>
              <a:t> </a:t>
            </a:r>
            <a:r>
              <a:rPr sz="1600" spc="210" dirty="0">
                <a:latin typeface="Times New Roman" pitchFamily="18" charset="0"/>
                <a:cs typeface="Times New Roman" pitchFamily="18" charset="0"/>
              </a:rPr>
              <a:t>с  </a:t>
            </a:r>
            <a:r>
              <a:rPr sz="1600" spc="90" dirty="0">
                <a:latin typeface="Times New Roman" pitchFamily="18" charset="0"/>
                <a:cs typeface="Times New Roman" pitchFamily="18" charset="0"/>
              </a:rPr>
              <a:t>детскими </a:t>
            </a:r>
            <a:r>
              <a:rPr sz="1600" spc="100" dirty="0">
                <a:latin typeface="Times New Roman" pitchFamily="18" charset="0"/>
                <a:cs typeface="Times New Roman" pitchFamily="18" charset="0"/>
              </a:rPr>
              <a:t>общественными  </a:t>
            </a:r>
            <a:r>
              <a:rPr sz="1600" spc="95" dirty="0">
                <a:latin typeface="Times New Roman" pitchFamily="18" charset="0"/>
                <a:cs typeface="Times New Roman" pitchFamily="18" charset="0"/>
              </a:rPr>
              <a:t>объединениями </a:t>
            </a:r>
            <a:r>
              <a:rPr sz="1600" spc="195" dirty="0">
                <a:latin typeface="Times New Roman" pitchFamily="18" charset="0"/>
                <a:cs typeface="Times New Roman" pitchFamily="18" charset="0"/>
              </a:rPr>
              <a:t>в  </a:t>
            </a:r>
            <a:r>
              <a:rPr sz="1600" spc="80" dirty="0">
                <a:latin typeface="Times New Roman" pitchFamily="18" charset="0"/>
                <a:cs typeface="Times New Roman" pitchFamily="18" charset="0"/>
              </a:rPr>
              <a:t>общеобразовательных  </a:t>
            </a:r>
            <a:r>
              <a:rPr sz="1600" spc="100" dirty="0">
                <a:latin typeface="Times New Roman" pitchFamily="18" charset="0"/>
                <a:cs typeface="Times New Roman" pitchFamily="18" charset="0"/>
              </a:rPr>
              <a:t>организациях</a:t>
            </a:r>
            <a:endParaRPr sz="1600">
              <a:latin typeface="Times New Roman" pitchFamily="18" charset="0"/>
              <a:cs typeface="Times New Roman" pitchFamily="18" charset="0"/>
            </a:endParaRPr>
          </a:p>
          <a:p>
            <a:pPr algn="ctr">
              <a:lnSpc>
                <a:spcPts val="1920"/>
              </a:lnSpc>
            </a:pPr>
            <a:r>
              <a:rPr lang="ru-RU" sz="1600" b="1" spc="80" dirty="0" smtClean="0">
                <a:solidFill>
                  <a:srgbClr val="FF0000"/>
                </a:solidFill>
                <a:latin typeface="Times New Roman" pitchFamily="18" charset="0"/>
                <a:cs typeface="Times New Roman" pitchFamily="18" charset="0"/>
              </a:rPr>
              <a:t>4,1 </a:t>
            </a:r>
            <a:r>
              <a:rPr sz="1600" b="1" spc="90" smtClean="0">
                <a:latin typeface="Times New Roman" pitchFamily="18" charset="0"/>
                <a:cs typeface="Times New Roman" pitchFamily="18" charset="0"/>
              </a:rPr>
              <a:t>млн</a:t>
            </a:r>
            <a:r>
              <a:rPr sz="1600" b="1" spc="-145" smtClean="0">
                <a:latin typeface="Times New Roman" pitchFamily="18" charset="0"/>
                <a:cs typeface="Times New Roman" pitchFamily="18" charset="0"/>
              </a:rPr>
              <a:t> </a:t>
            </a:r>
            <a:r>
              <a:rPr sz="1600" b="1" spc="50" dirty="0">
                <a:latin typeface="Times New Roman" pitchFamily="18" charset="0"/>
                <a:cs typeface="Times New Roman" pitchFamily="18" charset="0"/>
              </a:rPr>
              <a:t>руб.</a:t>
            </a:r>
            <a:endParaRPr sz="1600">
              <a:latin typeface="Times New Roman" pitchFamily="18" charset="0"/>
              <a:cs typeface="Times New Roman" pitchFamily="18" charset="0"/>
            </a:endParaRPr>
          </a:p>
        </p:txBody>
      </p:sp>
      <p:sp>
        <p:nvSpPr>
          <p:cNvPr id="8" name="object 8"/>
          <p:cNvSpPr/>
          <p:nvPr/>
        </p:nvSpPr>
        <p:spPr>
          <a:xfrm>
            <a:off x="4327653" y="4857760"/>
            <a:ext cx="3387619" cy="1714513"/>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428595" y="1357298"/>
            <a:ext cx="2428893" cy="156307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57158" y="3143248"/>
            <a:ext cx="2643206" cy="157163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483006"/>
            <a:ext cx="9144000" cy="3375184"/>
          </a:xfrm>
          <a:custGeom>
            <a:avLst/>
            <a:gdLst/>
            <a:ahLst/>
            <a:cxnLst/>
            <a:rect l="l" t="t" r="r" b="b"/>
            <a:pathLst>
              <a:path w="6858000" h="4500245">
                <a:moveTo>
                  <a:pt x="6858000" y="0"/>
                </a:moveTo>
                <a:lnTo>
                  <a:pt x="0" y="0"/>
                </a:lnTo>
                <a:lnTo>
                  <a:pt x="0" y="4499991"/>
                </a:lnTo>
                <a:lnTo>
                  <a:pt x="6858000" y="4499991"/>
                </a:lnTo>
                <a:lnTo>
                  <a:pt x="6858000" y="0"/>
                </a:lnTo>
                <a:close/>
              </a:path>
            </a:pathLst>
          </a:custGeom>
          <a:solidFill>
            <a:srgbClr val="91C9F8">
              <a:alpha val="19999"/>
            </a:srgbClr>
          </a:solidFill>
        </p:spPr>
        <p:txBody>
          <a:bodyPr wrap="square" lIns="0" tIns="0" rIns="0" bIns="0" rtlCol="0"/>
          <a:lstStyle/>
          <a:p>
            <a:endParaRPr/>
          </a:p>
        </p:txBody>
      </p:sp>
      <p:sp>
        <p:nvSpPr>
          <p:cNvPr id="3" name="object 3"/>
          <p:cNvSpPr txBox="1">
            <a:spLocks noGrp="1"/>
          </p:cNvSpPr>
          <p:nvPr>
            <p:ph type="title"/>
          </p:nvPr>
        </p:nvSpPr>
        <p:spPr>
          <a:xfrm>
            <a:off x="2782823" y="197320"/>
            <a:ext cx="3581400" cy="628377"/>
          </a:xfrm>
          <a:prstGeom prst="rect">
            <a:avLst/>
          </a:prstGeom>
        </p:spPr>
        <p:txBody>
          <a:bodyPr vert="horz" wrap="square" lIns="0" tIns="12700" rIns="0" bIns="0" rtlCol="0">
            <a:spAutoFit/>
          </a:bodyPr>
          <a:lstStyle/>
          <a:p>
            <a:pPr marL="12700">
              <a:lnSpc>
                <a:spcPct val="100000"/>
              </a:lnSpc>
              <a:spcBef>
                <a:spcPts val="100"/>
              </a:spcBef>
            </a:pPr>
            <a:r>
              <a:rPr b="1" spc="535" smtClean="0">
                <a:solidFill>
                  <a:srgbClr val="000000"/>
                </a:solidFill>
                <a:latin typeface="Calibri"/>
                <a:cs typeface="Calibri"/>
              </a:rPr>
              <a:t>Глоссарий</a:t>
            </a:r>
            <a:endParaRPr b="1" spc="535" dirty="0">
              <a:solidFill>
                <a:srgbClr val="000000"/>
              </a:solidFill>
              <a:latin typeface="Calibri"/>
              <a:cs typeface="Calibri"/>
            </a:endParaRPr>
          </a:p>
        </p:txBody>
      </p:sp>
      <p:sp>
        <p:nvSpPr>
          <p:cNvPr id="4" name="object 4"/>
          <p:cNvSpPr txBox="1"/>
          <p:nvPr/>
        </p:nvSpPr>
        <p:spPr>
          <a:xfrm>
            <a:off x="141562" y="830389"/>
            <a:ext cx="8859594" cy="2003112"/>
          </a:xfrm>
          <a:prstGeom prst="rect">
            <a:avLst/>
          </a:prstGeom>
        </p:spPr>
        <p:style>
          <a:lnRef idx="1">
            <a:schemeClr val="dk1"/>
          </a:lnRef>
          <a:fillRef idx="2">
            <a:schemeClr val="dk1"/>
          </a:fillRef>
          <a:effectRef idx="1">
            <a:schemeClr val="dk1"/>
          </a:effectRef>
          <a:fontRef idx="minor">
            <a:schemeClr val="dk1"/>
          </a:fontRef>
        </p:style>
        <p:txBody>
          <a:bodyPr vert="horz" wrap="square" lIns="0" tIns="12700" rIns="0" bIns="0" rtlCol="0">
            <a:spAutoFit/>
          </a:bodyPr>
          <a:lstStyle/>
          <a:p>
            <a:pPr marL="12700" marR="78105" algn="just">
              <a:lnSpc>
                <a:spcPct val="100000"/>
              </a:lnSpc>
              <a:spcBef>
                <a:spcPts val="100"/>
              </a:spcBef>
            </a:pPr>
            <a:r>
              <a:rPr sz="2000" b="1" spc="215" dirty="0">
                <a:solidFill>
                  <a:srgbClr val="252525"/>
                </a:solidFill>
                <a:latin typeface="Calibri"/>
                <a:cs typeface="Calibri"/>
              </a:rPr>
              <a:t>Бюджет </a:t>
            </a:r>
            <a:r>
              <a:rPr sz="2000" b="1" spc="160" dirty="0">
                <a:solidFill>
                  <a:srgbClr val="252525"/>
                </a:solidFill>
                <a:latin typeface="Calibri"/>
                <a:cs typeface="Calibri"/>
              </a:rPr>
              <a:t>-  </a:t>
            </a:r>
            <a:r>
              <a:rPr sz="1800" spc="155" dirty="0">
                <a:solidFill>
                  <a:srgbClr val="252525"/>
                </a:solidFill>
                <a:latin typeface="Calibri"/>
                <a:cs typeface="Calibri"/>
              </a:rPr>
              <a:t>форма </a:t>
            </a:r>
            <a:r>
              <a:rPr sz="1800" spc="130" dirty="0">
                <a:solidFill>
                  <a:srgbClr val="252525"/>
                </a:solidFill>
                <a:latin typeface="Calibri"/>
                <a:cs typeface="Calibri"/>
              </a:rPr>
              <a:t>образования </a:t>
            </a:r>
            <a:r>
              <a:rPr sz="1800" spc="265" dirty="0">
                <a:solidFill>
                  <a:srgbClr val="252525"/>
                </a:solidFill>
                <a:latin typeface="Calibri"/>
                <a:cs typeface="Calibri"/>
              </a:rPr>
              <a:t>и </a:t>
            </a:r>
            <a:r>
              <a:rPr sz="1800" spc="125" dirty="0">
                <a:solidFill>
                  <a:srgbClr val="252525"/>
                </a:solidFill>
                <a:latin typeface="Calibri"/>
                <a:cs typeface="Calibri"/>
              </a:rPr>
              <a:t>расходования  денежных </a:t>
            </a:r>
            <a:r>
              <a:rPr sz="1800" spc="95" dirty="0">
                <a:solidFill>
                  <a:srgbClr val="252525"/>
                </a:solidFill>
                <a:latin typeface="Calibri"/>
                <a:cs typeface="Calibri"/>
              </a:rPr>
              <a:t>средств, </a:t>
            </a:r>
            <a:r>
              <a:rPr sz="1800" spc="125" dirty="0">
                <a:solidFill>
                  <a:srgbClr val="252525"/>
                </a:solidFill>
                <a:latin typeface="Calibri"/>
                <a:cs typeface="Calibri"/>
              </a:rPr>
              <a:t>предназначенных </a:t>
            </a:r>
            <a:r>
              <a:rPr sz="1800" spc="135" dirty="0">
                <a:solidFill>
                  <a:srgbClr val="252525"/>
                </a:solidFill>
                <a:latin typeface="Calibri"/>
                <a:cs typeface="Calibri"/>
              </a:rPr>
              <a:t>для финансового  </a:t>
            </a:r>
            <a:r>
              <a:rPr sz="1800" spc="140" dirty="0">
                <a:solidFill>
                  <a:srgbClr val="252525"/>
                </a:solidFill>
                <a:latin typeface="Calibri"/>
                <a:cs typeface="Calibri"/>
              </a:rPr>
              <a:t>обеспечения </a:t>
            </a:r>
            <a:r>
              <a:rPr sz="1800" spc="110" dirty="0">
                <a:solidFill>
                  <a:srgbClr val="252525"/>
                </a:solidFill>
                <a:latin typeface="Calibri"/>
                <a:cs typeface="Calibri"/>
              </a:rPr>
              <a:t>задач </a:t>
            </a:r>
            <a:r>
              <a:rPr sz="1800" spc="265" dirty="0">
                <a:solidFill>
                  <a:srgbClr val="252525"/>
                </a:solidFill>
                <a:latin typeface="Calibri"/>
                <a:cs typeface="Calibri"/>
              </a:rPr>
              <a:t>и </a:t>
            </a:r>
            <a:r>
              <a:rPr sz="1800" spc="155" dirty="0">
                <a:solidFill>
                  <a:srgbClr val="252525"/>
                </a:solidFill>
                <a:latin typeface="Calibri"/>
                <a:cs typeface="Calibri"/>
              </a:rPr>
              <a:t>функций </a:t>
            </a:r>
            <a:r>
              <a:rPr sz="1800" spc="114" dirty="0">
                <a:solidFill>
                  <a:srgbClr val="252525"/>
                </a:solidFill>
                <a:latin typeface="Calibri"/>
                <a:cs typeface="Calibri"/>
              </a:rPr>
              <a:t>государства </a:t>
            </a:r>
            <a:r>
              <a:rPr sz="1800" spc="265" dirty="0">
                <a:solidFill>
                  <a:srgbClr val="252525"/>
                </a:solidFill>
                <a:latin typeface="Calibri"/>
                <a:cs typeface="Calibri"/>
              </a:rPr>
              <a:t>и </a:t>
            </a:r>
            <a:r>
              <a:rPr sz="1800" spc="125" dirty="0">
                <a:solidFill>
                  <a:srgbClr val="252525"/>
                </a:solidFill>
                <a:latin typeface="Calibri"/>
                <a:cs typeface="Calibri"/>
              </a:rPr>
              <a:t>местного  </a:t>
            </a:r>
            <a:r>
              <a:rPr sz="1800" spc="135" dirty="0">
                <a:solidFill>
                  <a:srgbClr val="252525"/>
                </a:solidFill>
                <a:latin typeface="Calibri"/>
                <a:cs typeface="Calibri"/>
              </a:rPr>
              <a:t>самоуправления</a:t>
            </a:r>
            <a:endParaRPr sz="1800">
              <a:latin typeface="Calibri"/>
              <a:cs typeface="Calibri"/>
            </a:endParaRPr>
          </a:p>
          <a:p>
            <a:pPr>
              <a:lnSpc>
                <a:spcPct val="100000"/>
              </a:lnSpc>
              <a:spcBef>
                <a:spcPts val="60"/>
              </a:spcBef>
            </a:pPr>
            <a:endParaRPr sz="1650">
              <a:latin typeface="Calibri"/>
              <a:cs typeface="Calibri"/>
            </a:endParaRPr>
          </a:p>
          <a:p>
            <a:pPr marL="12700" marR="5080" algn="just">
              <a:lnSpc>
                <a:spcPct val="100000"/>
              </a:lnSpc>
            </a:pPr>
            <a:r>
              <a:rPr sz="2000" b="1" spc="180" dirty="0">
                <a:solidFill>
                  <a:srgbClr val="252525"/>
                </a:solidFill>
                <a:latin typeface="Calibri"/>
                <a:cs typeface="Calibri"/>
              </a:rPr>
              <a:t>Доходы </a:t>
            </a:r>
            <a:r>
              <a:rPr sz="2000" b="1" spc="190" dirty="0">
                <a:solidFill>
                  <a:srgbClr val="252525"/>
                </a:solidFill>
                <a:latin typeface="Calibri"/>
                <a:cs typeface="Calibri"/>
              </a:rPr>
              <a:t>бюджета </a:t>
            </a:r>
            <a:r>
              <a:rPr sz="2000" b="1" spc="5" dirty="0">
                <a:solidFill>
                  <a:srgbClr val="252525"/>
                </a:solidFill>
                <a:latin typeface="Calibri"/>
                <a:cs typeface="Calibri"/>
              </a:rPr>
              <a:t>– </a:t>
            </a:r>
            <a:r>
              <a:rPr sz="1800" spc="140" dirty="0">
                <a:solidFill>
                  <a:srgbClr val="252525"/>
                </a:solidFill>
                <a:latin typeface="Calibri"/>
                <a:cs typeface="Calibri"/>
              </a:rPr>
              <a:t>поступающие </a:t>
            </a:r>
            <a:r>
              <a:rPr sz="1800" spc="229" dirty="0">
                <a:solidFill>
                  <a:srgbClr val="252525"/>
                </a:solidFill>
                <a:latin typeface="Calibri"/>
                <a:cs typeface="Calibri"/>
              </a:rPr>
              <a:t>в </a:t>
            </a:r>
            <a:r>
              <a:rPr sz="1800" spc="130" dirty="0">
                <a:solidFill>
                  <a:srgbClr val="252525"/>
                </a:solidFill>
                <a:latin typeface="Calibri"/>
                <a:cs typeface="Calibri"/>
              </a:rPr>
              <a:t>бюджет  денежные </a:t>
            </a:r>
            <a:r>
              <a:rPr sz="1800" spc="95" dirty="0">
                <a:solidFill>
                  <a:srgbClr val="252525"/>
                </a:solidFill>
                <a:latin typeface="Calibri"/>
                <a:cs typeface="Calibri"/>
              </a:rPr>
              <a:t>средства, </a:t>
            </a:r>
            <a:r>
              <a:rPr sz="1800" spc="140" dirty="0">
                <a:solidFill>
                  <a:srgbClr val="252525"/>
                </a:solidFill>
                <a:latin typeface="Calibri"/>
                <a:cs typeface="Calibri"/>
              </a:rPr>
              <a:t>за исключением </a:t>
            </a:r>
            <a:r>
              <a:rPr sz="1800" spc="95" dirty="0">
                <a:solidFill>
                  <a:srgbClr val="252525"/>
                </a:solidFill>
                <a:latin typeface="Calibri"/>
                <a:cs typeface="Calibri"/>
              </a:rPr>
              <a:t>средств,  </a:t>
            </a:r>
            <a:r>
              <a:rPr sz="1800" spc="150" dirty="0">
                <a:solidFill>
                  <a:srgbClr val="252525"/>
                </a:solidFill>
                <a:latin typeface="Calibri"/>
                <a:cs typeface="Calibri"/>
              </a:rPr>
              <a:t>являющихся </a:t>
            </a:r>
            <a:r>
              <a:rPr sz="1800" spc="130" dirty="0">
                <a:solidFill>
                  <a:srgbClr val="252525"/>
                </a:solidFill>
                <a:latin typeface="Calibri"/>
                <a:cs typeface="Calibri"/>
              </a:rPr>
              <a:t>источниками </a:t>
            </a:r>
            <a:r>
              <a:rPr sz="1800" spc="150" dirty="0">
                <a:solidFill>
                  <a:srgbClr val="252525"/>
                </a:solidFill>
                <a:latin typeface="Calibri"/>
                <a:cs typeface="Calibri"/>
              </a:rPr>
              <a:t>финансирования </a:t>
            </a:r>
            <a:r>
              <a:rPr sz="1800" spc="135" dirty="0">
                <a:solidFill>
                  <a:srgbClr val="252525"/>
                </a:solidFill>
                <a:latin typeface="Calibri"/>
                <a:cs typeface="Calibri"/>
              </a:rPr>
              <a:t>дефицита  </a:t>
            </a:r>
            <a:r>
              <a:rPr sz="1800" spc="125" dirty="0">
                <a:solidFill>
                  <a:srgbClr val="252525"/>
                </a:solidFill>
                <a:latin typeface="Calibri"/>
                <a:cs typeface="Calibri"/>
              </a:rPr>
              <a:t>бюджета</a:t>
            </a:r>
            <a:endParaRPr sz="1800">
              <a:latin typeface="Calibri"/>
              <a:cs typeface="Calibri"/>
            </a:endParaRPr>
          </a:p>
        </p:txBody>
      </p:sp>
      <p:sp>
        <p:nvSpPr>
          <p:cNvPr id="5" name="object 5"/>
          <p:cNvSpPr txBox="1"/>
          <p:nvPr/>
        </p:nvSpPr>
        <p:spPr>
          <a:xfrm>
            <a:off x="141562" y="2786058"/>
            <a:ext cx="8788156" cy="875240"/>
          </a:xfrm>
          <a:prstGeom prst="rect">
            <a:avLst/>
          </a:prstGeom>
        </p:spPr>
        <p:style>
          <a:lnRef idx="1">
            <a:schemeClr val="dk1"/>
          </a:lnRef>
          <a:fillRef idx="2">
            <a:schemeClr val="dk1"/>
          </a:fillRef>
          <a:effectRef idx="1">
            <a:schemeClr val="dk1"/>
          </a:effectRef>
          <a:fontRef idx="minor">
            <a:schemeClr val="dk1"/>
          </a:fontRef>
        </p:style>
        <p:txBody>
          <a:bodyPr vert="horz" wrap="square" lIns="0" tIns="13335" rIns="0" bIns="0" rtlCol="0">
            <a:spAutoFit/>
          </a:bodyPr>
          <a:lstStyle/>
          <a:p>
            <a:pPr marL="12700">
              <a:lnSpc>
                <a:spcPct val="100000"/>
              </a:lnSpc>
              <a:spcBef>
                <a:spcPts val="105"/>
              </a:spcBef>
              <a:tabLst>
                <a:tab pos="1841500" algn="l"/>
                <a:tab pos="3731895" algn="l"/>
              </a:tabLst>
            </a:pPr>
            <a:r>
              <a:rPr sz="2000" b="1" spc="195" dirty="0">
                <a:solidFill>
                  <a:srgbClr val="252525"/>
                </a:solidFill>
                <a:latin typeface="Calibri"/>
                <a:cs typeface="Calibri"/>
              </a:rPr>
              <a:t>Расходы</a:t>
            </a:r>
            <a:r>
              <a:rPr sz="2000" b="1" spc="195">
                <a:solidFill>
                  <a:srgbClr val="252525"/>
                </a:solidFill>
                <a:latin typeface="Calibri"/>
                <a:cs typeface="Calibri"/>
              </a:rPr>
              <a:t>	</a:t>
            </a:r>
            <a:r>
              <a:rPr sz="2000" b="1" spc="190" smtClean="0">
                <a:solidFill>
                  <a:srgbClr val="252525"/>
                </a:solidFill>
                <a:latin typeface="Calibri"/>
                <a:cs typeface="Calibri"/>
              </a:rPr>
              <a:t>бюджета</a:t>
            </a:r>
            <a:r>
              <a:rPr sz="2000" b="1" spc="160" smtClean="0">
                <a:solidFill>
                  <a:srgbClr val="252525"/>
                </a:solidFill>
                <a:latin typeface="Calibri"/>
                <a:cs typeface="Calibri"/>
              </a:rPr>
              <a:t>-</a:t>
            </a:r>
            <a:r>
              <a:rPr lang="ru-RU" sz="2000" b="1" spc="160" dirty="0" smtClean="0">
                <a:solidFill>
                  <a:srgbClr val="252525"/>
                </a:solidFill>
                <a:latin typeface="Calibri"/>
                <a:cs typeface="Calibri"/>
              </a:rPr>
              <a:t> выплаченные </a:t>
            </a:r>
            <a:r>
              <a:rPr sz="1800" spc="180" smtClean="0">
                <a:solidFill>
                  <a:srgbClr val="252525"/>
                </a:solidFill>
                <a:latin typeface="Calibri"/>
                <a:cs typeface="Calibri"/>
              </a:rPr>
              <a:t>из</a:t>
            </a:r>
            <a:r>
              <a:rPr sz="1800" spc="180">
                <a:solidFill>
                  <a:srgbClr val="252525"/>
                </a:solidFill>
                <a:latin typeface="Calibri"/>
                <a:cs typeface="Calibri"/>
              </a:rPr>
              <a:t>	</a:t>
            </a:r>
            <a:r>
              <a:rPr sz="1800" spc="120" smtClean="0">
                <a:solidFill>
                  <a:srgbClr val="252525"/>
                </a:solidFill>
                <a:latin typeface="Calibri"/>
                <a:cs typeface="Calibri"/>
              </a:rPr>
              <a:t>бюджета</a:t>
            </a:r>
            <a:r>
              <a:rPr lang="ru-RU" sz="1800" spc="120" dirty="0" smtClean="0">
                <a:solidFill>
                  <a:srgbClr val="252525"/>
                </a:solidFill>
                <a:latin typeface="Calibri"/>
                <a:cs typeface="Calibri"/>
              </a:rPr>
              <a:t>  </a:t>
            </a:r>
            <a:r>
              <a:rPr sz="1800" spc="130" smtClean="0">
                <a:solidFill>
                  <a:srgbClr val="252525"/>
                </a:solidFill>
                <a:latin typeface="Calibri"/>
                <a:cs typeface="Calibri"/>
              </a:rPr>
              <a:t>денежные</a:t>
            </a:r>
            <a:r>
              <a:rPr lang="ru-RU" sz="1800" spc="130" dirty="0" smtClean="0">
                <a:solidFill>
                  <a:srgbClr val="252525"/>
                </a:solidFill>
                <a:latin typeface="Calibri"/>
                <a:cs typeface="Calibri"/>
              </a:rPr>
              <a:t> средства, за исключением </a:t>
            </a:r>
            <a:r>
              <a:rPr sz="1800" spc="95" smtClean="0">
                <a:solidFill>
                  <a:srgbClr val="252525"/>
                </a:solidFill>
                <a:latin typeface="Calibri"/>
                <a:cs typeface="Calibri"/>
              </a:rPr>
              <a:t>средства</a:t>
            </a:r>
            <a:r>
              <a:rPr sz="1800" spc="95" dirty="0">
                <a:solidFill>
                  <a:srgbClr val="252525"/>
                </a:solidFill>
                <a:latin typeface="Calibri"/>
                <a:cs typeface="Calibri"/>
              </a:rPr>
              <a:t>,  </a:t>
            </a:r>
            <a:r>
              <a:rPr sz="1800" spc="145" dirty="0">
                <a:solidFill>
                  <a:srgbClr val="252525"/>
                </a:solidFill>
                <a:latin typeface="Calibri"/>
                <a:cs typeface="Calibri"/>
              </a:rPr>
              <a:t>с</a:t>
            </a:r>
            <a:r>
              <a:rPr sz="1800" spc="185" dirty="0">
                <a:solidFill>
                  <a:srgbClr val="252525"/>
                </a:solidFill>
                <a:latin typeface="Calibri"/>
                <a:cs typeface="Calibri"/>
              </a:rPr>
              <a:t>р</a:t>
            </a:r>
            <a:r>
              <a:rPr sz="1800" spc="120" dirty="0">
                <a:solidFill>
                  <a:srgbClr val="252525"/>
                </a:solidFill>
                <a:latin typeface="Calibri"/>
                <a:cs typeface="Calibri"/>
              </a:rPr>
              <a:t>е</a:t>
            </a:r>
            <a:r>
              <a:rPr sz="1800" spc="70" dirty="0">
                <a:solidFill>
                  <a:srgbClr val="252525"/>
                </a:solidFill>
                <a:latin typeface="Calibri"/>
                <a:cs typeface="Calibri"/>
              </a:rPr>
              <a:t>д</a:t>
            </a:r>
            <a:r>
              <a:rPr sz="1800" spc="135" dirty="0">
                <a:solidFill>
                  <a:srgbClr val="252525"/>
                </a:solidFill>
                <a:latin typeface="Calibri"/>
                <a:cs typeface="Calibri"/>
              </a:rPr>
              <a:t>с</a:t>
            </a:r>
            <a:r>
              <a:rPr sz="1800" spc="50" dirty="0">
                <a:solidFill>
                  <a:srgbClr val="252525"/>
                </a:solidFill>
                <a:latin typeface="Calibri"/>
                <a:cs typeface="Calibri"/>
              </a:rPr>
              <a:t>т</a:t>
            </a:r>
            <a:r>
              <a:rPr sz="1800" spc="130" dirty="0">
                <a:solidFill>
                  <a:srgbClr val="252525"/>
                </a:solidFill>
                <a:latin typeface="Calibri"/>
                <a:cs typeface="Calibri"/>
              </a:rPr>
              <a:t>в</a:t>
            </a:r>
            <a:r>
              <a:rPr sz="1800" spc="-70" dirty="0">
                <a:solidFill>
                  <a:srgbClr val="252525"/>
                </a:solidFill>
                <a:latin typeface="Calibri"/>
                <a:cs typeface="Calibri"/>
              </a:rPr>
              <a:t>,</a:t>
            </a:r>
            <a:r>
              <a:rPr sz="1800">
                <a:solidFill>
                  <a:srgbClr val="252525"/>
                </a:solidFill>
                <a:latin typeface="Calibri"/>
                <a:cs typeface="Calibri"/>
              </a:rPr>
              <a:t>	</a:t>
            </a:r>
            <a:r>
              <a:rPr sz="1800" spc="135" smtClean="0">
                <a:solidFill>
                  <a:srgbClr val="252525"/>
                </a:solidFill>
                <a:latin typeface="Calibri"/>
                <a:cs typeface="Calibri"/>
              </a:rPr>
              <a:t>я</a:t>
            </a:r>
            <a:r>
              <a:rPr sz="1800" spc="120" smtClean="0">
                <a:solidFill>
                  <a:srgbClr val="252525"/>
                </a:solidFill>
                <a:latin typeface="Calibri"/>
                <a:cs typeface="Calibri"/>
              </a:rPr>
              <a:t>в</a:t>
            </a:r>
            <a:r>
              <a:rPr sz="1800" spc="105" smtClean="0">
                <a:solidFill>
                  <a:srgbClr val="252525"/>
                </a:solidFill>
                <a:latin typeface="Calibri"/>
                <a:cs typeface="Calibri"/>
              </a:rPr>
              <a:t>л</a:t>
            </a:r>
            <a:r>
              <a:rPr sz="1800" spc="135" smtClean="0">
                <a:solidFill>
                  <a:srgbClr val="252525"/>
                </a:solidFill>
                <a:latin typeface="Calibri"/>
                <a:cs typeface="Calibri"/>
              </a:rPr>
              <a:t>я</a:t>
            </a:r>
            <a:r>
              <a:rPr sz="1800" spc="160" smtClean="0">
                <a:solidFill>
                  <a:srgbClr val="252525"/>
                </a:solidFill>
                <a:latin typeface="Calibri"/>
                <a:cs typeface="Calibri"/>
              </a:rPr>
              <a:t>ю</a:t>
            </a:r>
            <a:r>
              <a:rPr sz="1800" spc="215" smtClean="0">
                <a:solidFill>
                  <a:srgbClr val="252525"/>
                </a:solidFill>
                <a:latin typeface="Calibri"/>
                <a:cs typeface="Calibri"/>
              </a:rPr>
              <a:t>щ</a:t>
            </a:r>
            <a:r>
              <a:rPr sz="1800" spc="165" smtClean="0">
                <a:solidFill>
                  <a:srgbClr val="252525"/>
                </a:solidFill>
                <a:latin typeface="Calibri"/>
                <a:cs typeface="Calibri"/>
              </a:rPr>
              <a:t>и</a:t>
            </a:r>
            <a:r>
              <a:rPr sz="1800" spc="65" smtClean="0">
                <a:solidFill>
                  <a:srgbClr val="252525"/>
                </a:solidFill>
                <a:latin typeface="Calibri"/>
                <a:cs typeface="Calibri"/>
              </a:rPr>
              <a:t>х</a:t>
            </a:r>
            <a:r>
              <a:rPr sz="1800" spc="135" smtClean="0">
                <a:solidFill>
                  <a:srgbClr val="252525"/>
                </a:solidFill>
                <a:latin typeface="Calibri"/>
                <a:cs typeface="Calibri"/>
              </a:rPr>
              <a:t>с</a:t>
            </a:r>
            <a:r>
              <a:rPr sz="1800" spc="235" smtClean="0">
                <a:solidFill>
                  <a:srgbClr val="252525"/>
                </a:solidFill>
                <a:latin typeface="Calibri"/>
                <a:cs typeface="Calibri"/>
              </a:rPr>
              <a:t>я</a:t>
            </a:r>
            <a:r>
              <a:rPr lang="ru-RU" sz="1800" spc="235" dirty="0" smtClean="0">
                <a:solidFill>
                  <a:srgbClr val="252525"/>
                </a:solidFill>
                <a:latin typeface="Calibri"/>
                <a:cs typeface="Calibri"/>
              </a:rPr>
              <a:t> </a:t>
            </a:r>
            <a:r>
              <a:rPr sz="1800" spc="165" smtClean="0">
                <a:solidFill>
                  <a:srgbClr val="252525"/>
                </a:solidFill>
                <a:latin typeface="Calibri"/>
                <a:cs typeface="Calibri"/>
              </a:rPr>
              <a:t>и</a:t>
            </a:r>
            <a:r>
              <a:rPr sz="1800" spc="135" smtClean="0">
                <a:solidFill>
                  <a:srgbClr val="252525"/>
                </a:solidFill>
                <a:latin typeface="Calibri"/>
                <a:cs typeface="Calibri"/>
              </a:rPr>
              <a:t>с</a:t>
            </a:r>
            <a:r>
              <a:rPr sz="1800" spc="50" smtClean="0">
                <a:solidFill>
                  <a:srgbClr val="252525"/>
                </a:solidFill>
                <a:latin typeface="Calibri"/>
                <a:cs typeface="Calibri"/>
              </a:rPr>
              <a:t>т</a:t>
            </a:r>
            <a:r>
              <a:rPr sz="1800" spc="90" smtClean="0">
                <a:solidFill>
                  <a:srgbClr val="252525"/>
                </a:solidFill>
                <a:latin typeface="Calibri"/>
                <a:cs typeface="Calibri"/>
              </a:rPr>
              <a:t>о</a:t>
            </a:r>
            <a:r>
              <a:rPr sz="1800" spc="135" smtClean="0">
                <a:solidFill>
                  <a:srgbClr val="252525"/>
                </a:solidFill>
                <a:latin typeface="Calibri"/>
                <a:cs typeface="Calibri"/>
              </a:rPr>
              <a:t>ч</a:t>
            </a:r>
            <a:r>
              <a:rPr sz="1800" spc="150" smtClean="0">
                <a:solidFill>
                  <a:srgbClr val="252525"/>
                </a:solidFill>
                <a:latin typeface="Calibri"/>
                <a:cs typeface="Calibri"/>
              </a:rPr>
              <a:t>н</a:t>
            </a:r>
            <a:r>
              <a:rPr sz="1800" spc="165" smtClean="0">
                <a:solidFill>
                  <a:srgbClr val="252525"/>
                </a:solidFill>
                <a:latin typeface="Calibri"/>
                <a:cs typeface="Calibri"/>
              </a:rPr>
              <a:t>и</a:t>
            </a:r>
            <a:r>
              <a:rPr sz="1800" spc="110" smtClean="0">
                <a:solidFill>
                  <a:srgbClr val="252525"/>
                </a:solidFill>
                <a:latin typeface="Calibri"/>
                <a:cs typeface="Calibri"/>
              </a:rPr>
              <a:t>к</a:t>
            </a:r>
            <a:r>
              <a:rPr sz="1800" spc="70" smtClean="0">
                <a:solidFill>
                  <a:srgbClr val="252525"/>
                </a:solidFill>
                <a:latin typeface="Calibri"/>
                <a:cs typeface="Calibri"/>
              </a:rPr>
              <a:t>а</a:t>
            </a:r>
            <a:r>
              <a:rPr sz="1800" spc="110" smtClean="0">
                <a:solidFill>
                  <a:srgbClr val="252525"/>
                </a:solidFill>
                <a:latin typeface="Calibri"/>
                <a:cs typeface="Calibri"/>
              </a:rPr>
              <a:t>м</a:t>
            </a:r>
            <a:r>
              <a:rPr sz="1800" spc="265" smtClean="0">
                <a:solidFill>
                  <a:srgbClr val="252525"/>
                </a:solidFill>
                <a:latin typeface="Calibri"/>
                <a:cs typeface="Calibri"/>
              </a:rPr>
              <a:t>и</a:t>
            </a:r>
            <a:r>
              <a:rPr lang="ru-RU" sz="1800" spc="265" dirty="0" smtClean="0">
                <a:solidFill>
                  <a:srgbClr val="252525"/>
                </a:solidFill>
                <a:latin typeface="Calibri"/>
                <a:cs typeface="Calibri"/>
              </a:rPr>
              <a:t> финансирования дефицита бюджета</a:t>
            </a:r>
            <a:endParaRPr sz="1800">
              <a:latin typeface="Calibri"/>
              <a:cs typeface="Calibri"/>
            </a:endParaRPr>
          </a:p>
        </p:txBody>
      </p:sp>
      <p:sp>
        <p:nvSpPr>
          <p:cNvPr id="7" name="object 7"/>
          <p:cNvSpPr/>
          <p:nvPr/>
        </p:nvSpPr>
        <p:spPr>
          <a:xfrm>
            <a:off x="0" y="80582"/>
            <a:ext cx="9144000" cy="0"/>
          </a:xfrm>
          <a:custGeom>
            <a:avLst/>
            <a:gdLst/>
            <a:ahLst/>
            <a:cxnLst/>
            <a:rect l="l" t="t" r="r" b="b"/>
            <a:pathLst>
              <a:path w="6858000">
                <a:moveTo>
                  <a:pt x="0" y="0"/>
                </a:moveTo>
                <a:lnTo>
                  <a:pt x="6858000" y="0"/>
                </a:lnTo>
              </a:path>
            </a:pathLst>
          </a:custGeom>
          <a:ln w="25400">
            <a:solidFill>
              <a:srgbClr val="2B968D"/>
            </a:solidFill>
          </a:ln>
        </p:spPr>
        <p:txBody>
          <a:bodyPr wrap="square" lIns="0" tIns="0" rIns="0" bIns="0" rtlCol="0"/>
          <a:lstStyle/>
          <a:p>
            <a:endParaRPr/>
          </a:p>
        </p:txBody>
      </p:sp>
      <p:sp>
        <p:nvSpPr>
          <p:cNvPr id="8" name="object 8"/>
          <p:cNvSpPr/>
          <p:nvPr/>
        </p:nvSpPr>
        <p:spPr>
          <a:xfrm>
            <a:off x="0" y="782669"/>
            <a:ext cx="9144000" cy="0"/>
          </a:xfrm>
          <a:custGeom>
            <a:avLst/>
            <a:gdLst/>
            <a:ahLst/>
            <a:cxnLst/>
            <a:rect l="l" t="t" r="r" b="b"/>
            <a:pathLst>
              <a:path w="6858000">
                <a:moveTo>
                  <a:pt x="6858000" y="0"/>
                </a:moveTo>
                <a:lnTo>
                  <a:pt x="0" y="0"/>
                </a:lnTo>
              </a:path>
            </a:pathLst>
          </a:custGeom>
          <a:ln w="25400">
            <a:solidFill>
              <a:srgbClr val="2B968D"/>
            </a:solidFill>
          </a:ln>
        </p:spPr>
        <p:txBody>
          <a:bodyPr wrap="square" lIns="0" tIns="0" rIns="0" bIns="0" rtlCol="0"/>
          <a:lstStyle/>
          <a:p>
            <a:endParaRPr/>
          </a:p>
        </p:txBody>
      </p:sp>
      <p:sp>
        <p:nvSpPr>
          <p:cNvPr id="9" name="object 9"/>
          <p:cNvSpPr txBox="1"/>
          <p:nvPr/>
        </p:nvSpPr>
        <p:spPr>
          <a:xfrm>
            <a:off x="122055" y="3643314"/>
            <a:ext cx="8879101" cy="3060068"/>
          </a:xfrm>
          <a:prstGeom prst="rect">
            <a:avLst/>
          </a:prstGeom>
        </p:spPr>
        <p:style>
          <a:lnRef idx="1">
            <a:schemeClr val="dk1"/>
          </a:lnRef>
          <a:fillRef idx="2">
            <a:schemeClr val="dk1"/>
          </a:fillRef>
          <a:effectRef idx="1">
            <a:schemeClr val="dk1"/>
          </a:effectRef>
          <a:fontRef idx="minor">
            <a:schemeClr val="dk1"/>
          </a:fontRef>
        </p:style>
        <p:txBody>
          <a:bodyPr vert="horz" wrap="square" lIns="0" tIns="12700" rIns="0" bIns="0" rtlCol="0">
            <a:spAutoFit/>
          </a:bodyPr>
          <a:lstStyle/>
          <a:p>
            <a:pPr marL="27305" marR="5080" algn="just">
              <a:lnSpc>
                <a:spcPct val="103099"/>
              </a:lnSpc>
              <a:spcBef>
                <a:spcPts val="1620"/>
              </a:spcBef>
            </a:pPr>
            <a:r>
              <a:rPr sz="2000" b="1" spc="190" smtClean="0">
                <a:solidFill>
                  <a:srgbClr val="252525"/>
                </a:solidFill>
                <a:latin typeface="Calibri"/>
                <a:cs typeface="Calibri"/>
              </a:rPr>
              <a:t>Межбюджетные </a:t>
            </a:r>
            <a:r>
              <a:rPr sz="2000" b="1" spc="204" dirty="0">
                <a:solidFill>
                  <a:srgbClr val="252525"/>
                </a:solidFill>
                <a:latin typeface="Calibri"/>
                <a:cs typeface="Calibri"/>
              </a:rPr>
              <a:t>трансферты </a:t>
            </a:r>
            <a:r>
              <a:rPr sz="2000" b="1" spc="160" dirty="0">
                <a:solidFill>
                  <a:srgbClr val="252525"/>
                </a:solidFill>
                <a:latin typeface="Calibri"/>
                <a:cs typeface="Calibri"/>
              </a:rPr>
              <a:t>-  </a:t>
            </a:r>
            <a:r>
              <a:rPr sz="1800" spc="95" dirty="0">
                <a:solidFill>
                  <a:srgbClr val="252525"/>
                </a:solidFill>
                <a:latin typeface="Calibri"/>
                <a:cs typeface="Calibri"/>
              </a:rPr>
              <a:t>средства,  </a:t>
            </a:r>
            <a:r>
              <a:rPr sz="1800" spc="120" dirty="0">
                <a:solidFill>
                  <a:srgbClr val="252525"/>
                </a:solidFill>
                <a:latin typeface="Calibri"/>
                <a:cs typeface="Calibri"/>
              </a:rPr>
              <a:t>предоставляемые</a:t>
            </a:r>
            <a:r>
              <a:rPr sz="1800" spc="-65" dirty="0">
                <a:solidFill>
                  <a:srgbClr val="252525"/>
                </a:solidFill>
                <a:latin typeface="Calibri"/>
                <a:cs typeface="Calibri"/>
              </a:rPr>
              <a:t> </a:t>
            </a:r>
            <a:r>
              <a:rPr sz="1800" spc="135" dirty="0">
                <a:solidFill>
                  <a:srgbClr val="252525"/>
                </a:solidFill>
                <a:latin typeface="Calibri"/>
                <a:cs typeface="Calibri"/>
              </a:rPr>
              <a:t>одним</a:t>
            </a:r>
            <a:r>
              <a:rPr sz="1800" spc="-60" dirty="0">
                <a:solidFill>
                  <a:srgbClr val="252525"/>
                </a:solidFill>
                <a:latin typeface="Calibri"/>
                <a:cs typeface="Calibri"/>
              </a:rPr>
              <a:t> </a:t>
            </a:r>
            <a:r>
              <a:rPr sz="1800" spc="120" dirty="0">
                <a:solidFill>
                  <a:srgbClr val="252525"/>
                </a:solidFill>
                <a:latin typeface="Calibri"/>
                <a:cs typeface="Calibri"/>
              </a:rPr>
              <a:t>бюджетом</a:t>
            </a:r>
            <a:r>
              <a:rPr sz="1800" spc="-60" dirty="0">
                <a:solidFill>
                  <a:srgbClr val="252525"/>
                </a:solidFill>
                <a:latin typeface="Calibri"/>
                <a:cs typeface="Calibri"/>
              </a:rPr>
              <a:t> </a:t>
            </a:r>
            <a:r>
              <a:rPr sz="1800" spc="125" dirty="0">
                <a:solidFill>
                  <a:srgbClr val="252525"/>
                </a:solidFill>
                <a:latin typeface="Calibri"/>
                <a:cs typeface="Calibri"/>
              </a:rPr>
              <a:t>бюджетной</a:t>
            </a:r>
            <a:r>
              <a:rPr sz="1800" spc="-70" dirty="0">
                <a:solidFill>
                  <a:srgbClr val="252525"/>
                </a:solidFill>
                <a:latin typeface="Calibri"/>
                <a:cs typeface="Calibri"/>
              </a:rPr>
              <a:t> </a:t>
            </a:r>
            <a:r>
              <a:rPr sz="1800" spc="135" dirty="0">
                <a:solidFill>
                  <a:srgbClr val="252525"/>
                </a:solidFill>
                <a:latin typeface="Calibri"/>
                <a:cs typeface="Calibri"/>
              </a:rPr>
              <a:t>системы  </a:t>
            </a:r>
            <a:r>
              <a:rPr sz="1800" spc="155" dirty="0">
                <a:solidFill>
                  <a:srgbClr val="252525"/>
                </a:solidFill>
                <a:latin typeface="Calibri"/>
                <a:cs typeface="Calibri"/>
              </a:rPr>
              <a:t>Российской </a:t>
            </a:r>
            <a:r>
              <a:rPr sz="1800" spc="160" dirty="0">
                <a:solidFill>
                  <a:srgbClr val="252525"/>
                </a:solidFill>
                <a:latin typeface="Calibri"/>
                <a:cs typeface="Calibri"/>
              </a:rPr>
              <a:t>Федерации </a:t>
            </a:r>
            <a:r>
              <a:rPr sz="1800" spc="120" dirty="0">
                <a:solidFill>
                  <a:srgbClr val="252525"/>
                </a:solidFill>
                <a:latin typeface="Calibri"/>
                <a:cs typeface="Calibri"/>
              </a:rPr>
              <a:t>другому бюджету </a:t>
            </a:r>
            <a:r>
              <a:rPr sz="1800" spc="125" dirty="0">
                <a:solidFill>
                  <a:srgbClr val="252525"/>
                </a:solidFill>
                <a:latin typeface="Calibri"/>
                <a:cs typeface="Calibri"/>
              </a:rPr>
              <a:t>бюджетной  </a:t>
            </a:r>
            <a:r>
              <a:rPr sz="1800" spc="135" dirty="0">
                <a:solidFill>
                  <a:srgbClr val="252525"/>
                </a:solidFill>
                <a:latin typeface="Calibri"/>
                <a:cs typeface="Calibri"/>
              </a:rPr>
              <a:t>системы</a:t>
            </a:r>
            <a:r>
              <a:rPr sz="1800" spc="-170" dirty="0">
                <a:solidFill>
                  <a:srgbClr val="252525"/>
                </a:solidFill>
                <a:latin typeface="Calibri"/>
                <a:cs typeface="Calibri"/>
              </a:rPr>
              <a:t> </a:t>
            </a:r>
            <a:r>
              <a:rPr sz="1800" spc="155" dirty="0">
                <a:solidFill>
                  <a:srgbClr val="252525"/>
                </a:solidFill>
                <a:latin typeface="Calibri"/>
                <a:cs typeface="Calibri"/>
              </a:rPr>
              <a:t>Российской</a:t>
            </a:r>
            <a:r>
              <a:rPr sz="1800" spc="-130" dirty="0">
                <a:solidFill>
                  <a:srgbClr val="252525"/>
                </a:solidFill>
                <a:latin typeface="Calibri"/>
                <a:cs typeface="Calibri"/>
              </a:rPr>
              <a:t> </a:t>
            </a:r>
            <a:r>
              <a:rPr sz="1800" spc="165" dirty="0">
                <a:solidFill>
                  <a:srgbClr val="252525"/>
                </a:solidFill>
                <a:latin typeface="Calibri"/>
                <a:cs typeface="Calibri"/>
              </a:rPr>
              <a:t>Федерации</a:t>
            </a:r>
            <a:endParaRPr sz="1800">
              <a:latin typeface="Calibri"/>
              <a:cs typeface="Calibri"/>
            </a:endParaRPr>
          </a:p>
          <a:p>
            <a:pPr marL="12700">
              <a:lnSpc>
                <a:spcPct val="100000"/>
              </a:lnSpc>
              <a:spcBef>
                <a:spcPts val="1689"/>
              </a:spcBef>
            </a:pPr>
            <a:r>
              <a:rPr sz="2000" b="1" spc="220" dirty="0">
                <a:solidFill>
                  <a:srgbClr val="252525"/>
                </a:solidFill>
                <a:latin typeface="Calibri"/>
                <a:cs typeface="Calibri"/>
              </a:rPr>
              <a:t>Дефицит </a:t>
            </a:r>
            <a:r>
              <a:rPr sz="2000" b="1" spc="190" dirty="0">
                <a:solidFill>
                  <a:srgbClr val="252525"/>
                </a:solidFill>
                <a:latin typeface="Calibri"/>
                <a:cs typeface="Calibri"/>
              </a:rPr>
              <a:t>бюджета </a:t>
            </a:r>
            <a:r>
              <a:rPr sz="2000" b="1" spc="5" dirty="0">
                <a:solidFill>
                  <a:srgbClr val="252525"/>
                </a:solidFill>
                <a:latin typeface="Calibri"/>
                <a:cs typeface="Calibri"/>
              </a:rPr>
              <a:t>– </a:t>
            </a:r>
            <a:r>
              <a:rPr sz="1800" spc="160" dirty="0">
                <a:solidFill>
                  <a:srgbClr val="252525"/>
                </a:solidFill>
                <a:latin typeface="Calibri"/>
                <a:cs typeface="Calibri"/>
              </a:rPr>
              <a:t>превышение </a:t>
            </a:r>
            <a:r>
              <a:rPr sz="1800" spc="120" dirty="0">
                <a:solidFill>
                  <a:srgbClr val="252525"/>
                </a:solidFill>
                <a:latin typeface="Calibri"/>
                <a:cs typeface="Calibri"/>
              </a:rPr>
              <a:t>расходов</a:t>
            </a:r>
            <a:r>
              <a:rPr sz="1800" spc="-135" dirty="0">
                <a:solidFill>
                  <a:srgbClr val="252525"/>
                </a:solidFill>
                <a:latin typeface="Calibri"/>
                <a:cs typeface="Calibri"/>
              </a:rPr>
              <a:t> </a:t>
            </a:r>
            <a:r>
              <a:rPr sz="1800" spc="120" dirty="0">
                <a:solidFill>
                  <a:srgbClr val="252525"/>
                </a:solidFill>
                <a:latin typeface="Calibri"/>
                <a:cs typeface="Calibri"/>
              </a:rPr>
              <a:t>бюджета</a:t>
            </a:r>
            <a:endParaRPr sz="1800">
              <a:latin typeface="Calibri"/>
              <a:cs typeface="Calibri"/>
            </a:endParaRPr>
          </a:p>
          <a:p>
            <a:pPr marL="12700">
              <a:lnSpc>
                <a:spcPct val="100000"/>
              </a:lnSpc>
              <a:spcBef>
                <a:spcPts val="10"/>
              </a:spcBef>
            </a:pPr>
            <a:r>
              <a:rPr sz="1800" spc="130" dirty="0">
                <a:solidFill>
                  <a:srgbClr val="252525"/>
                </a:solidFill>
                <a:latin typeface="Calibri"/>
                <a:cs typeface="Calibri"/>
              </a:rPr>
              <a:t>над</a:t>
            </a:r>
            <a:r>
              <a:rPr sz="1800" spc="-145" dirty="0">
                <a:solidFill>
                  <a:srgbClr val="252525"/>
                </a:solidFill>
                <a:latin typeface="Calibri"/>
                <a:cs typeface="Calibri"/>
              </a:rPr>
              <a:t> </a:t>
            </a:r>
            <a:r>
              <a:rPr sz="1800" spc="140" dirty="0">
                <a:solidFill>
                  <a:srgbClr val="252525"/>
                </a:solidFill>
                <a:latin typeface="Calibri"/>
                <a:cs typeface="Calibri"/>
              </a:rPr>
              <a:t>егодоходами</a:t>
            </a:r>
            <a:endParaRPr sz="1800">
              <a:latin typeface="Calibri"/>
              <a:cs typeface="Calibri"/>
            </a:endParaRPr>
          </a:p>
          <a:p>
            <a:pPr marL="12700" marR="20320">
              <a:lnSpc>
                <a:spcPct val="100000"/>
              </a:lnSpc>
              <a:spcBef>
                <a:spcPts val="1670"/>
              </a:spcBef>
            </a:pPr>
            <a:r>
              <a:rPr sz="2000" b="1" spc="220" dirty="0">
                <a:solidFill>
                  <a:srgbClr val="252525"/>
                </a:solidFill>
                <a:latin typeface="Calibri"/>
                <a:cs typeface="Calibri"/>
              </a:rPr>
              <a:t>Профицит</a:t>
            </a:r>
            <a:r>
              <a:rPr sz="2000" b="1" spc="20" dirty="0">
                <a:solidFill>
                  <a:srgbClr val="252525"/>
                </a:solidFill>
                <a:latin typeface="Calibri"/>
                <a:cs typeface="Calibri"/>
              </a:rPr>
              <a:t> </a:t>
            </a:r>
            <a:r>
              <a:rPr sz="2000" b="1" spc="190" dirty="0">
                <a:solidFill>
                  <a:srgbClr val="252525"/>
                </a:solidFill>
                <a:latin typeface="Calibri"/>
                <a:cs typeface="Calibri"/>
              </a:rPr>
              <a:t>бюджета</a:t>
            </a:r>
            <a:r>
              <a:rPr sz="2000" b="1" spc="20" dirty="0">
                <a:solidFill>
                  <a:srgbClr val="252525"/>
                </a:solidFill>
                <a:latin typeface="Calibri"/>
                <a:cs typeface="Calibri"/>
              </a:rPr>
              <a:t> </a:t>
            </a:r>
            <a:r>
              <a:rPr sz="2000" b="1" spc="5" dirty="0">
                <a:solidFill>
                  <a:srgbClr val="252525"/>
                </a:solidFill>
                <a:latin typeface="Calibri"/>
                <a:cs typeface="Calibri"/>
              </a:rPr>
              <a:t>–</a:t>
            </a:r>
            <a:r>
              <a:rPr sz="2000" b="1" spc="30" dirty="0">
                <a:solidFill>
                  <a:srgbClr val="252525"/>
                </a:solidFill>
                <a:latin typeface="Calibri"/>
                <a:cs typeface="Calibri"/>
              </a:rPr>
              <a:t> </a:t>
            </a:r>
            <a:r>
              <a:rPr sz="1800" spc="160" dirty="0">
                <a:solidFill>
                  <a:srgbClr val="252525"/>
                </a:solidFill>
                <a:latin typeface="Calibri"/>
                <a:cs typeface="Calibri"/>
              </a:rPr>
              <a:t>превышение</a:t>
            </a:r>
            <a:r>
              <a:rPr sz="1800" spc="-30" dirty="0">
                <a:solidFill>
                  <a:srgbClr val="252525"/>
                </a:solidFill>
                <a:latin typeface="Calibri"/>
                <a:cs typeface="Calibri"/>
              </a:rPr>
              <a:t> </a:t>
            </a:r>
            <a:r>
              <a:rPr sz="1800" spc="100" dirty="0">
                <a:solidFill>
                  <a:srgbClr val="252525"/>
                </a:solidFill>
                <a:latin typeface="Calibri"/>
                <a:cs typeface="Calibri"/>
              </a:rPr>
              <a:t>доходов</a:t>
            </a:r>
            <a:r>
              <a:rPr sz="1800" spc="-25" dirty="0">
                <a:solidFill>
                  <a:srgbClr val="252525"/>
                </a:solidFill>
                <a:latin typeface="Calibri"/>
                <a:cs typeface="Calibri"/>
              </a:rPr>
              <a:t> </a:t>
            </a:r>
            <a:r>
              <a:rPr sz="1800" spc="120" dirty="0">
                <a:solidFill>
                  <a:srgbClr val="252525"/>
                </a:solidFill>
                <a:latin typeface="Calibri"/>
                <a:cs typeface="Calibri"/>
              </a:rPr>
              <a:t>бюджета  </a:t>
            </a:r>
            <a:r>
              <a:rPr sz="1800" spc="130" dirty="0">
                <a:solidFill>
                  <a:srgbClr val="252525"/>
                </a:solidFill>
                <a:latin typeface="Calibri"/>
                <a:cs typeface="Calibri"/>
              </a:rPr>
              <a:t>над</a:t>
            </a:r>
            <a:r>
              <a:rPr sz="1800" spc="-145" dirty="0">
                <a:solidFill>
                  <a:srgbClr val="252525"/>
                </a:solidFill>
                <a:latin typeface="Calibri"/>
                <a:cs typeface="Calibri"/>
              </a:rPr>
              <a:t> </a:t>
            </a:r>
            <a:r>
              <a:rPr sz="1800" spc="150" dirty="0">
                <a:solidFill>
                  <a:srgbClr val="252525"/>
                </a:solidFill>
                <a:latin typeface="Calibri"/>
                <a:cs typeface="Calibri"/>
              </a:rPr>
              <a:t>егорасходами</a:t>
            </a:r>
            <a:endParaRPr sz="1800">
              <a:latin typeface="Calibri"/>
              <a:cs typeface="Calibri"/>
            </a:endParaRPr>
          </a:p>
          <a:p>
            <a:pPr>
              <a:lnSpc>
                <a:spcPct val="100000"/>
              </a:lnSpc>
            </a:pPr>
            <a:endParaRPr sz="2200">
              <a:latin typeface="Calibri"/>
              <a:cs typeface="Calibri"/>
            </a:endParaRPr>
          </a:p>
          <a:p>
            <a:pPr>
              <a:lnSpc>
                <a:spcPct val="100000"/>
              </a:lnSpc>
              <a:spcBef>
                <a:spcPts val="45"/>
              </a:spcBef>
            </a:pPr>
            <a:endParaRPr sz="1600">
              <a:latin typeface="Calibri"/>
              <a:cs typeface="Calibri"/>
            </a:endParaRPr>
          </a:p>
          <a:p>
            <a:pPr marR="31115" algn="r">
              <a:lnSpc>
                <a:spcPct val="100000"/>
              </a:lnSpc>
            </a:pPr>
            <a:r>
              <a:rPr sz="1600" b="1" spc="-5" dirty="0">
                <a:solidFill>
                  <a:srgbClr val="888888"/>
                </a:solidFill>
                <a:latin typeface="Bookman Old Style"/>
                <a:cs typeface="Bookman Old Style"/>
              </a:rPr>
              <a:t>3</a:t>
            </a:r>
            <a:endParaRPr sz="1600">
              <a:latin typeface="Bookman Old Style"/>
              <a:cs typeface="Bookman Old Styl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AutoShape 2" descr="Картинки по запросу Дети-сирот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4429124" y="642918"/>
            <a:ext cx="4286280" cy="21431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b="1" dirty="0" smtClean="0">
                <a:solidFill>
                  <a:schemeClr val="tx2"/>
                </a:solidFill>
              </a:rPr>
              <a:t>На содержание детей сирот, детей находящихся под опекой и попечительством граждан, в приемных семьях, на оплату бесплатного проезда детей-15,2 млн.рублей</a:t>
            </a:r>
            <a:endParaRPr lang="ru-RU" sz="2000" b="1" dirty="0">
              <a:solidFill>
                <a:schemeClr val="tx2"/>
              </a:solidFill>
            </a:endParaRPr>
          </a:p>
        </p:txBody>
      </p:sp>
      <p:sp>
        <p:nvSpPr>
          <p:cNvPr id="204805" name="AutoShape 5" descr="Картинки по запросу детские сад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 name="Прямоугольник 6"/>
          <p:cNvSpPr/>
          <p:nvPr/>
        </p:nvSpPr>
        <p:spPr>
          <a:xfrm>
            <a:off x="142844" y="2857496"/>
            <a:ext cx="9001156" cy="12144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3600" dirty="0" smtClean="0"/>
              <a:t>В Орловском районе функционирует</a:t>
            </a:r>
          </a:p>
          <a:p>
            <a:pPr algn="ctr"/>
            <a:r>
              <a:rPr lang="ru-RU" sz="3600" dirty="0" smtClean="0"/>
              <a:t> </a:t>
            </a:r>
            <a:r>
              <a:rPr lang="en-US" sz="3600" dirty="0" smtClean="0"/>
              <a:t>1</a:t>
            </a:r>
            <a:r>
              <a:rPr lang="ru-RU" sz="3600" dirty="0" smtClean="0"/>
              <a:t>0 приемных семей</a:t>
            </a:r>
            <a:endParaRPr lang="ru-RU" sz="3600" dirty="0"/>
          </a:p>
        </p:txBody>
      </p:sp>
      <p:sp>
        <p:nvSpPr>
          <p:cNvPr id="204808" name="AutoShape 8" descr="Картинки по запросу приемные семьи в Орловском район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5234" name="Picture 2" descr="Picture background"/>
          <p:cNvPicPr>
            <a:picLocks noChangeAspect="1" noChangeArrowheads="1"/>
          </p:cNvPicPr>
          <p:nvPr/>
        </p:nvPicPr>
        <p:blipFill>
          <a:blip r:embed="rId2"/>
          <a:srcRect/>
          <a:stretch>
            <a:fillRect/>
          </a:stretch>
        </p:blipFill>
        <p:spPr bwMode="auto">
          <a:xfrm>
            <a:off x="1857356" y="4286256"/>
            <a:ext cx="4929222" cy="2286016"/>
          </a:xfrm>
          <a:prstGeom prst="rect">
            <a:avLst/>
          </a:prstGeom>
          <a:noFill/>
        </p:spPr>
      </p:pic>
      <p:sp>
        <p:nvSpPr>
          <p:cNvPr id="95236" name="AutoShape 4"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5238" name="AutoShape 6"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5239" name="Picture 7"/>
          <p:cNvPicPr>
            <a:picLocks noChangeAspect="1" noChangeArrowheads="1"/>
          </p:cNvPicPr>
          <p:nvPr/>
        </p:nvPicPr>
        <p:blipFill>
          <a:blip r:embed="rId3" cstate="print"/>
          <a:srcRect/>
          <a:stretch>
            <a:fillRect/>
          </a:stretch>
        </p:blipFill>
        <p:spPr bwMode="auto">
          <a:xfrm>
            <a:off x="642910" y="714356"/>
            <a:ext cx="2859081" cy="1889623"/>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Заголовок 1"/>
          <p:cNvSpPr>
            <a:spLocks noGrp="1"/>
          </p:cNvSpPr>
          <p:nvPr>
            <p:ph type="title"/>
          </p:nvPr>
        </p:nvSpPr>
        <p:spPr>
          <a:xfrm>
            <a:off x="1928813" y="357166"/>
            <a:ext cx="6643715" cy="2000264"/>
          </a:xfrm>
        </p:spPr>
        <p:txBody>
          <a:bodyPr>
            <a:normAutofit/>
          </a:bodyPr>
          <a:lstStyle/>
          <a:p>
            <a:pPr algn="ctr"/>
            <a:r>
              <a:rPr lang="ru-RU" sz="3200" b="1" dirty="0" smtClean="0">
                <a:solidFill>
                  <a:srgbClr val="002060"/>
                </a:solidFill>
              </a:rPr>
              <a:t>Исполнение Указа Президента №597 от 07.05.2012                       </a:t>
            </a:r>
            <a:r>
              <a:rPr lang="ru-RU" sz="3600" b="1" dirty="0" smtClean="0">
                <a:solidFill>
                  <a:srgbClr val="002060"/>
                </a:solidFill>
              </a:rPr>
              <a:t/>
            </a:r>
            <a:br>
              <a:rPr lang="ru-RU" sz="3600" b="1" dirty="0" smtClean="0">
                <a:solidFill>
                  <a:srgbClr val="002060"/>
                </a:solidFill>
              </a:rPr>
            </a:br>
            <a:r>
              <a:rPr lang="ru-RU" sz="3600" b="1" dirty="0" smtClean="0">
                <a:solidFill>
                  <a:srgbClr val="002060"/>
                </a:solidFill>
              </a:rPr>
              <a:t>                                                                   </a:t>
            </a:r>
            <a:r>
              <a:rPr lang="ru-RU" sz="1000" b="1" dirty="0" smtClean="0">
                <a:solidFill>
                  <a:srgbClr val="002060"/>
                </a:solidFill>
              </a:rPr>
              <a:t>( рублей)</a:t>
            </a:r>
          </a:p>
        </p:txBody>
      </p:sp>
      <p:graphicFrame>
        <p:nvGraphicFramePr>
          <p:cNvPr id="10" name="Диаграмма 2"/>
          <p:cNvGraphicFramePr>
            <a:graphicFrameLocks/>
          </p:cNvGraphicFramePr>
          <p:nvPr/>
        </p:nvGraphicFramePr>
        <p:xfrm>
          <a:off x="0" y="1643050"/>
          <a:ext cx="8929718" cy="5000660"/>
        </p:xfrm>
        <a:graphic>
          <a:graphicData uri="http://schemas.openxmlformats.org/drawingml/2006/chart">
            <c:chart xmlns:c="http://schemas.openxmlformats.org/drawingml/2006/chart" xmlns:r="http://schemas.openxmlformats.org/officeDocument/2006/relationships" r:id="rId2"/>
          </a:graphicData>
        </a:graphic>
      </p:graphicFrame>
      <p:sp>
        <p:nvSpPr>
          <p:cNvPr id="2053" name="AutoShape 4" descr="Картинки по запросу исполнение указов президента рф"/>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2054" name="AutoShape 6" descr="Картинки по запросу исполнение указов президента рф"/>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2055" name="AutoShape 8" descr="Картинки по запросу исполнение указов президента рф"/>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2056" name="AutoShape 10" descr="Картинки по запросу исполнение указов президента рф"/>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203779" name="Picture 3"/>
          <p:cNvPicPr>
            <a:picLocks noChangeAspect="1" noChangeArrowheads="1"/>
          </p:cNvPicPr>
          <p:nvPr/>
        </p:nvPicPr>
        <p:blipFill>
          <a:blip r:embed="rId3"/>
          <a:srcRect/>
          <a:stretch>
            <a:fillRect/>
          </a:stretch>
        </p:blipFill>
        <p:spPr bwMode="auto">
          <a:xfrm>
            <a:off x="1" y="144463"/>
            <a:ext cx="1928793" cy="1498587"/>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yarnews.net/files/1/1000/54076.jpg"/>
          <p:cNvPicPr>
            <a:picLocks noChangeAspect="1" noChangeArrowheads="1"/>
          </p:cNvPicPr>
          <p:nvPr/>
        </p:nvPicPr>
        <p:blipFill>
          <a:blip r:embed="rId2">
            <a:lum bright="24000"/>
          </a:blip>
          <a:srcRect/>
          <a:stretch>
            <a:fillRect/>
          </a:stretch>
        </p:blipFill>
        <p:spPr bwMode="auto">
          <a:xfrm>
            <a:off x="214282" y="1928802"/>
            <a:ext cx="8643998" cy="4429116"/>
          </a:xfrm>
          <a:prstGeom prst="rect">
            <a:avLst/>
          </a:prstGeom>
          <a:noFill/>
        </p:spPr>
      </p:pic>
      <p:sp>
        <p:nvSpPr>
          <p:cNvPr id="2" name="Заголовок 1"/>
          <p:cNvSpPr>
            <a:spLocks noGrp="1"/>
          </p:cNvSpPr>
          <p:nvPr>
            <p:ph type="title"/>
          </p:nvPr>
        </p:nvSpPr>
        <p:spPr>
          <a:xfrm>
            <a:off x="642910" y="642918"/>
            <a:ext cx="8043890" cy="1214446"/>
          </a:xfrm>
        </p:spPr>
        <p:style>
          <a:lnRef idx="2">
            <a:schemeClr val="dk1"/>
          </a:lnRef>
          <a:fillRef idx="1">
            <a:schemeClr val="lt1"/>
          </a:fillRef>
          <a:effectRef idx="0">
            <a:schemeClr val="dk1"/>
          </a:effectRef>
          <a:fontRef idx="minor">
            <a:schemeClr val="dk1"/>
          </a:fontRef>
        </p:style>
        <p:txBody>
          <a:bodyPr/>
          <a:lstStyle/>
          <a:p>
            <a:pPr algn="ctr"/>
            <a:r>
              <a:rPr lang="ru-RU" sz="2400" b="1" dirty="0" smtClean="0">
                <a:solidFill>
                  <a:srgbClr val="FF0000"/>
                </a:solidFill>
              </a:rPr>
              <a:t/>
            </a:r>
            <a:br>
              <a:rPr lang="ru-RU" sz="2400" b="1" dirty="0" smtClean="0">
                <a:solidFill>
                  <a:srgbClr val="FF0000"/>
                </a:solidFill>
              </a:rPr>
            </a:br>
            <a:r>
              <a:rPr lang="ru-RU" sz="2400" b="1" dirty="0" smtClean="0">
                <a:solidFill>
                  <a:schemeClr val="tx2">
                    <a:lumMod val="75000"/>
                  </a:schemeClr>
                </a:solidFill>
              </a:rPr>
              <a:t>Динамика расходов бюджета Орловского района по</a:t>
            </a:r>
            <a:br>
              <a:rPr lang="ru-RU" sz="2400" b="1" dirty="0" smtClean="0">
                <a:solidFill>
                  <a:schemeClr val="tx2">
                    <a:lumMod val="75000"/>
                  </a:schemeClr>
                </a:solidFill>
              </a:rPr>
            </a:br>
            <a:r>
              <a:rPr lang="ru-RU" sz="2400" b="1" dirty="0" smtClean="0">
                <a:solidFill>
                  <a:schemeClr val="tx2">
                    <a:lumMod val="75000"/>
                  </a:schemeClr>
                </a:solidFill>
              </a:rPr>
              <a:t> Управлению культуры и спорта</a:t>
            </a:r>
            <a:r>
              <a:rPr lang="en-US" sz="2400" b="1" dirty="0" smtClean="0">
                <a:solidFill>
                  <a:schemeClr val="tx2">
                    <a:lumMod val="75000"/>
                  </a:schemeClr>
                </a:solidFill>
              </a:rPr>
              <a:t/>
            </a:r>
            <a:br>
              <a:rPr lang="en-US" sz="2400" b="1" dirty="0" smtClean="0">
                <a:solidFill>
                  <a:schemeClr val="tx2">
                    <a:lumMod val="75000"/>
                  </a:schemeClr>
                </a:solidFill>
              </a:rPr>
            </a:br>
            <a:r>
              <a:rPr lang="ru-RU" sz="2400" b="1" dirty="0" smtClean="0">
                <a:solidFill>
                  <a:schemeClr val="tx2">
                    <a:lumMod val="75000"/>
                  </a:schemeClr>
                </a:solidFill>
              </a:rPr>
              <a:t>                                                                                     </a:t>
            </a:r>
            <a:r>
              <a:rPr lang="ru-RU" sz="900" b="1" dirty="0" smtClean="0">
                <a:solidFill>
                  <a:schemeClr val="tx2">
                    <a:lumMod val="75000"/>
                  </a:schemeClr>
                </a:solidFill>
              </a:rPr>
              <a:t>млн.рублей</a:t>
            </a:r>
            <a:endParaRPr lang="ru-RU" sz="900" b="1" dirty="0">
              <a:solidFill>
                <a:schemeClr val="tx2">
                  <a:lumMod val="75000"/>
                </a:schemeClr>
              </a:solidFill>
            </a:endParaRPr>
          </a:p>
        </p:txBody>
      </p:sp>
      <p:graphicFrame>
        <p:nvGraphicFramePr>
          <p:cNvPr id="4" name="Диаграмма 3"/>
          <p:cNvGraphicFramePr/>
          <p:nvPr/>
        </p:nvGraphicFramePr>
        <p:xfrm>
          <a:off x="214282" y="2000240"/>
          <a:ext cx="8643998" cy="46434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4744" y="274638"/>
            <a:ext cx="5178431" cy="2368544"/>
          </a:xfrm>
          <a:noFill/>
        </p:spPr>
        <p:style>
          <a:lnRef idx="1">
            <a:schemeClr val="accent4"/>
          </a:lnRef>
          <a:fillRef idx="2">
            <a:schemeClr val="accent4"/>
          </a:fillRef>
          <a:effectRef idx="1">
            <a:schemeClr val="accent4"/>
          </a:effectRef>
          <a:fontRef idx="minor">
            <a:schemeClr val="dk1"/>
          </a:fontRef>
        </p:style>
        <p:txBody>
          <a:bodyPr rtlCol="0">
            <a:noAutofit/>
          </a:bodyPr>
          <a:lstStyle/>
          <a:p>
            <a:pPr algn="ctr" eaLnBrk="1" fontAlgn="auto" hangingPunct="1">
              <a:spcAft>
                <a:spcPts val="0"/>
              </a:spcAft>
              <a:defRPr/>
            </a:pPr>
            <a:r>
              <a:rPr lang="ru-RU" sz="3500" dirty="0" smtClean="0">
                <a:solidFill>
                  <a:schemeClr val="accent1">
                    <a:lumMod val="75000"/>
                  </a:schemeClr>
                </a:solidFill>
              </a:rPr>
              <a:t/>
            </a:r>
            <a:br>
              <a:rPr lang="ru-RU" sz="3500" dirty="0" smtClean="0">
                <a:solidFill>
                  <a:schemeClr val="accent1">
                    <a:lumMod val="75000"/>
                  </a:schemeClr>
                </a:solidFill>
              </a:rPr>
            </a:br>
            <a:r>
              <a:rPr lang="ru-RU" sz="3200" b="1" dirty="0" smtClean="0">
                <a:solidFill>
                  <a:schemeClr val="accent2">
                    <a:lumMod val="50000"/>
                  </a:schemeClr>
                </a:solidFill>
              </a:rPr>
              <a:t>Расходы на дополнительное образование </a:t>
            </a:r>
            <a:r>
              <a:rPr lang="ru-RU" sz="3500" dirty="0" smtClean="0">
                <a:solidFill>
                  <a:srgbClr val="00B050"/>
                </a:solidFill>
              </a:rPr>
              <a:t/>
            </a:r>
            <a:br>
              <a:rPr lang="ru-RU" sz="3500" dirty="0" smtClean="0">
                <a:solidFill>
                  <a:srgbClr val="00B050"/>
                </a:solidFill>
              </a:rPr>
            </a:br>
            <a:endParaRPr lang="ru-RU" sz="3500" dirty="0">
              <a:solidFill>
                <a:srgbClr val="00B050"/>
              </a:solidFill>
            </a:endParaRPr>
          </a:p>
        </p:txBody>
      </p:sp>
      <p:graphicFrame>
        <p:nvGraphicFramePr>
          <p:cNvPr id="7" name="Диаграмма 6"/>
          <p:cNvGraphicFramePr/>
          <p:nvPr/>
        </p:nvGraphicFramePr>
        <p:xfrm>
          <a:off x="357158" y="2786058"/>
          <a:ext cx="8262974" cy="3786214"/>
        </p:xfrm>
        <a:graphic>
          <a:graphicData uri="http://schemas.openxmlformats.org/drawingml/2006/chart">
            <c:chart xmlns:c="http://schemas.openxmlformats.org/drawingml/2006/chart" xmlns:r="http://schemas.openxmlformats.org/officeDocument/2006/relationships" r:id="rId3"/>
          </a:graphicData>
        </a:graphic>
      </p:graphicFrame>
      <p:sp>
        <p:nvSpPr>
          <p:cNvPr id="4" name="AutoShape 5"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3191" name="AutoShape 7"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290"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162" name="Picture 2" descr="Picture background"/>
          <p:cNvPicPr>
            <a:picLocks noChangeAspect="1" noChangeArrowheads="1"/>
          </p:cNvPicPr>
          <p:nvPr/>
        </p:nvPicPr>
        <p:blipFill>
          <a:blip r:embed="rId4" cstate="print"/>
          <a:srcRect/>
          <a:stretch>
            <a:fillRect/>
          </a:stretch>
        </p:blipFill>
        <p:spPr bwMode="auto">
          <a:xfrm>
            <a:off x="214282" y="500042"/>
            <a:ext cx="3357586" cy="195422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icture background"/>
          <p:cNvPicPr>
            <a:picLocks noChangeAspect="1" noChangeArrowheads="1"/>
          </p:cNvPicPr>
          <p:nvPr/>
        </p:nvPicPr>
        <p:blipFill>
          <a:blip r:embed="rId3" cstate="print"/>
          <a:srcRect/>
          <a:stretch>
            <a:fillRect/>
          </a:stretch>
        </p:blipFill>
        <p:spPr bwMode="auto">
          <a:xfrm>
            <a:off x="142844" y="1643050"/>
            <a:ext cx="1515916" cy="1571636"/>
          </a:xfrm>
          <a:prstGeom prst="rect">
            <a:avLst/>
          </a:prstGeom>
          <a:noFill/>
        </p:spPr>
      </p:pic>
      <p:graphicFrame>
        <p:nvGraphicFramePr>
          <p:cNvPr id="5" name="Диаграмма 4"/>
          <p:cNvGraphicFramePr/>
          <p:nvPr/>
        </p:nvGraphicFramePr>
        <p:xfrm>
          <a:off x="1000100" y="2071678"/>
          <a:ext cx="3714776" cy="4143380"/>
        </p:xfrm>
        <a:graphic>
          <a:graphicData uri="http://schemas.openxmlformats.org/drawingml/2006/chart">
            <c:chart xmlns:c="http://schemas.openxmlformats.org/drawingml/2006/chart" xmlns:r="http://schemas.openxmlformats.org/officeDocument/2006/relationships" r:id="rId4"/>
          </a:graphicData>
        </a:graphic>
      </p:graphicFrame>
      <p:sp>
        <p:nvSpPr>
          <p:cNvPr id="4" name="Заголовок 3"/>
          <p:cNvSpPr>
            <a:spLocks noGrp="1"/>
          </p:cNvSpPr>
          <p:nvPr>
            <p:ph type="title"/>
          </p:nvPr>
        </p:nvSpPr>
        <p:spPr>
          <a:xfrm>
            <a:off x="642910" y="142852"/>
            <a:ext cx="8286808" cy="1857388"/>
          </a:xfrm>
        </p:spPr>
        <p:txBody>
          <a:bodyPr/>
          <a:lstStyle/>
          <a:p>
            <a:pPr algn="ctr"/>
            <a:r>
              <a:rPr lang="ru-RU" sz="3200" b="1" dirty="0" smtClean="0">
                <a:solidFill>
                  <a:srgbClr val="7030A0"/>
                </a:solidFill>
              </a:rPr>
              <a:t>Расходы по разделу «Культура»</a:t>
            </a:r>
            <a:br>
              <a:rPr lang="ru-RU" sz="3200" b="1" dirty="0" smtClean="0">
                <a:solidFill>
                  <a:srgbClr val="7030A0"/>
                </a:solidFill>
              </a:rPr>
            </a:br>
            <a:r>
              <a:rPr lang="ru-RU" sz="3200" b="1" dirty="0" smtClean="0">
                <a:solidFill>
                  <a:srgbClr val="7030A0"/>
                </a:solidFill>
              </a:rPr>
              <a:t>                                                            </a:t>
            </a:r>
            <a:r>
              <a:rPr lang="ru-RU" sz="900" b="1" dirty="0" smtClean="0">
                <a:solidFill>
                  <a:schemeClr val="tx1"/>
                </a:solidFill>
              </a:rPr>
              <a:t>млн.рублей</a:t>
            </a:r>
            <a:endParaRPr lang="ru-RU" sz="900" b="1" dirty="0">
              <a:solidFill>
                <a:schemeClr val="tx1"/>
              </a:solidFill>
            </a:endParaRPr>
          </a:p>
        </p:txBody>
      </p:sp>
      <p:sp>
        <p:nvSpPr>
          <p:cNvPr id="13314"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6" name="Диаграмма 5"/>
          <p:cNvGraphicFramePr/>
          <p:nvPr/>
        </p:nvGraphicFramePr>
        <p:xfrm>
          <a:off x="5786446" y="2000240"/>
          <a:ext cx="3071834" cy="4000528"/>
        </p:xfrm>
        <a:graphic>
          <a:graphicData uri="http://schemas.openxmlformats.org/drawingml/2006/chart">
            <c:chart xmlns:c="http://schemas.openxmlformats.org/drawingml/2006/chart" xmlns:r="http://schemas.openxmlformats.org/officeDocument/2006/relationships" r:id="rId5"/>
          </a:graphicData>
        </a:graphic>
      </p:graphicFrame>
      <p:pic>
        <p:nvPicPr>
          <p:cNvPr id="90114" name="Picture 2" descr="Picture background"/>
          <p:cNvPicPr>
            <a:picLocks noChangeAspect="1" noChangeArrowheads="1"/>
          </p:cNvPicPr>
          <p:nvPr/>
        </p:nvPicPr>
        <p:blipFill>
          <a:blip r:embed="rId6" cstate="print"/>
          <a:srcRect/>
          <a:stretch>
            <a:fillRect/>
          </a:stretch>
        </p:blipFill>
        <p:spPr bwMode="auto">
          <a:xfrm>
            <a:off x="4714876" y="1785926"/>
            <a:ext cx="1357322" cy="140526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p:cNvGraphicFramePr/>
          <p:nvPr/>
        </p:nvGraphicFramePr>
        <p:xfrm>
          <a:off x="5000628" y="1643050"/>
          <a:ext cx="3357586" cy="500066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3"/>
          <p:cNvSpPr>
            <a:spLocks noGrp="1"/>
          </p:cNvSpPr>
          <p:nvPr>
            <p:ph type="title"/>
          </p:nvPr>
        </p:nvSpPr>
        <p:spPr>
          <a:xfrm>
            <a:off x="571472" y="214290"/>
            <a:ext cx="8286808" cy="1857388"/>
          </a:xfrm>
        </p:spPr>
        <p:txBody>
          <a:bodyPr/>
          <a:lstStyle/>
          <a:p>
            <a:pPr algn="ctr"/>
            <a:r>
              <a:rPr lang="ru-RU" sz="3200" b="1" dirty="0" smtClean="0">
                <a:solidFill>
                  <a:srgbClr val="7030A0"/>
                </a:solidFill>
              </a:rPr>
              <a:t/>
            </a:r>
            <a:br>
              <a:rPr lang="ru-RU" sz="3200" b="1" dirty="0" smtClean="0">
                <a:solidFill>
                  <a:srgbClr val="7030A0"/>
                </a:solidFill>
              </a:rPr>
            </a:br>
            <a:r>
              <a:rPr lang="ru-RU" sz="3200" b="1" dirty="0" smtClean="0">
                <a:solidFill>
                  <a:srgbClr val="7030A0"/>
                </a:solidFill>
              </a:rPr>
              <a:t>Расходы по разделу «Культура»</a:t>
            </a:r>
            <a:br>
              <a:rPr lang="ru-RU" sz="3200" b="1" dirty="0" smtClean="0">
                <a:solidFill>
                  <a:srgbClr val="7030A0"/>
                </a:solidFill>
              </a:rPr>
            </a:br>
            <a:r>
              <a:rPr lang="ru-RU" sz="3200" b="1" dirty="0" smtClean="0">
                <a:solidFill>
                  <a:srgbClr val="7030A0"/>
                </a:solidFill>
              </a:rPr>
              <a:t>                                                          </a:t>
            </a:r>
            <a:r>
              <a:rPr lang="ru-RU" sz="900" b="1" dirty="0" smtClean="0">
                <a:solidFill>
                  <a:schemeClr val="tx1"/>
                </a:solidFill>
              </a:rPr>
              <a:t>млн.рублей</a:t>
            </a:r>
            <a:endParaRPr lang="ru-RU" sz="900" b="1" dirty="0">
              <a:solidFill>
                <a:schemeClr val="tx1"/>
              </a:solidFill>
            </a:endParaRPr>
          </a:p>
        </p:txBody>
      </p:sp>
      <p:sp>
        <p:nvSpPr>
          <p:cNvPr id="13314"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3490" name="Picture 2"/>
          <p:cNvPicPr>
            <a:picLocks noChangeAspect="1" noChangeArrowheads="1"/>
          </p:cNvPicPr>
          <p:nvPr/>
        </p:nvPicPr>
        <p:blipFill>
          <a:blip r:embed="rId4"/>
          <a:srcRect/>
          <a:stretch>
            <a:fillRect/>
          </a:stretch>
        </p:blipFill>
        <p:spPr bwMode="auto">
          <a:xfrm>
            <a:off x="285720" y="1500174"/>
            <a:ext cx="3760787" cy="1785950"/>
          </a:xfrm>
          <a:prstGeom prst="rect">
            <a:avLst/>
          </a:prstGeom>
          <a:noFill/>
          <a:ln w="9525">
            <a:noFill/>
            <a:miter lim="800000"/>
            <a:headEnd/>
            <a:tailEnd/>
          </a:ln>
          <a:effectLst/>
        </p:spPr>
      </p:pic>
      <p:pic>
        <p:nvPicPr>
          <p:cNvPr id="63491" name="Picture 3"/>
          <p:cNvPicPr>
            <a:picLocks noChangeAspect="1" noChangeArrowheads="1"/>
          </p:cNvPicPr>
          <p:nvPr/>
        </p:nvPicPr>
        <p:blipFill>
          <a:blip r:embed="rId5" cstate="print"/>
          <a:srcRect/>
          <a:stretch>
            <a:fillRect/>
          </a:stretch>
        </p:blipFill>
        <p:spPr bwMode="auto">
          <a:xfrm>
            <a:off x="357158" y="3571876"/>
            <a:ext cx="3643338" cy="2571768"/>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785794"/>
            <a:ext cx="8178827" cy="785818"/>
          </a:xfrm>
          <a:noFill/>
        </p:spPr>
        <p:style>
          <a:lnRef idx="1">
            <a:schemeClr val="accent4"/>
          </a:lnRef>
          <a:fillRef idx="2">
            <a:schemeClr val="accent4"/>
          </a:fillRef>
          <a:effectRef idx="1">
            <a:schemeClr val="accent4"/>
          </a:effectRef>
          <a:fontRef idx="minor">
            <a:schemeClr val="dk1"/>
          </a:fontRef>
        </p:style>
        <p:txBody>
          <a:bodyPr rtlCol="0">
            <a:noAutofit/>
          </a:bodyPr>
          <a:lstStyle/>
          <a:p>
            <a:pPr algn="ctr" eaLnBrk="1" fontAlgn="auto" hangingPunct="1">
              <a:spcAft>
                <a:spcPts val="0"/>
              </a:spcAft>
              <a:defRPr/>
            </a:pPr>
            <a:r>
              <a:rPr lang="ru-RU" sz="3500" dirty="0" smtClean="0">
                <a:solidFill>
                  <a:schemeClr val="accent1">
                    <a:lumMod val="75000"/>
                  </a:schemeClr>
                </a:solidFill>
              </a:rPr>
              <a:t/>
            </a:r>
            <a:br>
              <a:rPr lang="ru-RU" sz="3500" dirty="0" smtClean="0">
                <a:solidFill>
                  <a:schemeClr val="accent1">
                    <a:lumMod val="75000"/>
                  </a:schemeClr>
                </a:solidFill>
              </a:rPr>
            </a:br>
            <a:r>
              <a:rPr lang="ru-RU" sz="3500" dirty="0" smtClean="0">
                <a:solidFill>
                  <a:schemeClr val="accent1">
                    <a:lumMod val="75000"/>
                  </a:schemeClr>
                </a:solidFill>
              </a:rPr>
              <a:t/>
            </a:r>
            <a:br>
              <a:rPr lang="ru-RU" sz="3500" dirty="0" smtClean="0">
                <a:solidFill>
                  <a:schemeClr val="accent1">
                    <a:lumMod val="75000"/>
                  </a:schemeClr>
                </a:solidFill>
              </a:rPr>
            </a:br>
            <a:r>
              <a:rPr lang="ru-RU" sz="2000" b="1" dirty="0" smtClean="0">
                <a:solidFill>
                  <a:srgbClr val="7030A0"/>
                </a:solidFill>
              </a:rPr>
              <a:t>Расходы по разделу «Физическая культура и спорт»</a:t>
            </a:r>
            <a:br>
              <a:rPr lang="ru-RU" sz="2000" b="1" dirty="0" smtClean="0">
                <a:solidFill>
                  <a:srgbClr val="7030A0"/>
                </a:solidFill>
              </a:rPr>
            </a:br>
            <a:r>
              <a:rPr lang="ru-RU" sz="2000" b="1" dirty="0" smtClean="0">
                <a:solidFill>
                  <a:srgbClr val="7030A0"/>
                </a:solidFill>
              </a:rPr>
              <a:t>                                                                                                          </a:t>
            </a:r>
            <a:r>
              <a:rPr lang="ru-RU" sz="900" b="1" dirty="0" smtClean="0">
                <a:solidFill>
                  <a:schemeClr val="tx1"/>
                </a:solidFill>
              </a:rPr>
              <a:t>млн.рублей</a:t>
            </a:r>
            <a:r>
              <a:rPr lang="ru-RU" sz="3500" dirty="0" smtClean="0">
                <a:solidFill>
                  <a:srgbClr val="7030A0"/>
                </a:solidFill>
              </a:rPr>
              <a:t/>
            </a:r>
            <a:br>
              <a:rPr lang="ru-RU" sz="3500" dirty="0" smtClean="0">
                <a:solidFill>
                  <a:srgbClr val="7030A0"/>
                </a:solidFill>
              </a:rPr>
            </a:br>
            <a:endParaRPr lang="ru-RU" sz="3500" dirty="0">
              <a:solidFill>
                <a:srgbClr val="7030A0"/>
              </a:solidFill>
            </a:endParaRPr>
          </a:p>
        </p:txBody>
      </p:sp>
      <p:graphicFrame>
        <p:nvGraphicFramePr>
          <p:cNvPr id="7" name="Диаграмма 6"/>
          <p:cNvGraphicFramePr/>
          <p:nvPr/>
        </p:nvGraphicFramePr>
        <p:xfrm>
          <a:off x="4929190" y="1857364"/>
          <a:ext cx="3929090" cy="3071834"/>
        </p:xfrm>
        <a:graphic>
          <a:graphicData uri="http://schemas.openxmlformats.org/drawingml/2006/chart">
            <c:chart xmlns:c="http://schemas.openxmlformats.org/drawingml/2006/chart" xmlns:r="http://schemas.openxmlformats.org/officeDocument/2006/relationships" r:id="rId3"/>
          </a:graphicData>
        </a:graphic>
      </p:graphicFrame>
      <p:sp>
        <p:nvSpPr>
          <p:cNvPr id="4" name="AutoShape 5"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3191" name="AutoShape 7"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4514" name="Picture 2"/>
          <p:cNvPicPr>
            <a:picLocks noChangeAspect="1" noChangeArrowheads="1"/>
          </p:cNvPicPr>
          <p:nvPr/>
        </p:nvPicPr>
        <p:blipFill>
          <a:blip r:embed="rId4" cstate="print"/>
          <a:srcRect/>
          <a:stretch>
            <a:fillRect/>
          </a:stretch>
        </p:blipFill>
        <p:spPr bwMode="auto">
          <a:xfrm>
            <a:off x="785786" y="1714488"/>
            <a:ext cx="3357586" cy="1964517"/>
          </a:xfrm>
          <a:prstGeom prst="rect">
            <a:avLst/>
          </a:prstGeom>
          <a:noFill/>
          <a:ln w="9525">
            <a:noFill/>
            <a:miter lim="800000"/>
            <a:headEnd/>
            <a:tailEnd/>
          </a:ln>
          <a:effectLst/>
        </p:spPr>
      </p:pic>
      <p:pic>
        <p:nvPicPr>
          <p:cNvPr id="64515" name="Picture 3"/>
          <p:cNvPicPr>
            <a:picLocks noChangeAspect="1" noChangeArrowheads="1"/>
          </p:cNvPicPr>
          <p:nvPr/>
        </p:nvPicPr>
        <p:blipFill>
          <a:blip r:embed="rId5" cstate="print"/>
          <a:srcRect/>
          <a:stretch>
            <a:fillRect/>
          </a:stretch>
        </p:blipFill>
        <p:spPr bwMode="auto">
          <a:xfrm>
            <a:off x="714348" y="3857628"/>
            <a:ext cx="3454878" cy="2591159"/>
          </a:xfrm>
          <a:prstGeom prst="rect">
            <a:avLst/>
          </a:prstGeom>
          <a:noFill/>
          <a:ln w="9525">
            <a:noFill/>
            <a:miter lim="800000"/>
            <a:headEnd/>
            <a:tailEnd/>
          </a:ln>
          <a:effectLst/>
        </p:spPr>
      </p:pic>
      <p:pic>
        <p:nvPicPr>
          <p:cNvPr id="64516" name="Picture 4"/>
          <p:cNvPicPr>
            <a:picLocks noChangeAspect="1" noChangeArrowheads="1"/>
          </p:cNvPicPr>
          <p:nvPr/>
        </p:nvPicPr>
        <p:blipFill>
          <a:blip r:embed="rId6" cstate="print"/>
          <a:srcRect/>
          <a:stretch>
            <a:fillRect/>
          </a:stretch>
        </p:blipFill>
        <p:spPr bwMode="auto">
          <a:xfrm>
            <a:off x="5429256" y="4714884"/>
            <a:ext cx="3214710" cy="17502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1670" y="642918"/>
            <a:ext cx="6821505" cy="1428760"/>
          </a:xfrm>
          <a:noFill/>
        </p:spPr>
        <p:style>
          <a:lnRef idx="1">
            <a:schemeClr val="accent4"/>
          </a:lnRef>
          <a:fillRef idx="2">
            <a:schemeClr val="accent4"/>
          </a:fillRef>
          <a:effectRef idx="1">
            <a:schemeClr val="accent4"/>
          </a:effectRef>
          <a:fontRef idx="minor">
            <a:schemeClr val="dk1"/>
          </a:fontRef>
        </p:style>
        <p:txBody>
          <a:bodyPr rtlCol="0">
            <a:noAutofit/>
          </a:bodyPr>
          <a:lstStyle/>
          <a:p>
            <a:pPr algn="ctr" eaLnBrk="1" fontAlgn="auto" hangingPunct="1">
              <a:spcAft>
                <a:spcPts val="0"/>
              </a:spcAft>
              <a:defRPr/>
            </a:pPr>
            <a:r>
              <a:rPr lang="ru-RU" sz="2800" b="1" dirty="0" smtClean="0">
                <a:solidFill>
                  <a:schemeClr val="accent1">
                    <a:lumMod val="75000"/>
                  </a:schemeClr>
                </a:solidFill>
                <a:latin typeface="Times New Roman" pitchFamily="18" charset="0"/>
                <a:cs typeface="Times New Roman" pitchFamily="18" charset="0"/>
              </a:rPr>
              <a:t/>
            </a:r>
            <a:br>
              <a:rPr lang="ru-RU" sz="2800" b="1" dirty="0" smtClean="0">
                <a:solidFill>
                  <a:schemeClr val="accent1">
                    <a:lumMod val="75000"/>
                  </a:schemeClr>
                </a:solidFill>
                <a:latin typeface="Times New Roman" pitchFamily="18" charset="0"/>
                <a:cs typeface="Times New Roman" pitchFamily="18" charset="0"/>
              </a:rPr>
            </a:br>
            <a:r>
              <a:rPr lang="ru-RU" sz="2800" b="1" dirty="0" smtClean="0">
                <a:solidFill>
                  <a:srgbClr val="7030A0"/>
                </a:solidFill>
                <a:latin typeface="Times New Roman" pitchFamily="18" charset="0"/>
                <a:cs typeface="Times New Roman" pitchFamily="18" charset="0"/>
              </a:rPr>
              <a:t>Дополнительные средства из бюджета Орловского района</a:t>
            </a:r>
            <a:br>
              <a:rPr lang="ru-RU" sz="2800" b="1" dirty="0" smtClean="0">
                <a:solidFill>
                  <a:srgbClr val="7030A0"/>
                </a:solidFill>
                <a:latin typeface="Times New Roman" pitchFamily="18" charset="0"/>
                <a:cs typeface="Times New Roman" pitchFamily="18" charset="0"/>
              </a:rPr>
            </a:br>
            <a:r>
              <a:rPr lang="ru-RU" sz="2800" b="1" dirty="0" smtClean="0">
                <a:solidFill>
                  <a:srgbClr val="7030A0"/>
                </a:solidFill>
                <a:latin typeface="Times New Roman" pitchFamily="18" charset="0"/>
                <a:cs typeface="Times New Roman" pitchFamily="18" charset="0"/>
              </a:rPr>
              <a:t>  на 2025 год</a:t>
            </a:r>
            <a:r>
              <a:rPr lang="ru-RU" sz="3500" dirty="0" smtClean="0">
                <a:solidFill>
                  <a:schemeClr val="accent1">
                    <a:lumMod val="75000"/>
                  </a:schemeClr>
                </a:solidFill>
              </a:rPr>
              <a:t/>
            </a:r>
            <a:br>
              <a:rPr lang="ru-RU" sz="3500" dirty="0" smtClean="0">
                <a:solidFill>
                  <a:schemeClr val="accent1">
                    <a:lumMod val="75000"/>
                  </a:schemeClr>
                </a:solidFill>
              </a:rPr>
            </a:br>
            <a:endParaRPr lang="ru-RU" sz="3500" dirty="0">
              <a:solidFill>
                <a:srgbClr val="00B050"/>
              </a:solidFill>
            </a:endParaRPr>
          </a:p>
        </p:txBody>
      </p:sp>
      <p:sp>
        <p:nvSpPr>
          <p:cNvPr id="4" name="AutoShape 5"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3191" name="AutoShape 7" descr="Картинки по запросу ДШИ Орловского райо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4802" name="AutoShape 2" descr="Картинки по запросу Культура Орловский РД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170" name="Picture 2" descr="https://im0-tub-ru.yandex.net/i?id=eff37b27d83105933bd19e7121eb676a-l&amp;n=13"/>
          <p:cNvPicPr>
            <a:picLocks noChangeAspect="1" noChangeArrowheads="1"/>
          </p:cNvPicPr>
          <p:nvPr/>
        </p:nvPicPr>
        <p:blipFill>
          <a:blip r:embed="rId3" cstate="print"/>
          <a:srcRect/>
          <a:stretch>
            <a:fillRect/>
          </a:stretch>
        </p:blipFill>
        <p:spPr bwMode="auto">
          <a:xfrm>
            <a:off x="0" y="142852"/>
            <a:ext cx="2071670" cy="1714512"/>
          </a:xfrm>
          <a:prstGeom prst="rect">
            <a:avLst/>
          </a:prstGeom>
          <a:noFill/>
        </p:spPr>
      </p:pic>
      <p:graphicFrame>
        <p:nvGraphicFramePr>
          <p:cNvPr id="10" name="Схема 9"/>
          <p:cNvGraphicFramePr/>
          <p:nvPr/>
        </p:nvGraphicFramePr>
        <p:xfrm>
          <a:off x="357158" y="2000240"/>
          <a:ext cx="6429420" cy="4429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Овал 11"/>
          <p:cNvSpPr/>
          <p:nvPr/>
        </p:nvSpPr>
        <p:spPr>
          <a:xfrm>
            <a:off x="6572264" y="2214554"/>
            <a:ext cx="2571736" cy="178595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b="1" dirty="0" smtClean="0">
                <a:solidFill>
                  <a:schemeClr val="tx1"/>
                </a:solidFill>
                <a:latin typeface="Times New Roman" pitchFamily="18" charset="0"/>
                <a:cs typeface="Times New Roman" pitchFamily="18" charset="0"/>
              </a:rPr>
              <a:t>Средняя оплата труда работников учреждений культуры </a:t>
            </a:r>
          </a:p>
          <a:p>
            <a:pPr algn="ctr"/>
            <a:r>
              <a:rPr lang="ru-RU" sz="1600" b="1" dirty="0" smtClean="0">
                <a:solidFill>
                  <a:schemeClr val="tx1"/>
                </a:solidFill>
                <a:latin typeface="Times New Roman" pitchFamily="18" charset="0"/>
                <a:cs typeface="Times New Roman" pitchFamily="18" charset="0"/>
              </a:rPr>
              <a:t>46 860,5рублей</a:t>
            </a:r>
            <a:endParaRPr lang="ru-RU" sz="1600" b="1" dirty="0">
              <a:solidFill>
                <a:schemeClr val="tx1"/>
              </a:solidFill>
              <a:latin typeface="Times New Roman" pitchFamily="18" charset="0"/>
              <a:cs typeface="Times New Roman" pitchFamily="18" charset="0"/>
            </a:endParaRPr>
          </a:p>
        </p:txBody>
      </p:sp>
      <p:sp>
        <p:nvSpPr>
          <p:cNvPr id="9" name="Овал 8"/>
          <p:cNvSpPr/>
          <p:nvPr/>
        </p:nvSpPr>
        <p:spPr>
          <a:xfrm>
            <a:off x="6643702" y="4214818"/>
            <a:ext cx="2500298" cy="178595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200" b="1" dirty="0" smtClean="0">
                <a:solidFill>
                  <a:schemeClr val="tx1"/>
                </a:solidFill>
                <a:latin typeface="Times New Roman" pitchFamily="18" charset="0"/>
                <a:cs typeface="Times New Roman" pitchFamily="18" charset="0"/>
              </a:rPr>
              <a:t>Средняя оплата труда педагогических работников учреждений </a:t>
            </a:r>
            <a:r>
              <a:rPr lang="ru-RU" sz="1200" b="1" dirty="0" err="1" smtClean="0">
                <a:solidFill>
                  <a:schemeClr val="tx1"/>
                </a:solidFill>
                <a:latin typeface="Times New Roman" pitchFamily="18" charset="0"/>
                <a:cs typeface="Times New Roman" pitchFamily="18" charset="0"/>
              </a:rPr>
              <a:t>допобразования</a:t>
            </a:r>
            <a:r>
              <a:rPr lang="ru-RU" sz="1200" b="1" dirty="0" smtClean="0">
                <a:solidFill>
                  <a:schemeClr val="tx1"/>
                </a:solidFill>
                <a:latin typeface="Times New Roman" pitchFamily="18" charset="0"/>
                <a:cs typeface="Times New Roman" pitchFamily="18" charset="0"/>
              </a:rPr>
              <a:t> детей</a:t>
            </a:r>
          </a:p>
          <a:p>
            <a:pPr algn="ctr"/>
            <a:r>
              <a:rPr lang="ru-RU" sz="1600" b="1" dirty="0" smtClean="0">
                <a:solidFill>
                  <a:schemeClr val="tx1"/>
                </a:solidFill>
                <a:latin typeface="Times New Roman" pitchFamily="18" charset="0"/>
                <a:cs typeface="Times New Roman" pitchFamily="18" charset="0"/>
              </a:rPr>
              <a:t>48 913,1 рублей</a:t>
            </a:r>
            <a:endParaRPr lang="ru-RU" sz="16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457200" y="500042"/>
            <a:ext cx="8229600" cy="1071570"/>
          </a:xfrm>
        </p:spPr>
        <p:txBody>
          <a:bodyPr>
            <a:normAutofit fontScale="90000"/>
          </a:bodyPr>
          <a:lstStyle/>
          <a:p>
            <a:pPr algn="ctr"/>
            <a:r>
              <a:rPr lang="ru-RU" dirty="0" smtClean="0">
                <a:solidFill>
                  <a:srgbClr val="002060"/>
                </a:solidFill>
              </a:rPr>
              <a:t/>
            </a:r>
            <a:br>
              <a:rPr lang="ru-RU" dirty="0" smtClean="0">
                <a:solidFill>
                  <a:srgbClr val="002060"/>
                </a:solidFill>
              </a:rPr>
            </a:br>
            <a:r>
              <a:rPr lang="ru-RU" dirty="0" smtClean="0">
                <a:solidFill>
                  <a:srgbClr val="002060"/>
                </a:solidFill>
              </a:rPr>
              <a:t>Государственная поддержка отрасли «Культуры» книжный фонд</a:t>
            </a:r>
            <a:br>
              <a:rPr lang="ru-RU" dirty="0" smtClean="0">
                <a:solidFill>
                  <a:srgbClr val="002060"/>
                </a:solidFill>
              </a:rPr>
            </a:br>
            <a:endParaRPr lang="ru-RU" dirty="0">
              <a:solidFill>
                <a:srgbClr val="002060"/>
              </a:solidFill>
            </a:endParaRPr>
          </a:p>
        </p:txBody>
      </p:sp>
      <p:graphicFrame>
        <p:nvGraphicFramePr>
          <p:cNvPr id="7" name="Схема 6"/>
          <p:cNvGraphicFramePr/>
          <p:nvPr/>
        </p:nvGraphicFramePr>
        <p:xfrm>
          <a:off x="3643306" y="2143116"/>
          <a:ext cx="5214974" cy="4000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6" cstate="print"/>
          <a:srcRect/>
          <a:stretch>
            <a:fillRect/>
          </a:stretch>
        </p:blipFill>
        <p:spPr bwMode="auto">
          <a:xfrm>
            <a:off x="214282" y="2000240"/>
            <a:ext cx="3216154" cy="450059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Социальная%20защита%20населения%20города%20Москвы.jpg"/>
          <p:cNvPicPr>
            <a:picLocks noChangeAspect="1" noChangeArrowheads="1"/>
          </p:cNvPicPr>
          <p:nvPr/>
        </p:nvPicPr>
        <p:blipFill>
          <a:blip r:embed="rId2" cstate="print"/>
          <a:srcRect/>
          <a:stretch>
            <a:fillRect/>
          </a:stretch>
        </p:blipFill>
        <p:spPr bwMode="auto">
          <a:xfrm>
            <a:off x="0" y="0"/>
            <a:ext cx="2928926" cy="2214554"/>
          </a:xfrm>
          <a:prstGeom prst="rect">
            <a:avLst/>
          </a:prstGeom>
          <a:noFill/>
        </p:spPr>
      </p:pic>
      <p:sp>
        <p:nvSpPr>
          <p:cNvPr id="2" name="Заголовок 1"/>
          <p:cNvSpPr>
            <a:spLocks noGrp="1"/>
          </p:cNvSpPr>
          <p:nvPr>
            <p:ph type="title"/>
          </p:nvPr>
        </p:nvSpPr>
        <p:spPr>
          <a:xfrm>
            <a:off x="3071802" y="285728"/>
            <a:ext cx="5614998" cy="2357454"/>
          </a:xfrm>
        </p:spPr>
        <p:txBody>
          <a:bodyPr>
            <a:normAutofit fontScale="90000"/>
          </a:bodyPr>
          <a:lstStyle/>
          <a:p>
            <a:pPr algn="ct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
            </a:r>
            <a:br>
              <a:rPr lang="ru-RU" sz="2800" b="1" dirty="0" smtClean="0">
                <a:solidFill>
                  <a:srgbClr val="FF0000"/>
                </a:solidFill>
              </a:rPr>
            </a:br>
            <a:r>
              <a:rPr lang="ru-RU" sz="2800" dirty="0" smtClean="0">
                <a:solidFill>
                  <a:srgbClr val="7030A0"/>
                </a:solidFill>
              </a:rPr>
              <a:t>Динамика расходов бюджета Орловского района на социальную политику</a:t>
            </a:r>
            <a:r>
              <a:rPr lang="ru-RU" sz="2800" dirty="0" smtClean="0">
                <a:solidFill>
                  <a:srgbClr val="FF0000"/>
                </a:solidFill>
              </a:rPr>
              <a:t/>
            </a:r>
            <a:br>
              <a:rPr lang="ru-RU" sz="2800" dirty="0" smtClean="0">
                <a:solidFill>
                  <a:srgbClr val="FF0000"/>
                </a:solidFill>
              </a:rPr>
            </a:br>
            <a:r>
              <a:rPr lang="ru-RU" sz="2800" dirty="0" smtClean="0">
                <a:solidFill>
                  <a:srgbClr val="FF0000"/>
                </a:solidFill>
              </a:rPr>
              <a:t> </a:t>
            </a:r>
            <a:br>
              <a:rPr lang="ru-RU" sz="2800" dirty="0" smtClean="0">
                <a:solidFill>
                  <a:srgbClr val="FF0000"/>
                </a:solidFill>
              </a:rPr>
            </a:br>
            <a:r>
              <a:rPr lang="ru-RU" sz="2800" dirty="0" smtClean="0">
                <a:solidFill>
                  <a:srgbClr val="FF0000"/>
                </a:solidFill>
              </a:rPr>
              <a:t>                                              </a:t>
            </a:r>
            <a:r>
              <a:rPr lang="ru-RU" sz="1400" dirty="0" smtClean="0"/>
              <a:t>тыс.рублей</a:t>
            </a:r>
            <a:r>
              <a:rPr lang="ru-RU" sz="2800" b="1" dirty="0" smtClean="0">
                <a:solidFill>
                  <a:srgbClr val="FF0000"/>
                </a:solidFill>
              </a:rPr>
              <a:t/>
            </a:r>
            <a:br>
              <a:rPr lang="ru-RU" sz="2800" b="1" dirty="0" smtClean="0">
                <a:solidFill>
                  <a:srgbClr val="FF0000"/>
                </a:solidFill>
              </a:rPr>
            </a:br>
            <a:endParaRPr lang="ru-RU" sz="2800" b="1" dirty="0">
              <a:solidFill>
                <a:srgbClr val="FF0000"/>
              </a:solidFill>
            </a:endParaRPr>
          </a:p>
        </p:txBody>
      </p:sp>
      <p:graphicFrame>
        <p:nvGraphicFramePr>
          <p:cNvPr id="4" name="Диаграмма 3"/>
          <p:cNvGraphicFramePr/>
          <p:nvPr/>
        </p:nvGraphicFramePr>
        <p:xfrm>
          <a:off x="428596" y="2857496"/>
          <a:ext cx="8215370" cy="35004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14282" y="4786322"/>
            <a:ext cx="8715436" cy="1643074"/>
          </a:xfrm>
          <a:custGeom>
            <a:avLst/>
            <a:gdLst/>
            <a:ahLst/>
            <a:cxnLst/>
            <a:rect l="l" t="t" r="r" b="b"/>
            <a:pathLst>
              <a:path w="6858000" h="2844165">
                <a:moveTo>
                  <a:pt x="6858000" y="0"/>
                </a:moveTo>
                <a:lnTo>
                  <a:pt x="0" y="0"/>
                </a:lnTo>
                <a:lnTo>
                  <a:pt x="0" y="2843784"/>
                </a:lnTo>
                <a:lnTo>
                  <a:pt x="6858000" y="2843784"/>
                </a:lnTo>
                <a:lnTo>
                  <a:pt x="6858000" y="0"/>
                </a:lnTo>
                <a:close/>
              </a:path>
            </a:pathLst>
          </a:custGeom>
        </p:spPr>
        <p:style>
          <a:lnRef idx="1">
            <a:schemeClr val="dk1"/>
          </a:lnRef>
          <a:fillRef idx="2">
            <a:schemeClr val="dk1"/>
          </a:fillRef>
          <a:effectRef idx="1">
            <a:schemeClr val="dk1"/>
          </a:effectRef>
          <a:fontRef idx="minor">
            <a:schemeClr val="dk1"/>
          </a:fontRef>
        </p:style>
        <p:txBody>
          <a:bodyPr wrap="square" lIns="0" tIns="0" rIns="0" bIns="0" rtlCol="0"/>
          <a:lstStyle/>
          <a:p>
            <a:pPr algn="ctr"/>
            <a:r>
              <a:rPr lang="ru-RU" sz="2800" dirty="0" smtClean="0">
                <a:solidFill>
                  <a:schemeClr val="tx1">
                    <a:lumMod val="50000"/>
                    <a:lumOff val="50000"/>
                  </a:schemeClr>
                </a:solidFill>
              </a:rPr>
              <a:t>11 муниципальных образований, </a:t>
            </a:r>
          </a:p>
          <a:p>
            <a:pPr algn="ctr"/>
            <a:r>
              <a:rPr lang="ru-RU" sz="2800" dirty="0" smtClean="0">
                <a:solidFill>
                  <a:schemeClr val="tx1">
                    <a:lumMod val="50000"/>
                    <a:lumOff val="50000"/>
                  </a:schemeClr>
                </a:solidFill>
              </a:rPr>
              <a:t>сельских поселений, входящих в состав Орловского района</a:t>
            </a:r>
            <a:endParaRPr sz="2800">
              <a:solidFill>
                <a:schemeClr val="tx1">
                  <a:lumMod val="50000"/>
                  <a:lumOff val="50000"/>
                </a:schemeClr>
              </a:solidFill>
            </a:endParaRPr>
          </a:p>
        </p:txBody>
      </p:sp>
      <p:sp>
        <p:nvSpPr>
          <p:cNvPr id="4" name="object 4"/>
          <p:cNvSpPr txBox="1"/>
          <p:nvPr/>
        </p:nvSpPr>
        <p:spPr>
          <a:xfrm>
            <a:off x="575191" y="198691"/>
            <a:ext cx="7992533" cy="1133644"/>
          </a:xfrm>
          <a:prstGeom prst="rect">
            <a:avLst/>
          </a:prstGeom>
        </p:spPr>
        <p:txBody>
          <a:bodyPr vert="horz" wrap="square" lIns="0" tIns="12700" rIns="0" bIns="0" rtlCol="0">
            <a:spAutoFit/>
          </a:bodyPr>
          <a:lstStyle/>
          <a:p>
            <a:pPr marL="12700">
              <a:lnSpc>
                <a:spcPct val="100000"/>
              </a:lnSpc>
              <a:spcBef>
                <a:spcPts val="100"/>
              </a:spcBef>
            </a:pPr>
            <a:endParaRPr lang="ru-RU" sz="3600" b="1" spc="635" dirty="0" smtClean="0">
              <a:latin typeface="Calibri"/>
              <a:cs typeface="Calibri"/>
            </a:endParaRPr>
          </a:p>
          <a:p>
            <a:pPr marL="12700">
              <a:lnSpc>
                <a:spcPct val="100000"/>
              </a:lnSpc>
              <a:spcBef>
                <a:spcPts val="100"/>
              </a:spcBef>
            </a:pPr>
            <a:r>
              <a:rPr lang="ru-RU" sz="3600" b="1" spc="635" dirty="0" smtClean="0">
                <a:latin typeface="Calibri"/>
                <a:cs typeface="Calibri"/>
              </a:rPr>
              <a:t>ОРЛОВСКИЙ РАЙОН</a:t>
            </a:r>
            <a:endParaRPr sz="3600">
              <a:latin typeface="Calibri"/>
              <a:cs typeface="Calibri"/>
            </a:endParaRPr>
          </a:p>
        </p:txBody>
      </p:sp>
      <p:sp>
        <p:nvSpPr>
          <p:cNvPr id="5" name="object 5"/>
          <p:cNvSpPr/>
          <p:nvPr/>
        </p:nvSpPr>
        <p:spPr>
          <a:xfrm>
            <a:off x="0" y="80582"/>
            <a:ext cx="9144000" cy="0"/>
          </a:xfrm>
          <a:custGeom>
            <a:avLst/>
            <a:gdLst/>
            <a:ahLst/>
            <a:cxnLst/>
            <a:rect l="l" t="t" r="r" b="b"/>
            <a:pathLst>
              <a:path w="6858000">
                <a:moveTo>
                  <a:pt x="0" y="0"/>
                </a:moveTo>
                <a:lnTo>
                  <a:pt x="6858000" y="0"/>
                </a:lnTo>
              </a:path>
            </a:pathLst>
          </a:custGeom>
          <a:ln w="25400">
            <a:solidFill>
              <a:srgbClr val="2B968D"/>
            </a:solidFill>
          </a:ln>
        </p:spPr>
        <p:txBody>
          <a:bodyPr wrap="square" lIns="0" tIns="0" rIns="0" bIns="0" rtlCol="0"/>
          <a:lstStyle/>
          <a:p>
            <a:endParaRPr/>
          </a:p>
        </p:txBody>
      </p:sp>
      <p:sp>
        <p:nvSpPr>
          <p:cNvPr id="6" name="object 6"/>
          <p:cNvSpPr/>
          <p:nvPr/>
        </p:nvSpPr>
        <p:spPr>
          <a:xfrm>
            <a:off x="0" y="782669"/>
            <a:ext cx="9144000" cy="0"/>
          </a:xfrm>
          <a:custGeom>
            <a:avLst/>
            <a:gdLst/>
            <a:ahLst/>
            <a:cxnLst/>
            <a:rect l="l" t="t" r="r" b="b"/>
            <a:pathLst>
              <a:path w="6858000">
                <a:moveTo>
                  <a:pt x="6858000" y="0"/>
                </a:moveTo>
                <a:lnTo>
                  <a:pt x="0" y="0"/>
                </a:lnTo>
              </a:path>
            </a:pathLst>
          </a:custGeom>
          <a:ln w="25400">
            <a:solidFill>
              <a:srgbClr val="2B968D"/>
            </a:solidFill>
          </a:ln>
        </p:spPr>
        <p:txBody>
          <a:bodyPr wrap="square" lIns="0" tIns="0" rIns="0" bIns="0" rtlCol="0"/>
          <a:lstStyle/>
          <a:p>
            <a:endParaRPr/>
          </a:p>
        </p:txBody>
      </p:sp>
      <p:sp>
        <p:nvSpPr>
          <p:cNvPr id="9" name="object 9"/>
          <p:cNvSpPr txBox="1"/>
          <p:nvPr/>
        </p:nvSpPr>
        <p:spPr>
          <a:xfrm>
            <a:off x="5039020" y="5390959"/>
            <a:ext cx="721360" cy="627736"/>
          </a:xfrm>
          <a:prstGeom prst="rect">
            <a:avLst/>
          </a:prstGeom>
        </p:spPr>
        <p:txBody>
          <a:bodyPr vert="horz" wrap="square" lIns="0" tIns="12065" rIns="0" bIns="0" rtlCol="0">
            <a:spAutoFit/>
          </a:bodyPr>
          <a:lstStyle/>
          <a:p>
            <a:pPr marL="12700">
              <a:lnSpc>
                <a:spcPct val="100000"/>
              </a:lnSpc>
              <a:spcBef>
                <a:spcPts val="95"/>
              </a:spcBef>
            </a:pPr>
            <a:endParaRPr sz="4000">
              <a:latin typeface="Calibri"/>
              <a:cs typeface="Calibri"/>
            </a:endParaRPr>
          </a:p>
        </p:txBody>
      </p:sp>
      <p:sp>
        <p:nvSpPr>
          <p:cNvPr id="14" name="object 14"/>
          <p:cNvSpPr txBox="1"/>
          <p:nvPr/>
        </p:nvSpPr>
        <p:spPr>
          <a:xfrm>
            <a:off x="6118521" y="6107810"/>
            <a:ext cx="2239433" cy="350737"/>
          </a:xfrm>
          <a:prstGeom prst="rect">
            <a:avLst/>
          </a:prstGeom>
        </p:spPr>
        <p:txBody>
          <a:bodyPr vert="horz" wrap="square" lIns="0" tIns="12065" rIns="0" bIns="0" rtlCol="0">
            <a:spAutoFit/>
          </a:bodyPr>
          <a:lstStyle/>
          <a:p>
            <a:pPr marL="12700" marR="5080">
              <a:lnSpc>
                <a:spcPct val="100000"/>
              </a:lnSpc>
              <a:spcBef>
                <a:spcPts val="95"/>
              </a:spcBef>
            </a:pPr>
            <a:endParaRPr sz="2200">
              <a:latin typeface="Calibri"/>
              <a:cs typeface="Calibri"/>
            </a:endParaRPr>
          </a:p>
        </p:txBody>
      </p:sp>
      <p:sp>
        <p:nvSpPr>
          <p:cNvPr id="15" name="object 15"/>
          <p:cNvSpPr txBox="1"/>
          <p:nvPr/>
        </p:nvSpPr>
        <p:spPr>
          <a:xfrm>
            <a:off x="142844" y="1571612"/>
            <a:ext cx="8715436" cy="3156633"/>
          </a:xfrm>
          <a:prstGeom prst="rect">
            <a:avLst/>
          </a:prstGeom>
        </p:spPr>
        <p:txBody>
          <a:bodyPr vert="horz" wrap="square" lIns="0" tIns="12065" rIns="0" bIns="0" rtlCol="0">
            <a:spAutoFit/>
          </a:bodyPr>
          <a:lstStyle/>
          <a:p>
            <a:pPr marL="25400" marR="1222375">
              <a:lnSpc>
                <a:spcPct val="100000"/>
              </a:lnSpc>
              <a:spcBef>
                <a:spcPts val="95"/>
              </a:spcBef>
            </a:pPr>
            <a:r>
              <a:rPr lang="ru-RU" sz="2200" spc="300" dirty="0" smtClean="0">
                <a:solidFill>
                  <a:srgbClr val="252525"/>
                </a:solidFill>
                <a:latin typeface="Calibri"/>
                <a:cs typeface="Calibri"/>
              </a:rPr>
              <a:t>Муниципальное образование Ростовской области </a:t>
            </a:r>
            <a:r>
              <a:rPr sz="2200" spc="300" smtClean="0">
                <a:solidFill>
                  <a:srgbClr val="252525"/>
                </a:solidFill>
                <a:latin typeface="Calibri"/>
                <a:cs typeface="Calibri"/>
              </a:rPr>
              <a:t>Российской Федерации</a:t>
            </a:r>
            <a:endParaRPr lang="ru-RU" sz="2200" spc="300" dirty="0" smtClean="0">
              <a:solidFill>
                <a:srgbClr val="252525"/>
              </a:solidFill>
              <a:latin typeface="Calibri"/>
              <a:cs typeface="Calibri"/>
            </a:endParaRPr>
          </a:p>
          <a:p>
            <a:pPr marL="25400" marR="1222375">
              <a:lnSpc>
                <a:spcPct val="100000"/>
              </a:lnSpc>
              <a:spcBef>
                <a:spcPts val="95"/>
              </a:spcBef>
            </a:pPr>
            <a:r>
              <a:rPr sz="2200" spc="300" smtClean="0">
                <a:solidFill>
                  <a:srgbClr val="252525"/>
                </a:solidFill>
                <a:latin typeface="Calibri"/>
                <a:cs typeface="Calibri"/>
              </a:rPr>
              <a:t>  </a:t>
            </a:r>
            <a:endParaRPr lang="ru-RU" sz="2200" spc="300" dirty="0" smtClean="0">
              <a:solidFill>
                <a:srgbClr val="252525"/>
              </a:solidFill>
              <a:latin typeface="Calibri"/>
              <a:cs typeface="Calibri"/>
            </a:endParaRPr>
          </a:p>
          <a:p>
            <a:pPr marL="25400" marR="1222375">
              <a:lnSpc>
                <a:spcPct val="100000"/>
              </a:lnSpc>
              <a:spcBef>
                <a:spcPts val="95"/>
              </a:spcBef>
            </a:pPr>
            <a:r>
              <a:rPr lang="ru-RU" sz="2200" b="1" spc="285" dirty="0" smtClean="0">
                <a:solidFill>
                  <a:srgbClr val="252525"/>
                </a:solidFill>
                <a:latin typeface="Calibri"/>
                <a:cs typeface="Calibri"/>
              </a:rPr>
              <a:t>Год</a:t>
            </a:r>
            <a:r>
              <a:rPr sz="2200" b="1" spc="35" smtClean="0">
                <a:solidFill>
                  <a:srgbClr val="252525"/>
                </a:solidFill>
                <a:latin typeface="Calibri"/>
                <a:cs typeface="Calibri"/>
              </a:rPr>
              <a:t> </a:t>
            </a:r>
            <a:r>
              <a:rPr sz="2200" b="1" spc="285" smtClean="0">
                <a:solidFill>
                  <a:srgbClr val="252525"/>
                </a:solidFill>
                <a:latin typeface="Calibri"/>
                <a:cs typeface="Calibri"/>
              </a:rPr>
              <a:t>образования</a:t>
            </a:r>
            <a:r>
              <a:rPr lang="ru-RU" sz="2200" b="1" spc="285" dirty="0" smtClean="0">
                <a:solidFill>
                  <a:srgbClr val="252525"/>
                </a:solidFill>
                <a:latin typeface="Calibri"/>
                <a:cs typeface="Calibri"/>
              </a:rPr>
              <a:t> 1924</a:t>
            </a:r>
            <a:endParaRPr sz="2150" smtClean="0">
              <a:latin typeface="Calibri"/>
              <a:cs typeface="Calibri"/>
            </a:endParaRPr>
          </a:p>
          <a:p>
            <a:pPr marL="52705" marR="4387850">
              <a:lnSpc>
                <a:spcPct val="100000"/>
              </a:lnSpc>
            </a:pPr>
            <a:r>
              <a:rPr sz="2200" b="1" spc="300" smtClean="0">
                <a:solidFill>
                  <a:srgbClr val="252525"/>
                </a:solidFill>
                <a:latin typeface="Calibri"/>
                <a:cs typeface="Calibri"/>
              </a:rPr>
              <a:t>Площадь  </a:t>
            </a:r>
            <a:r>
              <a:rPr lang="ru-RU" sz="2200" spc="105" dirty="0" smtClean="0">
                <a:solidFill>
                  <a:srgbClr val="252525"/>
                </a:solidFill>
                <a:latin typeface="Calibri"/>
                <a:cs typeface="Calibri"/>
              </a:rPr>
              <a:t>3,3</a:t>
            </a:r>
            <a:r>
              <a:rPr sz="2200" spc="105" smtClean="0">
                <a:solidFill>
                  <a:srgbClr val="252525"/>
                </a:solidFill>
                <a:latin typeface="Calibri"/>
                <a:cs typeface="Calibri"/>
              </a:rPr>
              <a:t> </a:t>
            </a:r>
            <a:r>
              <a:rPr sz="2200" spc="165" dirty="0">
                <a:solidFill>
                  <a:srgbClr val="252525"/>
                </a:solidFill>
                <a:latin typeface="Calibri"/>
                <a:cs typeface="Calibri"/>
              </a:rPr>
              <a:t>тыс.</a:t>
            </a:r>
            <a:r>
              <a:rPr sz="2200" spc="-15" dirty="0">
                <a:solidFill>
                  <a:srgbClr val="252525"/>
                </a:solidFill>
                <a:latin typeface="Calibri"/>
                <a:cs typeface="Calibri"/>
              </a:rPr>
              <a:t> </a:t>
            </a:r>
            <a:r>
              <a:rPr sz="2200" spc="195" dirty="0">
                <a:solidFill>
                  <a:srgbClr val="252525"/>
                </a:solidFill>
                <a:latin typeface="Calibri"/>
                <a:cs typeface="Calibri"/>
              </a:rPr>
              <a:t>км</a:t>
            </a:r>
            <a:r>
              <a:rPr sz="2175" spc="292" baseline="24904" dirty="0">
                <a:solidFill>
                  <a:srgbClr val="252525"/>
                </a:solidFill>
                <a:latin typeface="Calibri"/>
                <a:cs typeface="Calibri"/>
              </a:rPr>
              <a:t>2  </a:t>
            </a:r>
            <a:r>
              <a:rPr sz="2200" b="1" spc="320" dirty="0">
                <a:solidFill>
                  <a:srgbClr val="252525"/>
                </a:solidFill>
                <a:latin typeface="Calibri"/>
                <a:cs typeface="Calibri"/>
              </a:rPr>
              <a:t>Население</a:t>
            </a:r>
            <a:endParaRPr sz="2200">
              <a:latin typeface="Calibri"/>
              <a:cs typeface="Calibri"/>
            </a:endParaRPr>
          </a:p>
          <a:p>
            <a:pPr marL="52705">
              <a:lnSpc>
                <a:spcPct val="100000"/>
              </a:lnSpc>
            </a:pPr>
            <a:r>
              <a:rPr lang="ru-RU" sz="2200" spc="100" dirty="0" smtClean="0">
                <a:solidFill>
                  <a:srgbClr val="252525"/>
                </a:solidFill>
                <a:latin typeface="Calibri"/>
                <a:cs typeface="Calibri"/>
              </a:rPr>
              <a:t>32,1</a:t>
            </a:r>
            <a:r>
              <a:rPr sz="2200" spc="100" smtClean="0">
                <a:solidFill>
                  <a:srgbClr val="252525"/>
                </a:solidFill>
                <a:latin typeface="Calibri"/>
                <a:cs typeface="Calibri"/>
              </a:rPr>
              <a:t> </a:t>
            </a:r>
            <a:r>
              <a:rPr sz="2200" spc="165" dirty="0">
                <a:solidFill>
                  <a:srgbClr val="252525"/>
                </a:solidFill>
                <a:latin typeface="Calibri"/>
                <a:cs typeface="Calibri"/>
              </a:rPr>
              <a:t>тыс.</a:t>
            </a:r>
            <a:r>
              <a:rPr sz="2200" spc="20" dirty="0">
                <a:solidFill>
                  <a:srgbClr val="252525"/>
                </a:solidFill>
                <a:latin typeface="Calibri"/>
                <a:cs typeface="Calibri"/>
              </a:rPr>
              <a:t> </a:t>
            </a:r>
            <a:r>
              <a:rPr sz="2200" spc="260" dirty="0">
                <a:solidFill>
                  <a:srgbClr val="252525"/>
                </a:solidFill>
                <a:latin typeface="Calibri"/>
                <a:cs typeface="Calibri"/>
              </a:rPr>
              <a:t>человек</a:t>
            </a:r>
            <a:endParaRPr sz="2200">
              <a:latin typeface="Calibri"/>
              <a:cs typeface="Calibri"/>
            </a:endParaRPr>
          </a:p>
          <a:p>
            <a:pPr marL="52705">
              <a:lnSpc>
                <a:spcPct val="100000"/>
              </a:lnSpc>
              <a:spcBef>
                <a:spcPts val="780"/>
              </a:spcBef>
            </a:pPr>
            <a:r>
              <a:rPr sz="2200" b="1" spc="315" dirty="0">
                <a:solidFill>
                  <a:srgbClr val="252525"/>
                </a:solidFill>
                <a:latin typeface="Calibri"/>
                <a:cs typeface="Calibri"/>
              </a:rPr>
              <a:t>Административный</a:t>
            </a:r>
            <a:r>
              <a:rPr sz="2200" b="1" spc="140" dirty="0">
                <a:solidFill>
                  <a:srgbClr val="252525"/>
                </a:solidFill>
                <a:latin typeface="Calibri"/>
                <a:cs typeface="Calibri"/>
              </a:rPr>
              <a:t> </a:t>
            </a:r>
            <a:r>
              <a:rPr sz="2200" b="1" spc="315" dirty="0">
                <a:solidFill>
                  <a:srgbClr val="252525"/>
                </a:solidFill>
                <a:latin typeface="Calibri"/>
                <a:cs typeface="Calibri"/>
              </a:rPr>
              <a:t>центр</a:t>
            </a:r>
            <a:endParaRPr sz="2200">
              <a:latin typeface="Calibri"/>
              <a:cs typeface="Calibri"/>
            </a:endParaRPr>
          </a:p>
          <a:p>
            <a:pPr marL="52705">
              <a:lnSpc>
                <a:spcPts val="2410"/>
              </a:lnSpc>
            </a:pPr>
            <a:r>
              <a:rPr lang="ru-RU" sz="2200" spc="260" dirty="0" smtClean="0">
                <a:solidFill>
                  <a:srgbClr val="252525"/>
                </a:solidFill>
                <a:latin typeface="Calibri"/>
                <a:cs typeface="Calibri"/>
              </a:rPr>
              <a:t>П.Орловский</a:t>
            </a:r>
            <a:endParaRPr sz="2200">
              <a:latin typeface="Calibri"/>
              <a:cs typeface="Calibri"/>
            </a:endParaRPr>
          </a:p>
        </p:txBody>
      </p:sp>
      <p:pic>
        <p:nvPicPr>
          <p:cNvPr id="67587" name="Picture 3"/>
          <p:cNvPicPr>
            <a:picLocks noChangeAspect="1" noChangeArrowheads="1"/>
          </p:cNvPicPr>
          <p:nvPr/>
        </p:nvPicPr>
        <p:blipFill>
          <a:blip r:embed="rId3"/>
          <a:srcRect/>
          <a:stretch>
            <a:fillRect/>
          </a:stretch>
        </p:blipFill>
        <p:spPr bwMode="auto">
          <a:xfrm>
            <a:off x="5929322" y="2214554"/>
            <a:ext cx="2460642" cy="2214578"/>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0298" y="274638"/>
            <a:ext cx="6186502" cy="1797040"/>
          </a:xfrm>
        </p:spPr>
        <p:txBody>
          <a:bodyPr>
            <a:normAutofit fontScale="90000"/>
          </a:bodyPr>
          <a:lstStyle/>
          <a:p>
            <a:pPr algn="ct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
            </a:r>
            <a:br>
              <a:rPr lang="ru-RU" sz="2800" b="1" dirty="0" smtClean="0">
                <a:solidFill>
                  <a:srgbClr val="FF0000"/>
                </a:solidFill>
              </a:rPr>
            </a:br>
            <a:r>
              <a:rPr lang="ru-RU" sz="2800" b="1" dirty="0" smtClean="0">
                <a:solidFill>
                  <a:srgbClr val="0070C0"/>
                </a:solidFill>
              </a:rPr>
              <a:t>На исполнительно-распорядительные функции</a:t>
            </a:r>
            <a:br>
              <a:rPr lang="ru-RU" sz="2800" b="1" dirty="0" smtClean="0">
                <a:solidFill>
                  <a:srgbClr val="0070C0"/>
                </a:solidFill>
              </a:rPr>
            </a:br>
            <a:r>
              <a:rPr lang="ru-RU" sz="2800" b="1" dirty="0" smtClean="0">
                <a:solidFill>
                  <a:srgbClr val="0070C0"/>
                </a:solidFill>
              </a:rPr>
              <a:t>за счет местного бюджета</a:t>
            </a:r>
            <a:br>
              <a:rPr lang="ru-RU" sz="2800" b="1" dirty="0" smtClean="0">
                <a:solidFill>
                  <a:srgbClr val="0070C0"/>
                </a:solidFill>
              </a:rPr>
            </a:br>
            <a:r>
              <a:rPr lang="ru-RU" sz="2800" b="1" dirty="0" smtClean="0">
                <a:solidFill>
                  <a:srgbClr val="0070C0"/>
                </a:solidFill>
              </a:rPr>
              <a:t>                                                          </a:t>
            </a:r>
            <a:r>
              <a:rPr lang="ru-RU" sz="1400" dirty="0" smtClean="0"/>
              <a:t>тыс.рублей</a:t>
            </a:r>
            <a:r>
              <a:rPr lang="ru-RU" sz="2800" b="1" dirty="0" smtClean="0">
                <a:solidFill>
                  <a:srgbClr val="FF0000"/>
                </a:solidFill>
              </a:rPr>
              <a:t/>
            </a:r>
            <a:br>
              <a:rPr lang="ru-RU" sz="2800" b="1" dirty="0" smtClean="0">
                <a:solidFill>
                  <a:srgbClr val="FF0000"/>
                </a:solidFill>
              </a:rPr>
            </a:br>
            <a:endParaRPr lang="ru-RU" sz="2800" b="1" dirty="0">
              <a:solidFill>
                <a:srgbClr val="FF0000"/>
              </a:solidFill>
            </a:endParaRPr>
          </a:p>
        </p:txBody>
      </p:sp>
      <p:graphicFrame>
        <p:nvGraphicFramePr>
          <p:cNvPr id="6" name="Диаграмма 5"/>
          <p:cNvGraphicFramePr/>
          <p:nvPr/>
        </p:nvGraphicFramePr>
        <p:xfrm>
          <a:off x="500034" y="1571612"/>
          <a:ext cx="8429684" cy="5000660"/>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descr="C:\Users\user\Pictures\b5d6ab6ed57a14a18543f5b4b4a8ff36.jpg"/>
          <p:cNvPicPr>
            <a:picLocks noChangeAspect="1" noChangeArrowheads="1"/>
          </p:cNvPicPr>
          <p:nvPr/>
        </p:nvPicPr>
        <p:blipFill>
          <a:blip r:embed="rId3" cstate="print"/>
          <a:srcRect/>
          <a:stretch>
            <a:fillRect/>
          </a:stretch>
        </p:blipFill>
        <p:spPr bwMode="auto">
          <a:xfrm>
            <a:off x="1" y="214291"/>
            <a:ext cx="2357422" cy="164307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0298" y="274638"/>
            <a:ext cx="6186502" cy="2225668"/>
          </a:xfrm>
        </p:spPr>
        <p:txBody>
          <a:bodyPr>
            <a:normAutofit fontScale="90000"/>
          </a:bodyPr>
          <a:lstStyle/>
          <a:p>
            <a:pPr algn="ct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На исполнительно-распорядительные функции</a:t>
            </a:r>
            <a:br>
              <a:rPr lang="ru-RU" sz="2800" b="1" dirty="0" smtClean="0">
                <a:solidFill>
                  <a:srgbClr val="FF0000"/>
                </a:solidFill>
              </a:rPr>
            </a:br>
            <a:r>
              <a:rPr lang="ru-RU" sz="2800" b="1" dirty="0" smtClean="0">
                <a:solidFill>
                  <a:srgbClr val="FF0000"/>
                </a:solidFill>
              </a:rPr>
              <a:t>за счет областного  бюджета</a:t>
            </a:r>
            <a:br>
              <a:rPr lang="ru-RU" sz="2800" b="1" dirty="0" smtClean="0">
                <a:solidFill>
                  <a:srgbClr val="FF0000"/>
                </a:solidFill>
              </a:rPr>
            </a:br>
            <a:r>
              <a:rPr lang="ru-RU" sz="2800" b="1" dirty="0" smtClean="0">
                <a:solidFill>
                  <a:srgbClr val="FF0000"/>
                </a:solidFill>
              </a:rPr>
              <a:t>                                                          </a:t>
            </a:r>
            <a:r>
              <a:rPr lang="ru-RU" sz="1400" dirty="0" smtClean="0"/>
              <a:t>тыс.рублей</a:t>
            </a:r>
            <a:r>
              <a:rPr lang="ru-RU" sz="2800" b="1" dirty="0" smtClean="0">
                <a:solidFill>
                  <a:srgbClr val="FF0000"/>
                </a:solidFill>
              </a:rPr>
              <a:t/>
            </a:r>
            <a:br>
              <a:rPr lang="ru-RU" sz="2800" b="1" dirty="0" smtClean="0">
                <a:solidFill>
                  <a:srgbClr val="FF0000"/>
                </a:solidFill>
              </a:rPr>
            </a:br>
            <a:endParaRPr lang="ru-RU" sz="2800" b="1" dirty="0">
              <a:solidFill>
                <a:srgbClr val="FF0000"/>
              </a:solidFill>
            </a:endParaRPr>
          </a:p>
        </p:txBody>
      </p:sp>
      <p:graphicFrame>
        <p:nvGraphicFramePr>
          <p:cNvPr id="6" name="Диаграмма 5"/>
          <p:cNvGraphicFramePr/>
          <p:nvPr/>
        </p:nvGraphicFramePr>
        <p:xfrm>
          <a:off x="285720" y="1785926"/>
          <a:ext cx="8643998" cy="4643470"/>
        </p:xfrm>
        <a:graphic>
          <a:graphicData uri="http://schemas.openxmlformats.org/drawingml/2006/chart">
            <c:chart xmlns:c="http://schemas.openxmlformats.org/drawingml/2006/chart" xmlns:r="http://schemas.openxmlformats.org/officeDocument/2006/relationships" r:id="rId2"/>
          </a:graphicData>
        </a:graphic>
      </p:graphicFrame>
      <p:sp>
        <p:nvSpPr>
          <p:cNvPr id="202754" name="AutoShape 2" descr="Картинки по запросу социальная защит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266" name="Picture 2" descr="https://yt3.ggpht.com/-Vw9P7mGIz5Y/AAAAAAAAAAI/AAAAAAAAAAA/GARLyrqL_4A/s900-c-k-no-mo-rj-c0xffffff/photo.jpg"/>
          <p:cNvPicPr>
            <a:picLocks noChangeAspect="1" noChangeArrowheads="1"/>
          </p:cNvPicPr>
          <p:nvPr/>
        </p:nvPicPr>
        <p:blipFill>
          <a:blip r:embed="rId3" cstate="print"/>
          <a:srcRect/>
          <a:stretch>
            <a:fillRect/>
          </a:stretch>
        </p:blipFill>
        <p:spPr bwMode="auto">
          <a:xfrm>
            <a:off x="214282" y="285728"/>
            <a:ext cx="2071702" cy="1643074"/>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6182" y="714356"/>
            <a:ext cx="4900618" cy="1500198"/>
          </a:xfrm>
        </p:spPr>
        <p:txBody>
          <a:bodyPr>
            <a:normAutofit fontScale="90000"/>
          </a:bodyPr>
          <a:lstStyle/>
          <a:p>
            <a:pPr algn="ctr"/>
            <a:r>
              <a:rPr lang="ru-RU" b="1" dirty="0" smtClean="0"/>
              <a:t>Расходы </a:t>
            </a:r>
            <a:r>
              <a:rPr lang="ru-RU" dirty="0" smtClean="0"/>
              <a:t>для</a:t>
            </a:r>
            <a:br>
              <a:rPr lang="ru-RU" dirty="0" smtClean="0"/>
            </a:br>
            <a:r>
              <a:rPr lang="ru-RU" dirty="0" smtClean="0"/>
              <a:t> МБУ «ЦСО»</a:t>
            </a:r>
            <a:r>
              <a:rPr lang="ru-RU" dirty="0" smtClean="0">
                <a:solidFill>
                  <a:srgbClr val="FF0000"/>
                </a:solidFill>
              </a:rPr>
              <a:t/>
            </a:r>
            <a:br>
              <a:rPr lang="ru-RU" dirty="0" smtClean="0">
                <a:solidFill>
                  <a:srgbClr val="FF0000"/>
                </a:solidFill>
              </a:rPr>
            </a:br>
            <a:r>
              <a:rPr lang="ru-RU" dirty="0" smtClean="0">
                <a:solidFill>
                  <a:srgbClr val="FF0000"/>
                </a:solidFill>
              </a:rPr>
              <a:t>                             </a:t>
            </a:r>
            <a:r>
              <a:rPr lang="ru-RU" sz="1000" dirty="0" smtClean="0">
                <a:solidFill>
                  <a:schemeClr val="tx1"/>
                </a:solidFill>
              </a:rPr>
              <a:t>тыс.рублей</a:t>
            </a:r>
            <a:endParaRPr lang="ru-RU" sz="1000" b="1" dirty="0">
              <a:solidFill>
                <a:schemeClr val="tx1"/>
              </a:solidFill>
            </a:endParaRPr>
          </a:p>
        </p:txBody>
      </p:sp>
      <p:sp>
        <p:nvSpPr>
          <p:cNvPr id="10242"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46" name="AutoShape 6"/>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48" name="AutoShape 8"/>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15" name="Диаграмма 14"/>
          <p:cNvGraphicFramePr/>
          <p:nvPr/>
        </p:nvGraphicFramePr>
        <p:xfrm>
          <a:off x="1285852" y="2000240"/>
          <a:ext cx="7500990" cy="3571900"/>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C:\Users\user\Pictures\iK4PPMV9J.jpg"/>
          <p:cNvPicPr>
            <a:picLocks noChangeAspect="1" noChangeArrowheads="1"/>
          </p:cNvPicPr>
          <p:nvPr/>
        </p:nvPicPr>
        <p:blipFill>
          <a:blip r:embed="rId3" cstate="print"/>
          <a:srcRect/>
          <a:stretch>
            <a:fillRect/>
          </a:stretch>
        </p:blipFill>
        <p:spPr bwMode="auto">
          <a:xfrm>
            <a:off x="500034" y="571480"/>
            <a:ext cx="2643206" cy="157163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357158" y="2143116"/>
          <a:ext cx="8429684" cy="4214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Заголовок 6"/>
          <p:cNvSpPr>
            <a:spLocks noGrp="1"/>
          </p:cNvSpPr>
          <p:nvPr>
            <p:ph type="title" idx="4294967295"/>
          </p:nvPr>
        </p:nvSpPr>
        <p:spPr>
          <a:xfrm>
            <a:off x="1371600" y="1981200"/>
            <a:ext cx="7772400" cy="1362075"/>
          </a:xfrm>
        </p:spPr>
        <p:txBody>
          <a:bodyPr/>
          <a:lstStyle/>
          <a:p>
            <a:r>
              <a:rPr lang="ru-RU" dirty="0" smtClean="0"/>
              <a:t>.</a:t>
            </a:r>
            <a:endParaRPr lang="ru-RU" dirty="0"/>
          </a:p>
        </p:txBody>
      </p:sp>
      <p:sp>
        <p:nvSpPr>
          <p:cNvPr id="5" name="Текст 4"/>
          <p:cNvSpPr>
            <a:spLocks noGrp="1"/>
          </p:cNvSpPr>
          <p:nvPr>
            <p:ph type="body" idx="4294967295"/>
          </p:nvPr>
        </p:nvSpPr>
        <p:spPr>
          <a:xfrm>
            <a:off x="3206750" y="785813"/>
            <a:ext cx="5937250" cy="1714500"/>
          </a:xfrm>
        </p:spPr>
        <p:txBody>
          <a:bodyPr>
            <a:normAutofit/>
          </a:bodyPr>
          <a:lstStyle/>
          <a:p>
            <a:pPr algn="ctr"/>
            <a:r>
              <a:rPr lang="ru-RU" sz="2800" dirty="0" smtClean="0"/>
              <a:t>На финансовое  обеспечение деятельности мобильных  бригад</a:t>
            </a:r>
            <a:endParaRPr lang="ru-RU" sz="2800" dirty="0"/>
          </a:p>
        </p:txBody>
      </p:sp>
      <p:pic>
        <p:nvPicPr>
          <p:cNvPr id="2052" name="Picture 4" descr="C:\Users\user\Pictures\EA4CCARWkAAaqb6.jpg"/>
          <p:cNvPicPr>
            <a:picLocks noChangeAspect="1" noChangeArrowheads="1"/>
          </p:cNvPicPr>
          <p:nvPr/>
        </p:nvPicPr>
        <p:blipFill>
          <a:blip r:embed="rId6" cstate="print"/>
          <a:srcRect/>
          <a:stretch>
            <a:fillRect/>
          </a:stretch>
        </p:blipFill>
        <p:spPr bwMode="auto">
          <a:xfrm>
            <a:off x="428596" y="642918"/>
            <a:ext cx="2143140" cy="228601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714356"/>
            <a:ext cx="8183880" cy="785818"/>
          </a:xfrm>
        </p:spPr>
        <p:txBody>
          <a:bodyPr>
            <a:normAutofit fontScale="90000"/>
          </a:bodyPr>
          <a:lstStyle/>
          <a:p>
            <a:pPr algn="ctr"/>
            <a:r>
              <a:rPr lang="ru-RU" dirty="0" smtClean="0">
                <a:solidFill>
                  <a:srgbClr val="FF0000"/>
                </a:solidFill>
              </a:rPr>
              <a:t>Меры социальной поддержки отдельным категориям граждан</a:t>
            </a:r>
            <a:endParaRPr lang="ru-RU" dirty="0"/>
          </a:p>
        </p:txBody>
      </p:sp>
      <p:graphicFrame>
        <p:nvGraphicFramePr>
          <p:cNvPr id="3" name="Схема 2"/>
          <p:cNvGraphicFramePr/>
          <p:nvPr/>
        </p:nvGraphicFramePr>
        <p:xfrm>
          <a:off x="500034" y="1785926"/>
          <a:ext cx="8143932" cy="4071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9874" name="Picture 2" descr="Picture background"/>
          <p:cNvPicPr>
            <a:picLocks noChangeAspect="1" noChangeArrowheads="1"/>
          </p:cNvPicPr>
          <p:nvPr/>
        </p:nvPicPr>
        <p:blipFill>
          <a:blip r:embed="rId6" cstate="print"/>
          <a:srcRect/>
          <a:stretch>
            <a:fillRect/>
          </a:stretch>
        </p:blipFill>
        <p:spPr bwMode="auto">
          <a:xfrm>
            <a:off x="6072198" y="2000240"/>
            <a:ext cx="2214578" cy="128588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2285984" y="428604"/>
            <a:ext cx="6357982" cy="1500198"/>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dirty="0" smtClean="0"/>
              <a:t>Расходы по обеспечению мер </a:t>
            </a:r>
            <a:r>
              <a:rPr lang="ru-RU" sz="1600" dirty="0" err="1" smtClean="0"/>
              <a:t>соцподдержки</a:t>
            </a:r>
            <a:r>
              <a:rPr lang="ru-RU" sz="1600" dirty="0" smtClean="0"/>
              <a:t>  ветеранам труда, ветеранам труда РО, сельским специалистам, реабилитированным, труженикам тыла предусмотрены в сумме на 2025г – 101463,7 т.р.; 2026г — 105356,9 т.р.; 2027г — 109401,3 т.р.</a:t>
            </a:r>
            <a:endParaRPr lang="ru-RU" sz="1600" dirty="0"/>
          </a:p>
        </p:txBody>
      </p:sp>
      <p:sp>
        <p:nvSpPr>
          <p:cNvPr id="5" name="Скругленный прямоугольник 4"/>
          <p:cNvSpPr/>
          <p:nvPr/>
        </p:nvSpPr>
        <p:spPr>
          <a:xfrm>
            <a:off x="2285984" y="2071678"/>
            <a:ext cx="6572296" cy="250033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ru-RU" sz="1600" dirty="0" smtClean="0"/>
              <a:t>На поддержку детей из многодетных семей по выплате компенсаций на ЖКУ по региональным стандартам, а также на ежемесячные денежные выплаты на приобретение школьной формы, проезда и приобретение лекарственных препаратов детям до 6 лет планируются средства в 2025г — 24370,7 т.р., 2026 — 27287,6 т.р., 2027г — 28388,9 т.р. Размер пособия на приобретение школьной формы, проезда и приобретение лекарственных препаратов детям до 6 лет в текущем году – 1042,0 руб.</a:t>
            </a:r>
            <a:endParaRPr lang="ru-RU" sz="1600" dirty="0"/>
          </a:p>
        </p:txBody>
      </p:sp>
      <p:sp>
        <p:nvSpPr>
          <p:cNvPr id="6" name="Прямоугольник с двумя скругленными противолежащими углами 5"/>
          <p:cNvSpPr/>
          <p:nvPr/>
        </p:nvSpPr>
        <p:spPr>
          <a:xfrm>
            <a:off x="2214546" y="4643446"/>
            <a:ext cx="6643734" cy="1928826"/>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детей 1-2 г жизни из малоимущих семей для приобретения специальных молочных продуктов детского питания расходы предусмотрены в 2025г — 3915,1 т.р., 2026г — 4074,5 т.р., 2027г — 4237,5 т.р.  Размер пособия в текущем году — 1039,0 руб.</a:t>
            </a:r>
          </a:p>
          <a:p>
            <a:pPr lvl="0"/>
            <a:endParaRPr lang="ru-RU" sz="1600"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5" name="AutoShape 3"/>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8" name="AutoShape 6"/>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434" name="Picture 2" descr="http://pensiaexpert.ru/wp-content/uploads/2017/05/kakoj-nuzhen-stazh-dlya-veterana-truda-v-rossii-v-2017-godu1.jpg"/>
          <p:cNvPicPr>
            <a:picLocks noChangeAspect="1" noChangeArrowheads="1"/>
          </p:cNvPicPr>
          <p:nvPr/>
        </p:nvPicPr>
        <p:blipFill>
          <a:blip r:embed="rId2" cstate="print"/>
          <a:srcRect/>
          <a:stretch>
            <a:fillRect/>
          </a:stretch>
        </p:blipFill>
        <p:spPr bwMode="auto">
          <a:xfrm>
            <a:off x="95218" y="285727"/>
            <a:ext cx="2286017" cy="1928827"/>
          </a:xfrm>
          <a:prstGeom prst="rect">
            <a:avLst/>
          </a:prstGeom>
          <a:noFill/>
        </p:spPr>
      </p:pic>
      <p:pic>
        <p:nvPicPr>
          <p:cNvPr id="18436" name="Picture 4" descr="http://malodeneg.com/wp-content/uploads/2018/01/ZHilishhnye-lgoty-mnogodetnym-semyam-2018.jpg"/>
          <p:cNvPicPr>
            <a:picLocks noChangeAspect="1" noChangeArrowheads="1"/>
          </p:cNvPicPr>
          <p:nvPr/>
        </p:nvPicPr>
        <p:blipFill>
          <a:blip r:embed="rId3"/>
          <a:srcRect/>
          <a:stretch>
            <a:fillRect/>
          </a:stretch>
        </p:blipFill>
        <p:spPr bwMode="auto">
          <a:xfrm>
            <a:off x="142844" y="2214554"/>
            <a:ext cx="2214578" cy="2357454"/>
          </a:xfrm>
          <a:prstGeom prst="rect">
            <a:avLst/>
          </a:prstGeom>
          <a:noFill/>
        </p:spPr>
      </p:pic>
      <p:pic>
        <p:nvPicPr>
          <p:cNvPr id="18438" name="Picture 6" descr="https://medaboutme.ru/upload/iblock/385/v_rossii_importozamestyat_detskoe_pitanie.jpg"/>
          <p:cNvPicPr>
            <a:picLocks noChangeAspect="1" noChangeArrowheads="1"/>
          </p:cNvPicPr>
          <p:nvPr/>
        </p:nvPicPr>
        <p:blipFill>
          <a:blip r:embed="rId4" cstate="print"/>
          <a:srcRect/>
          <a:stretch>
            <a:fillRect/>
          </a:stretch>
        </p:blipFill>
        <p:spPr bwMode="auto">
          <a:xfrm>
            <a:off x="0" y="4786322"/>
            <a:ext cx="2285983" cy="1643074"/>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2428860" y="571480"/>
            <a:ext cx="6429420" cy="1857388"/>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lvl="0"/>
            <a:endParaRPr lang="ru-RU" sz="1600" dirty="0" smtClean="0"/>
          </a:p>
          <a:p>
            <a:pPr lvl="0"/>
            <a:r>
              <a:rPr lang="ru-RU" sz="1400" dirty="0" smtClean="0"/>
              <a:t>Расходы по выплате ежемесячного пособия на ребенка планируются в 2025г — 19690,3 т.р., 2026г — 20485,2 т.р., 2027 г — 21316,1 т.р. Размер пособия на сегодняшний день составляет 524,0 руб., на детей одиноких матерей — 1048,0 руб., на детей, родители которых уклоняются от уплаты алиментов  и на детей военнослужащих срочной службы составляет — 786,0 руб.</a:t>
            </a:r>
            <a:endParaRPr lang="ru-RU" sz="1400" dirty="0"/>
          </a:p>
        </p:txBody>
      </p:sp>
      <p:sp>
        <p:nvSpPr>
          <p:cNvPr id="5" name="Скругленный прямоугольник 4"/>
          <p:cNvSpPr/>
          <p:nvPr/>
        </p:nvSpPr>
        <p:spPr>
          <a:xfrm>
            <a:off x="2428860" y="2500306"/>
            <a:ext cx="6429420" cy="10715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ru-RU" sz="1400" dirty="0" smtClean="0"/>
              <a:t>Расходы по выплате регионального материнского капитала планируются в 2025г — 4508,8 т.р., 2026г — 4689,3 т.р., 2027г — 4876,9 т.р. В 2024 году его размер составляет — 145040,0 рублей.</a:t>
            </a:r>
            <a:endParaRPr lang="ru-RU" sz="1400" dirty="0"/>
          </a:p>
        </p:txBody>
      </p:sp>
      <p:sp>
        <p:nvSpPr>
          <p:cNvPr id="6" name="Прямоугольник с двумя скругленными противолежащими углами 5"/>
          <p:cNvSpPr/>
          <p:nvPr/>
        </p:nvSpPr>
        <p:spPr>
          <a:xfrm>
            <a:off x="2214546" y="3643314"/>
            <a:ext cx="6643734" cy="2928958"/>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ru-RU" sz="1400" dirty="0" smtClean="0"/>
              <a:t>Расходы на выплату ежемесячной денежной выплаты на полноценное питание беременным женщинам из малоимущих семей, кормящим матерям и детям до 3-х лет из малоимущих семей составят в 2025г — 3676,5 т.р., 2026г — 3825,7 т.р., 2027г — 3980,3 т.р. В текущем году размер пособия составляет – 1373,0 руб.</a:t>
            </a:r>
          </a:p>
          <a:p>
            <a:pPr lvl="0"/>
            <a:endParaRPr lang="ru-RU"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70" name="AutoShape 2"/>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7414" name="AutoShape 6" descr="https://fiverr-res.cloudinary.com/images/t_main1,q_auto,f_auto/gigs/99719903/original/15949df47f09b355eec4cc6da2eacc8facfcbece/nutrition-plan-for-pregnant-woman.jp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416" name="Picture 8" descr="https://i.sunhome.ru/journal/230/racion-pitaniya-zhenschini-v2.orig.jpg"/>
          <p:cNvPicPr>
            <a:picLocks noChangeAspect="1" noChangeArrowheads="1"/>
          </p:cNvPicPr>
          <p:nvPr/>
        </p:nvPicPr>
        <p:blipFill>
          <a:blip r:embed="rId2" cstate="print"/>
          <a:srcRect/>
          <a:stretch>
            <a:fillRect/>
          </a:stretch>
        </p:blipFill>
        <p:spPr bwMode="auto">
          <a:xfrm>
            <a:off x="142844" y="4357694"/>
            <a:ext cx="2214578" cy="1928826"/>
          </a:xfrm>
          <a:prstGeom prst="rect">
            <a:avLst/>
          </a:prstGeom>
          <a:noFill/>
        </p:spPr>
      </p:pic>
      <p:sp>
        <p:nvSpPr>
          <p:cNvPr id="11" name="object 8"/>
          <p:cNvSpPr/>
          <p:nvPr/>
        </p:nvSpPr>
        <p:spPr>
          <a:xfrm>
            <a:off x="0" y="2214554"/>
            <a:ext cx="2455887" cy="2000264"/>
          </a:xfrm>
          <a:prstGeom prst="rect">
            <a:avLst/>
          </a:prstGeom>
          <a:blipFill>
            <a:blip r:embed="rId3" cstate="print"/>
            <a:stretch>
              <a:fillRect/>
            </a:stretch>
          </a:blipFill>
        </p:spPr>
        <p:txBody>
          <a:bodyPr wrap="square" lIns="0" tIns="0" rIns="0" bIns="0" rtlCol="0"/>
          <a:lstStyle/>
          <a:p>
            <a:endParaRPr/>
          </a:p>
        </p:txBody>
      </p:sp>
      <p:pic>
        <p:nvPicPr>
          <p:cNvPr id="77826" name="Picture 2" descr="Picture background"/>
          <p:cNvPicPr>
            <a:picLocks noChangeAspect="1" noChangeArrowheads="1"/>
          </p:cNvPicPr>
          <p:nvPr/>
        </p:nvPicPr>
        <p:blipFill>
          <a:blip r:embed="rId4" cstate="print"/>
          <a:srcRect/>
          <a:stretch>
            <a:fillRect/>
          </a:stretch>
        </p:blipFill>
        <p:spPr bwMode="auto">
          <a:xfrm>
            <a:off x="142844" y="642918"/>
            <a:ext cx="2286016" cy="146375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2714580" y="4286256"/>
            <a:ext cx="6429420" cy="2071702"/>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выплате государственной социальной помощи в виде социального пособия и (или) на основании социального контракта предусмотрено в 2025г — 12046,6 т.р., 2026г — 12046,6 т.р., 2027г — 12046,6 т.р.</a:t>
            </a:r>
            <a:endParaRPr lang="ru-RU" sz="1600" dirty="0"/>
          </a:p>
        </p:txBody>
      </p:sp>
      <p:sp>
        <p:nvSpPr>
          <p:cNvPr id="5" name="Скругленный прямоугольник 4"/>
          <p:cNvSpPr/>
          <p:nvPr/>
        </p:nvSpPr>
        <p:spPr>
          <a:xfrm>
            <a:off x="2714580" y="500042"/>
            <a:ext cx="6429420" cy="207170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ru-RU" sz="1600" dirty="0" smtClean="0"/>
              <a:t>На организацию и обеспечение отдыха и оздоровления детей предусмотрено в 2025г — 12139,3 т.р., 2026г — 12624,9 т.р., 2027г — 13129,9 т.р.  Предусмотрены расходы за счет местного бюджета на транспортные услуги по доставке детей из малоимущих семей в детские оздоровительные лагеря и санатории в 2025,2026,2027гг. — 800,0 т.р.</a:t>
            </a:r>
          </a:p>
          <a:p>
            <a:pPr lvl="0"/>
            <a:endParaRPr lang="ru-RU" sz="1600" dirty="0"/>
          </a:p>
        </p:txBody>
      </p:sp>
      <p:sp>
        <p:nvSpPr>
          <p:cNvPr id="6" name="Прямоугольник с двумя скругленными противолежащими углами 5"/>
          <p:cNvSpPr/>
          <p:nvPr/>
        </p:nvSpPr>
        <p:spPr>
          <a:xfrm>
            <a:off x="2786018" y="2643182"/>
            <a:ext cx="6357982" cy="1500198"/>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выплате адресных субсидий на оплату жилья и коммунальных услуг предусмотрено в 2025г — 1841,0 т.р., 2026г — 1910,9 т.р., 2027г — 1983,6 т.р.</a:t>
            </a:r>
            <a:endParaRPr lang="ru-RU" sz="1600"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850" name="AutoShape 2" descr="Картинки по запросу третий ребено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47" name="Picture 3" descr="C:\Users\user\Pictures\1475086377_3f7887c5b42079a47c3bcaab960f5472.jpg"/>
          <p:cNvPicPr>
            <a:picLocks noChangeAspect="1" noChangeArrowheads="1"/>
          </p:cNvPicPr>
          <p:nvPr/>
        </p:nvPicPr>
        <p:blipFill>
          <a:blip r:embed="rId2" cstate="print"/>
          <a:srcRect/>
          <a:stretch>
            <a:fillRect/>
          </a:stretch>
        </p:blipFill>
        <p:spPr bwMode="auto">
          <a:xfrm>
            <a:off x="357158" y="2357430"/>
            <a:ext cx="2224310" cy="1857388"/>
          </a:xfrm>
          <a:prstGeom prst="rect">
            <a:avLst/>
          </a:prstGeom>
          <a:noFill/>
        </p:spPr>
      </p:pic>
      <p:pic>
        <p:nvPicPr>
          <p:cNvPr id="16388" name="Picture 4" descr="http://s.fishki.net/upload/post/201505/08/1526889/23_10.jpg"/>
          <p:cNvPicPr>
            <a:picLocks noChangeAspect="1" noChangeArrowheads="1"/>
          </p:cNvPicPr>
          <p:nvPr/>
        </p:nvPicPr>
        <p:blipFill>
          <a:blip r:embed="rId3" cstate="print"/>
          <a:srcRect/>
          <a:stretch>
            <a:fillRect/>
          </a:stretch>
        </p:blipFill>
        <p:spPr bwMode="auto">
          <a:xfrm>
            <a:off x="285720" y="357166"/>
            <a:ext cx="2357454" cy="1849161"/>
          </a:xfrm>
          <a:prstGeom prst="rect">
            <a:avLst/>
          </a:prstGeom>
          <a:noFill/>
        </p:spPr>
      </p:pic>
      <p:pic>
        <p:nvPicPr>
          <p:cNvPr id="10" name="Picture 3" descr="C:\Users\user\Pictures\1475086377_3f7887c5b42079a47c3bcaab960f5472.jpg"/>
          <p:cNvPicPr>
            <a:picLocks noChangeAspect="1" noChangeArrowheads="1"/>
          </p:cNvPicPr>
          <p:nvPr/>
        </p:nvPicPr>
        <p:blipFill>
          <a:blip r:embed="rId2" cstate="print"/>
          <a:srcRect/>
          <a:stretch>
            <a:fillRect/>
          </a:stretch>
        </p:blipFill>
        <p:spPr bwMode="auto">
          <a:xfrm>
            <a:off x="509558" y="2509830"/>
            <a:ext cx="2224310" cy="1857388"/>
          </a:xfrm>
          <a:prstGeom prst="rect">
            <a:avLst/>
          </a:prstGeom>
          <a:noFill/>
        </p:spPr>
      </p:pic>
      <p:pic>
        <p:nvPicPr>
          <p:cNvPr id="76802" name="Picture 2" descr="Picture background"/>
          <p:cNvPicPr>
            <a:picLocks noChangeAspect="1" noChangeArrowheads="1"/>
          </p:cNvPicPr>
          <p:nvPr/>
        </p:nvPicPr>
        <p:blipFill>
          <a:blip r:embed="rId4" cstate="print"/>
          <a:srcRect/>
          <a:stretch>
            <a:fillRect/>
          </a:stretch>
        </p:blipFill>
        <p:spPr bwMode="auto">
          <a:xfrm>
            <a:off x="357158" y="4572008"/>
            <a:ext cx="2286016" cy="178595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3"/>
          <p:cNvSpPr/>
          <p:nvPr/>
        </p:nvSpPr>
        <p:spPr>
          <a:xfrm>
            <a:off x="2714580" y="4500570"/>
            <a:ext cx="6429420" cy="2214578"/>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предоставление дополнительных гарантий детям-сиротам и детям, оставшимся без попечения родителей, лицам из числа детей-сирот и детей, оставшихся без попечения родителей, в виде компенсации расходов на оплату жилищно-коммунальных услуг предусмотрено в 2025г — 654,3 т.р., 2026г — 679,3 т.р., 2027г — 705,3 т.р.</a:t>
            </a:r>
            <a:endParaRPr lang="ru-RU" sz="1600" dirty="0"/>
          </a:p>
        </p:txBody>
      </p:sp>
      <p:sp>
        <p:nvSpPr>
          <p:cNvPr id="5" name="Скругленный прямоугольник 4"/>
          <p:cNvSpPr/>
          <p:nvPr/>
        </p:nvSpPr>
        <p:spPr>
          <a:xfrm>
            <a:off x="2714580" y="500042"/>
            <a:ext cx="6429420" cy="14287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выплате государственной социальной помощи в виде адресной социальной выплаты предусмотрено в 2025г — 283,0 т.р., 2026г — 283,8 т.р., 2027г — 284,6 т.р.</a:t>
            </a:r>
          </a:p>
          <a:p>
            <a:pPr lvl="0"/>
            <a:endParaRPr lang="ru-RU" sz="1600" dirty="0" smtClean="0"/>
          </a:p>
          <a:p>
            <a:pPr lvl="0"/>
            <a:endParaRPr lang="ru-RU" sz="1600" dirty="0"/>
          </a:p>
        </p:txBody>
      </p:sp>
      <p:sp>
        <p:nvSpPr>
          <p:cNvPr id="6" name="Прямоугольник с двумя скругленными противолежащими углами 5"/>
          <p:cNvSpPr/>
          <p:nvPr/>
        </p:nvSpPr>
        <p:spPr>
          <a:xfrm>
            <a:off x="2786018" y="1928802"/>
            <a:ext cx="6357982" cy="2500330"/>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На обеспечение мер </a:t>
            </a:r>
            <a:r>
              <a:rPr lang="ru-RU" sz="1600" dirty="0" err="1" smtClean="0"/>
              <a:t>соцподдержки</a:t>
            </a:r>
            <a:r>
              <a:rPr lang="ru-RU" sz="1600" dirty="0" smtClean="0"/>
              <a:t> по выплате государственной социальной помощи на основании социального контракта отдельным категориям граждан предусмотрено в 2025г — 16954,4 т.р., из них 14198,9 т.р. за счет средств федерального бюджета, 2755,5 т.р. – областной бюджет; в 2026г — 17106,3 т.р., из них 14495,0 т.р. за счет средств федерального бюджета, 2611,3 т.р. – областной бюджет; 2027г — 17125,9 т.р., из них 14495,0 т.р. за счет средств федерального бюджета, 2630,9 т.р. – областной бюджет.</a:t>
            </a:r>
            <a:endParaRPr lang="ru-RU" sz="1600"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850" name="AutoShape 2" descr="Картинки по запросу третий ребено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2098" name="Picture 2" descr="Picture background"/>
          <p:cNvPicPr>
            <a:picLocks noChangeAspect="1" noChangeArrowheads="1"/>
          </p:cNvPicPr>
          <p:nvPr/>
        </p:nvPicPr>
        <p:blipFill>
          <a:blip r:embed="rId2"/>
          <a:srcRect/>
          <a:stretch>
            <a:fillRect/>
          </a:stretch>
        </p:blipFill>
        <p:spPr bwMode="auto">
          <a:xfrm>
            <a:off x="142844" y="500042"/>
            <a:ext cx="2500330" cy="1333501"/>
          </a:xfrm>
          <a:prstGeom prst="rect">
            <a:avLst/>
          </a:prstGeom>
          <a:noFill/>
        </p:spPr>
      </p:pic>
      <p:pic>
        <p:nvPicPr>
          <p:cNvPr id="132100" name="Picture 4" descr="Picture background"/>
          <p:cNvPicPr>
            <a:picLocks noChangeAspect="1" noChangeArrowheads="1"/>
          </p:cNvPicPr>
          <p:nvPr/>
        </p:nvPicPr>
        <p:blipFill>
          <a:blip r:embed="rId3"/>
          <a:srcRect/>
          <a:stretch>
            <a:fillRect/>
          </a:stretch>
        </p:blipFill>
        <p:spPr bwMode="auto">
          <a:xfrm>
            <a:off x="142844" y="2214554"/>
            <a:ext cx="2563212" cy="1862273"/>
          </a:xfrm>
          <a:prstGeom prst="rect">
            <a:avLst/>
          </a:prstGeom>
          <a:noFill/>
        </p:spPr>
      </p:pic>
      <p:pic>
        <p:nvPicPr>
          <p:cNvPr id="132102" name="Picture 6" descr="Picture background"/>
          <p:cNvPicPr>
            <a:picLocks noChangeAspect="1" noChangeArrowheads="1"/>
          </p:cNvPicPr>
          <p:nvPr/>
        </p:nvPicPr>
        <p:blipFill>
          <a:blip r:embed="rId4"/>
          <a:srcRect/>
          <a:stretch>
            <a:fillRect/>
          </a:stretch>
        </p:blipFill>
        <p:spPr bwMode="auto">
          <a:xfrm>
            <a:off x="142844" y="4643446"/>
            <a:ext cx="2500330" cy="192882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2500298" y="642918"/>
            <a:ext cx="6143668" cy="1785950"/>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Кроме того, на выплату ежемесячного пособия на третьего ребенка или последующих детей расходы составят в 2025г — 2613,8 т.р., из них 2221,7 т.р. за счет средств федерального бюджета, 392,1 т.р. – областной бюджет. Размер выплаты на сегодняшний день составляет — 10710,0 руб.</a:t>
            </a:r>
            <a:endParaRPr lang="ru-RU" sz="1600" dirty="0"/>
          </a:p>
        </p:txBody>
      </p:sp>
      <p:sp>
        <p:nvSpPr>
          <p:cNvPr id="194562" name="AutoShape 2" descr="Картинки по запросу ветераны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850" name="AutoShape 2" descr="Картинки по запросу третий ребено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7874" name="AutoShape 2" descr="Картинки по запросу беременные жены военнослужащих"/>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7876" name="AutoShape 4" descr="Картинки по запросу беременные жены военнослужащих"/>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7880" name="AutoShape 8" descr="Картинки по запросу компенсация жкх ветеранам тру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 name="Picture 3"/>
          <p:cNvPicPr>
            <a:picLocks noChangeAspect="1" noChangeArrowheads="1"/>
          </p:cNvPicPr>
          <p:nvPr/>
        </p:nvPicPr>
        <p:blipFill>
          <a:blip r:embed="rId2"/>
          <a:srcRect/>
          <a:stretch>
            <a:fillRect/>
          </a:stretch>
        </p:blipFill>
        <p:spPr bwMode="auto">
          <a:xfrm>
            <a:off x="214282" y="4572008"/>
            <a:ext cx="2357454" cy="2000264"/>
          </a:xfrm>
          <a:prstGeom prst="rect">
            <a:avLst/>
          </a:prstGeom>
          <a:noFill/>
          <a:ln w="9525">
            <a:noFill/>
            <a:miter lim="800000"/>
            <a:headEnd/>
            <a:tailEnd/>
          </a:ln>
          <a:effectLst/>
        </p:spPr>
      </p:pic>
      <p:sp>
        <p:nvSpPr>
          <p:cNvPr id="15" name="Скругленный прямоугольник 14"/>
          <p:cNvSpPr/>
          <p:nvPr/>
        </p:nvSpPr>
        <p:spPr>
          <a:xfrm>
            <a:off x="2714612" y="4643446"/>
            <a:ext cx="6072230" cy="17145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dirty="0" smtClean="0"/>
              <a:t>На выплату ежегодной денежной выплаты гражданам, награжденным нагрудными знаками «Почетный донор СССР», «Почетный донор России» предусмотрено в 2025г  - 471,8 т.р., 2026г — 490,6 т.р.,2027г — 510,2 т.р.</a:t>
            </a:r>
          </a:p>
          <a:p>
            <a:pPr lvl="0"/>
            <a:endParaRPr lang="ru-RU" dirty="0"/>
          </a:p>
        </p:txBody>
      </p:sp>
      <p:sp>
        <p:nvSpPr>
          <p:cNvPr id="11" name="Прямоугольник с двумя скругленными противолежащими углами 10"/>
          <p:cNvSpPr/>
          <p:nvPr/>
        </p:nvSpPr>
        <p:spPr>
          <a:xfrm>
            <a:off x="2652698" y="2571744"/>
            <a:ext cx="6143668" cy="1643074"/>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ru-RU" sz="1600" dirty="0" smtClean="0"/>
              <a:t>Компенсация расходов по оплате жилищно-коммунальных услуг, оказываемых отдельным категориям граждан из числа ветеранов и инвалидов. На 2025 год расходы составят — 18597,1 т.р., 2026г — 17632,4 т.р., 2027г — 17633,9 т.р.</a:t>
            </a:r>
            <a:endParaRPr lang="ru-RU" sz="1600" dirty="0"/>
          </a:p>
        </p:txBody>
      </p:sp>
      <p:pic>
        <p:nvPicPr>
          <p:cNvPr id="75778" name="Picture 2" descr="Picture background"/>
          <p:cNvPicPr>
            <a:picLocks noChangeAspect="1" noChangeArrowheads="1"/>
          </p:cNvPicPr>
          <p:nvPr/>
        </p:nvPicPr>
        <p:blipFill>
          <a:blip r:embed="rId3"/>
          <a:srcRect/>
          <a:stretch>
            <a:fillRect/>
          </a:stretch>
        </p:blipFill>
        <p:spPr bwMode="auto">
          <a:xfrm>
            <a:off x="214282" y="714356"/>
            <a:ext cx="2143140" cy="1714512"/>
          </a:xfrm>
          <a:prstGeom prst="rect">
            <a:avLst/>
          </a:prstGeom>
          <a:noFill/>
        </p:spPr>
      </p:pic>
      <p:pic>
        <p:nvPicPr>
          <p:cNvPr id="75780" name="Picture 4" descr="Picture background"/>
          <p:cNvPicPr>
            <a:picLocks noChangeAspect="1" noChangeArrowheads="1"/>
          </p:cNvPicPr>
          <p:nvPr/>
        </p:nvPicPr>
        <p:blipFill>
          <a:blip r:embed="rId4" cstate="print"/>
          <a:srcRect/>
          <a:stretch>
            <a:fillRect/>
          </a:stretch>
        </p:blipFill>
        <p:spPr bwMode="auto">
          <a:xfrm>
            <a:off x="214282" y="2714620"/>
            <a:ext cx="2375942" cy="147186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642918"/>
            <a:ext cx="9144000" cy="1928826"/>
          </a:xfrm>
          <a:custGeom>
            <a:avLst/>
            <a:gdLst/>
            <a:ahLst/>
            <a:cxnLst/>
            <a:rect l="l" t="t" r="r" b="b"/>
            <a:pathLst>
              <a:path w="6858000" h="2258695">
                <a:moveTo>
                  <a:pt x="0" y="2258568"/>
                </a:moveTo>
                <a:lnTo>
                  <a:pt x="6858000" y="2258568"/>
                </a:lnTo>
                <a:lnTo>
                  <a:pt x="6858000" y="0"/>
                </a:lnTo>
                <a:lnTo>
                  <a:pt x="0" y="0"/>
                </a:lnTo>
                <a:lnTo>
                  <a:pt x="0" y="2258568"/>
                </a:lnTo>
                <a:close/>
              </a:path>
            </a:pathLst>
          </a:custGeom>
          <a:solidFill>
            <a:srgbClr val="403052">
              <a:alpha val="65097"/>
            </a:srgbClr>
          </a:solidFill>
        </p:spPr>
        <p:txBody>
          <a:bodyPr wrap="square" lIns="0" tIns="0" rIns="0" bIns="0" rtlCol="0"/>
          <a:lstStyle/>
          <a:p>
            <a:endParaRPr/>
          </a:p>
        </p:txBody>
      </p:sp>
      <p:sp>
        <p:nvSpPr>
          <p:cNvPr id="4" name="object 4"/>
          <p:cNvSpPr txBox="1">
            <a:spLocks noGrp="1"/>
          </p:cNvSpPr>
          <p:nvPr>
            <p:ph type="title"/>
          </p:nvPr>
        </p:nvSpPr>
        <p:spPr>
          <a:xfrm>
            <a:off x="285720" y="785794"/>
            <a:ext cx="8643998" cy="1243289"/>
          </a:xfrm>
          <a:prstGeom prst="rect">
            <a:avLst/>
          </a:prstGeom>
        </p:spPr>
        <p:txBody>
          <a:bodyPr vert="horz" wrap="square" lIns="0" tIns="12065" rIns="0" bIns="0" rtlCol="0">
            <a:spAutoFit/>
          </a:bodyPr>
          <a:lstStyle/>
          <a:p>
            <a:pPr marL="12700" marR="5080" algn="ctr">
              <a:lnSpc>
                <a:spcPct val="100000"/>
              </a:lnSpc>
              <a:spcBef>
                <a:spcPts val="95"/>
              </a:spcBef>
            </a:pPr>
            <a:r>
              <a:rPr sz="4000" spc="-10" smtClean="0"/>
              <a:t>ОСНОВНЫЕ</a:t>
            </a:r>
            <a:r>
              <a:rPr sz="4000" spc="-65" smtClean="0"/>
              <a:t> </a:t>
            </a:r>
            <a:r>
              <a:rPr sz="4000" spc="-5" dirty="0"/>
              <a:t>ПОДХОДЫ  К </a:t>
            </a:r>
            <a:r>
              <a:rPr sz="4000" spc="-10" dirty="0"/>
              <a:t>ФОРМИРОВАНИЮ  БЮДЖЕТА</a:t>
            </a:r>
            <a:endParaRPr sz="4000"/>
          </a:p>
        </p:txBody>
      </p:sp>
      <p:pic>
        <p:nvPicPr>
          <p:cNvPr id="137218" name="Picture 2" descr="Picture background"/>
          <p:cNvPicPr>
            <a:picLocks noChangeAspect="1" noChangeArrowheads="1"/>
          </p:cNvPicPr>
          <p:nvPr/>
        </p:nvPicPr>
        <p:blipFill>
          <a:blip r:embed="rId2"/>
          <a:srcRect/>
          <a:stretch>
            <a:fillRect/>
          </a:stretch>
        </p:blipFill>
        <p:spPr bwMode="auto">
          <a:xfrm>
            <a:off x="0" y="2571744"/>
            <a:ext cx="9144000" cy="4286256"/>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620" y="714356"/>
            <a:ext cx="4800576" cy="1214446"/>
          </a:xfrm>
        </p:spPr>
        <p:txBody>
          <a:bodyPr/>
          <a:lstStyle/>
          <a:p>
            <a:pPr algn="r"/>
            <a:r>
              <a:rPr lang="ru-RU" sz="2400" b="1" dirty="0" smtClean="0"/>
              <a:t>Расходы на защиту от чрезвычайных ситуаций, пожарная безопасность </a:t>
            </a:r>
            <a:r>
              <a:rPr lang="ru-RU" sz="2400" dirty="0" smtClean="0"/>
              <a:t/>
            </a:r>
            <a:br>
              <a:rPr lang="ru-RU" sz="2400" dirty="0" smtClean="0"/>
            </a:br>
            <a:r>
              <a:rPr lang="ru-RU" sz="900" dirty="0" smtClean="0"/>
              <a:t>тыс.рублей</a:t>
            </a:r>
            <a:endParaRPr lang="ru-RU" sz="900" dirty="0"/>
          </a:p>
        </p:txBody>
      </p:sp>
      <p:graphicFrame>
        <p:nvGraphicFramePr>
          <p:cNvPr id="4" name="Диаграмма 3"/>
          <p:cNvGraphicFramePr/>
          <p:nvPr/>
        </p:nvGraphicFramePr>
        <p:xfrm>
          <a:off x="285720" y="2357430"/>
          <a:ext cx="8358246" cy="4000528"/>
        </p:xfrm>
        <a:graphic>
          <a:graphicData uri="http://schemas.openxmlformats.org/drawingml/2006/chart">
            <c:chart xmlns:c="http://schemas.openxmlformats.org/drawingml/2006/chart" xmlns:r="http://schemas.openxmlformats.org/officeDocument/2006/relationships" r:id="rId2"/>
          </a:graphicData>
        </a:graphic>
      </p:graphicFrame>
      <p:pic>
        <p:nvPicPr>
          <p:cNvPr id="122882" name="Picture 2" descr="https://api.rbsmi.ru/attachments/8840b5d07b12c9f950bf69f0d383d7d40c6cf013/store/crop/0/0/1028/647/1600/0/0/15b76b5f2a6b531ed41f9d45e0dcb3f87e866f90f3661651c61382632dbc/b84d1af2ed6bed5b0d7fc7c4fdf0503a.jpg"/>
          <p:cNvPicPr>
            <a:picLocks noChangeAspect="1" noChangeArrowheads="1"/>
          </p:cNvPicPr>
          <p:nvPr/>
        </p:nvPicPr>
        <p:blipFill>
          <a:blip r:embed="rId3" cstate="print"/>
          <a:srcRect/>
          <a:stretch>
            <a:fillRect/>
          </a:stretch>
        </p:blipFill>
        <p:spPr bwMode="auto">
          <a:xfrm>
            <a:off x="0" y="500042"/>
            <a:ext cx="2786050" cy="1428760"/>
          </a:xfrm>
          <a:prstGeom prst="rect">
            <a:avLst/>
          </a:prstGeom>
          <a:noFill/>
        </p:spPr>
      </p:pic>
      <p:pic>
        <p:nvPicPr>
          <p:cNvPr id="122886" name="Picture 6" descr="https://gazeta-edinstvo.ru/upload/iblock/8ba/8baaa31007236c71033c5823ad1f6809.jpg"/>
          <p:cNvPicPr>
            <a:picLocks noChangeAspect="1" noChangeArrowheads="1"/>
          </p:cNvPicPr>
          <p:nvPr/>
        </p:nvPicPr>
        <p:blipFill>
          <a:blip r:embed="rId4" cstate="print"/>
          <a:srcRect/>
          <a:stretch>
            <a:fillRect/>
          </a:stretch>
        </p:blipFill>
        <p:spPr bwMode="auto">
          <a:xfrm>
            <a:off x="2857488" y="642918"/>
            <a:ext cx="1827074" cy="1143009"/>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929454" y="5143512"/>
            <a:ext cx="1857388" cy="121444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ru-RU" b="1" dirty="0" smtClean="0">
                <a:solidFill>
                  <a:srgbClr val="000000"/>
                </a:solidFill>
                <a:cs typeface="Arial" charset="0"/>
              </a:rPr>
              <a:t>5,0 </a:t>
            </a:r>
          </a:p>
          <a:p>
            <a:pPr algn="ctr"/>
            <a:r>
              <a:rPr lang="ru-RU" b="1" dirty="0" smtClean="0">
                <a:solidFill>
                  <a:srgbClr val="000000"/>
                </a:solidFill>
                <a:cs typeface="Arial" charset="0"/>
              </a:rPr>
              <a:t>млн</a:t>
            </a:r>
            <a:r>
              <a:rPr lang="ru-RU" b="1" dirty="0">
                <a:solidFill>
                  <a:srgbClr val="000000"/>
                </a:solidFill>
                <a:cs typeface="Arial" charset="0"/>
              </a:rPr>
              <a:t>. рублей</a:t>
            </a:r>
          </a:p>
        </p:txBody>
      </p:sp>
      <p:sp>
        <p:nvSpPr>
          <p:cNvPr id="8" name="Стрелка вправо 7"/>
          <p:cNvSpPr/>
          <p:nvPr/>
        </p:nvSpPr>
        <p:spPr>
          <a:xfrm>
            <a:off x="6072198" y="5572140"/>
            <a:ext cx="785818" cy="431800"/>
          </a:xfrm>
          <a:prstGeom prst="rightArrow">
            <a:avLst/>
          </a:prstGeom>
          <a:ln/>
        </p:spPr>
        <p:style>
          <a:lnRef idx="1">
            <a:schemeClr val="dk1"/>
          </a:lnRef>
          <a:fillRef idx="3">
            <a:schemeClr val="dk1"/>
          </a:fillRef>
          <a:effectRef idx="2">
            <a:schemeClr val="dk1"/>
          </a:effectRef>
          <a:fontRef idx="minor">
            <a:schemeClr val="lt1"/>
          </a:fontRef>
        </p:style>
        <p:txBody>
          <a:bodyPr anchor="ctr"/>
          <a:lstStyle/>
          <a:p>
            <a:pPr algn="ctr">
              <a:defRPr/>
            </a:pPr>
            <a:endParaRPr lang="ru-RU" dirty="0">
              <a:solidFill>
                <a:prstClr val="white"/>
              </a:solidFill>
            </a:endParaRPr>
          </a:p>
        </p:txBody>
      </p:sp>
      <p:sp>
        <p:nvSpPr>
          <p:cNvPr id="17" name="Заголовок 6"/>
          <p:cNvSpPr>
            <a:spLocks noGrp="1"/>
          </p:cNvSpPr>
          <p:nvPr>
            <p:ph type="title" idx="4294967295"/>
          </p:nvPr>
        </p:nvSpPr>
        <p:spPr>
          <a:xfrm>
            <a:off x="0" y="476676"/>
            <a:ext cx="8460432" cy="936103"/>
          </a:xfrm>
        </p:spPr>
        <p:txBody>
          <a:bodyPr>
            <a:noAutofit/>
          </a:bodyPr>
          <a:lstStyle/>
          <a:p>
            <a:pPr marL="85725" algn="ctr">
              <a:defRPr/>
            </a:pPr>
            <a:r>
              <a:rPr lang="ru-RU" sz="2800" b="1" dirty="0" smtClean="0">
                <a:solidFill>
                  <a:schemeClr val="tx1"/>
                </a:solidFill>
                <a:effectLst>
                  <a:outerShdw blurRad="38100" dist="38100" dir="2700000" algn="tl">
                    <a:srgbClr val="FFFFFF"/>
                  </a:outerShdw>
                </a:effectLst>
                <a:latin typeface="Times New Roman" pitchFamily="18" charset="0"/>
                <a:cs typeface="Times New Roman" pitchFamily="18" charset="0"/>
              </a:rPr>
              <a:t>Особенности межбюджетных отношений </a:t>
            </a:r>
            <a:br>
              <a:rPr lang="ru-RU" sz="2800" b="1" dirty="0" smtClean="0">
                <a:solidFill>
                  <a:schemeClr val="tx1"/>
                </a:solidFill>
                <a:effectLst>
                  <a:outerShdw blurRad="38100" dist="38100" dir="2700000" algn="tl">
                    <a:srgbClr val="FFFFFF"/>
                  </a:outerShdw>
                </a:effectLst>
                <a:latin typeface="Times New Roman" pitchFamily="18" charset="0"/>
                <a:cs typeface="Times New Roman" pitchFamily="18" charset="0"/>
              </a:rPr>
            </a:br>
            <a:r>
              <a:rPr lang="ru-RU" sz="2800" b="1" dirty="0" smtClean="0">
                <a:solidFill>
                  <a:schemeClr val="tx1"/>
                </a:solidFill>
                <a:effectLst>
                  <a:outerShdw blurRad="38100" dist="38100" dir="2700000" algn="tl">
                    <a:srgbClr val="FFFFFF"/>
                  </a:outerShdw>
                </a:effectLst>
                <a:latin typeface="Times New Roman" pitchFamily="18" charset="0"/>
                <a:cs typeface="Times New Roman" pitchFamily="18" charset="0"/>
              </a:rPr>
              <a:t>в Орловском районе на 2025 год</a:t>
            </a:r>
            <a:endParaRPr lang="ru-RU" sz="2800" b="1" dirty="0">
              <a:solidFill>
                <a:schemeClr val="tx1"/>
              </a:solidFill>
              <a:latin typeface="Times New Roman" pitchFamily="18" charset="0"/>
              <a:cs typeface="Times New Roman" pitchFamily="18" charset="0"/>
            </a:endParaRPr>
          </a:p>
        </p:txBody>
      </p:sp>
      <p:sp>
        <p:nvSpPr>
          <p:cNvPr id="22" name="Скругленный прямоугольник 21"/>
          <p:cNvSpPr/>
          <p:nvPr/>
        </p:nvSpPr>
        <p:spPr>
          <a:xfrm>
            <a:off x="179513" y="4929198"/>
            <a:ext cx="5760640" cy="157163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just">
              <a:defRPr/>
            </a:pPr>
            <a:r>
              <a:rPr lang="ru-RU" sz="1600" dirty="0">
                <a:solidFill>
                  <a:prstClr val="black"/>
                </a:solidFill>
                <a:cs typeface="Times New Roman" pitchFamily="18" charset="0"/>
              </a:rPr>
              <a:t>Предоставление бюджетных кредитов муниципальным образованиям по </a:t>
            </a:r>
            <a:r>
              <a:rPr lang="ru-RU" sz="1600" dirty="0" smtClean="0">
                <a:solidFill>
                  <a:prstClr val="black"/>
                </a:solidFill>
                <a:cs typeface="Times New Roman" pitchFamily="18" charset="0"/>
              </a:rPr>
              <a:t>ставке </a:t>
            </a:r>
            <a:r>
              <a:rPr lang="ru-RU" sz="1600" dirty="0">
                <a:solidFill>
                  <a:prstClr val="black"/>
                </a:solidFill>
                <a:cs typeface="Times New Roman" pitchFamily="18" charset="0"/>
              </a:rPr>
              <a:t>0,1% годовых на покрытие временных кассовых разрывов с погашением в пределах финансового года</a:t>
            </a:r>
          </a:p>
        </p:txBody>
      </p:sp>
      <p:sp>
        <p:nvSpPr>
          <p:cNvPr id="16" name="Скругленный прямоугольник 15"/>
          <p:cNvSpPr/>
          <p:nvPr/>
        </p:nvSpPr>
        <p:spPr>
          <a:xfrm>
            <a:off x="142844" y="3071810"/>
            <a:ext cx="5892116" cy="1714511"/>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just"/>
            <a:r>
              <a:rPr lang="ru-RU" sz="1600" dirty="0" smtClean="0">
                <a:solidFill>
                  <a:schemeClr val="tx1"/>
                </a:solidFill>
                <a:cs typeface="Times New Roman" pitchFamily="18" charset="0"/>
              </a:rPr>
              <a:t>Иные межбюджетные трансферты, передаваемые бюджетам сельских поселений из бюджета Орловского  района на осуществление части полномочий по решению вопросов местного значения в соответствии с заключенными соглашениями на 2025 год</a:t>
            </a:r>
            <a:endParaRPr lang="ru-RU" sz="1700" dirty="0">
              <a:solidFill>
                <a:schemeClr val="tx1"/>
              </a:solidFill>
              <a:cs typeface="Times New Roman" pitchFamily="18" charset="0"/>
            </a:endParaRPr>
          </a:p>
        </p:txBody>
      </p:sp>
      <p:sp>
        <p:nvSpPr>
          <p:cNvPr id="18" name="Стрелка вправо 17"/>
          <p:cNvSpPr/>
          <p:nvPr/>
        </p:nvSpPr>
        <p:spPr>
          <a:xfrm>
            <a:off x="6072198" y="3714752"/>
            <a:ext cx="864096" cy="431800"/>
          </a:xfrm>
          <a:prstGeom prst="rightArrow">
            <a:avLst/>
          </a:prstGeom>
          <a:ln/>
        </p:spPr>
        <p:style>
          <a:lnRef idx="1">
            <a:schemeClr val="dk1"/>
          </a:lnRef>
          <a:fillRef idx="3">
            <a:schemeClr val="dk1"/>
          </a:fillRef>
          <a:effectRef idx="2">
            <a:schemeClr val="dk1"/>
          </a:effectRef>
          <a:fontRef idx="minor">
            <a:schemeClr val="lt1"/>
          </a:fontRef>
        </p:style>
        <p:txBody>
          <a:bodyPr anchor="ctr"/>
          <a:lstStyle/>
          <a:p>
            <a:pPr algn="ctr">
              <a:defRPr/>
            </a:pPr>
            <a:endParaRPr lang="ru-RU" dirty="0">
              <a:solidFill>
                <a:prstClr val="white"/>
              </a:solidFill>
            </a:endParaRPr>
          </a:p>
        </p:txBody>
      </p:sp>
      <p:sp>
        <p:nvSpPr>
          <p:cNvPr id="19" name="Прямоугольник 18"/>
          <p:cNvSpPr/>
          <p:nvPr/>
        </p:nvSpPr>
        <p:spPr>
          <a:xfrm>
            <a:off x="7020272" y="3429000"/>
            <a:ext cx="1800200" cy="128588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endParaRPr lang="ru-RU" sz="1500" dirty="0">
              <a:solidFill>
                <a:srgbClr val="000000"/>
              </a:solidFill>
              <a:latin typeface="Times New Roman" pitchFamily="18" charset="0"/>
              <a:cs typeface="Times New Roman" pitchFamily="18" charset="0"/>
            </a:endParaRPr>
          </a:p>
          <a:p>
            <a:pPr algn="ctr"/>
            <a:r>
              <a:rPr lang="ru-RU" b="1" dirty="0" smtClean="0">
                <a:solidFill>
                  <a:srgbClr val="000000"/>
                </a:solidFill>
                <a:cs typeface="Arial" charset="0"/>
              </a:rPr>
              <a:t>5,1</a:t>
            </a:r>
          </a:p>
          <a:p>
            <a:pPr algn="ctr"/>
            <a:r>
              <a:rPr lang="ru-RU" b="1" dirty="0" smtClean="0">
                <a:solidFill>
                  <a:srgbClr val="000000"/>
                </a:solidFill>
                <a:cs typeface="Arial" charset="0"/>
              </a:rPr>
              <a:t>млн.рублей</a:t>
            </a:r>
            <a:endParaRPr lang="ru-RU" b="1" dirty="0">
              <a:solidFill>
                <a:srgbClr val="000000"/>
              </a:solidFill>
              <a:cs typeface="Arial" charset="0"/>
            </a:endParaRPr>
          </a:p>
          <a:p>
            <a:pPr algn="ctr"/>
            <a:endParaRPr lang="ru-RU" sz="1600" dirty="0">
              <a:solidFill>
                <a:srgbClr val="000000"/>
              </a:solidFill>
              <a:latin typeface="Arial" charset="0"/>
              <a:cs typeface="Arial" charset="0"/>
            </a:endParaRPr>
          </a:p>
        </p:txBody>
      </p:sp>
      <p:sp>
        <p:nvSpPr>
          <p:cNvPr id="9" name="Скругленный прямоугольник 8"/>
          <p:cNvSpPr/>
          <p:nvPr/>
        </p:nvSpPr>
        <p:spPr>
          <a:xfrm>
            <a:off x="214282" y="1428737"/>
            <a:ext cx="5734378" cy="1500198"/>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just"/>
            <a:r>
              <a:rPr lang="ru-RU" sz="1600" dirty="0" smtClean="0"/>
              <a:t>Дотации на выравнивание бюджетной обеспеченности поселений в целях выравнивания финансовых возможностей сельских поселений по осуществлению органами местного самоуправления полномочий по решению вопросов местного значения</a:t>
            </a:r>
            <a:endParaRPr lang="ru-RU" sz="1700" dirty="0">
              <a:solidFill>
                <a:schemeClr val="tx1"/>
              </a:solidFill>
              <a:cs typeface="Times New Roman" pitchFamily="18" charset="0"/>
            </a:endParaRPr>
          </a:p>
        </p:txBody>
      </p:sp>
      <p:sp>
        <p:nvSpPr>
          <p:cNvPr id="10" name="Стрелка вправо 9"/>
          <p:cNvSpPr/>
          <p:nvPr/>
        </p:nvSpPr>
        <p:spPr>
          <a:xfrm>
            <a:off x="6072198" y="1928802"/>
            <a:ext cx="857256" cy="431800"/>
          </a:xfrm>
          <a:prstGeom prst="rightArrow">
            <a:avLst/>
          </a:prstGeom>
          <a:ln/>
        </p:spPr>
        <p:style>
          <a:lnRef idx="1">
            <a:schemeClr val="dk1"/>
          </a:lnRef>
          <a:fillRef idx="3">
            <a:schemeClr val="dk1"/>
          </a:fillRef>
          <a:effectRef idx="2">
            <a:schemeClr val="dk1"/>
          </a:effectRef>
          <a:fontRef idx="minor">
            <a:schemeClr val="lt1"/>
          </a:fontRef>
        </p:style>
        <p:txBody>
          <a:bodyPr anchor="ctr"/>
          <a:lstStyle/>
          <a:p>
            <a:pPr algn="ctr">
              <a:defRPr/>
            </a:pPr>
            <a:endParaRPr lang="ru-RU" dirty="0">
              <a:solidFill>
                <a:prstClr val="white"/>
              </a:solidFill>
            </a:endParaRPr>
          </a:p>
        </p:txBody>
      </p:sp>
      <p:sp>
        <p:nvSpPr>
          <p:cNvPr id="11" name="Прямоугольник 10"/>
          <p:cNvSpPr/>
          <p:nvPr/>
        </p:nvSpPr>
        <p:spPr>
          <a:xfrm>
            <a:off x="7072330" y="1643050"/>
            <a:ext cx="1800200" cy="128588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endParaRPr lang="ru-RU" sz="1500" dirty="0">
              <a:solidFill>
                <a:srgbClr val="000000"/>
              </a:solidFill>
              <a:latin typeface="Times New Roman" pitchFamily="18" charset="0"/>
              <a:cs typeface="Times New Roman" pitchFamily="18" charset="0"/>
            </a:endParaRPr>
          </a:p>
          <a:p>
            <a:pPr algn="ctr"/>
            <a:r>
              <a:rPr lang="ru-RU" b="1" dirty="0" smtClean="0">
                <a:solidFill>
                  <a:srgbClr val="000000"/>
                </a:solidFill>
                <a:cs typeface="Arial" charset="0"/>
              </a:rPr>
              <a:t>50,9</a:t>
            </a:r>
          </a:p>
          <a:p>
            <a:pPr algn="ctr"/>
            <a:r>
              <a:rPr lang="ru-RU" b="1" dirty="0" smtClean="0">
                <a:solidFill>
                  <a:srgbClr val="000000"/>
                </a:solidFill>
                <a:cs typeface="Arial" charset="0"/>
              </a:rPr>
              <a:t>млн.рублей</a:t>
            </a:r>
            <a:endParaRPr lang="ru-RU" b="1" dirty="0">
              <a:solidFill>
                <a:srgbClr val="000000"/>
              </a:solidFill>
              <a:cs typeface="Arial" charset="0"/>
            </a:endParaRPr>
          </a:p>
          <a:p>
            <a:pPr algn="ctr"/>
            <a:endParaRPr lang="ru-RU" sz="1600" dirty="0">
              <a:solidFill>
                <a:srgbClr val="000000"/>
              </a:solidFill>
              <a:latin typeface="Arial" charset="0"/>
              <a:cs typeface="Arial" charset="0"/>
            </a:endParaRPr>
          </a:p>
        </p:txBody>
      </p:sp>
    </p:spTree>
    <p:extLst>
      <p:ext uri="{BB962C8B-B14F-4D97-AF65-F5344CB8AC3E}">
        <p14:creationId xmlns="" xmlns:p14="http://schemas.microsoft.com/office/powerpoint/2010/main" val="2400625475"/>
      </p:ext>
    </p:extLst>
  </p:cSld>
  <p:clrMapOvr>
    <a:masterClrMapping/>
  </p:clrMapOvr>
  <p:transition spd="med">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одержимое 6"/>
          <p:cNvGraphicFramePr>
            <a:graphicFrameLocks noGrp="1"/>
          </p:cNvGraphicFramePr>
          <p:nvPr>
            <p:ph idx="1"/>
            <p:extLst>
              <p:ext uri="{D42A27DB-BD31-4B8C-83A1-F6EECF244321}">
                <p14:modId xmlns:p14="http://schemas.microsoft.com/office/powerpoint/2010/main" xmlns="" val="307485249"/>
              </p:ext>
            </p:extLst>
          </p:nvPr>
        </p:nvGraphicFramePr>
        <p:xfrm>
          <a:off x="-5454487" y="-567789"/>
          <a:ext cx="4025695" cy="924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Прямоугольник 7"/>
          <p:cNvSpPr/>
          <p:nvPr/>
        </p:nvSpPr>
        <p:spPr>
          <a:xfrm>
            <a:off x="0" y="5149187"/>
            <a:ext cx="9144000" cy="11637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ahoma" pitchFamily="34" charset="0"/>
              <a:ea typeface="Tahoma" pitchFamily="34" charset="0"/>
              <a:cs typeface="Tahoma" pitchFamily="34" charset="0"/>
            </a:endParaRPr>
          </a:p>
        </p:txBody>
      </p:sp>
      <p:pic>
        <p:nvPicPr>
          <p:cNvPr id="14" name="Рисунок 13">
            <a:extLst>
              <a:ext uri="{FF2B5EF4-FFF2-40B4-BE49-F238E27FC236}">
                <a16:creationId xmlns="" xmlns:a16="http://schemas.microsoft.com/office/drawing/2014/main" id="{4C2434BB-D04D-478B-A2A0-AF6C6075111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 y="4239"/>
            <a:ext cx="112676" cy="6858000"/>
          </a:xfrm>
          <a:prstGeom prst="rect">
            <a:avLst/>
          </a:prstGeom>
        </p:spPr>
      </p:pic>
      <p:sp>
        <p:nvSpPr>
          <p:cNvPr id="9" name="Прямоугольник 8"/>
          <p:cNvSpPr/>
          <p:nvPr/>
        </p:nvSpPr>
        <p:spPr>
          <a:xfrm>
            <a:off x="89070" y="5155943"/>
            <a:ext cx="9054930" cy="854080"/>
          </a:xfrm>
          <a:prstGeom prst="rect">
            <a:avLst/>
          </a:prstGeom>
        </p:spPr>
        <p:txBody>
          <a:bodyPr wrap="square">
            <a:spAutoFit/>
          </a:bodyPr>
          <a:lstStyle/>
          <a:p>
            <a:pPr lvl="0"/>
            <a:r>
              <a:rPr lang="ru-RU" sz="1650" dirty="0" smtClean="0">
                <a:latin typeface="Tahoma" pitchFamily="34" charset="0"/>
                <a:ea typeface="Tahoma" pitchFamily="34" charset="0"/>
                <a:cs typeface="Tahoma" pitchFamily="34" charset="0"/>
              </a:rPr>
              <a:t>Бюджет </a:t>
            </a:r>
            <a:r>
              <a:rPr lang="ru-RU" sz="1650" dirty="0" smtClean="0">
                <a:latin typeface="Tahoma" pitchFamily="34" charset="0"/>
                <a:ea typeface="Tahoma" pitchFamily="34" charset="0"/>
                <a:cs typeface="Tahoma" pitchFamily="34" charset="0"/>
              </a:rPr>
              <a:t>Орловского района на 2025 год и на плановый период 2026 и 2027 годов создаст дополнительные условия для выполнения поставленных Президентом России, Губернатором области и Главой Администрации района приоритетных задач</a:t>
            </a:r>
            <a:endParaRPr lang="ru-RU" sz="1650" dirty="0">
              <a:latin typeface="Tahoma" pitchFamily="34" charset="0"/>
              <a:ea typeface="Tahoma" pitchFamily="34" charset="0"/>
              <a:cs typeface="Tahoma" pitchFamily="34" charset="0"/>
            </a:endParaRPr>
          </a:p>
        </p:txBody>
      </p:sp>
      <p:sp>
        <p:nvSpPr>
          <p:cNvPr id="16" name="Номер слайда 7"/>
          <p:cNvSpPr txBox="1">
            <a:spLocks/>
          </p:cNvSpPr>
          <p:nvPr/>
        </p:nvSpPr>
        <p:spPr>
          <a:xfrm>
            <a:off x="7114308" y="-53259"/>
            <a:ext cx="2057400" cy="365125"/>
          </a:xfrm>
          <a:prstGeom prst="rect">
            <a:avLst/>
          </a:prstGeom>
        </p:spPr>
        <p:txBody>
          <a:bodyPr vert="horz" lIns="91440" tIns="45720" rIns="91440" bIns="4572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fld id="{5EF39995-16CF-4D62-BCE6-FD7BF02B2388}" type="slidenum">
              <a:rPr kumimoji="0" lang="ru-RU" sz="1200" b="0" i="0" u="none" strike="noStrike" kern="1200" cap="none" spc="0" normalizeH="0" baseline="0" noProof="0" smtClean="0">
                <a:ln>
                  <a:noFill/>
                </a:ln>
                <a:solidFill>
                  <a:schemeClr val="bg1">
                    <a:lumMod val="50000"/>
                  </a:schemeClr>
                </a:solidFill>
                <a:effectLst/>
                <a:uLnTx/>
                <a:uFillTx/>
                <a:latin typeface="Tahoma" pitchFamily="34" charset="0"/>
                <a:ea typeface="Tahoma" pitchFamily="34" charset="0"/>
                <a:cs typeface="Tahoma"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52</a:t>
            </a:fld>
            <a:endParaRPr kumimoji="0" lang="ru-RU" sz="1200" b="0" i="0" u="none" strike="noStrike" kern="1200" cap="none" spc="0" normalizeH="0" baseline="0" noProof="0" dirty="0">
              <a:ln>
                <a:noFill/>
              </a:ln>
              <a:solidFill>
                <a:schemeClr val="bg1">
                  <a:lumMod val="50000"/>
                </a:schemeClr>
              </a:solidFill>
              <a:effectLst/>
              <a:uLnTx/>
              <a:uFillTx/>
              <a:latin typeface="Tahoma" pitchFamily="34" charset="0"/>
              <a:ea typeface="Tahoma" pitchFamily="34" charset="0"/>
              <a:cs typeface="Tahoma" pitchFamily="34" charset="0"/>
            </a:endParaRPr>
          </a:p>
        </p:txBody>
      </p:sp>
      <p:sp>
        <p:nvSpPr>
          <p:cNvPr id="136198" name="AutoShape 6" descr="https://s3.nat-geo.ru/images/2019/5/16/815d0f9cc720417088b89aba69be3e64.max-1200x8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5714" name="Picture 2"/>
          <p:cNvPicPr>
            <a:picLocks noChangeAspect="1" noChangeArrowheads="1"/>
          </p:cNvPicPr>
          <p:nvPr/>
        </p:nvPicPr>
        <p:blipFill>
          <a:blip r:embed="rId8" cstate="print"/>
          <a:srcRect/>
          <a:stretch>
            <a:fillRect/>
          </a:stretch>
        </p:blipFill>
        <p:spPr bwMode="auto">
          <a:xfrm>
            <a:off x="1428728" y="2228882"/>
            <a:ext cx="6715172" cy="2955445"/>
          </a:xfrm>
          <a:prstGeom prst="rect">
            <a:avLst/>
          </a:prstGeom>
          <a:noFill/>
          <a:ln w="9525">
            <a:noFill/>
            <a:miter lim="800000"/>
            <a:headEnd/>
            <a:tailEnd/>
          </a:ln>
          <a:effectLst/>
        </p:spPr>
      </p:pic>
      <p:sp>
        <p:nvSpPr>
          <p:cNvPr id="10" name="Прямоугольник 9"/>
          <p:cNvSpPr/>
          <p:nvPr/>
        </p:nvSpPr>
        <p:spPr>
          <a:xfrm>
            <a:off x="2143108" y="714356"/>
            <a:ext cx="5000660" cy="800219"/>
          </a:xfrm>
          <a:prstGeom prst="rect">
            <a:avLst/>
          </a:prstGeom>
        </p:spPr>
        <p:txBody>
          <a:bodyPr wrap="square">
            <a:spAutoFit/>
          </a:bodyPr>
          <a:lstStyle/>
          <a:p>
            <a:pPr algn="ctr"/>
            <a:r>
              <a:rPr lang="ru-RU" sz="2800" b="1" dirty="0" smtClean="0"/>
              <a:t>СОЦИАЛЬНЫЕ СЕТИ</a:t>
            </a:r>
          </a:p>
          <a:p>
            <a:pPr algn="ctr"/>
            <a:endParaRPr lang="ru-RU" dirty="0"/>
          </a:p>
        </p:txBody>
      </p:sp>
      <p:sp>
        <p:nvSpPr>
          <p:cNvPr id="11" name="Прямоугольник 10"/>
          <p:cNvSpPr/>
          <p:nvPr/>
        </p:nvSpPr>
        <p:spPr>
          <a:xfrm>
            <a:off x="2782086" y="1500174"/>
            <a:ext cx="4861747" cy="369332"/>
          </a:xfrm>
          <a:prstGeom prst="rect">
            <a:avLst/>
          </a:prstGeom>
        </p:spPr>
        <p:txBody>
          <a:bodyPr wrap="square">
            <a:spAutoFit/>
          </a:bodyPr>
          <a:lstStyle/>
          <a:p>
            <a:r>
              <a:rPr lang="en-US" dirty="0" smtClean="0"/>
              <a:t>https://vk.com/public217644077</a:t>
            </a:r>
            <a:endParaRPr lang="ru-RU" dirty="0"/>
          </a:p>
        </p:txBody>
      </p:sp>
      <p:sp>
        <p:nvSpPr>
          <p:cNvPr id="12" name="object 13"/>
          <p:cNvSpPr/>
          <p:nvPr/>
        </p:nvSpPr>
        <p:spPr>
          <a:xfrm>
            <a:off x="1428728" y="1214422"/>
            <a:ext cx="1744599" cy="1000132"/>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0" y="0"/>
            <a:ext cx="9144000" cy="5602288"/>
          </a:xfrm>
          <a:prstGeom prst="rect">
            <a:avLst/>
          </a:prstGeom>
          <a:noFill/>
          <a:ln w="9525">
            <a:noFill/>
            <a:miter lim="800000"/>
            <a:headEnd/>
            <a:tailEnd/>
          </a:ln>
        </p:spPr>
        <p:txBody>
          <a:bodyPr anchor="ctr">
            <a:spAutoFit/>
          </a:bodyPr>
          <a:lstStyle/>
          <a:p>
            <a:pPr algn="ctr"/>
            <a:endParaRPr lang="ru-RU" sz="2200" dirty="0">
              <a:latin typeface="Calibri" pitchFamily="34" charset="0"/>
              <a:ea typeface="Calibri" pitchFamily="34" charset="0"/>
              <a:cs typeface="Times New Roman" pitchFamily="18" charset="0"/>
            </a:endParaRPr>
          </a:p>
          <a:p>
            <a:pPr algn="ctr"/>
            <a:endParaRPr lang="ru-RU" sz="2200" dirty="0">
              <a:latin typeface="Calibri" pitchFamily="34" charset="0"/>
              <a:ea typeface="Calibri" pitchFamily="34" charset="0"/>
              <a:cs typeface="Times New Roman" pitchFamily="18" charset="0"/>
            </a:endParaRPr>
          </a:p>
          <a:p>
            <a:pPr algn="ctr"/>
            <a:endParaRPr lang="ru-RU" sz="2200" dirty="0">
              <a:latin typeface="Calibri" pitchFamily="34" charset="0"/>
              <a:ea typeface="Calibri" pitchFamily="34" charset="0"/>
              <a:cs typeface="Times New Roman" pitchFamily="18" charset="0"/>
            </a:endParaRPr>
          </a:p>
          <a:p>
            <a:pPr algn="ctr"/>
            <a:endParaRPr lang="ru-RU" sz="2200" dirty="0">
              <a:latin typeface="Calibri" pitchFamily="34" charset="0"/>
              <a:ea typeface="Calibri" pitchFamily="34" charset="0"/>
              <a:cs typeface="Times New Roman" pitchFamily="18" charset="0"/>
            </a:endParaRPr>
          </a:p>
          <a:p>
            <a:pPr algn="ctr"/>
            <a:r>
              <a:rPr lang="ru-RU" sz="4800" dirty="0">
                <a:latin typeface="Times New Roman" pitchFamily="18" charset="0"/>
                <a:ea typeface="Calibri" pitchFamily="34" charset="0"/>
                <a:cs typeface="Times New Roman" pitchFamily="18" charset="0"/>
              </a:rPr>
              <a:t>Контактная информация</a:t>
            </a:r>
          </a:p>
          <a:p>
            <a:pPr algn="ctr" eaLnBrk="0" hangingPunct="0"/>
            <a:r>
              <a:rPr lang="ru-RU" sz="2400" b="1" dirty="0">
                <a:solidFill>
                  <a:srgbClr val="0070C0"/>
                </a:solidFill>
                <a:latin typeface="Times New Roman" pitchFamily="18" charset="0"/>
                <a:ea typeface="Calibri" pitchFamily="34" charset="0"/>
                <a:cs typeface="Times New Roman" pitchFamily="18" charset="0"/>
              </a:rPr>
              <a:t>Финансовый отдел Администрации Орловского района</a:t>
            </a:r>
          </a:p>
          <a:p>
            <a:pPr algn="ctr" eaLnBrk="0" hangingPunct="0"/>
            <a:r>
              <a:rPr lang="ru-RU" dirty="0">
                <a:latin typeface="Times New Roman" pitchFamily="18" charset="0"/>
                <a:ea typeface="Calibri" pitchFamily="34" charset="0"/>
                <a:cs typeface="Times New Roman" pitchFamily="18" charset="0"/>
              </a:rPr>
              <a:t>347510, Ростовская область, п.Орловский ул.Пионерская 75</a:t>
            </a:r>
            <a:endParaRPr lang="ru-RU" dirty="0">
              <a:ea typeface="Calibri" pitchFamily="34" charset="0"/>
              <a:cs typeface="Arial" charset="0"/>
            </a:endParaRPr>
          </a:p>
          <a:p>
            <a:pPr algn="ctr" eaLnBrk="0" hangingPunct="0"/>
            <a:r>
              <a:rPr lang="ru-RU" dirty="0">
                <a:latin typeface="Calibri" pitchFamily="34" charset="0"/>
                <a:ea typeface="Calibri" pitchFamily="34" charset="0"/>
                <a:cs typeface="Calibri" pitchFamily="34" charset="0"/>
              </a:rPr>
              <a:t>Руководитель: Заведующий финансовым отделом Администрации Орловского района</a:t>
            </a:r>
          </a:p>
          <a:p>
            <a:pPr algn="ctr" eaLnBrk="0" hangingPunct="0"/>
            <a:r>
              <a:rPr lang="ru-RU" dirty="0">
                <a:latin typeface="Calibri" pitchFamily="34" charset="0"/>
                <a:ea typeface="Calibri" pitchFamily="34" charset="0"/>
                <a:cs typeface="Calibri" pitchFamily="34" charset="0"/>
              </a:rPr>
              <a:t> –</a:t>
            </a:r>
            <a:r>
              <a:rPr lang="ru-RU" dirty="0" err="1">
                <a:latin typeface="Calibri" pitchFamily="34" charset="0"/>
                <a:ea typeface="Calibri" pitchFamily="34" charset="0"/>
                <a:cs typeface="Calibri" pitchFamily="34" charset="0"/>
              </a:rPr>
              <a:t>Лячина</a:t>
            </a:r>
            <a:r>
              <a:rPr lang="ru-RU" dirty="0">
                <a:latin typeface="Calibri" pitchFamily="34" charset="0"/>
                <a:ea typeface="Calibri" pitchFamily="34" charset="0"/>
                <a:cs typeface="Calibri" pitchFamily="34" charset="0"/>
              </a:rPr>
              <a:t> Елена Анатольевна</a:t>
            </a:r>
            <a:endParaRPr lang="ru-RU" dirty="0">
              <a:cs typeface="Arial" charset="0"/>
            </a:endParaRPr>
          </a:p>
          <a:p>
            <a:pPr algn="ctr" eaLnBrk="0" hangingPunct="0"/>
            <a:r>
              <a:rPr lang="ru-RU" dirty="0">
                <a:latin typeface="Times New Roman" pitchFamily="18" charset="0"/>
                <a:ea typeface="Calibri" pitchFamily="34" charset="0"/>
                <a:cs typeface="Calibri" pitchFamily="34" charset="0"/>
              </a:rPr>
              <a:t>Тел.(факс) : (86375) 31-7-37,</a:t>
            </a:r>
            <a:endParaRPr lang="ru-RU" dirty="0">
              <a:latin typeface="Times New Roman" pitchFamily="18" charset="0"/>
              <a:cs typeface="Times New Roman" pitchFamily="18" charset="0"/>
            </a:endParaRPr>
          </a:p>
          <a:p>
            <a:pPr algn="ctr" eaLnBrk="0" hangingPunct="0"/>
            <a:r>
              <a:rPr lang="ru-RU" dirty="0" err="1">
                <a:latin typeface="Times New Roman" pitchFamily="18" charset="0"/>
                <a:ea typeface="Calibri" pitchFamily="34" charset="0"/>
                <a:cs typeface="Calibri" pitchFamily="34" charset="0"/>
              </a:rPr>
              <a:t>E-mail</a:t>
            </a:r>
            <a:r>
              <a:rPr lang="ru-RU" dirty="0">
                <a:latin typeface="Times New Roman" pitchFamily="18" charset="0"/>
                <a:ea typeface="Calibri" pitchFamily="34" charset="0"/>
                <a:cs typeface="Calibri" pitchFamily="34" charset="0"/>
              </a:rPr>
              <a:t>: </a:t>
            </a:r>
            <a:r>
              <a:rPr lang="en-US" dirty="0" err="1">
                <a:latin typeface="Times New Roman" pitchFamily="18" charset="0"/>
                <a:ea typeface="Calibri" pitchFamily="34" charset="0"/>
                <a:cs typeface="Calibri" pitchFamily="34" charset="0"/>
              </a:rPr>
              <a:t>rayfo</a:t>
            </a:r>
            <a:r>
              <a:rPr lang="ru-RU" dirty="0">
                <a:latin typeface="Times New Roman" pitchFamily="18" charset="0"/>
                <a:ea typeface="Calibri" pitchFamily="34" charset="0"/>
                <a:cs typeface="Calibri" pitchFamily="34" charset="0"/>
              </a:rPr>
              <a:t>@</a:t>
            </a:r>
            <a:r>
              <a:rPr lang="en-US" dirty="0" err="1">
                <a:latin typeface="Times New Roman" pitchFamily="18" charset="0"/>
                <a:ea typeface="Calibri" pitchFamily="34" charset="0"/>
                <a:cs typeface="Calibri" pitchFamily="34" charset="0"/>
              </a:rPr>
              <a:t>orlovsky</a:t>
            </a:r>
            <a:r>
              <a:rPr lang="ru-RU" dirty="0">
                <a:latin typeface="Times New Roman" pitchFamily="18" charset="0"/>
                <a:ea typeface="Calibri" pitchFamily="34" charset="0"/>
                <a:cs typeface="Calibri" pitchFamily="34" charset="0"/>
              </a:rPr>
              <a:t>.</a:t>
            </a:r>
            <a:r>
              <a:rPr lang="ru-RU" dirty="0" err="1">
                <a:latin typeface="Times New Roman" pitchFamily="18" charset="0"/>
                <a:ea typeface="Calibri" pitchFamily="34" charset="0"/>
                <a:cs typeface="Calibri" pitchFamily="34" charset="0"/>
              </a:rPr>
              <a:t>donland.ru</a:t>
            </a:r>
            <a:endParaRPr lang="ru-RU" dirty="0">
              <a:latin typeface="Times New Roman" pitchFamily="18" charset="0"/>
              <a:cs typeface="Times New Roman" pitchFamily="18" charset="0"/>
            </a:endParaRPr>
          </a:p>
          <a:p>
            <a:pPr algn="ctr" eaLnBrk="0" hangingPunct="0"/>
            <a:r>
              <a:rPr lang="ru-RU" dirty="0">
                <a:latin typeface="Times New Roman" pitchFamily="18" charset="0"/>
                <a:ea typeface="Calibri" pitchFamily="34" charset="0"/>
                <a:cs typeface="Calibri" pitchFamily="34" charset="0"/>
              </a:rPr>
              <a:t>График (режим) работы:</a:t>
            </a:r>
          </a:p>
          <a:p>
            <a:pPr algn="ctr" eaLnBrk="0" hangingPunct="0"/>
            <a:r>
              <a:rPr lang="ru-RU" dirty="0">
                <a:latin typeface="Times New Roman" pitchFamily="18" charset="0"/>
                <a:ea typeface="Calibri" pitchFamily="34" charset="0"/>
                <a:cs typeface="Calibri" pitchFamily="34" charset="0"/>
              </a:rPr>
              <a:t> понедельник – пятница – </a:t>
            </a:r>
            <a:r>
              <a:rPr lang="ru-RU" dirty="0" smtClean="0">
                <a:latin typeface="Times New Roman" pitchFamily="18" charset="0"/>
                <a:ea typeface="Calibri" pitchFamily="34" charset="0"/>
                <a:cs typeface="Calibri" pitchFamily="34" charset="0"/>
              </a:rPr>
              <a:t>9.00 </a:t>
            </a:r>
            <a:r>
              <a:rPr lang="ru-RU" dirty="0">
                <a:latin typeface="Times New Roman" pitchFamily="18" charset="0"/>
                <a:ea typeface="Calibri" pitchFamily="34" charset="0"/>
                <a:cs typeface="Calibri" pitchFamily="34" charset="0"/>
              </a:rPr>
              <a:t>– 17.00; </a:t>
            </a:r>
            <a:endParaRPr lang="ru-RU" dirty="0">
              <a:latin typeface="Times New Roman" pitchFamily="18" charset="0"/>
              <a:cs typeface="Times New Roman" pitchFamily="18" charset="0"/>
            </a:endParaRPr>
          </a:p>
          <a:p>
            <a:pPr algn="ctr" eaLnBrk="0" hangingPunct="0"/>
            <a:r>
              <a:rPr lang="ru-RU" dirty="0">
                <a:latin typeface="Times New Roman" pitchFamily="18" charset="0"/>
                <a:ea typeface="Calibri" pitchFamily="34" charset="0"/>
                <a:cs typeface="Calibri" pitchFamily="34" charset="0"/>
              </a:rPr>
              <a:t>предпраздничные дни – </a:t>
            </a:r>
            <a:r>
              <a:rPr lang="ru-RU" dirty="0" smtClean="0">
                <a:latin typeface="Times New Roman" pitchFamily="18" charset="0"/>
                <a:ea typeface="Calibri" pitchFamily="34" charset="0"/>
                <a:cs typeface="Calibri" pitchFamily="34" charset="0"/>
              </a:rPr>
              <a:t>9.00 </a:t>
            </a:r>
            <a:r>
              <a:rPr lang="ru-RU" dirty="0">
                <a:latin typeface="Times New Roman" pitchFamily="18" charset="0"/>
                <a:ea typeface="Calibri" pitchFamily="34" charset="0"/>
                <a:cs typeface="Calibri" pitchFamily="34" charset="0"/>
              </a:rPr>
              <a:t>– 16.00; </a:t>
            </a:r>
            <a:endParaRPr lang="ru-RU" dirty="0">
              <a:latin typeface="Times New Roman" pitchFamily="18" charset="0"/>
              <a:cs typeface="Times New Roman" pitchFamily="18" charset="0"/>
            </a:endParaRPr>
          </a:p>
          <a:p>
            <a:pPr algn="ctr" eaLnBrk="0" hangingPunct="0"/>
            <a:r>
              <a:rPr lang="ru-RU" dirty="0">
                <a:latin typeface="Times New Roman" pitchFamily="18" charset="0"/>
                <a:ea typeface="Calibri" pitchFamily="34" charset="0"/>
                <a:cs typeface="Calibri" pitchFamily="34" charset="0"/>
              </a:rPr>
              <a:t>суббота и воскресенье – выходные дни;</a:t>
            </a:r>
            <a:endParaRPr lang="ru-RU" dirty="0">
              <a:latin typeface="Times New Roman" pitchFamily="18" charset="0"/>
              <a:cs typeface="Times New Roman" pitchFamily="18" charset="0"/>
            </a:endParaRPr>
          </a:p>
          <a:p>
            <a:pPr algn="ctr" eaLnBrk="0" hangingPunct="0"/>
            <a:r>
              <a:rPr lang="ru-RU" dirty="0">
                <a:latin typeface="Times New Roman" pitchFamily="18" charset="0"/>
                <a:ea typeface="Calibri" pitchFamily="34" charset="0"/>
                <a:cs typeface="Calibri" pitchFamily="34" charset="0"/>
              </a:rPr>
              <a:t> перерыв – 12.00 – 13.00. </a:t>
            </a:r>
            <a:endParaRPr lang="en-US" dirty="0">
              <a:latin typeface="Times New Roman" pitchFamily="18" charset="0"/>
              <a:ea typeface="Calibri" pitchFamily="34" charset="0"/>
              <a:cs typeface="Calibri" pitchFamily="34" charset="0"/>
            </a:endParaRPr>
          </a:p>
          <a:p>
            <a:pPr algn="ctr" eaLnBrk="0" hangingPunct="0"/>
            <a:r>
              <a:rPr lang="ru-RU" dirty="0">
                <a:latin typeface="Times New Roman" pitchFamily="18" charset="0"/>
                <a:cs typeface="Times New Roman" pitchFamily="18" charset="0"/>
              </a:rPr>
              <a:t>График приема: последний понедельник месяца с 14 до 15 часов</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571480"/>
            <a:ext cx="8604673" cy="571504"/>
          </a:xfrm>
          <a:custGeom>
            <a:avLst/>
            <a:gdLst/>
            <a:ahLst/>
            <a:cxnLst/>
            <a:rect l="l" t="t" r="r" b="b"/>
            <a:pathLst>
              <a:path w="6453505" h="972185">
                <a:moveTo>
                  <a:pt x="0" y="0"/>
                </a:moveTo>
                <a:lnTo>
                  <a:pt x="5967349" y="0"/>
                </a:lnTo>
                <a:lnTo>
                  <a:pt x="6014145" y="2225"/>
                </a:lnTo>
                <a:lnTo>
                  <a:pt x="6059685" y="8766"/>
                </a:lnTo>
                <a:lnTo>
                  <a:pt x="6103765" y="19418"/>
                </a:lnTo>
                <a:lnTo>
                  <a:pt x="6146181" y="33978"/>
                </a:lnTo>
                <a:lnTo>
                  <a:pt x="6186729" y="52241"/>
                </a:lnTo>
                <a:lnTo>
                  <a:pt x="6225206" y="74004"/>
                </a:lnTo>
                <a:lnTo>
                  <a:pt x="6261407" y="99062"/>
                </a:lnTo>
                <a:lnTo>
                  <a:pt x="6295128" y="127212"/>
                </a:lnTo>
                <a:lnTo>
                  <a:pt x="6326165" y="158249"/>
                </a:lnTo>
                <a:lnTo>
                  <a:pt x="6354315" y="191970"/>
                </a:lnTo>
                <a:lnTo>
                  <a:pt x="6379373" y="228171"/>
                </a:lnTo>
                <a:lnTo>
                  <a:pt x="6401136" y="266648"/>
                </a:lnTo>
                <a:lnTo>
                  <a:pt x="6419399" y="307196"/>
                </a:lnTo>
                <a:lnTo>
                  <a:pt x="6433959" y="349612"/>
                </a:lnTo>
                <a:lnTo>
                  <a:pt x="6444611" y="393692"/>
                </a:lnTo>
                <a:lnTo>
                  <a:pt x="6451152" y="439232"/>
                </a:lnTo>
                <a:lnTo>
                  <a:pt x="6453378" y="486028"/>
                </a:lnTo>
                <a:lnTo>
                  <a:pt x="6451152" y="532844"/>
                </a:lnTo>
                <a:lnTo>
                  <a:pt x="6444611" y="578400"/>
                </a:lnTo>
                <a:lnTo>
                  <a:pt x="6433959" y="622490"/>
                </a:lnTo>
                <a:lnTo>
                  <a:pt x="6419399" y="664913"/>
                </a:lnTo>
                <a:lnTo>
                  <a:pt x="6401136" y="705465"/>
                </a:lnTo>
                <a:lnTo>
                  <a:pt x="6379373" y="743942"/>
                </a:lnTo>
                <a:lnTo>
                  <a:pt x="6354315" y="780141"/>
                </a:lnTo>
                <a:lnTo>
                  <a:pt x="6326165" y="813858"/>
                </a:lnTo>
                <a:lnTo>
                  <a:pt x="6295128" y="844890"/>
                </a:lnTo>
                <a:lnTo>
                  <a:pt x="6261407" y="873033"/>
                </a:lnTo>
                <a:lnTo>
                  <a:pt x="6225206" y="898084"/>
                </a:lnTo>
                <a:lnTo>
                  <a:pt x="6186729" y="919839"/>
                </a:lnTo>
                <a:lnTo>
                  <a:pt x="6146181" y="938095"/>
                </a:lnTo>
                <a:lnTo>
                  <a:pt x="6103765" y="952648"/>
                </a:lnTo>
                <a:lnTo>
                  <a:pt x="6059685" y="963296"/>
                </a:lnTo>
                <a:lnTo>
                  <a:pt x="6014145" y="969833"/>
                </a:lnTo>
                <a:lnTo>
                  <a:pt x="5967349" y="972057"/>
                </a:lnTo>
                <a:lnTo>
                  <a:pt x="0" y="972057"/>
                </a:lnTo>
              </a:path>
            </a:pathLst>
          </a:custGeom>
          <a:ln w="25399">
            <a:solidFill>
              <a:srgbClr val="2B968D"/>
            </a:solidFill>
          </a:ln>
        </p:spPr>
        <p:txBody>
          <a:bodyPr wrap="square" lIns="0" tIns="0" rIns="0" bIns="0" rtlCol="0"/>
          <a:lstStyle/>
          <a:p>
            <a:endParaRPr/>
          </a:p>
        </p:txBody>
      </p:sp>
      <p:sp>
        <p:nvSpPr>
          <p:cNvPr id="5" name="object 5"/>
          <p:cNvSpPr txBox="1"/>
          <p:nvPr/>
        </p:nvSpPr>
        <p:spPr>
          <a:xfrm>
            <a:off x="8805164" y="6433337"/>
            <a:ext cx="212513" cy="258404"/>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Bookman Old Style"/>
                <a:cs typeface="Bookman Old Style"/>
              </a:rPr>
              <a:t>7</a:t>
            </a:r>
            <a:endParaRPr sz="1600">
              <a:latin typeface="Bookman Old Style"/>
              <a:cs typeface="Bookman Old Style"/>
            </a:endParaRPr>
          </a:p>
        </p:txBody>
      </p:sp>
      <p:sp>
        <p:nvSpPr>
          <p:cNvPr id="7" name="object 7"/>
          <p:cNvSpPr/>
          <p:nvPr/>
        </p:nvSpPr>
        <p:spPr>
          <a:xfrm>
            <a:off x="0" y="2500306"/>
            <a:ext cx="542772" cy="30842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0" y="2071678"/>
            <a:ext cx="542772" cy="30842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0" y="1643050"/>
            <a:ext cx="542772" cy="308425"/>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0" y="2857496"/>
            <a:ext cx="542772" cy="308425"/>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3928364" y="3987546"/>
            <a:ext cx="1933787" cy="258404"/>
          </a:xfrm>
          <a:prstGeom prst="rect">
            <a:avLst/>
          </a:prstGeom>
        </p:spPr>
        <p:txBody>
          <a:bodyPr vert="horz" wrap="square" lIns="0" tIns="12065" rIns="0" bIns="0" rtlCol="0">
            <a:spAutoFit/>
          </a:bodyPr>
          <a:lstStyle/>
          <a:p>
            <a:pPr marL="12700">
              <a:lnSpc>
                <a:spcPct val="100000"/>
              </a:lnSpc>
              <a:spcBef>
                <a:spcPts val="95"/>
              </a:spcBef>
            </a:pPr>
            <a:r>
              <a:rPr sz="1600" spc="95" dirty="0">
                <a:latin typeface="Calibri"/>
                <a:cs typeface="Calibri"/>
              </a:rPr>
              <a:t>национальных</a:t>
            </a:r>
            <a:endParaRPr sz="1600">
              <a:latin typeface="Calibri"/>
              <a:cs typeface="Calibri"/>
            </a:endParaRPr>
          </a:p>
        </p:txBody>
      </p:sp>
      <p:sp>
        <p:nvSpPr>
          <p:cNvPr id="12" name="object 12"/>
          <p:cNvSpPr txBox="1"/>
          <p:nvPr/>
        </p:nvSpPr>
        <p:spPr>
          <a:xfrm>
            <a:off x="6192859" y="3987546"/>
            <a:ext cx="843280" cy="258404"/>
          </a:xfrm>
          <a:prstGeom prst="rect">
            <a:avLst/>
          </a:prstGeom>
        </p:spPr>
        <p:txBody>
          <a:bodyPr vert="horz" wrap="square" lIns="0" tIns="12065" rIns="0" bIns="0" rtlCol="0">
            <a:spAutoFit/>
          </a:bodyPr>
          <a:lstStyle/>
          <a:p>
            <a:pPr marL="12700">
              <a:lnSpc>
                <a:spcPct val="100000"/>
              </a:lnSpc>
              <a:spcBef>
                <a:spcPts val="95"/>
              </a:spcBef>
            </a:pPr>
            <a:r>
              <a:rPr sz="1600" spc="125" dirty="0">
                <a:latin typeface="Calibri"/>
                <a:cs typeface="Calibri"/>
              </a:rPr>
              <a:t>ц</a:t>
            </a:r>
            <a:r>
              <a:rPr sz="1600" spc="90" dirty="0">
                <a:latin typeface="Calibri"/>
                <a:cs typeface="Calibri"/>
              </a:rPr>
              <a:t>еле</a:t>
            </a:r>
            <a:r>
              <a:rPr sz="1600" spc="229" dirty="0">
                <a:latin typeface="Calibri"/>
                <a:cs typeface="Calibri"/>
              </a:rPr>
              <a:t>й</a:t>
            </a:r>
            <a:endParaRPr sz="1600">
              <a:latin typeface="Calibri"/>
              <a:cs typeface="Calibri"/>
            </a:endParaRPr>
          </a:p>
        </p:txBody>
      </p:sp>
      <p:sp>
        <p:nvSpPr>
          <p:cNvPr id="13" name="object 13"/>
          <p:cNvSpPr txBox="1"/>
          <p:nvPr/>
        </p:nvSpPr>
        <p:spPr>
          <a:xfrm>
            <a:off x="7367353" y="3987546"/>
            <a:ext cx="1234440" cy="258404"/>
          </a:xfrm>
          <a:prstGeom prst="rect">
            <a:avLst/>
          </a:prstGeom>
        </p:spPr>
        <p:txBody>
          <a:bodyPr vert="horz" wrap="square" lIns="0" tIns="12065" rIns="0" bIns="0" rtlCol="0">
            <a:spAutoFit/>
          </a:bodyPr>
          <a:lstStyle/>
          <a:p>
            <a:pPr marL="12700">
              <a:lnSpc>
                <a:spcPct val="100000"/>
              </a:lnSpc>
              <a:spcBef>
                <a:spcPts val="95"/>
              </a:spcBef>
            </a:pPr>
            <a:r>
              <a:rPr sz="1600" spc="110" dirty="0">
                <a:latin typeface="Calibri"/>
                <a:cs typeface="Calibri"/>
              </a:rPr>
              <a:t>развития</a:t>
            </a:r>
            <a:endParaRPr sz="1600">
              <a:latin typeface="Calibri"/>
              <a:cs typeface="Calibri"/>
            </a:endParaRPr>
          </a:p>
        </p:txBody>
      </p:sp>
      <p:sp>
        <p:nvSpPr>
          <p:cNvPr id="14" name="object 14"/>
          <p:cNvSpPr txBox="1"/>
          <p:nvPr/>
        </p:nvSpPr>
        <p:spPr>
          <a:xfrm>
            <a:off x="766199" y="3987546"/>
            <a:ext cx="3155527" cy="504625"/>
          </a:xfrm>
          <a:prstGeom prst="rect">
            <a:avLst/>
          </a:prstGeom>
        </p:spPr>
        <p:txBody>
          <a:bodyPr vert="horz" wrap="square" lIns="0" tIns="12065" rIns="0" bIns="0" rtlCol="0">
            <a:spAutoFit/>
          </a:bodyPr>
          <a:lstStyle/>
          <a:p>
            <a:pPr marL="12700">
              <a:lnSpc>
                <a:spcPct val="100000"/>
              </a:lnSpc>
              <a:spcBef>
                <a:spcPts val="95"/>
              </a:spcBef>
              <a:tabLst>
                <a:tab pos="1507490" algn="l"/>
              </a:tabLst>
            </a:pPr>
            <a:r>
              <a:rPr sz="1600" spc="114" dirty="0">
                <a:latin typeface="Calibri"/>
                <a:cs typeface="Calibri"/>
              </a:rPr>
              <a:t>Достижение	</a:t>
            </a:r>
            <a:r>
              <a:rPr sz="1600" spc="100" dirty="0">
                <a:latin typeface="Calibri"/>
                <a:cs typeface="Calibri"/>
              </a:rPr>
              <a:t>новых</a:t>
            </a:r>
            <a:endParaRPr sz="1600">
              <a:latin typeface="Calibri"/>
              <a:cs typeface="Calibri"/>
            </a:endParaRPr>
          </a:p>
          <a:p>
            <a:pPr marL="12700">
              <a:lnSpc>
                <a:spcPct val="100000"/>
              </a:lnSpc>
            </a:pPr>
            <a:r>
              <a:rPr sz="1600" spc="130" dirty="0">
                <a:latin typeface="Calibri"/>
                <a:cs typeface="Calibri"/>
              </a:rPr>
              <a:t>Российской</a:t>
            </a:r>
            <a:r>
              <a:rPr sz="1600" spc="-215" dirty="0">
                <a:latin typeface="Calibri"/>
                <a:cs typeface="Calibri"/>
              </a:rPr>
              <a:t> </a:t>
            </a:r>
            <a:r>
              <a:rPr sz="1600" spc="130" dirty="0">
                <a:latin typeface="Calibri"/>
                <a:cs typeface="Calibri"/>
              </a:rPr>
              <a:t>Федерации</a:t>
            </a:r>
            <a:endParaRPr sz="1600">
              <a:latin typeface="Calibri"/>
              <a:cs typeface="Calibri"/>
            </a:endParaRPr>
          </a:p>
        </p:txBody>
      </p:sp>
      <p:sp>
        <p:nvSpPr>
          <p:cNvPr id="15" name="object 15"/>
          <p:cNvSpPr txBox="1"/>
          <p:nvPr/>
        </p:nvSpPr>
        <p:spPr>
          <a:xfrm>
            <a:off x="766199" y="4467796"/>
            <a:ext cx="7836747" cy="1304844"/>
          </a:xfrm>
          <a:prstGeom prst="rect">
            <a:avLst/>
          </a:prstGeom>
        </p:spPr>
        <p:txBody>
          <a:bodyPr vert="horz" wrap="square" lIns="0" tIns="12065" rIns="0" bIns="0" rtlCol="0">
            <a:spAutoFit/>
          </a:bodyPr>
          <a:lstStyle/>
          <a:p>
            <a:pPr marL="12700" marR="5715">
              <a:lnSpc>
                <a:spcPct val="100000"/>
              </a:lnSpc>
              <a:spcBef>
                <a:spcPts val="95"/>
              </a:spcBef>
              <a:tabLst>
                <a:tab pos="1533525" algn="l"/>
                <a:tab pos="3681095" algn="l"/>
                <a:tab pos="4618990" algn="l"/>
              </a:tabLst>
            </a:pPr>
            <a:r>
              <a:rPr sz="1600" spc="195" dirty="0">
                <a:latin typeface="Calibri"/>
                <a:cs typeface="Calibri"/>
              </a:rPr>
              <a:t>О</a:t>
            </a:r>
            <a:r>
              <a:rPr sz="1600" spc="100" dirty="0">
                <a:latin typeface="Calibri"/>
                <a:cs typeface="Calibri"/>
              </a:rPr>
              <a:t>б</a:t>
            </a:r>
            <a:r>
              <a:rPr sz="1600" spc="90" dirty="0">
                <a:latin typeface="Calibri"/>
                <a:cs typeface="Calibri"/>
              </a:rPr>
              <a:t>е</a:t>
            </a:r>
            <a:r>
              <a:rPr sz="1600" spc="110" dirty="0">
                <a:latin typeface="Calibri"/>
                <a:cs typeface="Calibri"/>
              </a:rPr>
              <a:t>с</a:t>
            </a:r>
            <a:r>
              <a:rPr sz="1600" spc="145" dirty="0">
                <a:latin typeface="Calibri"/>
                <a:cs typeface="Calibri"/>
              </a:rPr>
              <a:t>п</a:t>
            </a:r>
            <a:r>
              <a:rPr sz="1600" spc="90" dirty="0">
                <a:latin typeface="Calibri"/>
                <a:cs typeface="Calibri"/>
              </a:rPr>
              <a:t>е</a:t>
            </a:r>
            <a:r>
              <a:rPr sz="1600" spc="110" dirty="0">
                <a:latin typeface="Calibri"/>
                <a:cs typeface="Calibri"/>
              </a:rPr>
              <a:t>ч</a:t>
            </a:r>
            <a:r>
              <a:rPr sz="1600" spc="75" dirty="0">
                <a:latin typeface="Calibri"/>
                <a:cs typeface="Calibri"/>
              </a:rPr>
              <a:t>е</a:t>
            </a:r>
            <a:r>
              <a:rPr sz="1600" spc="125" dirty="0">
                <a:latin typeface="Calibri"/>
                <a:cs typeface="Calibri"/>
              </a:rPr>
              <a:t>н</a:t>
            </a:r>
            <a:r>
              <a:rPr sz="1600" spc="140" dirty="0">
                <a:latin typeface="Calibri"/>
                <a:cs typeface="Calibri"/>
              </a:rPr>
              <a:t>и</a:t>
            </a:r>
            <a:r>
              <a:rPr sz="1600" spc="190" dirty="0">
                <a:latin typeface="Calibri"/>
                <a:cs typeface="Calibri"/>
              </a:rPr>
              <a:t>е</a:t>
            </a:r>
            <a:r>
              <a:rPr sz="1600" dirty="0">
                <a:latin typeface="Calibri"/>
                <a:cs typeface="Calibri"/>
              </a:rPr>
              <a:t>	</a:t>
            </a:r>
            <a:r>
              <a:rPr sz="1600" spc="125" dirty="0">
                <a:latin typeface="Calibri"/>
                <a:cs typeface="Calibri"/>
              </a:rPr>
              <a:t>н</a:t>
            </a:r>
            <a:r>
              <a:rPr sz="1600" spc="65" dirty="0">
                <a:latin typeface="Calibri"/>
                <a:cs typeface="Calibri"/>
              </a:rPr>
              <a:t>а</a:t>
            </a:r>
            <a:r>
              <a:rPr sz="1600" spc="135" dirty="0">
                <a:latin typeface="Calibri"/>
                <a:cs typeface="Calibri"/>
              </a:rPr>
              <a:t>р</a:t>
            </a:r>
            <a:r>
              <a:rPr sz="1600" spc="75" dirty="0">
                <a:latin typeface="Calibri"/>
                <a:cs typeface="Calibri"/>
              </a:rPr>
              <a:t>о</a:t>
            </a:r>
            <a:r>
              <a:rPr sz="1600" spc="40" dirty="0">
                <a:latin typeface="Calibri"/>
                <a:cs typeface="Calibri"/>
              </a:rPr>
              <a:t>д</a:t>
            </a:r>
            <a:r>
              <a:rPr sz="1600" spc="65" dirty="0">
                <a:latin typeface="Calibri"/>
                <a:cs typeface="Calibri"/>
              </a:rPr>
              <a:t>о</a:t>
            </a:r>
            <a:r>
              <a:rPr sz="1600" spc="110" dirty="0">
                <a:latin typeface="Calibri"/>
                <a:cs typeface="Calibri"/>
              </a:rPr>
              <a:t>с</a:t>
            </a:r>
            <a:r>
              <a:rPr sz="1600" spc="100" dirty="0">
                <a:latin typeface="Calibri"/>
                <a:cs typeface="Calibri"/>
              </a:rPr>
              <a:t>б</a:t>
            </a:r>
            <a:r>
              <a:rPr sz="1600" spc="90" dirty="0">
                <a:latin typeface="Calibri"/>
                <a:cs typeface="Calibri"/>
              </a:rPr>
              <a:t>е</a:t>
            </a:r>
            <a:r>
              <a:rPr sz="1600" spc="150" dirty="0">
                <a:latin typeface="Calibri"/>
                <a:cs typeface="Calibri"/>
              </a:rPr>
              <a:t>р</a:t>
            </a:r>
            <a:r>
              <a:rPr sz="1600" spc="90" dirty="0">
                <a:latin typeface="Calibri"/>
                <a:cs typeface="Calibri"/>
              </a:rPr>
              <a:t>е</a:t>
            </a:r>
            <a:r>
              <a:rPr sz="1600" spc="120" dirty="0">
                <a:latin typeface="Calibri"/>
                <a:cs typeface="Calibri"/>
              </a:rPr>
              <a:t>ж</a:t>
            </a:r>
            <a:r>
              <a:rPr sz="1600" spc="90" dirty="0">
                <a:latin typeface="Calibri"/>
                <a:cs typeface="Calibri"/>
              </a:rPr>
              <a:t>е</a:t>
            </a:r>
            <a:r>
              <a:rPr sz="1600" spc="125" dirty="0">
                <a:latin typeface="Calibri"/>
                <a:cs typeface="Calibri"/>
              </a:rPr>
              <a:t>ни</a:t>
            </a:r>
            <a:r>
              <a:rPr sz="1600" spc="114" dirty="0">
                <a:latin typeface="Calibri"/>
                <a:cs typeface="Calibri"/>
              </a:rPr>
              <a:t>я</a:t>
            </a:r>
            <a:r>
              <a:rPr sz="1600" spc="-65" dirty="0">
                <a:latin typeface="Calibri"/>
                <a:cs typeface="Calibri"/>
              </a:rPr>
              <a:t>,</a:t>
            </a:r>
            <a:r>
              <a:rPr sz="1600" dirty="0">
                <a:latin typeface="Calibri"/>
                <a:cs typeface="Calibri"/>
              </a:rPr>
              <a:t>	</a:t>
            </a:r>
            <a:r>
              <a:rPr sz="1600" spc="75" dirty="0">
                <a:latin typeface="Calibri"/>
                <a:cs typeface="Calibri"/>
              </a:rPr>
              <a:t>з</a:t>
            </a:r>
            <a:r>
              <a:rPr sz="1600" spc="65" dirty="0">
                <a:latin typeface="Calibri"/>
                <a:cs typeface="Calibri"/>
              </a:rPr>
              <a:t>а</a:t>
            </a:r>
            <a:r>
              <a:rPr sz="1600" spc="175" dirty="0">
                <a:latin typeface="Calibri"/>
                <a:cs typeface="Calibri"/>
              </a:rPr>
              <a:t>щ</a:t>
            </a:r>
            <a:r>
              <a:rPr sz="1600" spc="140" dirty="0">
                <a:latin typeface="Calibri"/>
                <a:cs typeface="Calibri"/>
              </a:rPr>
              <a:t>и</a:t>
            </a:r>
            <a:r>
              <a:rPr sz="1600" spc="40" dirty="0">
                <a:latin typeface="Calibri"/>
                <a:cs typeface="Calibri"/>
              </a:rPr>
              <a:t>т</a:t>
            </a:r>
            <a:r>
              <a:rPr sz="1600" spc="185" dirty="0">
                <a:latin typeface="Calibri"/>
                <a:cs typeface="Calibri"/>
              </a:rPr>
              <a:t>ы</a:t>
            </a:r>
            <a:r>
              <a:rPr sz="1600" dirty="0">
                <a:latin typeface="Calibri"/>
                <a:cs typeface="Calibri"/>
              </a:rPr>
              <a:t>	</a:t>
            </a:r>
            <a:r>
              <a:rPr sz="1600" spc="75">
                <a:latin typeface="Calibri"/>
                <a:cs typeface="Calibri"/>
              </a:rPr>
              <a:t>м</a:t>
            </a:r>
            <a:r>
              <a:rPr sz="1600" spc="65">
                <a:latin typeface="Calibri"/>
                <a:cs typeface="Calibri"/>
              </a:rPr>
              <a:t>а</a:t>
            </a:r>
            <a:r>
              <a:rPr sz="1600" spc="40">
                <a:latin typeface="Calibri"/>
                <a:cs typeface="Calibri"/>
              </a:rPr>
              <a:t>т</a:t>
            </a:r>
            <a:r>
              <a:rPr sz="1600" spc="90">
                <a:latin typeface="Calibri"/>
                <a:cs typeface="Calibri"/>
              </a:rPr>
              <a:t>е</a:t>
            </a:r>
            <a:r>
              <a:rPr sz="1600" spc="150">
                <a:latin typeface="Calibri"/>
                <a:cs typeface="Calibri"/>
              </a:rPr>
              <a:t>р</a:t>
            </a:r>
            <a:r>
              <a:rPr sz="1600" spc="140">
                <a:latin typeface="Calibri"/>
                <a:cs typeface="Calibri"/>
              </a:rPr>
              <a:t>и</a:t>
            </a:r>
            <a:r>
              <a:rPr sz="1600" spc="110">
                <a:latin typeface="Calibri"/>
                <a:cs typeface="Calibri"/>
              </a:rPr>
              <a:t>н</a:t>
            </a:r>
            <a:r>
              <a:rPr sz="1600" spc="125">
                <a:latin typeface="Calibri"/>
                <a:cs typeface="Calibri"/>
              </a:rPr>
              <a:t>с</a:t>
            </a:r>
            <a:r>
              <a:rPr sz="1600" spc="40">
                <a:latin typeface="Calibri"/>
                <a:cs typeface="Calibri"/>
              </a:rPr>
              <a:t>т</a:t>
            </a:r>
            <a:r>
              <a:rPr sz="1600" spc="105">
                <a:latin typeface="Calibri"/>
                <a:cs typeface="Calibri"/>
              </a:rPr>
              <a:t>ва  </a:t>
            </a:r>
            <a:r>
              <a:rPr sz="1600" spc="100" smtClean="0">
                <a:latin typeface="Calibri"/>
                <a:cs typeface="Calibri"/>
              </a:rPr>
              <a:t>и</a:t>
            </a:r>
            <a:r>
              <a:rPr lang="ru-RU" sz="1600" spc="100" dirty="0" smtClean="0">
                <a:latin typeface="Calibri"/>
                <a:cs typeface="Calibri"/>
              </a:rPr>
              <a:t> </a:t>
            </a:r>
            <a:r>
              <a:rPr sz="1600" spc="100" smtClean="0">
                <a:latin typeface="Calibri"/>
                <a:cs typeface="Calibri"/>
              </a:rPr>
              <a:t>детства</a:t>
            </a:r>
            <a:r>
              <a:rPr sz="1600" spc="100">
                <a:latin typeface="Calibri"/>
                <a:cs typeface="Calibri"/>
              </a:rPr>
              <a:t>,</a:t>
            </a:r>
            <a:r>
              <a:rPr sz="1600" spc="-155">
                <a:latin typeface="Calibri"/>
                <a:cs typeface="Calibri"/>
              </a:rPr>
              <a:t> </a:t>
            </a:r>
            <a:r>
              <a:rPr sz="1600" spc="110" smtClean="0">
                <a:latin typeface="Calibri"/>
                <a:cs typeface="Calibri"/>
              </a:rPr>
              <a:t>поддержки</a:t>
            </a:r>
            <a:r>
              <a:rPr lang="ru-RU" sz="1600" spc="110" dirty="0" smtClean="0">
                <a:latin typeface="Calibri"/>
                <a:cs typeface="Calibri"/>
              </a:rPr>
              <a:t> </a:t>
            </a:r>
            <a:r>
              <a:rPr sz="1600" spc="110" smtClean="0">
                <a:latin typeface="Calibri"/>
                <a:cs typeface="Calibri"/>
              </a:rPr>
              <a:t>семей</a:t>
            </a:r>
            <a:r>
              <a:rPr sz="1600" spc="110">
                <a:latin typeface="Calibri"/>
                <a:cs typeface="Calibri"/>
              </a:rPr>
              <a:t>,</a:t>
            </a:r>
            <a:r>
              <a:rPr sz="1600" spc="-145">
                <a:latin typeface="Calibri"/>
                <a:cs typeface="Calibri"/>
              </a:rPr>
              <a:t> </a:t>
            </a:r>
            <a:r>
              <a:rPr sz="1600" spc="135" smtClean="0">
                <a:latin typeface="Calibri"/>
                <a:cs typeface="Calibri"/>
              </a:rPr>
              <a:t>имеющих</a:t>
            </a:r>
            <a:r>
              <a:rPr lang="ru-RU" sz="1600" spc="135" dirty="0" smtClean="0">
                <a:latin typeface="Calibri"/>
                <a:cs typeface="Calibri"/>
              </a:rPr>
              <a:t> </a:t>
            </a:r>
            <a:r>
              <a:rPr sz="1600" spc="135" smtClean="0">
                <a:latin typeface="Calibri"/>
                <a:cs typeface="Calibri"/>
              </a:rPr>
              <a:t>детей</a:t>
            </a:r>
            <a:endParaRPr sz="1600">
              <a:latin typeface="Calibri"/>
              <a:cs typeface="Calibri"/>
            </a:endParaRPr>
          </a:p>
          <a:p>
            <a:pPr marL="12700">
              <a:lnSpc>
                <a:spcPct val="100000"/>
              </a:lnSpc>
              <a:spcBef>
                <a:spcPts val="1200"/>
              </a:spcBef>
            </a:pPr>
            <a:r>
              <a:rPr sz="1600" spc="120" smtClean="0">
                <a:latin typeface="Calibri"/>
                <a:cs typeface="Calibri"/>
              </a:rPr>
              <a:t>Обеспечение</a:t>
            </a:r>
            <a:r>
              <a:rPr lang="ru-RU" sz="1600" spc="120" dirty="0" smtClean="0">
                <a:latin typeface="Calibri"/>
                <a:cs typeface="Calibri"/>
              </a:rPr>
              <a:t> </a:t>
            </a:r>
            <a:r>
              <a:rPr sz="1600" spc="120" smtClean="0">
                <a:latin typeface="Calibri"/>
                <a:cs typeface="Calibri"/>
              </a:rPr>
              <a:t>сбалансированности</a:t>
            </a:r>
            <a:r>
              <a:rPr lang="ru-RU" sz="1600" spc="120" dirty="0" smtClean="0">
                <a:latin typeface="Calibri"/>
                <a:cs typeface="Calibri"/>
              </a:rPr>
              <a:t> </a:t>
            </a:r>
            <a:r>
              <a:rPr sz="1600" spc="105" smtClean="0">
                <a:latin typeface="Calibri"/>
                <a:cs typeface="Calibri"/>
              </a:rPr>
              <a:t>бюджета</a:t>
            </a:r>
            <a:r>
              <a:rPr lang="ru-RU" sz="1600" spc="105" dirty="0" smtClean="0">
                <a:latin typeface="Calibri"/>
                <a:cs typeface="Calibri"/>
              </a:rPr>
              <a:t> Орловского района</a:t>
            </a:r>
            <a:endParaRPr sz="1600">
              <a:latin typeface="Calibri"/>
              <a:cs typeface="Calibri"/>
            </a:endParaRPr>
          </a:p>
          <a:p>
            <a:pPr marL="12700" marR="5080">
              <a:lnSpc>
                <a:spcPct val="100000"/>
              </a:lnSpc>
              <a:spcBef>
                <a:spcPts val="1200"/>
              </a:spcBef>
              <a:tabLst>
                <a:tab pos="1385570" algn="l"/>
                <a:tab pos="3062605" algn="l"/>
                <a:tab pos="4730115" algn="l"/>
              </a:tabLst>
            </a:pPr>
            <a:r>
              <a:rPr sz="1600" spc="225" dirty="0">
                <a:latin typeface="Calibri"/>
                <a:cs typeface="Calibri"/>
              </a:rPr>
              <a:t>П</a:t>
            </a:r>
            <a:r>
              <a:rPr sz="1600" spc="75" dirty="0">
                <a:latin typeface="Calibri"/>
                <a:cs typeface="Calibri"/>
              </a:rPr>
              <a:t>о</a:t>
            </a:r>
            <a:r>
              <a:rPr sz="1600" spc="105" dirty="0">
                <a:latin typeface="Calibri"/>
                <a:cs typeface="Calibri"/>
              </a:rPr>
              <a:t>в</a:t>
            </a:r>
            <a:r>
              <a:rPr sz="1600" spc="70" dirty="0">
                <a:latin typeface="Calibri"/>
                <a:cs typeface="Calibri"/>
              </a:rPr>
              <a:t>ы</a:t>
            </a:r>
            <a:r>
              <a:rPr sz="1600" spc="220" dirty="0">
                <a:latin typeface="Calibri"/>
                <a:cs typeface="Calibri"/>
              </a:rPr>
              <a:t>ш</a:t>
            </a:r>
            <a:r>
              <a:rPr sz="1600" spc="90" dirty="0">
                <a:latin typeface="Calibri"/>
                <a:cs typeface="Calibri"/>
              </a:rPr>
              <a:t>е</a:t>
            </a:r>
            <a:r>
              <a:rPr sz="1600" spc="110" dirty="0">
                <a:latin typeface="Calibri"/>
                <a:cs typeface="Calibri"/>
              </a:rPr>
              <a:t>н</a:t>
            </a:r>
            <a:r>
              <a:rPr sz="1600" spc="140" dirty="0">
                <a:latin typeface="Calibri"/>
                <a:cs typeface="Calibri"/>
              </a:rPr>
              <a:t>и</a:t>
            </a:r>
            <a:r>
              <a:rPr sz="1600" spc="190" dirty="0">
                <a:latin typeface="Calibri"/>
                <a:cs typeface="Calibri"/>
              </a:rPr>
              <a:t>е</a:t>
            </a:r>
            <a:r>
              <a:rPr sz="1600" dirty="0">
                <a:latin typeface="Calibri"/>
                <a:cs typeface="Calibri"/>
              </a:rPr>
              <a:t>	</a:t>
            </a:r>
            <a:r>
              <a:rPr sz="1600" spc="90" dirty="0">
                <a:latin typeface="Calibri"/>
                <a:cs typeface="Calibri"/>
              </a:rPr>
              <a:t>э</a:t>
            </a:r>
            <a:r>
              <a:rPr sz="1600" spc="145" dirty="0">
                <a:latin typeface="Calibri"/>
                <a:cs typeface="Calibri"/>
              </a:rPr>
              <a:t>фф</a:t>
            </a:r>
            <a:r>
              <a:rPr sz="1600" spc="90" dirty="0">
                <a:latin typeface="Calibri"/>
                <a:cs typeface="Calibri"/>
              </a:rPr>
              <a:t>е</a:t>
            </a:r>
            <a:r>
              <a:rPr sz="1600" spc="85" dirty="0">
                <a:latin typeface="Calibri"/>
                <a:cs typeface="Calibri"/>
              </a:rPr>
              <a:t>к</a:t>
            </a:r>
            <a:r>
              <a:rPr sz="1600" spc="40" dirty="0">
                <a:latin typeface="Calibri"/>
                <a:cs typeface="Calibri"/>
              </a:rPr>
              <a:t>т</a:t>
            </a:r>
            <a:r>
              <a:rPr sz="1600" spc="140" dirty="0">
                <a:latin typeface="Calibri"/>
                <a:cs typeface="Calibri"/>
              </a:rPr>
              <a:t>и</a:t>
            </a:r>
            <a:r>
              <a:rPr sz="1600" spc="90" dirty="0">
                <a:latin typeface="Calibri"/>
                <a:cs typeface="Calibri"/>
              </a:rPr>
              <a:t>в</a:t>
            </a:r>
            <a:r>
              <a:rPr sz="1600" spc="110" dirty="0">
                <a:latin typeface="Calibri"/>
                <a:cs typeface="Calibri"/>
              </a:rPr>
              <a:t>н</a:t>
            </a:r>
            <a:r>
              <a:rPr sz="1600" spc="75" dirty="0">
                <a:latin typeface="Calibri"/>
                <a:cs typeface="Calibri"/>
              </a:rPr>
              <a:t>о</a:t>
            </a:r>
            <a:r>
              <a:rPr sz="1600" spc="125" dirty="0">
                <a:latin typeface="Calibri"/>
                <a:cs typeface="Calibri"/>
              </a:rPr>
              <a:t>с</a:t>
            </a:r>
            <a:r>
              <a:rPr sz="1600" spc="25" dirty="0">
                <a:latin typeface="Calibri"/>
                <a:cs typeface="Calibri"/>
              </a:rPr>
              <a:t>т</a:t>
            </a:r>
            <a:r>
              <a:rPr sz="1600" spc="229" dirty="0">
                <a:latin typeface="Calibri"/>
                <a:cs typeface="Calibri"/>
              </a:rPr>
              <a:t>и</a:t>
            </a:r>
            <a:r>
              <a:rPr sz="1600" dirty="0">
                <a:latin typeface="Calibri"/>
                <a:cs typeface="Calibri"/>
              </a:rPr>
              <a:t>	</a:t>
            </a:r>
            <a:r>
              <a:rPr sz="1600" spc="140" dirty="0">
                <a:latin typeface="Calibri"/>
                <a:cs typeface="Calibri"/>
              </a:rPr>
              <a:t>и</a:t>
            </a:r>
            <a:r>
              <a:rPr sz="1600" spc="125" dirty="0">
                <a:latin typeface="Calibri"/>
                <a:cs typeface="Calibri"/>
              </a:rPr>
              <a:t>с</a:t>
            </a:r>
            <a:r>
              <a:rPr sz="1600" spc="135" dirty="0">
                <a:latin typeface="Calibri"/>
                <a:cs typeface="Calibri"/>
              </a:rPr>
              <a:t>п</a:t>
            </a:r>
            <a:r>
              <a:rPr sz="1600" spc="75" dirty="0">
                <a:latin typeface="Calibri"/>
                <a:cs typeface="Calibri"/>
              </a:rPr>
              <a:t>о</a:t>
            </a:r>
            <a:r>
              <a:rPr sz="1600" spc="80" dirty="0">
                <a:latin typeface="Calibri"/>
                <a:cs typeface="Calibri"/>
              </a:rPr>
              <a:t>л</a:t>
            </a:r>
            <a:r>
              <a:rPr sz="1600" spc="50" dirty="0">
                <a:latin typeface="Calibri"/>
                <a:cs typeface="Calibri"/>
              </a:rPr>
              <a:t>ь</a:t>
            </a:r>
            <a:r>
              <a:rPr sz="1600" spc="65" dirty="0">
                <a:latin typeface="Calibri"/>
                <a:cs typeface="Calibri"/>
              </a:rPr>
              <a:t>з</a:t>
            </a:r>
            <a:r>
              <a:rPr sz="1600" spc="75" dirty="0">
                <a:latin typeface="Calibri"/>
                <a:cs typeface="Calibri"/>
              </a:rPr>
              <a:t>о</a:t>
            </a:r>
            <a:r>
              <a:rPr sz="1600" spc="105" dirty="0">
                <a:latin typeface="Calibri"/>
                <a:cs typeface="Calibri"/>
              </a:rPr>
              <a:t>в</a:t>
            </a:r>
            <a:r>
              <a:rPr sz="1600" spc="55" dirty="0">
                <a:latin typeface="Calibri"/>
                <a:cs typeface="Calibri"/>
              </a:rPr>
              <a:t>а</a:t>
            </a:r>
            <a:r>
              <a:rPr sz="1600" spc="110" dirty="0">
                <a:latin typeface="Calibri"/>
                <a:cs typeface="Calibri"/>
              </a:rPr>
              <a:t>н</a:t>
            </a:r>
            <a:r>
              <a:rPr sz="1600" spc="125" dirty="0">
                <a:latin typeface="Calibri"/>
                <a:cs typeface="Calibri"/>
              </a:rPr>
              <a:t>и</a:t>
            </a:r>
            <a:r>
              <a:rPr sz="1600" spc="204" dirty="0">
                <a:latin typeface="Calibri"/>
                <a:cs typeface="Calibri"/>
              </a:rPr>
              <a:t>я</a:t>
            </a:r>
            <a:r>
              <a:rPr sz="1600" dirty="0">
                <a:latin typeface="Calibri"/>
                <a:cs typeface="Calibri"/>
              </a:rPr>
              <a:t>	</a:t>
            </a:r>
            <a:r>
              <a:rPr sz="1600" spc="100" dirty="0">
                <a:latin typeface="Calibri"/>
                <a:cs typeface="Calibri"/>
              </a:rPr>
              <a:t>б</a:t>
            </a:r>
            <a:r>
              <a:rPr sz="1600" spc="125" dirty="0">
                <a:latin typeface="Calibri"/>
                <a:cs typeface="Calibri"/>
              </a:rPr>
              <a:t>ю</a:t>
            </a:r>
            <a:r>
              <a:rPr sz="1600" spc="50" dirty="0">
                <a:latin typeface="Calibri"/>
                <a:cs typeface="Calibri"/>
              </a:rPr>
              <a:t>д</a:t>
            </a:r>
            <a:r>
              <a:rPr sz="1600" spc="120" dirty="0">
                <a:latin typeface="Calibri"/>
                <a:cs typeface="Calibri"/>
              </a:rPr>
              <a:t>ж</a:t>
            </a:r>
            <a:r>
              <a:rPr sz="1600" spc="90" dirty="0">
                <a:latin typeface="Calibri"/>
                <a:cs typeface="Calibri"/>
              </a:rPr>
              <a:t>е</a:t>
            </a:r>
            <a:r>
              <a:rPr sz="1600" spc="25" dirty="0">
                <a:latin typeface="Calibri"/>
                <a:cs typeface="Calibri"/>
              </a:rPr>
              <a:t>т</a:t>
            </a:r>
            <a:r>
              <a:rPr sz="1600" spc="125" dirty="0">
                <a:latin typeface="Calibri"/>
                <a:cs typeface="Calibri"/>
              </a:rPr>
              <a:t>н</a:t>
            </a:r>
            <a:r>
              <a:rPr sz="1600" spc="80" dirty="0">
                <a:latin typeface="Calibri"/>
                <a:cs typeface="Calibri"/>
              </a:rPr>
              <a:t>ы</a:t>
            </a:r>
            <a:r>
              <a:rPr sz="1600" spc="95" dirty="0">
                <a:latin typeface="Calibri"/>
                <a:cs typeface="Calibri"/>
              </a:rPr>
              <a:t>х  </a:t>
            </a:r>
            <a:r>
              <a:rPr sz="1600" spc="110" dirty="0">
                <a:latin typeface="Calibri"/>
                <a:cs typeface="Calibri"/>
              </a:rPr>
              <a:t>средств</a:t>
            </a:r>
            <a:endParaRPr sz="1600">
              <a:latin typeface="Calibri"/>
              <a:cs typeface="Calibri"/>
            </a:endParaRPr>
          </a:p>
        </p:txBody>
      </p:sp>
      <p:sp>
        <p:nvSpPr>
          <p:cNvPr id="16" name="object 16"/>
          <p:cNvSpPr txBox="1"/>
          <p:nvPr/>
        </p:nvSpPr>
        <p:spPr>
          <a:xfrm>
            <a:off x="766199" y="5725383"/>
            <a:ext cx="7836747" cy="904735"/>
          </a:xfrm>
          <a:prstGeom prst="rect">
            <a:avLst/>
          </a:prstGeom>
        </p:spPr>
        <p:txBody>
          <a:bodyPr vert="horz" wrap="square" lIns="0" tIns="12065" rIns="0" bIns="0" rtlCol="0">
            <a:spAutoFit/>
          </a:bodyPr>
          <a:lstStyle/>
          <a:p>
            <a:pPr marL="12700" marR="5080">
              <a:lnSpc>
                <a:spcPct val="100000"/>
              </a:lnSpc>
              <a:spcBef>
                <a:spcPts val="95"/>
              </a:spcBef>
            </a:pPr>
            <a:r>
              <a:rPr sz="1600" spc="114" dirty="0">
                <a:latin typeface="Calibri"/>
                <a:cs typeface="Calibri"/>
              </a:rPr>
              <a:t>Оказание финансовой </a:t>
            </a:r>
            <a:r>
              <a:rPr sz="1600" spc="125" dirty="0">
                <a:latin typeface="Calibri"/>
                <a:cs typeface="Calibri"/>
              </a:rPr>
              <a:t>помощи </a:t>
            </a:r>
            <a:r>
              <a:rPr sz="1600" spc="95" dirty="0">
                <a:latin typeface="Calibri"/>
                <a:cs typeface="Calibri"/>
              </a:rPr>
              <a:t>бюджетам </a:t>
            </a:r>
            <a:r>
              <a:rPr sz="1600" spc="100" dirty="0">
                <a:latin typeface="Calibri"/>
                <a:cs typeface="Calibri"/>
              </a:rPr>
              <a:t>муниципальных  </a:t>
            </a:r>
            <a:r>
              <a:rPr sz="1600" spc="105" dirty="0">
                <a:latin typeface="Calibri"/>
                <a:cs typeface="Calibri"/>
              </a:rPr>
              <a:t>образований</a:t>
            </a:r>
            <a:endParaRPr sz="1600">
              <a:latin typeface="Calibri"/>
              <a:cs typeface="Calibri"/>
            </a:endParaRPr>
          </a:p>
          <a:p>
            <a:pPr marL="12700" marR="5715">
              <a:lnSpc>
                <a:spcPct val="100000"/>
              </a:lnSpc>
              <a:spcBef>
                <a:spcPts val="1200"/>
              </a:spcBef>
              <a:tabLst>
                <a:tab pos="2915920" algn="l"/>
                <a:tab pos="4631055" algn="l"/>
              </a:tabLst>
            </a:pPr>
            <a:r>
              <a:rPr sz="1600" spc="185" smtClean="0">
                <a:latin typeface="Calibri"/>
                <a:cs typeface="Calibri"/>
              </a:rPr>
              <a:t>С</a:t>
            </a:r>
            <a:r>
              <a:rPr sz="1600" spc="75" smtClean="0">
                <a:latin typeface="Calibri"/>
                <a:cs typeface="Calibri"/>
              </a:rPr>
              <a:t>о</a:t>
            </a:r>
            <a:r>
              <a:rPr sz="1600" spc="105" smtClean="0">
                <a:latin typeface="Calibri"/>
                <a:cs typeface="Calibri"/>
              </a:rPr>
              <a:t>в</a:t>
            </a:r>
            <a:r>
              <a:rPr sz="1600" spc="90" smtClean="0">
                <a:latin typeface="Calibri"/>
                <a:cs typeface="Calibri"/>
              </a:rPr>
              <a:t>е</a:t>
            </a:r>
            <a:r>
              <a:rPr sz="1600" spc="150" smtClean="0">
                <a:latin typeface="Calibri"/>
                <a:cs typeface="Calibri"/>
              </a:rPr>
              <a:t>р</a:t>
            </a:r>
            <a:r>
              <a:rPr sz="1600" spc="220" smtClean="0">
                <a:latin typeface="Calibri"/>
                <a:cs typeface="Calibri"/>
              </a:rPr>
              <a:t>ш</a:t>
            </a:r>
            <a:r>
              <a:rPr sz="1600" spc="90" smtClean="0">
                <a:latin typeface="Calibri"/>
                <a:cs typeface="Calibri"/>
              </a:rPr>
              <a:t>е</a:t>
            </a:r>
            <a:r>
              <a:rPr sz="1600" spc="110" smtClean="0">
                <a:latin typeface="Calibri"/>
                <a:cs typeface="Calibri"/>
              </a:rPr>
              <a:t>н</a:t>
            </a:r>
            <a:r>
              <a:rPr sz="1600" spc="125" smtClean="0">
                <a:latin typeface="Calibri"/>
                <a:cs typeface="Calibri"/>
              </a:rPr>
              <a:t>с</a:t>
            </a:r>
            <a:r>
              <a:rPr sz="1600" spc="40" smtClean="0">
                <a:latin typeface="Calibri"/>
                <a:cs typeface="Calibri"/>
              </a:rPr>
              <a:t>т</a:t>
            </a:r>
            <a:r>
              <a:rPr sz="1600" spc="90" smtClean="0">
                <a:latin typeface="Calibri"/>
                <a:cs typeface="Calibri"/>
              </a:rPr>
              <a:t>в</a:t>
            </a:r>
            <a:r>
              <a:rPr sz="1600" spc="75" smtClean="0">
                <a:latin typeface="Calibri"/>
                <a:cs typeface="Calibri"/>
              </a:rPr>
              <a:t>о</a:t>
            </a:r>
            <a:r>
              <a:rPr sz="1600" spc="90" smtClean="0">
                <a:latin typeface="Calibri"/>
                <a:cs typeface="Calibri"/>
              </a:rPr>
              <a:t>в</a:t>
            </a:r>
            <a:r>
              <a:rPr sz="1600" spc="65" smtClean="0">
                <a:latin typeface="Calibri"/>
                <a:cs typeface="Calibri"/>
              </a:rPr>
              <a:t>а</a:t>
            </a:r>
            <a:r>
              <a:rPr sz="1600" spc="110" smtClean="0">
                <a:latin typeface="Calibri"/>
                <a:cs typeface="Calibri"/>
              </a:rPr>
              <a:t>н</a:t>
            </a:r>
            <a:r>
              <a:rPr sz="1600" spc="140" smtClean="0">
                <a:latin typeface="Calibri"/>
                <a:cs typeface="Calibri"/>
              </a:rPr>
              <a:t>и</a:t>
            </a:r>
            <a:r>
              <a:rPr sz="1600" spc="190" smtClean="0">
                <a:latin typeface="Calibri"/>
                <a:cs typeface="Calibri"/>
              </a:rPr>
              <a:t>е</a:t>
            </a:r>
            <a:r>
              <a:rPr lang="ru-RU" sz="1600" spc="190" dirty="0" smtClean="0">
                <a:latin typeface="Calibri"/>
                <a:cs typeface="Calibri"/>
              </a:rPr>
              <a:t> </a:t>
            </a:r>
            <a:r>
              <a:rPr sz="1600" spc="110" smtClean="0">
                <a:latin typeface="Calibri"/>
                <a:cs typeface="Calibri"/>
              </a:rPr>
              <a:t>с</a:t>
            </a:r>
            <a:r>
              <a:rPr sz="1600" spc="140" smtClean="0">
                <a:latin typeface="Calibri"/>
                <a:cs typeface="Calibri"/>
              </a:rPr>
              <a:t>и</a:t>
            </a:r>
            <a:r>
              <a:rPr sz="1600" spc="125" smtClean="0">
                <a:latin typeface="Calibri"/>
                <a:cs typeface="Calibri"/>
              </a:rPr>
              <a:t>с</a:t>
            </a:r>
            <a:r>
              <a:rPr sz="1600" spc="40" smtClean="0">
                <a:latin typeface="Calibri"/>
                <a:cs typeface="Calibri"/>
              </a:rPr>
              <a:t>т</a:t>
            </a:r>
            <a:r>
              <a:rPr sz="1600" spc="90" smtClean="0">
                <a:latin typeface="Calibri"/>
                <a:cs typeface="Calibri"/>
              </a:rPr>
              <a:t>е</a:t>
            </a:r>
            <a:r>
              <a:rPr sz="1600" spc="75" smtClean="0">
                <a:latin typeface="Calibri"/>
                <a:cs typeface="Calibri"/>
              </a:rPr>
              <a:t>м</a:t>
            </a:r>
            <a:r>
              <a:rPr sz="1600" spc="185" smtClean="0">
                <a:latin typeface="Calibri"/>
                <a:cs typeface="Calibri"/>
              </a:rPr>
              <a:t>ы</a:t>
            </a:r>
            <a:r>
              <a:rPr sz="1600" spc="105" smtClean="0">
                <a:latin typeface="Calibri"/>
                <a:cs typeface="Calibri"/>
              </a:rPr>
              <a:t>в</a:t>
            </a:r>
            <a:r>
              <a:rPr sz="1600" spc="125" smtClean="0">
                <a:latin typeface="Calibri"/>
                <a:cs typeface="Calibri"/>
              </a:rPr>
              <a:t>н</a:t>
            </a:r>
            <a:r>
              <a:rPr sz="1600" spc="65" smtClean="0">
                <a:latin typeface="Calibri"/>
                <a:cs typeface="Calibri"/>
              </a:rPr>
              <a:t>у</a:t>
            </a:r>
            <a:r>
              <a:rPr sz="1600" spc="40" smtClean="0">
                <a:latin typeface="Calibri"/>
                <a:cs typeface="Calibri"/>
              </a:rPr>
              <a:t>т</a:t>
            </a:r>
            <a:r>
              <a:rPr sz="1600" spc="150" smtClean="0">
                <a:latin typeface="Calibri"/>
                <a:cs typeface="Calibri"/>
              </a:rPr>
              <a:t>р</a:t>
            </a:r>
            <a:r>
              <a:rPr sz="1600" spc="90" smtClean="0">
                <a:latin typeface="Calibri"/>
                <a:cs typeface="Calibri"/>
              </a:rPr>
              <a:t>е</a:t>
            </a:r>
            <a:r>
              <a:rPr sz="1600" spc="110" smtClean="0">
                <a:latin typeface="Calibri"/>
                <a:cs typeface="Calibri"/>
              </a:rPr>
              <a:t>н</a:t>
            </a:r>
            <a:r>
              <a:rPr sz="1600" spc="125" smtClean="0">
                <a:latin typeface="Calibri"/>
                <a:cs typeface="Calibri"/>
              </a:rPr>
              <a:t>н</a:t>
            </a:r>
            <a:r>
              <a:rPr sz="1600" spc="90" smtClean="0">
                <a:latin typeface="Calibri"/>
                <a:cs typeface="Calibri"/>
              </a:rPr>
              <a:t>ег</a:t>
            </a:r>
            <a:r>
              <a:rPr sz="1600" spc="105" smtClean="0">
                <a:latin typeface="Calibri"/>
                <a:cs typeface="Calibri"/>
              </a:rPr>
              <a:t>о </a:t>
            </a:r>
            <a:r>
              <a:rPr lang="ru-RU" sz="1600" spc="95" dirty="0" smtClean="0">
                <a:latin typeface="Calibri"/>
                <a:cs typeface="Calibri"/>
              </a:rPr>
              <a:t>муниципального</a:t>
            </a:r>
            <a:r>
              <a:rPr sz="1600" spc="-190" smtClean="0">
                <a:latin typeface="Calibri"/>
                <a:cs typeface="Calibri"/>
              </a:rPr>
              <a:t> </a:t>
            </a:r>
            <a:r>
              <a:rPr sz="1600" spc="114" dirty="0">
                <a:latin typeface="Calibri"/>
                <a:cs typeface="Calibri"/>
              </a:rPr>
              <a:t>финансового</a:t>
            </a:r>
            <a:r>
              <a:rPr sz="1600" spc="-190" dirty="0">
                <a:latin typeface="Calibri"/>
                <a:cs typeface="Calibri"/>
              </a:rPr>
              <a:t> </a:t>
            </a:r>
            <a:r>
              <a:rPr sz="1600" spc="105" dirty="0">
                <a:latin typeface="Calibri"/>
                <a:cs typeface="Calibri"/>
              </a:rPr>
              <a:t>контроля</a:t>
            </a:r>
            <a:endParaRPr sz="1600">
              <a:latin typeface="Calibri"/>
              <a:cs typeface="Calibri"/>
            </a:endParaRPr>
          </a:p>
        </p:txBody>
      </p:sp>
      <p:sp>
        <p:nvSpPr>
          <p:cNvPr id="17" name="object 17"/>
          <p:cNvSpPr/>
          <p:nvPr/>
        </p:nvSpPr>
        <p:spPr>
          <a:xfrm>
            <a:off x="76851" y="5286898"/>
            <a:ext cx="579879" cy="318315"/>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59498" y="4924810"/>
            <a:ext cx="671999" cy="240545"/>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59498" y="4005930"/>
            <a:ext cx="623993" cy="350996"/>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176497" y="5744118"/>
            <a:ext cx="389995" cy="350996"/>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74123" y="6245539"/>
            <a:ext cx="594743" cy="334543"/>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0" y="3320986"/>
            <a:ext cx="8316807" cy="540068"/>
          </a:xfrm>
          <a:custGeom>
            <a:avLst/>
            <a:gdLst/>
            <a:ahLst/>
            <a:cxnLst/>
            <a:rect l="l" t="t" r="r" b="b"/>
            <a:pathLst>
              <a:path w="6237605" h="720089">
                <a:moveTo>
                  <a:pt x="0" y="0"/>
                </a:moveTo>
                <a:lnTo>
                  <a:pt x="5877306" y="0"/>
                </a:lnTo>
                <a:lnTo>
                  <a:pt x="5926142" y="3286"/>
                </a:lnTo>
                <a:lnTo>
                  <a:pt x="5972988" y="12858"/>
                </a:lnTo>
                <a:lnTo>
                  <a:pt x="6017412" y="28289"/>
                </a:lnTo>
                <a:lnTo>
                  <a:pt x="6058986" y="49149"/>
                </a:lnTo>
                <a:lnTo>
                  <a:pt x="6097279" y="75009"/>
                </a:lnTo>
                <a:lnTo>
                  <a:pt x="6131861" y="105441"/>
                </a:lnTo>
                <a:lnTo>
                  <a:pt x="6162303" y="140017"/>
                </a:lnTo>
                <a:lnTo>
                  <a:pt x="6188173" y="178308"/>
                </a:lnTo>
                <a:lnTo>
                  <a:pt x="6209043" y="219884"/>
                </a:lnTo>
                <a:lnTo>
                  <a:pt x="6224483" y="264318"/>
                </a:lnTo>
                <a:lnTo>
                  <a:pt x="6234062" y="311181"/>
                </a:lnTo>
                <a:lnTo>
                  <a:pt x="6237351" y="360044"/>
                </a:lnTo>
                <a:lnTo>
                  <a:pt x="6234062" y="408908"/>
                </a:lnTo>
                <a:lnTo>
                  <a:pt x="6224483" y="455771"/>
                </a:lnTo>
                <a:lnTo>
                  <a:pt x="6209043" y="500205"/>
                </a:lnTo>
                <a:lnTo>
                  <a:pt x="6188173" y="541782"/>
                </a:lnTo>
                <a:lnTo>
                  <a:pt x="6162303" y="580072"/>
                </a:lnTo>
                <a:lnTo>
                  <a:pt x="6131861" y="614648"/>
                </a:lnTo>
                <a:lnTo>
                  <a:pt x="6097279" y="645080"/>
                </a:lnTo>
                <a:lnTo>
                  <a:pt x="6058986" y="670941"/>
                </a:lnTo>
                <a:lnTo>
                  <a:pt x="6017412" y="691800"/>
                </a:lnTo>
                <a:lnTo>
                  <a:pt x="5972988" y="707231"/>
                </a:lnTo>
                <a:lnTo>
                  <a:pt x="5926142" y="716803"/>
                </a:lnTo>
                <a:lnTo>
                  <a:pt x="5877306" y="720089"/>
                </a:lnTo>
                <a:lnTo>
                  <a:pt x="0" y="720089"/>
                </a:lnTo>
              </a:path>
            </a:pathLst>
          </a:custGeom>
          <a:ln w="25400">
            <a:solidFill>
              <a:srgbClr val="2B968D"/>
            </a:solidFill>
          </a:ln>
        </p:spPr>
        <p:txBody>
          <a:bodyPr wrap="square" lIns="0" tIns="0" rIns="0" bIns="0" rtlCol="0"/>
          <a:lstStyle/>
          <a:p>
            <a:endParaRPr/>
          </a:p>
        </p:txBody>
      </p:sp>
      <p:sp>
        <p:nvSpPr>
          <p:cNvPr id="23" name="object 23"/>
          <p:cNvSpPr/>
          <p:nvPr/>
        </p:nvSpPr>
        <p:spPr>
          <a:xfrm>
            <a:off x="29250" y="4460842"/>
            <a:ext cx="690292" cy="421196"/>
          </a:xfrm>
          <a:prstGeom prst="rect">
            <a:avLst/>
          </a:prstGeom>
          <a:blipFill>
            <a:blip r:embed="rId9" cstate="print"/>
            <a:stretch>
              <a:fillRect/>
            </a:stretch>
          </a:blipFill>
        </p:spPr>
        <p:txBody>
          <a:bodyPr wrap="square" lIns="0" tIns="0" rIns="0" bIns="0" rtlCol="0"/>
          <a:lstStyle/>
          <a:p>
            <a:endParaRPr/>
          </a:p>
        </p:txBody>
      </p:sp>
      <p:sp>
        <p:nvSpPr>
          <p:cNvPr id="24" name="object 24"/>
          <p:cNvSpPr txBox="1"/>
          <p:nvPr/>
        </p:nvSpPr>
        <p:spPr>
          <a:xfrm>
            <a:off x="164727" y="571480"/>
            <a:ext cx="8764991" cy="3054041"/>
          </a:xfrm>
          <a:prstGeom prst="rect">
            <a:avLst/>
          </a:prstGeom>
        </p:spPr>
        <p:txBody>
          <a:bodyPr vert="horz" wrap="square" lIns="0" tIns="12065" rIns="0" bIns="0" rtlCol="0">
            <a:spAutoFit/>
          </a:bodyPr>
          <a:lstStyle/>
          <a:p>
            <a:pPr marL="233045" marR="319405" algn="ctr">
              <a:lnSpc>
                <a:spcPct val="100000"/>
              </a:lnSpc>
              <a:spcBef>
                <a:spcPts val="95"/>
              </a:spcBef>
            </a:pPr>
            <a:r>
              <a:rPr sz="1600" b="1" spc="210" dirty="0">
                <a:latin typeface="Calibri"/>
                <a:cs typeface="Calibri"/>
              </a:rPr>
              <a:t>ОСНОВНЫЕ</a:t>
            </a:r>
            <a:r>
              <a:rPr sz="1600" b="1" spc="-125" dirty="0">
                <a:latin typeface="Calibri"/>
                <a:cs typeface="Calibri"/>
              </a:rPr>
              <a:t> </a:t>
            </a:r>
            <a:r>
              <a:rPr sz="1600" b="1" spc="195" dirty="0">
                <a:latin typeface="Calibri"/>
                <a:cs typeface="Calibri"/>
              </a:rPr>
              <a:t>ЗАДАЧИ</a:t>
            </a:r>
            <a:r>
              <a:rPr sz="1600" b="1" spc="-120" dirty="0">
                <a:latin typeface="Calibri"/>
                <a:cs typeface="Calibri"/>
              </a:rPr>
              <a:t> </a:t>
            </a:r>
            <a:r>
              <a:rPr sz="1600" b="1" spc="265" dirty="0">
                <a:latin typeface="Calibri"/>
                <a:cs typeface="Calibri"/>
              </a:rPr>
              <a:t>И</a:t>
            </a:r>
            <a:r>
              <a:rPr sz="1600" b="1" spc="-110" dirty="0">
                <a:latin typeface="Calibri"/>
                <a:cs typeface="Calibri"/>
              </a:rPr>
              <a:t> </a:t>
            </a:r>
            <a:r>
              <a:rPr sz="1600" b="1" spc="190" dirty="0">
                <a:latin typeface="Calibri"/>
                <a:cs typeface="Calibri"/>
              </a:rPr>
              <a:t>ПРИОРИТЕТНЫЕ</a:t>
            </a:r>
            <a:r>
              <a:rPr sz="1600" b="1" spc="-90" dirty="0">
                <a:latin typeface="Calibri"/>
                <a:cs typeface="Calibri"/>
              </a:rPr>
              <a:t> </a:t>
            </a:r>
            <a:r>
              <a:rPr sz="1600" b="1" spc="195" dirty="0">
                <a:latin typeface="Calibri"/>
                <a:cs typeface="Calibri"/>
              </a:rPr>
              <a:t>НАПРАВЛЕНИЯ  </a:t>
            </a:r>
            <a:r>
              <a:rPr sz="1600" b="1" spc="200" dirty="0">
                <a:latin typeface="Calibri"/>
                <a:cs typeface="Calibri"/>
              </a:rPr>
              <a:t>БЮДЖЕТНОЙ</a:t>
            </a:r>
            <a:r>
              <a:rPr sz="1600" b="1" spc="-150" dirty="0">
                <a:latin typeface="Calibri"/>
                <a:cs typeface="Calibri"/>
              </a:rPr>
              <a:t> </a:t>
            </a:r>
            <a:r>
              <a:rPr sz="1600" b="1" spc="265" dirty="0">
                <a:latin typeface="Calibri"/>
                <a:cs typeface="Calibri"/>
              </a:rPr>
              <a:t>И</a:t>
            </a:r>
            <a:r>
              <a:rPr sz="1600" b="1" spc="-100" dirty="0">
                <a:latin typeface="Calibri"/>
                <a:cs typeface="Calibri"/>
              </a:rPr>
              <a:t> </a:t>
            </a:r>
            <a:r>
              <a:rPr sz="1600" b="1" spc="185" dirty="0">
                <a:latin typeface="Calibri"/>
                <a:cs typeface="Calibri"/>
              </a:rPr>
              <a:t>НАЛОГОВОЙ</a:t>
            </a:r>
            <a:r>
              <a:rPr sz="1600" b="1" spc="-114" dirty="0">
                <a:latin typeface="Calibri"/>
                <a:cs typeface="Calibri"/>
              </a:rPr>
              <a:t> </a:t>
            </a:r>
            <a:r>
              <a:rPr sz="1600" b="1" spc="175">
                <a:latin typeface="Calibri"/>
                <a:cs typeface="Calibri"/>
              </a:rPr>
              <a:t>ПОЛИТИКИ</a:t>
            </a:r>
            <a:r>
              <a:rPr sz="1600" b="1" spc="-114">
                <a:latin typeface="Calibri"/>
                <a:cs typeface="Calibri"/>
              </a:rPr>
              <a:t> </a:t>
            </a:r>
            <a:r>
              <a:rPr lang="ru-RU" sz="1600" b="1" spc="185" dirty="0" smtClean="0">
                <a:latin typeface="Calibri"/>
                <a:cs typeface="Calibri"/>
              </a:rPr>
              <a:t>ОРЛОВСКОГО РАЙОНА </a:t>
            </a:r>
            <a:r>
              <a:rPr sz="1600" b="1" spc="250" smtClean="0">
                <a:latin typeface="Calibri"/>
                <a:cs typeface="Calibri"/>
              </a:rPr>
              <a:t>НА</a:t>
            </a:r>
            <a:r>
              <a:rPr sz="1600" b="1" spc="-105" smtClean="0">
                <a:latin typeface="Calibri"/>
                <a:cs typeface="Calibri"/>
              </a:rPr>
              <a:t> </a:t>
            </a:r>
            <a:r>
              <a:rPr sz="1600" b="1" spc="90" dirty="0">
                <a:latin typeface="Calibri"/>
                <a:cs typeface="Calibri"/>
              </a:rPr>
              <a:t>2025</a:t>
            </a:r>
            <a:r>
              <a:rPr sz="1600" b="1" spc="-90" dirty="0">
                <a:latin typeface="Calibri"/>
                <a:cs typeface="Calibri"/>
              </a:rPr>
              <a:t> </a:t>
            </a:r>
            <a:r>
              <a:rPr sz="1600" b="1" dirty="0">
                <a:latin typeface="Calibri"/>
                <a:cs typeface="Calibri"/>
              </a:rPr>
              <a:t>–</a:t>
            </a:r>
            <a:r>
              <a:rPr sz="1600" b="1" spc="-125" dirty="0">
                <a:latin typeface="Calibri"/>
                <a:cs typeface="Calibri"/>
              </a:rPr>
              <a:t> </a:t>
            </a:r>
            <a:r>
              <a:rPr sz="1600" b="1" spc="100" dirty="0">
                <a:latin typeface="Calibri"/>
                <a:cs typeface="Calibri"/>
              </a:rPr>
              <a:t>2027</a:t>
            </a:r>
            <a:r>
              <a:rPr sz="1600" b="1" spc="-95" dirty="0">
                <a:latin typeface="Calibri"/>
                <a:cs typeface="Calibri"/>
              </a:rPr>
              <a:t> </a:t>
            </a:r>
            <a:r>
              <a:rPr sz="1600" b="1" spc="210" dirty="0">
                <a:latin typeface="Calibri"/>
                <a:cs typeface="Calibri"/>
              </a:rPr>
              <a:t>ГОДЫ</a:t>
            </a:r>
            <a:endParaRPr sz="1600">
              <a:latin typeface="Calibri"/>
              <a:cs typeface="Calibri"/>
            </a:endParaRPr>
          </a:p>
          <a:p>
            <a:pPr marL="444500" indent="-432434" algn="just">
              <a:lnSpc>
                <a:spcPct val="100000"/>
              </a:lnSpc>
              <a:spcBef>
                <a:spcPts val="1085"/>
              </a:spcBef>
            </a:pPr>
            <a:r>
              <a:rPr lang="ru-RU" sz="1600" spc="135" dirty="0" smtClean="0">
                <a:latin typeface="Calibri"/>
                <a:cs typeface="Calibri"/>
              </a:rPr>
              <a:t>         </a:t>
            </a:r>
            <a:r>
              <a:rPr sz="1600" b="1" spc="135" smtClean="0">
                <a:latin typeface="Calibri"/>
                <a:cs typeface="Calibri"/>
              </a:rPr>
              <a:t>Бюджетная</a:t>
            </a:r>
            <a:r>
              <a:rPr lang="en-US" sz="1600" b="1" spc="135" dirty="0" smtClean="0">
                <a:latin typeface="Calibri"/>
                <a:cs typeface="Calibri"/>
              </a:rPr>
              <a:t>  </a:t>
            </a:r>
            <a:r>
              <a:rPr sz="1600" b="1" spc="135" smtClean="0">
                <a:latin typeface="Calibri"/>
                <a:cs typeface="Calibri"/>
              </a:rPr>
              <a:t>и</a:t>
            </a:r>
            <a:r>
              <a:rPr lang="en-US" sz="1600" b="1" spc="135" dirty="0" smtClean="0">
                <a:latin typeface="Calibri"/>
                <a:cs typeface="Calibri"/>
              </a:rPr>
              <a:t>   </a:t>
            </a:r>
            <a:r>
              <a:rPr sz="1600" b="1" spc="135" smtClean="0">
                <a:latin typeface="Calibri"/>
                <a:cs typeface="Calibri"/>
              </a:rPr>
              <a:t>налоговая</a:t>
            </a:r>
            <a:r>
              <a:rPr lang="en-US" sz="1600" b="1" spc="135" dirty="0" smtClean="0">
                <a:latin typeface="Calibri"/>
                <a:cs typeface="Calibri"/>
              </a:rPr>
              <a:t>  </a:t>
            </a:r>
            <a:r>
              <a:rPr sz="1600" b="1" spc="135" smtClean="0">
                <a:latin typeface="Calibri"/>
                <a:cs typeface="Calibri"/>
              </a:rPr>
              <a:t>политика</a:t>
            </a:r>
            <a:r>
              <a:rPr lang="en-US" sz="1600" b="1" spc="135" dirty="0" smtClean="0">
                <a:latin typeface="Calibri"/>
                <a:cs typeface="Calibri"/>
              </a:rPr>
              <a:t>  </a:t>
            </a:r>
            <a:r>
              <a:rPr sz="1600" b="1" spc="135" smtClean="0">
                <a:latin typeface="Calibri"/>
                <a:cs typeface="Calibri"/>
              </a:rPr>
              <a:t>направлена</a:t>
            </a:r>
            <a:r>
              <a:rPr lang="en-US" sz="1600" b="1" spc="135" dirty="0" smtClean="0">
                <a:latin typeface="Calibri"/>
                <a:cs typeface="Calibri"/>
              </a:rPr>
              <a:t>  </a:t>
            </a:r>
            <a:r>
              <a:rPr sz="1600" b="1" spc="-170" smtClean="0">
                <a:latin typeface="Calibri"/>
                <a:cs typeface="Calibri"/>
              </a:rPr>
              <a:t> </a:t>
            </a:r>
            <a:r>
              <a:rPr sz="1600" b="1" spc="145" smtClean="0">
                <a:latin typeface="Calibri"/>
                <a:cs typeface="Calibri"/>
              </a:rPr>
              <a:t>на</a:t>
            </a:r>
            <a:r>
              <a:rPr sz="1600" b="1" spc="-150" smtClean="0">
                <a:latin typeface="Calibri"/>
                <a:cs typeface="Calibri"/>
              </a:rPr>
              <a:t> </a:t>
            </a:r>
            <a:r>
              <a:rPr sz="1600" b="1" spc="114" smtClean="0">
                <a:latin typeface="Calibri"/>
                <a:cs typeface="Calibri"/>
              </a:rPr>
              <a:t>решение</a:t>
            </a:r>
            <a:r>
              <a:rPr lang="en-US" sz="1600" b="1" spc="114" dirty="0" smtClean="0">
                <a:latin typeface="Calibri"/>
                <a:cs typeface="Calibri"/>
              </a:rPr>
              <a:t>  </a:t>
            </a:r>
            <a:r>
              <a:rPr sz="1600" b="1" spc="114" smtClean="0">
                <a:latin typeface="Calibri"/>
                <a:cs typeface="Calibri"/>
              </a:rPr>
              <a:t>задач</a:t>
            </a:r>
            <a:r>
              <a:rPr sz="1600" b="1" spc="114" dirty="0">
                <a:latin typeface="Calibri"/>
                <a:cs typeface="Calibri"/>
              </a:rPr>
              <a:t>:</a:t>
            </a:r>
            <a:endParaRPr sz="1600" b="1">
              <a:latin typeface="Calibri"/>
              <a:cs typeface="Calibri"/>
            </a:endParaRPr>
          </a:p>
          <a:p>
            <a:pPr marL="444500" marR="6985" algn="just">
              <a:lnSpc>
                <a:spcPct val="100000"/>
              </a:lnSpc>
              <a:spcBef>
                <a:spcPts val="390"/>
              </a:spcBef>
            </a:pPr>
            <a:r>
              <a:rPr sz="1600" spc="110" dirty="0">
                <a:latin typeface="Calibri"/>
                <a:cs typeface="Calibri"/>
              </a:rPr>
              <a:t>Стимулирование </a:t>
            </a:r>
            <a:r>
              <a:rPr sz="1600" spc="100" dirty="0">
                <a:latin typeface="Calibri"/>
                <a:cs typeface="Calibri"/>
              </a:rPr>
              <a:t>экономической </a:t>
            </a:r>
            <a:r>
              <a:rPr sz="1600" spc="229" dirty="0">
                <a:latin typeface="Calibri"/>
                <a:cs typeface="Calibri"/>
              </a:rPr>
              <a:t>и </a:t>
            </a:r>
            <a:r>
              <a:rPr sz="1600" spc="110" dirty="0">
                <a:latin typeface="Calibri"/>
                <a:cs typeface="Calibri"/>
              </a:rPr>
              <a:t>инвестиционной  </a:t>
            </a:r>
            <a:r>
              <a:rPr sz="1600" spc="75" dirty="0">
                <a:latin typeface="Calibri"/>
                <a:cs typeface="Calibri"/>
              </a:rPr>
              <a:t>активности, </a:t>
            </a:r>
            <a:r>
              <a:rPr sz="1600" spc="110" dirty="0">
                <a:latin typeface="Calibri"/>
                <a:cs typeface="Calibri"/>
              </a:rPr>
              <a:t>развитие </a:t>
            </a:r>
            <a:r>
              <a:rPr sz="1600" spc="75" dirty="0">
                <a:latin typeface="Calibri"/>
                <a:cs typeface="Calibri"/>
              </a:rPr>
              <a:t>доходного </a:t>
            </a:r>
            <a:r>
              <a:rPr sz="1600" spc="100">
                <a:latin typeface="Calibri"/>
                <a:cs typeface="Calibri"/>
              </a:rPr>
              <a:t>потенциала </a:t>
            </a:r>
            <a:r>
              <a:rPr lang="ru-RU" sz="1600" spc="105" dirty="0" smtClean="0">
                <a:latin typeface="Calibri"/>
                <a:cs typeface="Calibri"/>
              </a:rPr>
              <a:t>Орловского района </a:t>
            </a:r>
            <a:r>
              <a:rPr sz="1600" spc="145" smtClean="0">
                <a:latin typeface="Calibri"/>
                <a:cs typeface="Calibri"/>
              </a:rPr>
              <a:t>на</a:t>
            </a:r>
            <a:r>
              <a:rPr sz="1600" spc="-145" smtClean="0">
                <a:latin typeface="Calibri"/>
                <a:cs typeface="Calibri"/>
              </a:rPr>
              <a:t> </a:t>
            </a:r>
            <a:r>
              <a:rPr sz="1600" spc="114" smtClean="0">
                <a:latin typeface="Calibri"/>
                <a:cs typeface="Calibri"/>
              </a:rPr>
              <a:t>основе</a:t>
            </a:r>
            <a:r>
              <a:rPr lang="ru-RU" sz="1600" spc="114" dirty="0" smtClean="0">
                <a:latin typeface="Calibri"/>
                <a:cs typeface="Calibri"/>
              </a:rPr>
              <a:t>  </a:t>
            </a:r>
            <a:r>
              <a:rPr sz="1600" spc="114" smtClean="0">
                <a:latin typeface="Calibri"/>
                <a:cs typeface="Calibri"/>
              </a:rPr>
              <a:t>экономического</a:t>
            </a:r>
            <a:r>
              <a:rPr sz="1600" spc="-190" smtClean="0">
                <a:latin typeface="Calibri"/>
                <a:cs typeface="Calibri"/>
              </a:rPr>
              <a:t> </a:t>
            </a:r>
            <a:r>
              <a:rPr lang="ru-RU" sz="1600" spc="-190" dirty="0" smtClean="0">
                <a:latin typeface="Calibri"/>
                <a:cs typeface="Calibri"/>
              </a:rPr>
              <a:t>  </a:t>
            </a:r>
            <a:r>
              <a:rPr sz="1600" spc="110" smtClean="0">
                <a:latin typeface="Calibri"/>
                <a:cs typeface="Calibri"/>
              </a:rPr>
              <a:t>роста</a:t>
            </a:r>
            <a:endParaRPr sz="1600">
              <a:latin typeface="Calibri"/>
              <a:cs typeface="Calibri"/>
            </a:endParaRPr>
          </a:p>
          <a:p>
            <a:pPr marL="444500" marR="6350" algn="just">
              <a:lnSpc>
                <a:spcPct val="100000"/>
              </a:lnSpc>
              <a:spcBef>
                <a:spcPts val="400"/>
              </a:spcBef>
            </a:pPr>
            <a:r>
              <a:rPr sz="1600" spc="125" dirty="0">
                <a:latin typeface="Calibri"/>
                <a:cs typeface="Calibri"/>
              </a:rPr>
              <a:t>Выполнение </a:t>
            </a:r>
            <a:r>
              <a:rPr sz="1600" spc="114" dirty="0">
                <a:latin typeface="Calibri"/>
                <a:cs typeface="Calibri"/>
              </a:rPr>
              <a:t>всех </a:t>
            </a:r>
            <a:r>
              <a:rPr sz="1600" spc="100" dirty="0">
                <a:latin typeface="Calibri"/>
                <a:cs typeface="Calibri"/>
              </a:rPr>
              <a:t>социальных </a:t>
            </a:r>
            <a:r>
              <a:rPr sz="1600" spc="85" dirty="0">
                <a:latin typeface="Calibri"/>
                <a:cs typeface="Calibri"/>
              </a:rPr>
              <a:t>обязательств </a:t>
            </a:r>
            <a:r>
              <a:rPr sz="1600" spc="120" dirty="0">
                <a:latin typeface="Calibri"/>
                <a:cs typeface="Calibri"/>
              </a:rPr>
              <a:t>перед  </a:t>
            </a:r>
            <a:r>
              <a:rPr sz="1600" spc="105" dirty="0">
                <a:latin typeface="Calibri"/>
                <a:cs typeface="Calibri"/>
              </a:rPr>
              <a:t>гражданами</a:t>
            </a:r>
            <a:endParaRPr sz="1600">
              <a:latin typeface="Calibri"/>
              <a:cs typeface="Calibri"/>
            </a:endParaRPr>
          </a:p>
          <a:p>
            <a:pPr marL="444500">
              <a:lnSpc>
                <a:spcPct val="100000"/>
              </a:lnSpc>
              <a:spcBef>
                <a:spcPts val="695"/>
              </a:spcBef>
              <a:tabLst>
                <a:tab pos="1809750" algn="l"/>
                <a:tab pos="2558415" algn="l"/>
                <a:tab pos="5395595" algn="l"/>
              </a:tabLst>
            </a:pPr>
            <a:r>
              <a:rPr sz="1600" spc="114" smtClean="0">
                <a:latin typeface="Calibri"/>
                <a:cs typeface="Calibri"/>
              </a:rPr>
              <a:t>Достижение</a:t>
            </a:r>
            <a:r>
              <a:rPr sz="1600" spc="114" dirty="0">
                <a:latin typeface="Calibri"/>
                <a:cs typeface="Calibri"/>
              </a:rPr>
              <a:t>	</a:t>
            </a:r>
            <a:r>
              <a:rPr sz="1600" spc="120" dirty="0">
                <a:latin typeface="Calibri"/>
                <a:cs typeface="Calibri"/>
              </a:rPr>
              <a:t>целей	</a:t>
            </a:r>
            <a:r>
              <a:rPr sz="1600" spc="90" dirty="0">
                <a:latin typeface="Calibri"/>
                <a:cs typeface="Calibri"/>
              </a:rPr>
              <a:t>социально-экономического	</a:t>
            </a:r>
            <a:r>
              <a:rPr sz="1600" spc="110" dirty="0">
                <a:latin typeface="Calibri"/>
                <a:cs typeface="Calibri"/>
              </a:rPr>
              <a:t>развития</a:t>
            </a:r>
            <a:endParaRPr sz="1600">
              <a:latin typeface="Calibri"/>
              <a:cs typeface="Calibri"/>
            </a:endParaRPr>
          </a:p>
          <a:p>
            <a:pPr marL="444500">
              <a:lnSpc>
                <a:spcPct val="100000"/>
              </a:lnSpc>
              <a:spcBef>
                <a:spcPts val="5"/>
              </a:spcBef>
            </a:pPr>
            <a:r>
              <a:rPr lang="ru-RU" sz="1600" spc="110" dirty="0" smtClean="0">
                <a:latin typeface="Calibri"/>
                <a:cs typeface="Calibri"/>
              </a:rPr>
              <a:t>Орловского района</a:t>
            </a:r>
          </a:p>
          <a:p>
            <a:pPr marL="444500">
              <a:lnSpc>
                <a:spcPct val="100000"/>
              </a:lnSpc>
              <a:spcBef>
                <a:spcPts val="5"/>
              </a:spcBef>
            </a:pPr>
            <a:r>
              <a:rPr sz="1600" spc="120" smtClean="0">
                <a:latin typeface="Calibri"/>
                <a:cs typeface="Calibri"/>
              </a:rPr>
              <a:t>Развитие</a:t>
            </a:r>
            <a:r>
              <a:rPr sz="1600" spc="-165" smtClean="0">
                <a:latin typeface="Calibri"/>
                <a:cs typeface="Calibri"/>
              </a:rPr>
              <a:t> </a:t>
            </a:r>
            <a:r>
              <a:rPr sz="1600" spc="110">
                <a:latin typeface="Calibri"/>
                <a:cs typeface="Calibri"/>
              </a:rPr>
              <a:t>инфраструктуры</a:t>
            </a:r>
            <a:r>
              <a:rPr sz="1600" spc="-165">
                <a:latin typeface="Calibri"/>
                <a:cs typeface="Calibri"/>
              </a:rPr>
              <a:t> </a:t>
            </a:r>
            <a:r>
              <a:rPr lang="ru-RU" sz="1600" spc="-165" dirty="0" smtClean="0">
                <a:latin typeface="Calibri"/>
                <a:cs typeface="Calibri"/>
              </a:rPr>
              <a:t> </a:t>
            </a:r>
            <a:r>
              <a:rPr sz="1600" spc="125" smtClean="0">
                <a:latin typeface="Calibri"/>
                <a:cs typeface="Calibri"/>
              </a:rPr>
              <a:t>иинновационных</a:t>
            </a:r>
            <a:r>
              <a:rPr lang="ru-RU" sz="1600" spc="125" dirty="0" smtClean="0">
                <a:latin typeface="Calibri"/>
                <a:cs typeface="Calibri"/>
              </a:rPr>
              <a:t> </a:t>
            </a:r>
            <a:r>
              <a:rPr sz="1600" spc="125" smtClean="0">
                <a:latin typeface="Calibri"/>
                <a:cs typeface="Calibri"/>
              </a:rPr>
              <a:t>технологий</a:t>
            </a:r>
            <a:endParaRPr sz="1600">
              <a:latin typeface="Calibri"/>
              <a:cs typeface="Calibri"/>
            </a:endParaRPr>
          </a:p>
          <a:p>
            <a:pPr marL="156210">
              <a:lnSpc>
                <a:spcPct val="100000"/>
              </a:lnSpc>
              <a:spcBef>
                <a:spcPts val="5"/>
              </a:spcBef>
            </a:pPr>
            <a:endParaRPr lang="ru-RU" sz="1600" b="1" spc="190" dirty="0" smtClean="0">
              <a:latin typeface="Calibri"/>
              <a:cs typeface="Calibri"/>
            </a:endParaRPr>
          </a:p>
          <a:p>
            <a:pPr marL="156210" algn="ctr">
              <a:lnSpc>
                <a:spcPct val="100000"/>
              </a:lnSpc>
              <a:spcBef>
                <a:spcPts val="5"/>
              </a:spcBef>
            </a:pPr>
            <a:r>
              <a:rPr sz="1600" b="1" spc="190" smtClean="0">
                <a:latin typeface="Calibri"/>
                <a:cs typeface="Calibri"/>
              </a:rPr>
              <a:t>ПРИОРИТЕТЫ</a:t>
            </a:r>
            <a:r>
              <a:rPr lang="ru-RU" sz="1600" b="1" spc="190" dirty="0" smtClean="0">
                <a:latin typeface="Calibri"/>
                <a:cs typeface="Calibri"/>
              </a:rPr>
              <a:t> </a:t>
            </a:r>
            <a:r>
              <a:rPr sz="1600" b="1" spc="-110" smtClean="0">
                <a:latin typeface="Calibri"/>
                <a:cs typeface="Calibri"/>
              </a:rPr>
              <a:t> </a:t>
            </a:r>
            <a:r>
              <a:rPr sz="1600" b="1" spc="204" smtClean="0">
                <a:latin typeface="Calibri"/>
                <a:cs typeface="Calibri"/>
              </a:rPr>
              <a:t>БЮДЖЕТНОЙ</a:t>
            </a:r>
            <a:r>
              <a:rPr lang="ru-RU" sz="1600" b="1" spc="204" dirty="0" smtClean="0">
                <a:latin typeface="Calibri"/>
                <a:cs typeface="Calibri"/>
              </a:rPr>
              <a:t> </a:t>
            </a:r>
            <a:r>
              <a:rPr sz="1600" b="1" spc="204" smtClean="0">
                <a:latin typeface="Calibri"/>
                <a:cs typeface="Calibri"/>
              </a:rPr>
              <a:t>ПОЛИТИКИ</a:t>
            </a:r>
            <a:endParaRPr sz="16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Картинки по запросу население"/>
          <p:cNvPicPr>
            <a:picLocks noChangeAspect="1" noChangeArrowheads="1"/>
          </p:cNvPicPr>
          <p:nvPr/>
        </p:nvPicPr>
        <p:blipFill>
          <a:blip r:embed="rId2">
            <a:lum bright="67000" contrast="-57000"/>
          </a:blip>
          <a:srcRect/>
          <a:stretch>
            <a:fillRect/>
          </a:stretch>
        </p:blipFill>
        <p:spPr bwMode="auto">
          <a:xfrm>
            <a:off x="0" y="500042"/>
            <a:ext cx="9001156" cy="6143692"/>
          </a:xfrm>
          <a:prstGeom prst="rect">
            <a:avLst/>
          </a:prstGeom>
          <a:noFill/>
        </p:spPr>
      </p:pic>
      <p:sp>
        <p:nvSpPr>
          <p:cNvPr id="2" name="Заголовок 1"/>
          <p:cNvSpPr>
            <a:spLocks noGrp="1"/>
          </p:cNvSpPr>
          <p:nvPr>
            <p:ph type="title"/>
          </p:nvPr>
        </p:nvSpPr>
        <p:spPr>
          <a:xfrm>
            <a:off x="457200" y="428604"/>
            <a:ext cx="8229600" cy="785818"/>
          </a:xfrm>
        </p:spPr>
        <p:txBody>
          <a:bodyPr>
            <a:normAutofit fontScale="90000"/>
          </a:bodyPr>
          <a:lstStyle/>
          <a:p>
            <a:r>
              <a:rPr lang="ru-RU" sz="2400" b="1" dirty="0" smtClean="0">
                <a:solidFill>
                  <a:schemeClr val="accent2">
                    <a:lumMod val="50000"/>
                  </a:schemeClr>
                </a:solidFill>
              </a:rPr>
              <a:t>ПОКАЗАТЕЛИ ПРОГНОЗА СОЦИАЛЬНО-ЭКОНОМИЧЕСКОГО РАЗВИТИЯ ОРЛОВСКОГО РАЙОНА</a:t>
            </a:r>
            <a:endParaRPr lang="ru-RU" sz="2400" b="1" dirty="0">
              <a:solidFill>
                <a:schemeClr val="accent2">
                  <a:lumMod val="50000"/>
                </a:schemeClr>
              </a:solidFill>
            </a:endParaRPr>
          </a:p>
        </p:txBody>
      </p:sp>
      <p:sp>
        <p:nvSpPr>
          <p:cNvPr id="3" name="Прямоугольник 2"/>
          <p:cNvSpPr/>
          <p:nvPr/>
        </p:nvSpPr>
        <p:spPr>
          <a:xfrm>
            <a:off x="357158" y="2285992"/>
            <a:ext cx="2357454" cy="7143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20</a:t>
            </a:r>
            <a:r>
              <a:rPr lang="en-US" b="1" dirty="0" smtClean="0"/>
              <a:t>2</a:t>
            </a:r>
            <a:r>
              <a:rPr lang="ru-RU" b="1" dirty="0" smtClean="0"/>
              <a:t>3 (отчет)</a:t>
            </a:r>
            <a:endParaRPr lang="ru-RU" b="1" dirty="0"/>
          </a:p>
        </p:txBody>
      </p:sp>
      <p:sp>
        <p:nvSpPr>
          <p:cNvPr id="4" name="Прямоугольник 3"/>
          <p:cNvSpPr/>
          <p:nvPr/>
        </p:nvSpPr>
        <p:spPr>
          <a:xfrm>
            <a:off x="357158" y="3143248"/>
            <a:ext cx="2357454" cy="7143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20</a:t>
            </a:r>
            <a:r>
              <a:rPr lang="en-US" b="1" dirty="0" smtClean="0"/>
              <a:t>2</a:t>
            </a:r>
            <a:r>
              <a:rPr lang="ru-RU" b="1" dirty="0" smtClean="0"/>
              <a:t>4 (оценка)</a:t>
            </a:r>
            <a:endParaRPr lang="ru-RU" b="1" dirty="0"/>
          </a:p>
        </p:txBody>
      </p:sp>
      <p:sp>
        <p:nvSpPr>
          <p:cNvPr id="5" name="Прямоугольник 4"/>
          <p:cNvSpPr/>
          <p:nvPr/>
        </p:nvSpPr>
        <p:spPr>
          <a:xfrm>
            <a:off x="357158" y="4071942"/>
            <a:ext cx="2357454" cy="64294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20</a:t>
            </a:r>
            <a:r>
              <a:rPr lang="en-US" b="1" dirty="0" smtClean="0"/>
              <a:t>2</a:t>
            </a:r>
            <a:r>
              <a:rPr lang="ru-RU" b="1" dirty="0" smtClean="0"/>
              <a:t>5 (прогноз)</a:t>
            </a:r>
            <a:endParaRPr lang="ru-RU" b="1" dirty="0"/>
          </a:p>
        </p:txBody>
      </p:sp>
      <p:sp>
        <p:nvSpPr>
          <p:cNvPr id="6" name="Прямоугольник 5"/>
          <p:cNvSpPr/>
          <p:nvPr/>
        </p:nvSpPr>
        <p:spPr>
          <a:xfrm>
            <a:off x="357158" y="4929198"/>
            <a:ext cx="2357454" cy="7143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20</a:t>
            </a:r>
            <a:r>
              <a:rPr lang="en-US" b="1" dirty="0" smtClean="0"/>
              <a:t>2</a:t>
            </a:r>
            <a:r>
              <a:rPr lang="ru-RU" b="1" dirty="0" smtClean="0"/>
              <a:t>6 (прогноз)</a:t>
            </a:r>
            <a:endParaRPr lang="ru-RU" b="1" dirty="0"/>
          </a:p>
        </p:txBody>
      </p:sp>
      <p:sp>
        <p:nvSpPr>
          <p:cNvPr id="7" name="Прямоугольник 6"/>
          <p:cNvSpPr/>
          <p:nvPr/>
        </p:nvSpPr>
        <p:spPr>
          <a:xfrm>
            <a:off x="357158" y="5929330"/>
            <a:ext cx="2428892" cy="64294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20</a:t>
            </a:r>
            <a:r>
              <a:rPr lang="en-US" b="1" dirty="0" smtClean="0"/>
              <a:t>2</a:t>
            </a:r>
            <a:r>
              <a:rPr lang="ru-RU" b="1" dirty="0" smtClean="0"/>
              <a:t>7(прогноз)</a:t>
            </a:r>
            <a:endParaRPr lang="ru-RU" b="1" dirty="0"/>
          </a:p>
        </p:txBody>
      </p:sp>
      <p:sp>
        <p:nvSpPr>
          <p:cNvPr id="9" name="Прямоугольник с одним вырезанным скругленным углом 8"/>
          <p:cNvSpPr/>
          <p:nvPr/>
        </p:nvSpPr>
        <p:spPr>
          <a:xfrm>
            <a:off x="3000364" y="1214422"/>
            <a:ext cx="3000396" cy="107157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Прибыль прибыльных предприятий </a:t>
            </a:r>
          </a:p>
          <a:p>
            <a:pPr algn="ctr"/>
            <a:r>
              <a:rPr lang="ru-RU" b="1" dirty="0" smtClean="0"/>
              <a:t>млн.рублей</a:t>
            </a:r>
            <a:endParaRPr lang="ru-RU" b="1" dirty="0"/>
          </a:p>
        </p:txBody>
      </p:sp>
      <p:sp>
        <p:nvSpPr>
          <p:cNvPr id="10" name="Прямоугольник с двумя скругленными соседними углами 9"/>
          <p:cNvSpPr/>
          <p:nvPr/>
        </p:nvSpPr>
        <p:spPr>
          <a:xfrm>
            <a:off x="6143636" y="1214422"/>
            <a:ext cx="2714644" cy="107157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Среднемесячная начисленная заработная плата. рублей</a:t>
            </a:r>
            <a:endParaRPr lang="ru-RU" b="1" dirty="0"/>
          </a:p>
        </p:txBody>
      </p:sp>
      <p:sp>
        <p:nvSpPr>
          <p:cNvPr id="13" name="Прямоугольник 12"/>
          <p:cNvSpPr/>
          <p:nvPr/>
        </p:nvSpPr>
        <p:spPr>
          <a:xfrm>
            <a:off x="3071802" y="2428868"/>
            <a:ext cx="2786082" cy="35719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923,0</a:t>
            </a:r>
            <a:endParaRPr lang="ru-RU" b="1" dirty="0"/>
          </a:p>
        </p:txBody>
      </p:sp>
      <p:sp>
        <p:nvSpPr>
          <p:cNvPr id="14" name="Прямоугольник с двумя скругленными соседними углами 13"/>
          <p:cNvSpPr/>
          <p:nvPr/>
        </p:nvSpPr>
        <p:spPr>
          <a:xfrm>
            <a:off x="6143636" y="2428868"/>
            <a:ext cx="2500330" cy="357190"/>
          </a:xfrm>
          <a:prstGeom prst="round2Same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40447,9</a:t>
            </a:r>
            <a:endParaRPr lang="ru-RU" b="1" dirty="0"/>
          </a:p>
        </p:txBody>
      </p:sp>
      <p:sp>
        <p:nvSpPr>
          <p:cNvPr id="15" name="Прямоугольник 14"/>
          <p:cNvSpPr/>
          <p:nvPr/>
        </p:nvSpPr>
        <p:spPr>
          <a:xfrm>
            <a:off x="3071802" y="2786058"/>
            <a:ext cx="2786082" cy="28575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106,1</a:t>
            </a:r>
            <a:endParaRPr lang="ru-RU" b="1" dirty="0"/>
          </a:p>
        </p:txBody>
      </p:sp>
      <p:sp>
        <p:nvSpPr>
          <p:cNvPr id="16" name="Прямоугольник с двумя скругленными соседними углами 15"/>
          <p:cNvSpPr/>
          <p:nvPr/>
        </p:nvSpPr>
        <p:spPr>
          <a:xfrm>
            <a:off x="6143636" y="2786058"/>
            <a:ext cx="2500330" cy="357190"/>
          </a:xfrm>
          <a:prstGeom prst="round2Same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113,1</a:t>
            </a:r>
            <a:endParaRPr lang="ru-RU" b="1" dirty="0"/>
          </a:p>
        </p:txBody>
      </p:sp>
      <p:sp>
        <p:nvSpPr>
          <p:cNvPr id="17" name="Прямоугольник 16"/>
          <p:cNvSpPr/>
          <p:nvPr/>
        </p:nvSpPr>
        <p:spPr>
          <a:xfrm>
            <a:off x="3071802" y="3214686"/>
            <a:ext cx="2786082" cy="2857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1232,1</a:t>
            </a:r>
            <a:endParaRPr lang="ru-RU" b="1" dirty="0"/>
          </a:p>
        </p:txBody>
      </p:sp>
      <p:sp>
        <p:nvSpPr>
          <p:cNvPr id="18" name="Прямоугольник 17"/>
          <p:cNvSpPr/>
          <p:nvPr/>
        </p:nvSpPr>
        <p:spPr>
          <a:xfrm>
            <a:off x="3071802" y="3500438"/>
            <a:ext cx="2786082" cy="35719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133,5</a:t>
            </a:r>
            <a:endParaRPr lang="ru-RU" b="1" dirty="0"/>
          </a:p>
        </p:txBody>
      </p:sp>
      <p:sp>
        <p:nvSpPr>
          <p:cNvPr id="19" name="Прямоугольник 18"/>
          <p:cNvSpPr/>
          <p:nvPr/>
        </p:nvSpPr>
        <p:spPr>
          <a:xfrm>
            <a:off x="3143240" y="4071942"/>
            <a:ext cx="2786082" cy="35719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1337,2</a:t>
            </a:r>
            <a:endParaRPr lang="ru-RU" b="1" dirty="0"/>
          </a:p>
        </p:txBody>
      </p:sp>
      <p:sp>
        <p:nvSpPr>
          <p:cNvPr id="20" name="Прямоугольник 19"/>
          <p:cNvSpPr/>
          <p:nvPr/>
        </p:nvSpPr>
        <p:spPr>
          <a:xfrm rot="10800000" flipV="1">
            <a:off x="3143240" y="5000636"/>
            <a:ext cx="2786082" cy="3571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1451,0</a:t>
            </a:r>
            <a:endParaRPr lang="ru-RU" b="1" dirty="0"/>
          </a:p>
        </p:txBody>
      </p:sp>
      <p:sp>
        <p:nvSpPr>
          <p:cNvPr id="21" name="Прямоугольник 20"/>
          <p:cNvSpPr/>
          <p:nvPr/>
        </p:nvSpPr>
        <p:spPr>
          <a:xfrm rot="10800000" flipV="1">
            <a:off x="3143240" y="4429132"/>
            <a:ext cx="2786082" cy="34766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108,5</a:t>
            </a:r>
            <a:endParaRPr lang="ru-RU" b="1" dirty="0"/>
          </a:p>
        </p:txBody>
      </p:sp>
      <p:sp>
        <p:nvSpPr>
          <p:cNvPr id="22" name="Прямоугольник 21"/>
          <p:cNvSpPr/>
          <p:nvPr/>
        </p:nvSpPr>
        <p:spPr>
          <a:xfrm rot="10800000" flipV="1">
            <a:off x="3153432" y="5345802"/>
            <a:ext cx="2786082" cy="34766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108,5</a:t>
            </a:r>
            <a:endParaRPr lang="ru-RU" b="1" dirty="0"/>
          </a:p>
        </p:txBody>
      </p:sp>
      <p:sp>
        <p:nvSpPr>
          <p:cNvPr id="23" name="Прямоугольник 22"/>
          <p:cNvSpPr/>
          <p:nvPr/>
        </p:nvSpPr>
        <p:spPr>
          <a:xfrm rot="10800000" flipV="1">
            <a:off x="3143240" y="5929330"/>
            <a:ext cx="2786082" cy="3476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1568,7</a:t>
            </a:r>
            <a:endParaRPr lang="ru-RU" b="1" dirty="0"/>
          </a:p>
        </p:txBody>
      </p:sp>
      <p:sp>
        <p:nvSpPr>
          <p:cNvPr id="24" name="Прямоугольник 23"/>
          <p:cNvSpPr/>
          <p:nvPr/>
        </p:nvSpPr>
        <p:spPr>
          <a:xfrm rot="10800000" flipV="1">
            <a:off x="3143240" y="6286520"/>
            <a:ext cx="2928958" cy="2762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108,4</a:t>
            </a:r>
            <a:endParaRPr lang="ru-RU" b="1" dirty="0"/>
          </a:p>
        </p:txBody>
      </p:sp>
      <p:sp>
        <p:nvSpPr>
          <p:cNvPr id="25" name="Прямоугольник с двумя скругленными соседними углами 24"/>
          <p:cNvSpPr/>
          <p:nvPr/>
        </p:nvSpPr>
        <p:spPr>
          <a:xfrm>
            <a:off x="6143636" y="3643314"/>
            <a:ext cx="2500330" cy="357190"/>
          </a:xfrm>
          <a:prstGeom prst="round2Same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106,1</a:t>
            </a:r>
            <a:endParaRPr lang="ru-RU" b="1" dirty="0"/>
          </a:p>
        </p:txBody>
      </p:sp>
      <p:sp>
        <p:nvSpPr>
          <p:cNvPr id="26" name="Прямоугольник с двумя скругленными соседними углами 25"/>
          <p:cNvSpPr/>
          <p:nvPr/>
        </p:nvSpPr>
        <p:spPr>
          <a:xfrm>
            <a:off x="6143636" y="3286124"/>
            <a:ext cx="2500330" cy="357190"/>
          </a:xfrm>
          <a:prstGeom prst="round2Same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dirty="0" smtClean="0"/>
              <a:t>42903,9</a:t>
            </a:r>
            <a:endParaRPr lang="ru-RU" b="1" dirty="0"/>
          </a:p>
        </p:txBody>
      </p:sp>
      <p:sp>
        <p:nvSpPr>
          <p:cNvPr id="27" name="Прямоугольник с двумя скругленными соседними углами 26"/>
          <p:cNvSpPr/>
          <p:nvPr/>
        </p:nvSpPr>
        <p:spPr>
          <a:xfrm>
            <a:off x="6215074" y="5357826"/>
            <a:ext cx="2500330" cy="357190"/>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102,7</a:t>
            </a:r>
            <a:endParaRPr lang="ru-RU" b="1" dirty="0"/>
          </a:p>
        </p:txBody>
      </p:sp>
      <p:sp>
        <p:nvSpPr>
          <p:cNvPr id="28" name="Прямоугольник с двумя скругленными соседними углами 27"/>
          <p:cNvSpPr/>
          <p:nvPr/>
        </p:nvSpPr>
        <p:spPr>
          <a:xfrm>
            <a:off x="6215074" y="4500570"/>
            <a:ext cx="2500330" cy="357190"/>
          </a:xfrm>
          <a:prstGeom prst="round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103,0</a:t>
            </a:r>
            <a:endParaRPr lang="ru-RU" b="1" dirty="0"/>
          </a:p>
        </p:txBody>
      </p:sp>
      <p:sp>
        <p:nvSpPr>
          <p:cNvPr id="29" name="Прямоугольник с двумя скругленными соседними углами 28"/>
          <p:cNvSpPr/>
          <p:nvPr/>
        </p:nvSpPr>
        <p:spPr>
          <a:xfrm>
            <a:off x="6215074" y="4143380"/>
            <a:ext cx="2500330" cy="357190"/>
          </a:xfrm>
          <a:prstGeom prst="round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smtClean="0"/>
              <a:t>44208,5</a:t>
            </a:r>
            <a:endParaRPr lang="ru-RU" b="1" dirty="0"/>
          </a:p>
        </p:txBody>
      </p:sp>
      <p:sp>
        <p:nvSpPr>
          <p:cNvPr id="30" name="Прямоугольник с двумя скругленными соседними углами 29"/>
          <p:cNvSpPr/>
          <p:nvPr/>
        </p:nvSpPr>
        <p:spPr>
          <a:xfrm>
            <a:off x="6215074" y="5000636"/>
            <a:ext cx="2500330" cy="357190"/>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dirty="0" smtClean="0"/>
              <a:t>45421,5</a:t>
            </a:r>
            <a:endParaRPr lang="ru-RU" b="1" dirty="0"/>
          </a:p>
        </p:txBody>
      </p:sp>
      <p:sp>
        <p:nvSpPr>
          <p:cNvPr id="31" name="Прямоугольник с двумя скругленными соседними углами 30"/>
          <p:cNvSpPr/>
          <p:nvPr/>
        </p:nvSpPr>
        <p:spPr>
          <a:xfrm>
            <a:off x="6286512" y="6286520"/>
            <a:ext cx="2500330" cy="357190"/>
          </a:xfrm>
          <a:prstGeom prst="round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102,1</a:t>
            </a:r>
            <a:endParaRPr lang="ru-RU" b="1" dirty="0"/>
          </a:p>
        </p:txBody>
      </p:sp>
      <p:sp>
        <p:nvSpPr>
          <p:cNvPr id="32" name="Прямоугольник с двумя скругленными соседними углами 31"/>
          <p:cNvSpPr/>
          <p:nvPr/>
        </p:nvSpPr>
        <p:spPr>
          <a:xfrm>
            <a:off x="6286512" y="5929330"/>
            <a:ext cx="2500330" cy="357190"/>
          </a:xfrm>
          <a:prstGeom prst="round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t>46396,9</a:t>
            </a:r>
            <a:endParaRPr lang="ru-RU"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3"/>
          <p:cNvPicPr/>
          <p:nvPr/>
        </p:nvPicPr>
        <p:blipFill>
          <a:blip r:embed="rId3" cstate="print">
            <a:lum bright="-5000" contrast="-24000"/>
          </a:blip>
          <a:stretch>
            <a:fillRect/>
          </a:stretch>
        </p:blipFill>
        <p:spPr>
          <a:xfrm>
            <a:off x="0" y="1714488"/>
            <a:ext cx="1285852" cy="4071966"/>
          </a:xfrm>
          <a:prstGeom prst="rect">
            <a:avLst/>
          </a:prstGeom>
        </p:spPr>
      </p:pic>
      <p:sp>
        <p:nvSpPr>
          <p:cNvPr id="2" name="Заголовок 1"/>
          <p:cNvSpPr>
            <a:spLocks noGrp="1"/>
          </p:cNvSpPr>
          <p:nvPr>
            <p:ph type="title"/>
          </p:nvPr>
        </p:nvSpPr>
        <p:spPr>
          <a:xfrm>
            <a:off x="467544" y="676123"/>
            <a:ext cx="8229600" cy="792088"/>
          </a:xfrm>
        </p:spPr>
        <p:txBody>
          <a:bodyPr>
            <a:noAutofit/>
          </a:bodyPr>
          <a:lstStyle/>
          <a:p>
            <a:pPr algn="ctr"/>
            <a: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Основные характеристики бюджета Орловского района  </a:t>
            </a:r>
            <a:b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br>
            <a: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на 2025-2027 годы</a:t>
            </a:r>
            <a:endParaRPr lang="ru-RU" sz="24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Прямоугольник 7"/>
          <p:cNvSpPr/>
          <p:nvPr/>
        </p:nvSpPr>
        <p:spPr>
          <a:xfrm flipV="1">
            <a:off x="251520" y="980728"/>
            <a:ext cx="122413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white"/>
              </a:solidFill>
            </a:endParaRPr>
          </a:p>
        </p:txBody>
      </p:sp>
      <p:graphicFrame>
        <p:nvGraphicFramePr>
          <p:cNvPr id="17" name="Таблица 16"/>
          <p:cNvGraphicFramePr>
            <a:graphicFrameLocks noGrp="1"/>
          </p:cNvGraphicFramePr>
          <p:nvPr>
            <p:extLst>
              <p:ext uri="{D42A27DB-BD31-4B8C-83A1-F6EECF244321}">
                <p14:modId xmlns="" xmlns:p14="http://schemas.microsoft.com/office/powerpoint/2010/main" val="1104454209"/>
              </p:ext>
            </p:extLst>
          </p:nvPr>
        </p:nvGraphicFramePr>
        <p:xfrm>
          <a:off x="1214413" y="1928803"/>
          <a:ext cx="7721626" cy="3689958"/>
        </p:xfrm>
        <a:graphic>
          <a:graphicData uri="http://schemas.openxmlformats.org/drawingml/2006/table">
            <a:tbl>
              <a:tblPr/>
              <a:tblGrid>
                <a:gridCol w="1571637"/>
                <a:gridCol w="1428760"/>
                <a:gridCol w="1571636"/>
                <a:gridCol w="1571636"/>
                <a:gridCol w="1577957"/>
              </a:tblGrid>
              <a:tr h="863959">
                <a:tc>
                  <a:txBody>
                    <a:bodyPr/>
                    <a:lstStyle/>
                    <a:p>
                      <a:pPr indent="-68580" algn="ctr">
                        <a:lnSpc>
                          <a:spcPct val="150000"/>
                        </a:lnSpc>
                        <a:spcAft>
                          <a:spcPts val="0"/>
                        </a:spcAft>
                      </a:pPr>
                      <a:r>
                        <a:rPr lang="ru-RU" sz="1400" b="1" dirty="0">
                          <a:latin typeface="Arial" pitchFamily="34" charset="0"/>
                          <a:ea typeface="Times New Roman"/>
                          <a:cs typeface="Arial" pitchFamily="34" charset="0"/>
                        </a:rPr>
                        <a:t>Показатель</a:t>
                      </a:r>
                      <a:endParaRPr lang="ru-RU" sz="1400"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kern="1200" dirty="0" smtClean="0">
                          <a:solidFill>
                            <a:schemeClr val="tx1"/>
                          </a:solidFill>
                          <a:latin typeface="Arial" pitchFamily="34" charset="0"/>
                          <a:ea typeface="Times New Roman"/>
                          <a:cs typeface="Arial" pitchFamily="34" charset="0"/>
                        </a:rPr>
                        <a:t>Бюджет</a:t>
                      </a:r>
                      <a:endParaRPr kumimoji="0" lang="ru-RU" sz="1400" b="1" kern="1200" baseline="0" dirty="0" smtClean="0">
                        <a:solidFill>
                          <a:schemeClr val="tx1"/>
                        </a:solidFill>
                        <a:latin typeface="Arial" pitchFamily="34" charset="0"/>
                        <a:ea typeface="Times New Roman"/>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400" b="1" kern="1200" dirty="0" smtClean="0">
                          <a:solidFill>
                            <a:schemeClr val="tx1"/>
                          </a:solidFill>
                          <a:latin typeface="Arial" pitchFamily="34" charset="0"/>
                          <a:ea typeface="Times New Roman"/>
                          <a:cs typeface="Arial" pitchFamily="34" charset="0"/>
                        </a:rPr>
                        <a:t>20</a:t>
                      </a:r>
                      <a:r>
                        <a:rPr kumimoji="0" lang="en-US" sz="1400" b="1" kern="1200" dirty="0" smtClean="0">
                          <a:solidFill>
                            <a:schemeClr val="tx1"/>
                          </a:solidFill>
                          <a:latin typeface="Arial" pitchFamily="34" charset="0"/>
                          <a:ea typeface="Times New Roman"/>
                          <a:cs typeface="Arial" pitchFamily="34" charset="0"/>
                        </a:rPr>
                        <a:t>2</a:t>
                      </a:r>
                      <a:r>
                        <a:rPr kumimoji="0" lang="ru-RU" sz="1400" b="1" kern="1200" dirty="0" smtClean="0">
                          <a:solidFill>
                            <a:schemeClr val="tx1"/>
                          </a:solidFill>
                          <a:latin typeface="Arial" pitchFamily="34" charset="0"/>
                          <a:ea typeface="Times New Roman"/>
                          <a:cs typeface="Arial" pitchFamily="34" charset="0"/>
                        </a:rPr>
                        <a:t>4 год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400" b="1" kern="1200" baseline="0" dirty="0" smtClean="0">
                          <a:solidFill>
                            <a:schemeClr val="tx1"/>
                          </a:solidFill>
                          <a:latin typeface="Arial" pitchFamily="34" charset="0"/>
                          <a:ea typeface="Times New Roman"/>
                          <a:cs typeface="Arial" pitchFamily="34" charset="0"/>
                        </a:rPr>
                        <a:t>2025 год</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400" b="1" kern="1200" baseline="0" dirty="0" smtClean="0">
                          <a:solidFill>
                            <a:schemeClr val="tx1"/>
                          </a:solidFill>
                          <a:latin typeface="Arial" pitchFamily="34" charset="0"/>
                          <a:ea typeface="Times New Roman"/>
                          <a:cs typeface="Arial" pitchFamily="34" charset="0"/>
                        </a:rPr>
                        <a:t>утвержденный бюджет </a:t>
                      </a:r>
                      <a:endParaRPr kumimoji="0" lang="ru-RU" sz="1400" b="1" kern="1200" dirty="0" smtClean="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400" b="1" kern="1200" baseline="0" dirty="0" smtClean="0">
                          <a:solidFill>
                            <a:schemeClr val="tx1"/>
                          </a:solidFill>
                          <a:latin typeface="Arial" pitchFamily="34" charset="0"/>
                          <a:ea typeface="Times New Roman"/>
                          <a:cs typeface="Arial" pitchFamily="34" charset="0"/>
                        </a:rPr>
                        <a:t>2026 год</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400" b="1" kern="1200" baseline="0" dirty="0" smtClean="0">
                          <a:solidFill>
                            <a:schemeClr val="tx1"/>
                          </a:solidFill>
                          <a:latin typeface="Arial" pitchFamily="34" charset="0"/>
                          <a:ea typeface="Times New Roman"/>
                          <a:cs typeface="Arial" pitchFamily="34" charset="0"/>
                        </a:rPr>
                        <a:t>утвержденный бюджет </a:t>
                      </a:r>
                      <a:endParaRPr kumimoji="0" lang="ru-RU" sz="1400" b="1" kern="1200" dirty="0" smtClean="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400" b="1" kern="1200" baseline="0" dirty="0" smtClean="0">
                          <a:solidFill>
                            <a:schemeClr val="tx1"/>
                          </a:solidFill>
                          <a:latin typeface="Arial" pitchFamily="34" charset="0"/>
                          <a:ea typeface="Times New Roman"/>
                          <a:cs typeface="Arial" pitchFamily="34" charset="0"/>
                        </a:rPr>
                        <a:t>2027 год</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400" b="1" kern="1200" baseline="0" dirty="0" smtClean="0">
                          <a:solidFill>
                            <a:schemeClr val="tx1"/>
                          </a:solidFill>
                          <a:latin typeface="Arial" pitchFamily="34" charset="0"/>
                          <a:ea typeface="Times New Roman"/>
                          <a:cs typeface="Arial" pitchFamily="34" charset="0"/>
                        </a:rPr>
                        <a:t>утвержденный бюджет </a:t>
                      </a:r>
                      <a:endParaRPr kumimoji="0" lang="ru-RU" sz="1400" b="1" kern="1200" dirty="0" smtClean="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194">
                <a:tc>
                  <a:txBody>
                    <a:bodyPr/>
                    <a:lstStyle/>
                    <a:p>
                      <a:pPr algn="l">
                        <a:spcAft>
                          <a:spcPts val="0"/>
                        </a:spcAft>
                      </a:pPr>
                      <a:r>
                        <a:rPr lang="en-US" sz="1400" b="1" dirty="0">
                          <a:solidFill>
                            <a:srgbClr val="006600"/>
                          </a:solidFill>
                          <a:latin typeface="Arial" pitchFamily="34" charset="0"/>
                          <a:ea typeface="Times New Roman"/>
                          <a:cs typeface="Arial" pitchFamily="34" charset="0"/>
                        </a:rPr>
                        <a:t>I</a:t>
                      </a:r>
                      <a:r>
                        <a:rPr lang="ru-RU" sz="1400" b="1" dirty="0">
                          <a:solidFill>
                            <a:srgbClr val="006600"/>
                          </a:solidFill>
                          <a:latin typeface="Arial" pitchFamily="34" charset="0"/>
                          <a:ea typeface="Times New Roman"/>
                          <a:cs typeface="Arial" pitchFamily="34" charset="0"/>
                        </a:rPr>
                        <a:t>. Доходы, всего</a:t>
                      </a:r>
                      <a:endParaRPr lang="ru-RU" sz="1400" dirty="0">
                        <a:solidFill>
                          <a:srgbClr val="006600"/>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rgbClr val="006600"/>
                          </a:solidFill>
                          <a:effectLst/>
                          <a:latin typeface="Arial" pitchFamily="34" charset="0"/>
                          <a:ea typeface="Times New Roman"/>
                          <a:cs typeface="Arial" pitchFamily="34" charset="0"/>
                        </a:rPr>
                        <a:t>1 429 046,4</a:t>
                      </a:r>
                      <a:endParaRPr kumimoji="0" lang="ru-RU" sz="14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rgbClr val="006600"/>
                          </a:solidFill>
                          <a:effectLst/>
                          <a:latin typeface="Arial" pitchFamily="34" charset="0"/>
                          <a:ea typeface="Times New Roman"/>
                          <a:cs typeface="Arial" pitchFamily="34" charset="0"/>
                        </a:rPr>
                        <a:t>1 593 250,9</a:t>
                      </a:r>
                      <a:endParaRPr kumimoji="0" lang="ru-RU" sz="14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rgbClr val="006600"/>
                          </a:solidFill>
                          <a:effectLst/>
                          <a:latin typeface="Arial" pitchFamily="34" charset="0"/>
                          <a:ea typeface="Times New Roman"/>
                          <a:cs typeface="Arial" pitchFamily="34" charset="0"/>
                        </a:rPr>
                        <a:t>1 704 500,4</a:t>
                      </a:r>
                      <a:endParaRPr kumimoji="0" lang="ru-RU" sz="14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rgbClr val="006600"/>
                          </a:solidFill>
                          <a:effectLst/>
                          <a:latin typeface="Arial" pitchFamily="34" charset="0"/>
                          <a:ea typeface="Times New Roman"/>
                          <a:cs typeface="Arial" pitchFamily="34" charset="0"/>
                        </a:rPr>
                        <a:t>1 601 613,0</a:t>
                      </a:r>
                      <a:endParaRPr kumimoji="0" lang="ru-RU" sz="14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4708">
                <a:tc>
                  <a:txBody>
                    <a:bodyPr/>
                    <a:lstStyle/>
                    <a:p>
                      <a:pPr algn="l">
                        <a:spcAft>
                          <a:spcPts val="0"/>
                        </a:spcAft>
                      </a:pPr>
                      <a:r>
                        <a:rPr lang="ru-RU" sz="1400" dirty="0" smtClean="0">
                          <a:solidFill>
                            <a:srgbClr val="006600"/>
                          </a:solidFill>
                          <a:latin typeface="Arial" pitchFamily="34" charset="0"/>
                          <a:ea typeface="Times New Roman"/>
                          <a:cs typeface="Arial" pitchFamily="34" charset="0"/>
                        </a:rPr>
                        <a:t>Безвозмездные поступления из областного</a:t>
                      </a:r>
                      <a:r>
                        <a:rPr lang="ru-RU" sz="1400" baseline="0" dirty="0" smtClean="0">
                          <a:solidFill>
                            <a:srgbClr val="006600"/>
                          </a:solidFill>
                          <a:latin typeface="Arial" pitchFamily="34" charset="0"/>
                          <a:ea typeface="Times New Roman"/>
                          <a:cs typeface="Arial" pitchFamily="34" charset="0"/>
                        </a:rPr>
                        <a:t> бюджета</a:t>
                      </a:r>
                      <a:endParaRPr lang="ru-RU" sz="1400" dirty="0">
                        <a:solidFill>
                          <a:srgbClr val="006600"/>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rgbClr val="006600"/>
                          </a:solidFill>
                          <a:effectLst/>
                          <a:latin typeface="Arial" pitchFamily="34" charset="0"/>
                          <a:ea typeface="Times New Roman"/>
                          <a:cs typeface="Arial" pitchFamily="34" charset="0"/>
                        </a:rPr>
                        <a:t>1 094 581,6</a:t>
                      </a:r>
                      <a:endParaRPr kumimoji="0" lang="ru-RU" sz="14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rgbClr val="006600"/>
                          </a:solidFill>
                          <a:effectLst/>
                          <a:latin typeface="Arial" pitchFamily="34" charset="0"/>
                          <a:ea typeface="Times New Roman"/>
                          <a:cs typeface="Arial" pitchFamily="34" charset="0"/>
                        </a:rPr>
                        <a:t>1 239 659,7</a:t>
                      </a:r>
                      <a:endParaRPr kumimoji="0" lang="ru-RU" sz="14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rgbClr val="006600"/>
                          </a:solidFill>
                          <a:effectLst/>
                          <a:latin typeface="Arial" pitchFamily="34" charset="0"/>
                          <a:ea typeface="Times New Roman"/>
                          <a:cs typeface="Arial" pitchFamily="34" charset="0"/>
                        </a:rPr>
                        <a:t>1 300 808,7</a:t>
                      </a:r>
                      <a:endParaRPr kumimoji="0" lang="ru-RU" sz="14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rgbClr val="006600"/>
                          </a:solidFill>
                          <a:effectLst/>
                          <a:latin typeface="Arial" pitchFamily="34" charset="0"/>
                          <a:ea typeface="Times New Roman"/>
                          <a:cs typeface="Arial" pitchFamily="34" charset="0"/>
                        </a:rPr>
                        <a:t>1 163 093,5</a:t>
                      </a:r>
                      <a:endParaRPr kumimoji="0" lang="ru-RU" sz="1400" b="1" kern="1200" dirty="0">
                        <a:solidFill>
                          <a:srgbClr val="006600"/>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1507">
                <a:tc>
                  <a:txBody>
                    <a:bodyPr/>
                    <a:lstStyle/>
                    <a:p>
                      <a:pPr algn="l">
                        <a:spcAft>
                          <a:spcPts val="0"/>
                        </a:spcAft>
                      </a:pPr>
                      <a:r>
                        <a:rPr lang="en-US" sz="1400" b="1" dirty="0">
                          <a:solidFill>
                            <a:schemeClr val="accent1">
                              <a:lumMod val="75000"/>
                            </a:schemeClr>
                          </a:solidFill>
                          <a:latin typeface="Arial" pitchFamily="34" charset="0"/>
                          <a:ea typeface="Times New Roman"/>
                          <a:cs typeface="Arial" pitchFamily="34" charset="0"/>
                        </a:rPr>
                        <a:t>I</a:t>
                      </a:r>
                      <a:r>
                        <a:rPr lang="en-US" sz="1400" b="1" dirty="0">
                          <a:solidFill>
                            <a:schemeClr val="tx2">
                              <a:lumMod val="75000"/>
                            </a:schemeClr>
                          </a:solidFill>
                          <a:latin typeface="Arial" pitchFamily="34" charset="0"/>
                          <a:ea typeface="Times New Roman"/>
                          <a:cs typeface="Arial" pitchFamily="34" charset="0"/>
                        </a:rPr>
                        <a:t>I</a:t>
                      </a:r>
                      <a:r>
                        <a:rPr lang="ru-RU" sz="1400" b="1" dirty="0">
                          <a:solidFill>
                            <a:schemeClr val="tx2">
                              <a:lumMod val="75000"/>
                            </a:schemeClr>
                          </a:solidFill>
                          <a:latin typeface="Arial" pitchFamily="34" charset="0"/>
                          <a:ea typeface="Times New Roman"/>
                          <a:cs typeface="Arial" pitchFamily="34" charset="0"/>
                        </a:rPr>
                        <a:t>. Расходы, всего</a:t>
                      </a:r>
                      <a:endParaRPr lang="ru-RU" sz="1400" dirty="0">
                        <a:solidFill>
                          <a:schemeClr val="tx2">
                            <a:lumMod val="75000"/>
                          </a:schemeClr>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chemeClr val="tx2">
                              <a:lumMod val="75000"/>
                            </a:schemeClr>
                          </a:solidFill>
                          <a:effectLst/>
                          <a:latin typeface="Arial" pitchFamily="34" charset="0"/>
                          <a:ea typeface="Times New Roman"/>
                          <a:cs typeface="Arial" pitchFamily="34" charset="0"/>
                        </a:rPr>
                        <a:t>1 552 744,3</a:t>
                      </a:r>
                      <a:endParaRPr kumimoji="0" lang="ru-RU" sz="1400" b="1" kern="1200" dirty="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chemeClr val="tx2"/>
                          </a:solidFill>
                          <a:effectLst/>
                          <a:latin typeface="Arial" pitchFamily="34" charset="0"/>
                          <a:ea typeface="Times New Roman"/>
                          <a:cs typeface="Arial" pitchFamily="34" charset="0"/>
                        </a:rPr>
                        <a:t>1 593 250,9</a:t>
                      </a:r>
                      <a:endParaRPr kumimoji="0" lang="ru-RU" sz="1400" b="1" kern="1200" dirty="0">
                        <a:solidFill>
                          <a:schemeClr val="tx2"/>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chemeClr val="tx2"/>
                          </a:solidFill>
                          <a:effectLst/>
                          <a:latin typeface="Arial" pitchFamily="34" charset="0"/>
                          <a:ea typeface="Times New Roman"/>
                          <a:cs typeface="Arial" pitchFamily="34" charset="0"/>
                        </a:rPr>
                        <a:t>1 704 500,4</a:t>
                      </a:r>
                      <a:endParaRPr kumimoji="0" lang="ru-RU" sz="1400" b="1" kern="1200" dirty="0">
                        <a:solidFill>
                          <a:schemeClr val="tx2"/>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68580" algn="ctr" rtl="0" eaLnBrk="1" latinLnBrk="0" hangingPunct="1">
                        <a:spcAft>
                          <a:spcPts val="0"/>
                        </a:spcAft>
                      </a:pPr>
                      <a:r>
                        <a:rPr kumimoji="0" lang="ru-RU" sz="1400" b="1" kern="1200" dirty="0" smtClean="0">
                          <a:solidFill>
                            <a:schemeClr val="tx2"/>
                          </a:solidFill>
                          <a:effectLst/>
                          <a:latin typeface="Arial" pitchFamily="34" charset="0"/>
                          <a:ea typeface="Times New Roman"/>
                          <a:cs typeface="Arial" pitchFamily="34" charset="0"/>
                        </a:rPr>
                        <a:t>1 601 613,0</a:t>
                      </a:r>
                      <a:endParaRPr kumimoji="0" lang="ru-RU" sz="1400" b="1" kern="1200" dirty="0">
                        <a:solidFill>
                          <a:schemeClr val="tx2"/>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3590">
                <a:tc>
                  <a:txBody>
                    <a:bodyPr/>
                    <a:lstStyle/>
                    <a:p>
                      <a:pPr algn="l">
                        <a:spcAft>
                          <a:spcPts val="0"/>
                        </a:spcAft>
                      </a:pPr>
                      <a:r>
                        <a:rPr lang="en-US" sz="1400" b="1" dirty="0">
                          <a:solidFill>
                            <a:schemeClr val="tx2">
                              <a:lumMod val="75000"/>
                            </a:schemeClr>
                          </a:solidFill>
                          <a:latin typeface="Arial" pitchFamily="34" charset="0"/>
                          <a:ea typeface="Times New Roman"/>
                          <a:cs typeface="Arial" pitchFamily="34" charset="0"/>
                        </a:rPr>
                        <a:t>III</a:t>
                      </a:r>
                      <a:r>
                        <a:rPr lang="ru-RU" sz="1400" b="1" dirty="0">
                          <a:solidFill>
                            <a:schemeClr val="tx2">
                              <a:lumMod val="75000"/>
                            </a:schemeClr>
                          </a:solidFill>
                          <a:latin typeface="Arial" pitchFamily="34" charset="0"/>
                          <a:ea typeface="Times New Roman"/>
                          <a:cs typeface="Arial" pitchFamily="34" charset="0"/>
                        </a:rPr>
                        <a:t>. </a:t>
                      </a:r>
                      <a:r>
                        <a:rPr lang="ru-RU" sz="1400" b="1" dirty="0" smtClean="0">
                          <a:solidFill>
                            <a:schemeClr val="tx2">
                              <a:lumMod val="75000"/>
                            </a:schemeClr>
                          </a:solidFill>
                          <a:latin typeface="Arial" pitchFamily="34" charset="0"/>
                          <a:ea typeface="Times New Roman"/>
                          <a:cs typeface="Arial" pitchFamily="34" charset="0"/>
                        </a:rPr>
                        <a:t>Дефицит, Профицит</a:t>
                      </a:r>
                      <a:endParaRPr lang="ru-RU" sz="1400" dirty="0">
                        <a:solidFill>
                          <a:schemeClr val="tx2">
                            <a:lumMod val="75000"/>
                          </a:schemeClr>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21590" algn="ctr" rtl="0" eaLnBrk="1" latinLnBrk="0" hangingPunct="1">
                        <a:spcAft>
                          <a:spcPts val="0"/>
                        </a:spcAft>
                      </a:pPr>
                      <a:r>
                        <a:rPr kumimoji="0" lang="ru-RU" sz="1400" b="1" kern="1200" baseline="0" dirty="0" smtClean="0">
                          <a:solidFill>
                            <a:schemeClr val="tx2">
                              <a:lumMod val="75000"/>
                            </a:schemeClr>
                          </a:solidFill>
                          <a:effectLst/>
                          <a:latin typeface="Arial" pitchFamily="34" charset="0"/>
                          <a:ea typeface="Times New Roman"/>
                          <a:cs typeface="Arial" pitchFamily="34" charset="0"/>
                        </a:rPr>
                        <a:t>-123 697,9</a:t>
                      </a:r>
                      <a:endParaRPr kumimoji="0" lang="ru-RU" sz="1400" b="1" kern="1200" baseline="0" dirty="0" smtClean="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21590" algn="ctr" rtl="0" eaLnBrk="1" latinLnBrk="0" hangingPunct="1">
                        <a:spcAft>
                          <a:spcPts val="0"/>
                        </a:spcAft>
                      </a:pPr>
                      <a:r>
                        <a:rPr kumimoji="0" lang="ru-RU" sz="1400" b="1" kern="1200" baseline="0" dirty="0" smtClean="0">
                          <a:solidFill>
                            <a:schemeClr val="tx2">
                              <a:lumMod val="75000"/>
                            </a:schemeClr>
                          </a:solidFill>
                          <a:effectLst/>
                          <a:latin typeface="Arial" pitchFamily="34" charset="0"/>
                          <a:ea typeface="Times New Roman"/>
                          <a:cs typeface="Arial" pitchFamily="34" charset="0"/>
                        </a:rPr>
                        <a:t>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21590" algn="ctr" rtl="0" eaLnBrk="1" latinLnBrk="0" hangingPunct="1">
                        <a:spcAft>
                          <a:spcPts val="0"/>
                        </a:spcAft>
                      </a:pPr>
                      <a:r>
                        <a:rPr kumimoji="0" lang="ru-RU" sz="1400" b="1" kern="1200" baseline="0" dirty="0" smtClean="0">
                          <a:solidFill>
                            <a:schemeClr val="tx2">
                              <a:lumMod val="75000"/>
                            </a:schemeClr>
                          </a:solidFill>
                          <a:effectLst/>
                          <a:latin typeface="Arial" pitchFamily="34" charset="0"/>
                          <a:ea typeface="Times New Roman"/>
                          <a:cs typeface="Arial" pitchFamily="34" charset="0"/>
                        </a:rPr>
                        <a:t>0,0</a:t>
                      </a:r>
                      <a:endParaRPr kumimoji="0" lang="ru-RU" sz="1400" b="1" kern="1200" baseline="0" dirty="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21590" algn="ctr" rtl="0" eaLnBrk="1" latinLnBrk="0" hangingPunct="1">
                        <a:spcAft>
                          <a:spcPts val="0"/>
                        </a:spcAft>
                      </a:pPr>
                      <a:r>
                        <a:rPr kumimoji="0" lang="ru-RU" sz="1400" b="1" kern="1200" dirty="0" smtClean="0">
                          <a:solidFill>
                            <a:schemeClr val="tx2">
                              <a:lumMod val="75000"/>
                            </a:schemeClr>
                          </a:solidFill>
                          <a:effectLst/>
                          <a:latin typeface="Arial" pitchFamily="34" charset="0"/>
                          <a:ea typeface="Times New Roman"/>
                          <a:cs typeface="Arial" pitchFamily="34" charset="0"/>
                        </a:rPr>
                        <a:t>0,0</a:t>
                      </a:r>
                      <a:endParaRPr kumimoji="0" lang="ru-RU" sz="1400" b="1" kern="1200" dirty="0">
                        <a:solidFill>
                          <a:schemeClr val="tx2">
                            <a:lumMod val="75000"/>
                          </a:schemeClr>
                        </a:solidFill>
                        <a:effectLst/>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8" name="Rectangle 4"/>
          <p:cNvSpPr>
            <a:spLocks noChangeArrowheads="1"/>
          </p:cNvSpPr>
          <p:nvPr/>
        </p:nvSpPr>
        <p:spPr bwMode="auto">
          <a:xfrm>
            <a:off x="7600301" y="1606779"/>
            <a:ext cx="1296145" cy="253916"/>
          </a:xfrm>
          <a:prstGeom prst="rect">
            <a:avLst/>
          </a:prstGeom>
          <a:noFill/>
          <a:ln w="9525">
            <a:noFill/>
            <a:miter lim="800000"/>
            <a:headEnd/>
            <a:tailEnd/>
          </a:ln>
          <a:effectLst/>
        </p:spPr>
        <p:txBody>
          <a:bodyPr wrap="square">
            <a:spAutoFit/>
          </a:bodyPr>
          <a:lstStyle/>
          <a:p>
            <a:pPr algn="r" fontAlgn="base">
              <a:spcBef>
                <a:spcPct val="0"/>
              </a:spcBef>
              <a:spcAft>
                <a:spcPct val="0"/>
              </a:spcAft>
            </a:pPr>
            <a:r>
              <a:rPr lang="ru-RU" sz="1050" b="1" dirty="0" smtClean="0">
                <a:solidFill>
                  <a:prstClr val="black"/>
                </a:solidFill>
                <a:latin typeface="Arial" charset="0"/>
              </a:rPr>
              <a:t>Тыс. </a:t>
            </a:r>
            <a:r>
              <a:rPr lang="ru-RU" sz="1050" b="1" dirty="0">
                <a:solidFill>
                  <a:prstClr val="black"/>
                </a:solidFill>
                <a:latin typeface="Arial" charset="0"/>
              </a:rPr>
              <a:t>рублей</a:t>
            </a:r>
          </a:p>
        </p:txBody>
      </p:sp>
    </p:spTree>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251520" y="548680"/>
            <a:ext cx="8568952" cy="707886"/>
          </a:xfrm>
          <a:prstGeom prst="rect">
            <a:avLst/>
          </a:prstGeom>
          <a:effectLst/>
        </p:spPr>
        <p:txBody>
          <a:bodyPr wrap="square">
            <a:spAutoFit/>
          </a:bodyPr>
          <a:lstStyle/>
          <a:p>
            <a:pPr algn="ctr"/>
            <a:r>
              <a:rPr lang="ru-RU" sz="20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Основные приоритеты и подходы к формированию расходов </a:t>
            </a:r>
          </a:p>
          <a:p>
            <a:pPr algn="ctr"/>
            <a:r>
              <a:rPr lang="ru-RU" sz="2000" b="1" dirty="0" smtClean="0">
                <a:solidFill>
                  <a:schemeClr val="tx2">
                    <a:lumMod val="75000"/>
                  </a:schemeClr>
                </a:solidFill>
                <a:effectLst>
                  <a:outerShdw sx="1000" sy="1000" algn="ctr" rotWithShape="0">
                    <a:srgbClr val="000000">
                      <a:alpha val="55000"/>
                    </a:srgbClr>
                  </a:outerShdw>
                </a:effectLst>
                <a:latin typeface="Times New Roman" pitchFamily="18" charset="0"/>
                <a:cs typeface="Times New Roman" pitchFamily="18" charset="0"/>
              </a:rPr>
              <a:t>бюджета Орловского района на 2025-2027 годы</a:t>
            </a:r>
            <a:endParaRPr lang="ru-RU" sz="2000" b="1" dirty="0">
              <a:solidFill>
                <a:schemeClr val="tx2">
                  <a:lumMod val="75000"/>
                </a:schemeClr>
              </a:solidFill>
              <a:effectLst>
                <a:outerShdw sx="1000" sy="1000" algn="ctr" rotWithShape="0">
                  <a:srgbClr val="000000">
                    <a:alpha val="55000"/>
                  </a:srgbClr>
                </a:outerShdw>
              </a:effectLst>
            </a:endParaRPr>
          </a:p>
        </p:txBody>
      </p:sp>
      <p:sp>
        <p:nvSpPr>
          <p:cNvPr id="25" name="Rectangle 10"/>
          <p:cNvSpPr>
            <a:spLocks noChangeArrowheads="1"/>
          </p:cNvSpPr>
          <p:nvPr/>
        </p:nvSpPr>
        <p:spPr bwMode="gray">
          <a:xfrm>
            <a:off x="395536" y="1268760"/>
            <a:ext cx="7704856" cy="1374422"/>
          </a:xfrm>
          <a:prstGeom prst="rect">
            <a:avLst/>
          </a:prstGeom>
          <a:gradFill flip="none" rotWithShape="1">
            <a:gsLst>
              <a:gs pos="0">
                <a:srgbClr val="5E9EFF">
                  <a:alpha val="38000"/>
                </a:srgbClr>
              </a:gs>
              <a:gs pos="39999">
                <a:srgbClr val="85C2FF"/>
              </a:gs>
              <a:gs pos="70000">
                <a:srgbClr val="C4D6EB"/>
              </a:gs>
              <a:gs pos="100000">
                <a:srgbClr val="FFEBFA"/>
              </a:gs>
            </a:gsLst>
            <a:lin ang="4800000" scaled="0"/>
            <a:tileRect/>
          </a:gradFill>
          <a:ln>
            <a:noFill/>
          </a:ln>
          <a:effectLst/>
        </p:spPr>
        <p:txBody>
          <a:bodyPr wrap="none" anchor="ctr"/>
          <a:lstStyle/>
          <a:p>
            <a:endParaRPr lang="en-US" dirty="0"/>
          </a:p>
        </p:txBody>
      </p:sp>
      <p:sp>
        <p:nvSpPr>
          <p:cNvPr id="32" name="Rectangle 17"/>
          <p:cNvSpPr>
            <a:spLocks noChangeArrowheads="1"/>
          </p:cNvSpPr>
          <p:nvPr/>
        </p:nvSpPr>
        <p:spPr bwMode="gray">
          <a:xfrm>
            <a:off x="395536" y="2714620"/>
            <a:ext cx="7488832" cy="570364"/>
          </a:xfrm>
          <a:prstGeom prst="rect">
            <a:avLst/>
          </a:prstGeom>
          <a:gradFill flip="none" rotWithShape="1">
            <a:gsLst>
              <a:gs pos="0">
                <a:srgbClr val="99CC00">
                  <a:gamma/>
                  <a:tint val="0"/>
                  <a:invGamma/>
                  <a:alpha val="0"/>
                </a:srgbClr>
              </a:gs>
              <a:gs pos="100000">
                <a:srgbClr val="99CC00"/>
              </a:gs>
            </a:gsLst>
            <a:lin ang="12000000" scaled="0"/>
            <a:tileRect/>
          </a:gradFill>
          <a:ln>
            <a:noFill/>
          </a:ln>
          <a:effectLst/>
        </p:spPr>
        <p:txBody>
          <a:bodyPr wrap="none" anchor="ctr"/>
          <a:lstStyle/>
          <a:p>
            <a:r>
              <a:rPr lang="ru-RU" dirty="0" smtClean="0"/>
              <a:t> </a:t>
            </a:r>
            <a:endParaRPr lang="en-US" dirty="0"/>
          </a:p>
        </p:txBody>
      </p:sp>
      <p:grpSp>
        <p:nvGrpSpPr>
          <p:cNvPr id="2" name="Group 19"/>
          <p:cNvGrpSpPr>
            <a:grpSpLocks/>
          </p:cNvGrpSpPr>
          <p:nvPr/>
        </p:nvGrpSpPr>
        <p:grpSpPr bwMode="auto">
          <a:xfrm>
            <a:off x="6804248" y="2340000"/>
            <a:ext cx="1339200" cy="972000"/>
            <a:chOff x="2016" y="1920"/>
            <a:chExt cx="1680" cy="1680"/>
          </a:xfrm>
          <a:effectLst>
            <a:outerShdw blurRad="50800" dist="38100" algn="l" rotWithShape="0">
              <a:prstClr val="black">
                <a:alpha val="40000"/>
              </a:prstClr>
            </a:outerShdw>
          </a:effectLst>
          <a:scene3d>
            <a:camera prst="perspectiveFront" fov="5100000">
              <a:rot lat="0" lon="2100000" rev="0"/>
            </a:camera>
            <a:lightRig rig="flood" dir="t">
              <a:rot lat="0" lon="0" rev="13800000"/>
            </a:lightRig>
          </a:scene3d>
        </p:grpSpPr>
        <p:sp>
          <p:nvSpPr>
            <p:cNvPr id="36" name="Oval 20"/>
            <p:cNvSpPr>
              <a:spLocks noChangeArrowheads="1"/>
            </p:cNvSpPr>
            <p:nvPr/>
          </p:nvSpPr>
          <p:spPr bwMode="gray">
            <a:xfrm>
              <a:off x="2016" y="1920"/>
              <a:ext cx="1680" cy="1680"/>
            </a:xfrm>
            <a:prstGeom prst="ellipse">
              <a:avLst/>
            </a:prstGeom>
            <a:gradFill rotWithShape="1">
              <a:gsLst>
                <a:gs pos="0">
                  <a:srgbClr val="99CC00"/>
                </a:gs>
                <a:gs pos="100000">
                  <a:srgbClr val="99CC00">
                    <a:gamma/>
                    <a:shade val="24314"/>
                    <a:invGamma/>
                  </a:srgbClr>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37" name="Freeform 21"/>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9CC00"/>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 xmlns:a14="http://schemas.microsoft.com/office/drawing/2010/main" w="0">
                  <a:solidFill>
                    <a:srgbClr val="BBF6EE"/>
                  </a:solidFill>
                  <a:prstDash val="solid"/>
                  <a:round/>
                  <a:headEnd/>
                  <a:tailEnd/>
                </a14:hiddenLine>
              </a:ext>
            </a:extLst>
          </p:spPr>
          <p:txBody>
            <a:bodyPr/>
            <a:lstStyle/>
            <a:p>
              <a:endParaRPr lang="en-US" dirty="0"/>
            </a:p>
          </p:txBody>
        </p:sp>
      </p:grpSp>
      <p:sp>
        <p:nvSpPr>
          <p:cNvPr id="38" name="Text Box 32"/>
          <p:cNvSpPr txBox="1">
            <a:spLocks noChangeArrowheads="1"/>
          </p:cNvSpPr>
          <p:nvPr/>
        </p:nvSpPr>
        <p:spPr bwMode="auto">
          <a:xfrm>
            <a:off x="395536" y="2714620"/>
            <a:ext cx="6624736" cy="5749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tIns="36000">
            <a:spAutoFit/>
          </a:bodyPr>
          <a:lstStyle/>
          <a:p>
            <a:r>
              <a:rPr lang="ru-RU" sz="1600" b="1" dirty="0" smtClean="0">
                <a:latin typeface="Times New Roman" pitchFamily="18" charset="0"/>
                <a:cs typeface="Times New Roman" pitchFamily="18" charset="0"/>
              </a:rPr>
              <a:t>Индексация социальных выплат исходя из уровня инфляции </a:t>
            </a:r>
          </a:p>
          <a:p>
            <a:r>
              <a:rPr lang="ru-RU" sz="1600" b="1" dirty="0" smtClean="0">
                <a:latin typeface="Times New Roman" pitchFamily="18" charset="0"/>
                <a:cs typeface="Times New Roman" pitchFamily="18" charset="0"/>
              </a:rPr>
              <a:t>с 1 января 2025 года на </a:t>
            </a:r>
            <a:r>
              <a:rPr lang="en-US" sz="1600" b="1" dirty="0" smtClean="0">
                <a:latin typeface="Times New Roman" pitchFamily="18" charset="0"/>
                <a:cs typeface="Times New Roman" pitchFamily="18" charset="0"/>
              </a:rPr>
              <a:t>4.</a:t>
            </a:r>
            <a:r>
              <a:rPr lang="ru-RU" sz="1600" b="1" dirty="0" smtClean="0">
                <a:latin typeface="Times New Roman" pitchFamily="18" charset="0"/>
                <a:cs typeface="Times New Roman" pitchFamily="18" charset="0"/>
              </a:rPr>
              <a:t>5 </a:t>
            </a:r>
            <a:r>
              <a:rPr lang="ru-RU" sz="1600" b="1" dirty="0" smtClean="0">
                <a:latin typeface="Times New Roman" pitchFamily="18" charset="0"/>
                <a:cs typeface="Times New Roman" pitchFamily="18" charset="0"/>
              </a:rPr>
              <a:t>процента</a:t>
            </a:r>
          </a:p>
        </p:txBody>
      </p:sp>
      <p:sp>
        <p:nvSpPr>
          <p:cNvPr id="27" name="Rectangle 4"/>
          <p:cNvSpPr>
            <a:spLocks noChangeArrowheads="1"/>
          </p:cNvSpPr>
          <p:nvPr/>
        </p:nvSpPr>
        <p:spPr bwMode="gray">
          <a:xfrm>
            <a:off x="395536" y="3286124"/>
            <a:ext cx="8316416" cy="1928826"/>
          </a:xfrm>
          <a:prstGeom prst="rect">
            <a:avLst/>
          </a:prstGeom>
          <a:gradFill flip="none" rotWithShape="1">
            <a:gsLst>
              <a:gs pos="0">
                <a:srgbClr val="FF6699">
                  <a:gamma/>
                  <a:tint val="0"/>
                  <a:invGamma/>
                  <a:alpha val="0"/>
                </a:srgbClr>
              </a:gs>
              <a:gs pos="100000">
                <a:srgbClr val="FF6699"/>
              </a:gs>
            </a:gsLst>
            <a:lin ang="10800000" scaled="1"/>
            <a:tileRect/>
          </a:gradFill>
          <a:ln>
            <a:noFill/>
          </a:ln>
          <a:effectLst/>
        </p:spPr>
        <p:txBody>
          <a:bodyPr wrap="none" anchor="ctr"/>
          <a:lstStyle/>
          <a:p>
            <a:r>
              <a:rPr lang="ru-RU" sz="1600" b="1" dirty="0" smtClean="0">
                <a:latin typeface="Times New Roman" pitchFamily="18" charset="0"/>
                <a:cs typeface="Times New Roman" pitchFamily="18" charset="0"/>
              </a:rPr>
              <a:t>Увеличение расходов на заработную плату низкооплачиваемых работников </a:t>
            </a:r>
          </a:p>
          <a:p>
            <a:r>
              <a:rPr lang="ru-RU" sz="1600" b="1" dirty="0" smtClean="0">
                <a:latin typeface="Times New Roman" pitchFamily="18" charset="0"/>
                <a:cs typeface="Times New Roman" pitchFamily="18" charset="0"/>
              </a:rPr>
              <a:t>в связи с доведением минимального размера оплаты труда до величины </a:t>
            </a:r>
          </a:p>
          <a:p>
            <a:r>
              <a:rPr lang="ru-RU" sz="1600" b="1" dirty="0" smtClean="0">
                <a:latin typeface="Times New Roman" pitchFamily="18" charset="0"/>
                <a:cs typeface="Times New Roman" pitchFamily="18" charset="0"/>
              </a:rPr>
              <a:t>прожиточного минимума трудоспособного населения </a:t>
            </a:r>
          </a:p>
          <a:p>
            <a:r>
              <a:rPr lang="ru-RU" sz="1600" b="1" dirty="0" smtClean="0">
                <a:latin typeface="Times New Roman" pitchFamily="18" charset="0"/>
                <a:cs typeface="Times New Roman" pitchFamily="18" charset="0"/>
              </a:rPr>
              <a:t>в 20</a:t>
            </a:r>
            <a:r>
              <a:rPr lang="en-US" sz="1600" b="1" dirty="0" smtClean="0">
                <a:latin typeface="Times New Roman" pitchFamily="18" charset="0"/>
                <a:cs typeface="Times New Roman" pitchFamily="18" charset="0"/>
              </a:rPr>
              <a:t>2</a:t>
            </a:r>
            <a:r>
              <a:rPr lang="ru-RU" sz="1600" b="1" dirty="0" smtClean="0">
                <a:latin typeface="Times New Roman" pitchFamily="18" charset="0"/>
                <a:cs typeface="Times New Roman" pitchFamily="18" charset="0"/>
              </a:rPr>
              <a:t>5 году до 22 440 рубля </a:t>
            </a:r>
            <a:endParaRPr lang="en-US" sz="1600" b="1" dirty="0" smtClean="0">
              <a:latin typeface="Times New Roman" pitchFamily="18" charset="0"/>
              <a:cs typeface="Times New Roman" pitchFamily="18" charset="0"/>
            </a:endParaRPr>
          </a:p>
        </p:txBody>
      </p:sp>
      <p:sp>
        <p:nvSpPr>
          <p:cNvPr id="35" name="Text Box 31"/>
          <p:cNvSpPr txBox="1">
            <a:spLocks noChangeArrowheads="1"/>
          </p:cNvSpPr>
          <p:nvPr/>
        </p:nvSpPr>
        <p:spPr bwMode="auto">
          <a:xfrm>
            <a:off x="428596" y="1428737"/>
            <a:ext cx="6951716" cy="1303809"/>
          </a:xfrm>
          <a:prstGeom prst="rect">
            <a:avLst/>
          </a:prstGeom>
          <a:noFill/>
          <a:ln>
            <a:noFill/>
          </a:ln>
          <a:effectLst/>
          <a:scene3d>
            <a:camera prst="orthographicFront">
              <a:rot lat="0" lon="0" rev="0"/>
            </a:camera>
            <a:lightRig rig="threePt" dir="t"/>
          </a:scene3d>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tIns="36000" rIns="0" bIns="36000">
            <a:spAutoFit/>
            <a:flatTx/>
          </a:bodyPr>
          <a:lstStyle/>
          <a:p>
            <a:r>
              <a:rPr lang="ru-RU" sz="1600" b="1" dirty="0" smtClean="0">
                <a:latin typeface="Times New Roman" pitchFamily="18" charset="0"/>
                <a:cs typeface="Times New Roman" pitchFamily="18" charset="0"/>
              </a:rPr>
              <a:t>Базовые исходные данные на 2025 и 2026 годы – утвержденные ассигнования в Решении Собрания депутатов Орловского района от 22.12.20</a:t>
            </a:r>
            <a:r>
              <a:rPr lang="en-US" sz="1600" b="1" dirty="0" smtClean="0">
                <a:latin typeface="Times New Roman" pitchFamily="18" charset="0"/>
                <a:cs typeface="Times New Roman" pitchFamily="18" charset="0"/>
              </a:rPr>
              <a:t>2</a:t>
            </a:r>
            <a:r>
              <a:rPr lang="ru-RU" sz="1600" b="1" dirty="0" smtClean="0">
                <a:latin typeface="Times New Roman" pitchFamily="18" charset="0"/>
                <a:cs typeface="Times New Roman" pitchFamily="18" charset="0"/>
              </a:rPr>
              <a:t>3 №106</a:t>
            </a:r>
            <a:r>
              <a:rPr lang="en-US" sz="1600" b="1"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«О бюджете Орловского района на 2024 год и на плановый период 2025 и 2026 годов», на 2027 год – бюджетные ассигнования 2026 года, установленные этим решением</a:t>
            </a:r>
          </a:p>
        </p:txBody>
      </p:sp>
      <p:sp>
        <p:nvSpPr>
          <p:cNvPr id="43" name="Rectangle 10"/>
          <p:cNvSpPr>
            <a:spLocks noChangeArrowheads="1"/>
          </p:cNvSpPr>
          <p:nvPr/>
        </p:nvSpPr>
        <p:spPr bwMode="gray">
          <a:xfrm>
            <a:off x="395536" y="5286388"/>
            <a:ext cx="7776864" cy="1382972"/>
          </a:xfrm>
          <a:prstGeom prst="rect">
            <a:avLst/>
          </a:prstGeom>
          <a:gradFill flip="none" rotWithShape="1">
            <a:gsLst>
              <a:gs pos="97000">
                <a:srgbClr val="CC99FF">
                  <a:shade val="30000"/>
                  <a:satMod val="115000"/>
                  <a:alpha val="0"/>
                </a:srgbClr>
              </a:gs>
              <a:gs pos="50000">
                <a:srgbClr val="CC99FF">
                  <a:shade val="67500"/>
                  <a:satMod val="115000"/>
                </a:srgbClr>
              </a:gs>
              <a:gs pos="100000">
                <a:srgbClr val="CC99FF">
                  <a:shade val="100000"/>
                  <a:satMod val="115000"/>
                </a:srgbClr>
              </a:gs>
            </a:gsLst>
            <a:lin ang="0" scaled="1"/>
            <a:tileRect/>
          </a:gradFill>
          <a:ln>
            <a:solidFill>
              <a:schemeClr val="accent4">
                <a:alpha val="0"/>
              </a:schemeClr>
            </a:solidFill>
          </a:ln>
        </p:spPr>
        <p:style>
          <a:lnRef idx="1">
            <a:schemeClr val="accent4"/>
          </a:lnRef>
          <a:fillRef idx="2">
            <a:schemeClr val="accent4"/>
          </a:fillRef>
          <a:effectRef idx="1">
            <a:schemeClr val="accent4"/>
          </a:effectRef>
          <a:fontRef idx="minor">
            <a:schemeClr val="dk1"/>
          </a:fontRef>
        </p:style>
        <p:txBody>
          <a:bodyPr wrap="square" tIns="36000" anchor="ctr"/>
          <a:lstStyle/>
          <a:p>
            <a:r>
              <a:rPr lang="ru-RU" sz="1600" b="1" dirty="0" smtClean="0">
                <a:solidFill>
                  <a:schemeClr val="tx1"/>
                </a:solidFill>
                <a:latin typeface="Times New Roman" pitchFamily="18" charset="0"/>
                <a:cs typeface="Times New Roman" pitchFamily="18" charset="0"/>
              </a:rPr>
              <a:t>Принятие</a:t>
            </a:r>
            <a:r>
              <a:rPr lang="ru-RU" sz="1600" dirty="0" smtClean="0"/>
              <a:t> </a:t>
            </a:r>
            <a:r>
              <a:rPr lang="ru-RU" sz="1600" b="1" dirty="0" smtClean="0">
                <a:solidFill>
                  <a:schemeClr val="tx1"/>
                </a:solidFill>
                <a:latin typeface="Times New Roman" pitchFamily="18" charset="0"/>
                <a:cs typeface="Times New Roman" pitchFamily="18" charset="0"/>
              </a:rPr>
              <a:t>мер по недопущению снижения достигнутых ранее показателей </a:t>
            </a:r>
          </a:p>
          <a:p>
            <a:r>
              <a:rPr lang="ru-RU" sz="1600" b="1" dirty="0" smtClean="0">
                <a:solidFill>
                  <a:schemeClr val="tx1"/>
                </a:solidFill>
                <a:latin typeface="Times New Roman" pitchFamily="18" charset="0"/>
                <a:cs typeface="Times New Roman" pitchFamily="18" charset="0"/>
              </a:rPr>
              <a:t>уровня оплаты труда категорий работников социальной сферы, определенных</a:t>
            </a:r>
          </a:p>
          <a:p>
            <a:r>
              <a:rPr lang="ru-RU" sz="1600" b="1" dirty="0" smtClean="0">
                <a:solidFill>
                  <a:schemeClr val="tx1"/>
                </a:solidFill>
                <a:latin typeface="Times New Roman" pitchFamily="18" charset="0"/>
                <a:cs typeface="Times New Roman" pitchFamily="18" charset="0"/>
              </a:rPr>
              <a:t>в указах Президента Российской Федерации 2012 года, а также сохранению уровня, установленного в этих указах</a:t>
            </a:r>
            <a:endParaRPr lang="en-US" sz="1600" b="1" dirty="0">
              <a:solidFill>
                <a:schemeClr val="tx1"/>
              </a:solidFill>
              <a:latin typeface="Times New Roman" pitchFamily="18" charset="0"/>
              <a:cs typeface="Times New Roman" pitchFamily="18" charset="0"/>
            </a:endParaRPr>
          </a:p>
        </p:txBody>
      </p:sp>
      <p:grpSp>
        <p:nvGrpSpPr>
          <p:cNvPr id="3" name="Group 12"/>
          <p:cNvGrpSpPr>
            <a:grpSpLocks/>
          </p:cNvGrpSpPr>
          <p:nvPr/>
        </p:nvGrpSpPr>
        <p:grpSpPr bwMode="auto">
          <a:xfrm>
            <a:off x="7308304" y="1268760"/>
            <a:ext cx="1656000" cy="1080000"/>
            <a:chOff x="2016" y="1920"/>
            <a:chExt cx="1680" cy="1680"/>
          </a:xfrm>
          <a:effectLst>
            <a:outerShdw blurRad="127000" dist="38100" algn="l" rotWithShape="0">
              <a:prstClr val="black"/>
            </a:outerShdw>
          </a:effectLst>
          <a:scene3d>
            <a:camera prst="perspectiveFront" fov="5100000">
              <a:rot lat="0" lon="2100000" rev="0"/>
            </a:camera>
            <a:lightRig rig="flood" dir="t">
              <a:rot lat="0" lon="0" rev="13800000"/>
            </a:lightRig>
          </a:scene3d>
        </p:grpSpPr>
        <p:sp>
          <p:nvSpPr>
            <p:cNvPr id="29" name="Oval 13"/>
            <p:cNvSpPr>
              <a:spLocks noChangeArrowheads="1"/>
            </p:cNvSpPr>
            <p:nvPr/>
          </p:nvSpPr>
          <p:spPr bwMode="gray">
            <a:xfrm>
              <a:off x="2016" y="1920"/>
              <a:ext cx="1680" cy="1680"/>
            </a:xfrm>
            <a:prstGeom prst="ellipse">
              <a:avLst/>
            </a:prstGeom>
            <a:gradFill rotWithShape="1">
              <a:gsLst>
                <a:gs pos="0">
                  <a:srgbClr val="93B1FD"/>
                </a:gs>
                <a:gs pos="100000">
                  <a:srgbClr val="93B1FD">
                    <a:gamma/>
                    <a:shade val="30196"/>
                    <a:invGamma/>
                  </a:srgbClr>
                </a:gs>
              </a:gsLst>
              <a:lin ang="5400000" scaled="1"/>
            </a:gradFill>
            <a:ln>
              <a:noFill/>
            </a:ln>
            <a:effectLst>
              <a:outerShdw blurRad="184150" dist="241300" dir="11520000" sx="110000" sy="110000" algn="ctr">
                <a:srgbClr val="000000">
                  <a:alpha val="18000"/>
                </a:srgbClr>
              </a:outerShdw>
              <a:softEdge rad="63500"/>
            </a:effectLst>
            <a:sp3d extrusionH="107950" prstMaterial="plastic">
              <a:bevelT w="82550" h="63500" prst="divot"/>
              <a:bevelB/>
            </a:sp3d>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30"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3B1FD"/>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 xmlns:a14="http://schemas.microsoft.com/office/drawing/2010/main" w="0">
                  <a:solidFill>
                    <a:srgbClr val="BBF6EE"/>
                  </a:solidFill>
                  <a:prstDash val="solid"/>
                  <a:round/>
                  <a:headEnd/>
                  <a:tailEnd/>
                </a14:hiddenLine>
              </a:ext>
            </a:extLst>
          </p:spPr>
          <p:txBody>
            <a:bodyPr/>
            <a:lstStyle/>
            <a:p>
              <a:endParaRPr lang="en-US" dirty="0"/>
            </a:p>
          </p:txBody>
        </p:sp>
      </p:grpSp>
      <p:grpSp>
        <p:nvGrpSpPr>
          <p:cNvPr id="4" name="Group 12"/>
          <p:cNvGrpSpPr>
            <a:grpSpLocks/>
          </p:cNvGrpSpPr>
          <p:nvPr/>
        </p:nvGrpSpPr>
        <p:grpSpPr bwMode="auto">
          <a:xfrm>
            <a:off x="7643834" y="5286388"/>
            <a:ext cx="1428166" cy="1285884"/>
            <a:chOff x="2016" y="1920"/>
            <a:chExt cx="1680" cy="1680"/>
          </a:xfrm>
          <a:effectLst>
            <a:outerShdw blurRad="50800" dist="38100" algn="l" rotWithShape="0">
              <a:prstClr val="black">
                <a:alpha val="40000"/>
              </a:prstClr>
            </a:outerShdw>
          </a:effectLst>
          <a:scene3d>
            <a:camera prst="perspectiveFront" fov="5100000">
              <a:rot lat="0" lon="2100000" rev="0"/>
            </a:camera>
            <a:lightRig rig="flood" dir="t">
              <a:rot lat="0" lon="0" rev="13800000"/>
            </a:lightRig>
          </a:scene3d>
        </p:grpSpPr>
        <p:sp>
          <p:nvSpPr>
            <p:cNvPr id="50" name="Oval 13"/>
            <p:cNvSpPr>
              <a:spLocks noChangeArrowheads="1"/>
            </p:cNvSpPr>
            <p:nvPr/>
          </p:nvSpPr>
          <p:spPr bwMode="gray">
            <a:xfrm>
              <a:off x="2016" y="1920"/>
              <a:ext cx="1680" cy="1680"/>
            </a:xfrm>
            <a:prstGeom prst="ellipse">
              <a:avLst/>
            </a:prstGeom>
            <a:solidFill>
              <a:srgbClr val="CC66FF"/>
            </a:soli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51"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3B1FD"/>
                </a:gs>
              </a:gsLst>
              <a:lin ang="5400000" scaled="1"/>
            </a:gra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 xmlns:a14="http://schemas.microsoft.com/office/drawing/2010/main" w="0">
                  <a:solidFill>
                    <a:srgbClr val="BBF6EE"/>
                  </a:solidFill>
                  <a:prstDash val="solid"/>
                  <a:round/>
                  <a:headEnd/>
                  <a:tailEnd/>
                </a14:hiddenLine>
              </a:ext>
            </a:extLst>
          </p:spPr>
          <p:txBody>
            <a:bodyPr/>
            <a:lstStyle/>
            <a:p>
              <a:endParaRPr lang="en-US" dirty="0"/>
            </a:p>
          </p:txBody>
        </p:sp>
      </p:grpSp>
      <p:sp>
        <p:nvSpPr>
          <p:cNvPr id="46" name="Заголовок 1"/>
          <p:cNvSpPr txBox="1">
            <a:spLocks/>
          </p:cNvSpPr>
          <p:nvPr/>
        </p:nvSpPr>
        <p:spPr>
          <a:xfrm>
            <a:off x="7623448" y="908724"/>
            <a:ext cx="1520552" cy="440433"/>
          </a:xfrm>
          <a:prstGeom prst="rect">
            <a:avLst/>
          </a:prstGeom>
          <a:noFill/>
          <a:ln w="9525" cap="flat" cmpd="sng" algn="ctr">
            <a:noFill/>
            <a:prstDash val="solid"/>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1800" b="1" i="0" u="none" strike="noStrike" kern="1200" cap="none" spc="0" normalizeH="0" baseline="0" noProof="0" dirty="0">
              <a:ln w="1905"/>
              <a:solidFill>
                <a:schemeClr val="accent2">
                  <a:lumMod val="75000"/>
                </a:schemeClr>
              </a:solidFill>
              <a:effectLst>
                <a:innerShdw blurRad="69850" dist="43180" dir="5400000">
                  <a:srgbClr val="000000">
                    <a:alpha val="65000"/>
                  </a:srgbClr>
                </a:innerShdw>
              </a:effectLst>
              <a:uLnTx/>
              <a:uFillTx/>
              <a:latin typeface="+mn-lt"/>
              <a:ea typeface="+mn-ea"/>
              <a:cs typeface="+mn-cs"/>
            </a:endParaRPr>
          </a:p>
        </p:txBody>
      </p:sp>
      <p:grpSp>
        <p:nvGrpSpPr>
          <p:cNvPr id="6" name="Group 12"/>
          <p:cNvGrpSpPr>
            <a:grpSpLocks/>
          </p:cNvGrpSpPr>
          <p:nvPr/>
        </p:nvGrpSpPr>
        <p:grpSpPr bwMode="auto">
          <a:xfrm>
            <a:off x="7143768" y="3714752"/>
            <a:ext cx="1388232" cy="1214446"/>
            <a:chOff x="2016" y="1920"/>
            <a:chExt cx="1680" cy="1680"/>
          </a:xfrm>
          <a:effectLst>
            <a:outerShdw blurRad="50800" dist="38100" algn="l" rotWithShape="0">
              <a:prstClr val="black">
                <a:alpha val="40000"/>
              </a:prstClr>
            </a:outerShdw>
          </a:effectLst>
          <a:scene3d>
            <a:camera prst="perspectiveFront" fov="5100000">
              <a:rot lat="0" lon="2100000" rev="0"/>
            </a:camera>
            <a:lightRig rig="flood" dir="t">
              <a:rot lat="0" lon="0" rev="13800000"/>
            </a:lightRig>
          </a:scene3d>
        </p:grpSpPr>
        <p:sp>
          <p:nvSpPr>
            <p:cNvPr id="39" name="Oval 13"/>
            <p:cNvSpPr>
              <a:spLocks noChangeArrowheads="1"/>
            </p:cNvSpPr>
            <p:nvPr/>
          </p:nvSpPr>
          <p:spPr bwMode="gray">
            <a:xfrm>
              <a:off x="2016" y="1920"/>
              <a:ext cx="1680" cy="1680"/>
            </a:xfrm>
            <a:prstGeom prst="ellipse">
              <a:avLst/>
            </a:prstGeom>
            <a:solidFill>
              <a:srgbClr val="FF99CC"/>
            </a:soli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44"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solidFill>
              <a:srgbClr val="EFB3F0"/>
            </a:solidFill>
            <a:ln>
              <a:noFill/>
            </a:ln>
            <a:effectLst>
              <a:outerShdw blurRad="184150" dist="241300" dir="11520000" sx="110000" sy="110000" algn="ctr">
                <a:srgbClr val="000000">
                  <a:alpha val="18000"/>
                </a:srgbClr>
              </a:outerShdw>
            </a:effectLst>
            <a:sp3d extrusionH="107950" prstMaterial="plastic">
              <a:bevelT w="82550" h="63500" prst="divot"/>
              <a:bevelB/>
            </a:sp3d>
            <a:extLst>
              <a:ext uri="{91240B29-F687-4F45-9708-019B960494DF}">
                <a14:hiddenLine xmlns="" xmlns:a14="http://schemas.microsoft.com/office/drawing/2010/main" w="0">
                  <a:solidFill>
                    <a:srgbClr val="BBF6EE"/>
                  </a:solidFill>
                  <a:prstDash val="solid"/>
                  <a:round/>
                  <a:headEnd/>
                  <a:tailEnd/>
                </a14:hiddenLine>
              </a:ext>
            </a:extLst>
          </p:spPr>
          <p:txBody>
            <a:bodyPr/>
            <a:lstStyle/>
            <a:p>
              <a:endParaRPr lang="en-US" dirty="0"/>
            </a:p>
          </p:txBody>
        </p:sp>
      </p:grpSp>
    </p:spTree>
    <p:extLst>
      <p:ext uri="{BB962C8B-B14F-4D97-AF65-F5344CB8AC3E}">
        <p14:creationId xmlns="" xmlns:p14="http://schemas.microsoft.com/office/powerpoint/2010/main" val="3295003314"/>
      </p:ext>
    </p:extLst>
  </p:cSld>
  <p:clrMapOvr>
    <a:masterClrMapping/>
  </p:clrMapOvr>
  <p:transition spd="med">
    <p:split orient="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5_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7_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19_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3560</TotalTime>
  <Words>2713</Words>
  <Application>Microsoft Office PowerPoint</Application>
  <PresentationFormat>Экран (4:3)</PresentationFormat>
  <Paragraphs>678</Paragraphs>
  <Slides>53</Slides>
  <Notes>21</Notes>
  <HiddenSlides>0</HiddenSlides>
  <MMClips>0</MMClips>
  <ScaleCrop>false</ScaleCrop>
  <HeadingPairs>
    <vt:vector size="6" baseType="variant">
      <vt:variant>
        <vt:lpstr>Тема</vt:lpstr>
      </vt:variant>
      <vt:variant>
        <vt:i4>4</vt:i4>
      </vt:variant>
      <vt:variant>
        <vt:lpstr>Внедренные серверы OLE</vt:lpstr>
      </vt:variant>
      <vt:variant>
        <vt:i4>1</vt:i4>
      </vt:variant>
      <vt:variant>
        <vt:lpstr>Заголовки слайдов</vt:lpstr>
      </vt:variant>
      <vt:variant>
        <vt:i4>53</vt:i4>
      </vt:variant>
    </vt:vector>
  </HeadingPairs>
  <TitlesOfParts>
    <vt:vector size="58" baseType="lpstr">
      <vt:lpstr>Городская</vt:lpstr>
      <vt:lpstr>5_Городская</vt:lpstr>
      <vt:lpstr>7_Городская</vt:lpstr>
      <vt:lpstr>19_Городская</vt:lpstr>
      <vt:lpstr>Лист Microsoft Office Excel 97-2003</vt:lpstr>
      <vt:lpstr>Слайд 1</vt:lpstr>
      <vt:lpstr>Слайд 2</vt:lpstr>
      <vt:lpstr>Глоссарий</vt:lpstr>
      <vt:lpstr>Слайд 4</vt:lpstr>
      <vt:lpstr>ОСНОВНЫЕ ПОДХОДЫ  К ФОРМИРОВАНИЮ  БЮДЖЕТА</vt:lpstr>
      <vt:lpstr>Слайд 6</vt:lpstr>
      <vt:lpstr>ПОКАЗАТЕЛИ ПРОГНОЗА СОЦИАЛЬНО-ЭКОНОМИЧЕСКОГО РАЗВИТИЯ ОРЛОВСКОГО РАЙОНА</vt:lpstr>
      <vt:lpstr>Основные характеристики бюджета Орловского района   на 2025-2027 годы</vt:lpstr>
      <vt:lpstr>Слайд 9</vt:lpstr>
      <vt:lpstr>ДОХОДЫ БЮДЖЕТА</vt:lpstr>
      <vt:lpstr>Собственные доходы консолидированного БЮДЖЕТА и бюджета Орловского района</vt:lpstr>
      <vt:lpstr> Структура налоговых и неналоговых доходов бюджета Орловского района  в 2025  году</vt:lpstr>
      <vt:lpstr>    Налоговые и неналоговые доходы  бюджета Орловского района сформированы с  учетом прогноза социально-экономического развития Орловского района, основных направлений бюджетной и налоговой политики  Орловского района, действующего бюджетного и налогового  законодательства  </vt:lpstr>
      <vt:lpstr>      </vt:lpstr>
      <vt:lpstr>Безвозмездные поступления из областного бюджета</vt:lpstr>
      <vt:lpstr>РАСХОДЫ БЮДЖЕТА</vt:lpstr>
      <vt:lpstr>Слайд 17</vt:lpstr>
      <vt:lpstr>Слайд 18</vt:lpstr>
      <vt:lpstr>Расходы на реализацию национальных проектов в 2025 году </vt:lpstr>
      <vt:lpstr>Слайд 20</vt:lpstr>
      <vt:lpstr>Слайд 21</vt:lpstr>
      <vt:lpstr>Слайд 22</vt:lpstr>
      <vt:lpstr> ДОРОЖНЫЙ ФОНД ОРЛОВСКОГО РАЙОНА</vt:lpstr>
      <vt:lpstr>Слайд 24</vt:lpstr>
      <vt:lpstr>На обеспечение жильем жителей района в 2025 - 2027 годах предусмотрено  40464,9  тыс. рублей</vt:lpstr>
      <vt:lpstr>РАСХОДЫ  по главному распорядителю средств  Управлению образования  Орловского района</vt:lpstr>
      <vt:lpstr>Расходы бюджета Орловского района на 2025-2027 годы по Управлению образования</vt:lpstr>
      <vt:lpstr>Слайд 28</vt:lpstr>
      <vt:lpstr>Слайд 29</vt:lpstr>
      <vt:lpstr>Слайд 30</vt:lpstr>
      <vt:lpstr>Исполнение Указа Президента №597 от 07.05.2012                                                                                           ( рублей)</vt:lpstr>
      <vt:lpstr> Динамика расходов бюджета Орловского района по  Управлению культуры и спорта                                                                                      млн.рублей</vt:lpstr>
      <vt:lpstr> Расходы на дополнительное образование  </vt:lpstr>
      <vt:lpstr>Расходы по разделу «Культура»                                                             млн.рублей</vt:lpstr>
      <vt:lpstr> Расходы по разделу «Культура»                                                           млн.рублей</vt:lpstr>
      <vt:lpstr>  Расходы по разделу «Физическая культура и спорт»                                                                                                           млн.рублей </vt:lpstr>
      <vt:lpstr> Дополнительные средства из бюджета Орловского района   на 2025 год </vt:lpstr>
      <vt:lpstr> Государственная поддержка отрасли «Культуры» книжный фонд </vt:lpstr>
      <vt:lpstr>   Динамика расходов бюджета Орловского района на социальную политику                                                 тыс.рублей </vt:lpstr>
      <vt:lpstr>  На исполнительно-распорядительные функции за счет местного бюджета                                                           тыс.рублей </vt:lpstr>
      <vt:lpstr>  На исполнительно-распорядительные функции за счет областного  бюджета                                                           тыс.рублей </vt:lpstr>
      <vt:lpstr>Расходы для  МБУ «ЦСО»                              тыс.рублей</vt:lpstr>
      <vt:lpstr>.</vt:lpstr>
      <vt:lpstr>Меры социальной поддержки отдельным категориям граждан</vt:lpstr>
      <vt:lpstr>Слайд 45</vt:lpstr>
      <vt:lpstr>Слайд 46</vt:lpstr>
      <vt:lpstr>Слайд 47</vt:lpstr>
      <vt:lpstr>Слайд 48</vt:lpstr>
      <vt:lpstr>Слайд 49</vt:lpstr>
      <vt:lpstr>Расходы на защиту от чрезвычайных ситуаций, пожарная безопасность  тыс.рублей</vt:lpstr>
      <vt:lpstr>Особенности межбюджетных отношений  в Орловском районе на 2025 год</vt:lpstr>
      <vt:lpstr>Слайд 52</vt:lpstr>
      <vt:lpstr>Слайд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финансов Ростовской области</dc:title>
  <dc:creator>Yureva_AD</dc:creator>
  <cp:lastModifiedBy>user</cp:lastModifiedBy>
  <cp:revision>343</cp:revision>
  <dcterms:created xsi:type="dcterms:W3CDTF">2018-11-09T14:42:42Z</dcterms:created>
  <dcterms:modified xsi:type="dcterms:W3CDTF">2025-01-21T12:18:18Z</dcterms:modified>
</cp:coreProperties>
</file>