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93"/>
  </p:notesMasterIdLst>
  <p:handoutMasterIdLst>
    <p:handoutMasterId r:id="rId94"/>
  </p:handoutMasterIdLst>
  <p:sldIdLst>
    <p:sldId id="1608" r:id="rId2"/>
    <p:sldId id="1748" r:id="rId3"/>
    <p:sldId id="1749" r:id="rId4"/>
    <p:sldId id="1746" r:id="rId5"/>
    <p:sldId id="1612" r:id="rId6"/>
    <p:sldId id="1611" r:id="rId7"/>
    <p:sldId id="1540" r:id="rId8"/>
    <p:sldId id="1543" r:id="rId9"/>
    <p:sldId id="1750" r:id="rId10"/>
    <p:sldId id="1484" r:id="rId11"/>
    <p:sldId id="1544" r:id="rId12"/>
    <p:sldId id="1456" r:id="rId13"/>
    <p:sldId id="1545" r:id="rId14"/>
    <p:sldId id="1751" r:id="rId15"/>
    <p:sldId id="1491" r:id="rId16"/>
    <p:sldId id="1613" r:id="rId17"/>
    <p:sldId id="1547" r:id="rId18"/>
    <p:sldId id="1610" r:id="rId19"/>
    <p:sldId id="1550" r:id="rId20"/>
    <p:sldId id="1518" r:id="rId21"/>
    <p:sldId id="1747" r:id="rId22"/>
    <p:sldId id="1685" r:id="rId23"/>
    <p:sldId id="1686" r:id="rId24"/>
    <p:sldId id="1687" r:id="rId25"/>
    <p:sldId id="1688" r:id="rId26"/>
    <p:sldId id="1689" r:id="rId27"/>
    <p:sldId id="1690" r:id="rId28"/>
    <p:sldId id="1691" r:id="rId29"/>
    <p:sldId id="1692" r:id="rId30"/>
    <p:sldId id="1693" r:id="rId31"/>
    <p:sldId id="1694" r:id="rId32"/>
    <p:sldId id="1695" r:id="rId33"/>
    <p:sldId id="1696" r:id="rId34"/>
    <p:sldId id="1697" r:id="rId35"/>
    <p:sldId id="1698" r:id="rId36"/>
    <p:sldId id="1699" r:id="rId37"/>
    <p:sldId id="1700" r:id="rId38"/>
    <p:sldId id="1701" r:id="rId39"/>
    <p:sldId id="1702" r:id="rId40"/>
    <p:sldId id="1703" r:id="rId41"/>
    <p:sldId id="1704" r:id="rId42"/>
    <p:sldId id="1705" r:id="rId43"/>
    <p:sldId id="1706" r:id="rId44"/>
    <p:sldId id="1707" r:id="rId45"/>
    <p:sldId id="1708" r:id="rId46"/>
    <p:sldId id="1709" r:id="rId47"/>
    <p:sldId id="1710" r:id="rId48"/>
    <p:sldId id="1711" r:id="rId49"/>
    <p:sldId id="1712" r:id="rId50"/>
    <p:sldId id="1713" r:id="rId51"/>
    <p:sldId id="1714" r:id="rId52"/>
    <p:sldId id="1715" r:id="rId53"/>
    <p:sldId id="1716" r:id="rId54"/>
    <p:sldId id="1718" r:id="rId55"/>
    <p:sldId id="1719" r:id="rId56"/>
    <p:sldId id="1720" r:id="rId57"/>
    <p:sldId id="1721" r:id="rId58"/>
    <p:sldId id="1722" r:id="rId59"/>
    <p:sldId id="1723" r:id="rId60"/>
    <p:sldId id="1724" r:id="rId61"/>
    <p:sldId id="1725" r:id="rId62"/>
    <p:sldId id="1726" r:id="rId63"/>
    <p:sldId id="1727" r:id="rId64"/>
    <p:sldId id="1728" r:id="rId65"/>
    <p:sldId id="1729" r:id="rId66"/>
    <p:sldId id="1730" r:id="rId67"/>
    <p:sldId id="1731" r:id="rId68"/>
    <p:sldId id="1734" r:id="rId69"/>
    <p:sldId id="1735" r:id="rId70"/>
    <p:sldId id="1736" r:id="rId71"/>
    <p:sldId id="1737" r:id="rId72"/>
    <p:sldId id="1738" r:id="rId73"/>
    <p:sldId id="1739" r:id="rId74"/>
    <p:sldId id="1740" r:id="rId75"/>
    <p:sldId id="1741" r:id="rId76"/>
    <p:sldId id="1742" r:id="rId77"/>
    <p:sldId id="1743" r:id="rId78"/>
    <p:sldId id="1744" r:id="rId79"/>
    <p:sldId id="1597" r:id="rId80"/>
    <p:sldId id="1618" r:id="rId81"/>
    <p:sldId id="1609" r:id="rId82"/>
    <p:sldId id="1601" r:id="rId83"/>
    <p:sldId id="1602" r:id="rId84"/>
    <p:sldId id="1619" r:id="rId85"/>
    <p:sldId id="1574" r:id="rId86"/>
    <p:sldId id="1604" r:id="rId87"/>
    <p:sldId id="1620" r:id="rId88"/>
    <p:sldId id="1621" r:id="rId89"/>
    <p:sldId id="1605" r:id="rId90"/>
    <p:sldId id="1549" r:id="rId91"/>
    <p:sldId id="1745" r:id="rId92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AB08C08-DE80-4EFC-A0E1-DD5139A14AC8}">
          <p14:sldIdLst>
            <p14:sldId id="1608"/>
            <p14:sldId id="1748"/>
            <p14:sldId id="1749"/>
            <p14:sldId id="1746"/>
            <p14:sldId id="1612"/>
            <p14:sldId id="1611"/>
            <p14:sldId id="1540"/>
            <p14:sldId id="1543"/>
            <p14:sldId id="1750"/>
            <p14:sldId id="1484"/>
            <p14:sldId id="1544"/>
            <p14:sldId id="1456"/>
            <p14:sldId id="1545"/>
            <p14:sldId id="1751"/>
            <p14:sldId id="1491"/>
            <p14:sldId id="1613"/>
            <p14:sldId id="1547"/>
            <p14:sldId id="1610"/>
            <p14:sldId id="1550"/>
            <p14:sldId id="1518"/>
            <p14:sldId id="1747"/>
            <p14:sldId id="1685"/>
            <p14:sldId id="1686"/>
            <p14:sldId id="1687"/>
            <p14:sldId id="1688"/>
            <p14:sldId id="1689"/>
            <p14:sldId id="1690"/>
            <p14:sldId id="1691"/>
            <p14:sldId id="1692"/>
            <p14:sldId id="1693"/>
            <p14:sldId id="1694"/>
            <p14:sldId id="1695"/>
            <p14:sldId id="1696"/>
            <p14:sldId id="1697"/>
            <p14:sldId id="1698"/>
            <p14:sldId id="1699"/>
            <p14:sldId id="1700"/>
            <p14:sldId id="1701"/>
            <p14:sldId id="1702"/>
            <p14:sldId id="1703"/>
            <p14:sldId id="1704"/>
            <p14:sldId id="1705"/>
            <p14:sldId id="1706"/>
            <p14:sldId id="1707"/>
            <p14:sldId id="1708"/>
            <p14:sldId id="1709"/>
            <p14:sldId id="1710"/>
            <p14:sldId id="1711"/>
            <p14:sldId id="1712"/>
            <p14:sldId id="1713"/>
            <p14:sldId id="1714"/>
            <p14:sldId id="1715"/>
            <p14:sldId id="1716"/>
            <p14:sldId id="1718"/>
            <p14:sldId id="1719"/>
            <p14:sldId id="1720"/>
            <p14:sldId id="1721"/>
            <p14:sldId id="1722"/>
            <p14:sldId id="1723"/>
            <p14:sldId id="1724"/>
            <p14:sldId id="1725"/>
            <p14:sldId id="1726"/>
            <p14:sldId id="1727"/>
            <p14:sldId id="1728"/>
            <p14:sldId id="1729"/>
            <p14:sldId id="1730"/>
            <p14:sldId id="1731"/>
            <p14:sldId id="1734"/>
            <p14:sldId id="1735"/>
            <p14:sldId id="1736"/>
            <p14:sldId id="1737"/>
            <p14:sldId id="1738"/>
            <p14:sldId id="1739"/>
            <p14:sldId id="1740"/>
            <p14:sldId id="1741"/>
            <p14:sldId id="1742"/>
            <p14:sldId id="1743"/>
            <p14:sldId id="1744"/>
            <p14:sldId id="1597"/>
            <p14:sldId id="1618"/>
            <p14:sldId id="1609"/>
            <p14:sldId id="1601"/>
            <p14:sldId id="1602"/>
            <p14:sldId id="1619"/>
            <p14:sldId id="1574"/>
            <p14:sldId id="1604"/>
            <p14:sldId id="1620"/>
            <p14:sldId id="1621"/>
            <p14:sldId id="1605"/>
            <p14:sldId id="1549"/>
            <p14:sldId id="17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74"/>
    <a:srgbClr val="F57777"/>
    <a:srgbClr val="F35757"/>
    <a:srgbClr val="FFDEC9"/>
    <a:srgbClr val="FDF7CB"/>
    <a:srgbClr val="26F67A"/>
    <a:srgbClr val="FCF796"/>
    <a:srgbClr val="EBE78D"/>
    <a:srgbClr val="FADF7E"/>
    <a:srgbClr val="1A3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184" autoAdjust="0"/>
  </p:normalViewPr>
  <p:slideViewPr>
    <p:cSldViewPr>
      <p:cViewPr varScale="1">
        <p:scale>
          <a:sx n="107" d="100"/>
          <a:sy n="107" d="100"/>
        </p:scale>
        <p:origin x="17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9218559048994533E-2"/>
          <c:w val="0.95804950938645983"/>
          <c:h val="0.850805849158547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7950" h="127000" prst="slope"/>
              <a:bevelB w="0" h="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Lbls>
            <c:dLbl>
              <c:idx val="0"/>
              <c:layout>
                <c:manualLayout>
                  <c:x val="-2.1749720116568292E-4"/>
                  <c:y val="0.16661954227308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460034355157176E-3"/>
                  <c:y val="0.10794231196533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953598012802012E-3"/>
                  <c:y val="0.119812325657509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607733399992623E-2"/>
                  <c:y val="-1.7423249268599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381170610673673E-2"/>
                  <c:y val="-2.0736769988519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 2023</c:v>
                </c:pt>
                <c:pt idx="1">
                  <c:v>Факт 2024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454.5</c:v>
                </c:pt>
                <c:pt idx="1">
                  <c:v>477.8</c:v>
                </c:pt>
              </c:numCache>
            </c:numRef>
          </c:val>
          <c:shape val="box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13373144"/>
        <c:axId val="613372752"/>
        <c:axId val="578926352"/>
      </c:bar3DChart>
      <c:catAx>
        <c:axId val="613373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613372752"/>
        <c:crosses val="autoZero"/>
        <c:auto val="1"/>
        <c:lblAlgn val="ctr"/>
        <c:lblOffset val="100"/>
        <c:noMultiLvlLbl val="0"/>
      </c:catAx>
      <c:valAx>
        <c:axId val="613372752"/>
        <c:scaling>
          <c:orientation val="minMax"/>
          <c:min val="80"/>
        </c:scaling>
        <c:delete val="1"/>
        <c:axPos val="l"/>
        <c:numFmt formatCode="General" sourceLinked="1"/>
        <c:majorTickMark val="out"/>
        <c:minorTickMark val="none"/>
        <c:tickLblPos val="none"/>
        <c:crossAx val="613373144"/>
        <c:crosses val="autoZero"/>
        <c:crossBetween val="between"/>
        <c:majorUnit val="20"/>
      </c:valAx>
      <c:serAx>
        <c:axId val="578926352"/>
        <c:scaling>
          <c:orientation val="minMax"/>
        </c:scaling>
        <c:delete val="1"/>
        <c:axPos val="b"/>
        <c:majorTickMark val="out"/>
        <c:minorTickMark val="none"/>
        <c:tickLblPos val="none"/>
        <c:crossAx val="6133727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7550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dirty="0" smtClean="0"/>
                      <a:t>4383</a:t>
                    </a:r>
                  </a:p>
                  <a:p>
                    <a:endParaRPr lang="en-US" sz="1600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6970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4691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16359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414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139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ФОТ</c:v>
                </c:pt>
                <c:pt idx="1">
                  <c:v>Комм. расходы</c:v>
                </c:pt>
                <c:pt idx="2">
                  <c:v>Тех. обслуживание оборудования</c:v>
                </c:pt>
                <c:pt idx="3">
                  <c:v>Клининговые услуги</c:v>
                </c:pt>
                <c:pt idx="4">
                  <c:v>Налоги</c:v>
                </c:pt>
                <c:pt idx="5">
                  <c:v>Прочие работы услуги</c:v>
                </c:pt>
                <c:pt idx="6">
                  <c:v>Химические реагенты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7550</c:v>
                </c:pt>
                <c:pt idx="1">
                  <c:v>4383</c:v>
                </c:pt>
                <c:pt idx="2">
                  <c:v>6970</c:v>
                </c:pt>
                <c:pt idx="3">
                  <c:v>4691</c:v>
                </c:pt>
                <c:pt idx="4">
                  <c:v>16359</c:v>
                </c:pt>
                <c:pt idx="5">
                  <c:v>414</c:v>
                </c:pt>
                <c:pt idx="6">
                  <c:v>139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617708288"/>
        <c:axId val="617707896"/>
        <c:axId val="540907960"/>
      </c:bar3DChart>
      <c:valAx>
        <c:axId val="617707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17708288"/>
        <c:crosses val="autoZero"/>
        <c:crossBetween val="between"/>
      </c:valAx>
      <c:catAx>
        <c:axId val="617708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</c:spPr>
        <c:crossAx val="617707896"/>
        <c:crosses val="autoZero"/>
        <c:auto val="1"/>
        <c:lblAlgn val="ctr"/>
        <c:lblOffset val="100"/>
        <c:noMultiLvlLbl val="0"/>
      </c:catAx>
      <c:serAx>
        <c:axId val="540907960"/>
        <c:scaling>
          <c:orientation val="minMax"/>
        </c:scaling>
        <c:delete val="1"/>
        <c:axPos val="b"/>
        <c:majorTickMark val="out"/>
        <c:minorTickMark val="none"/>
        <c:tickLblPos val="nextTo"/>
        <c:crossAx val="61770789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3.5416666666666589E-2"/>
                  <c:y val="-6.875000000000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1235</c:v>
                </c:pt>
                <c:pt idx="1">
                  <c:v>1250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6980520"/>
        <c:axId val="616980912"/>
        <c:axId val="0"/>
      </c:bar3DChart>
      <c:catAx>
        <c:axId val="616980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980912"/>
        <c:crosses val="autoZero"/>
        <c:auto val="1"/>
        <c:lblAlgn val="ctr"/>
        <c:lblOffset val="100"/>
        <c:noMultiLvlLbl val="0"/>
      </c:catAx>
      <c:valAx>
        <c:axId val="61698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980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00268967559841"/>
          <c:y val="3.6305894705108817E-2"/>
          <c:w val="0.63706357264115065"/>
          <c:h val="0.927388210589792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</c:spPr>
          <c:explosion val="1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FFCC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5"/>
            <c:bubble3D val="0"/>
            <c:spPr>
              <a:solidFill>
                <a:srgbClr val="009999"/>
              </a:solidFill>
            </c:spPr>
          </c:dPt>
          <c:dPt>
            <c:idx val="6"/>
            <c:bubble3D val="0"/>
            <c:spPr>
              <a:solidFill>
                <a:srgbClr val="99CCFF"/>
              </a:solidFill>
            </c:spPr>
          </c:dPt>
          <c:cat>
            <c:strRef>
              <c:f>Лист1!$A$2:$A$9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7"/>
                <c:pt idx="0">
                  <c:v>50.5</c:v>
                </c:pt>
                <c:pt idx="1">
                  <c:v>13.3</c:v>
                </c:pt>
                <c:pt idx="2">
                  <c:v>10.6</c:v>
                </c:pt>
                <c:pt idx="3">
                  <c:v>9.7000000000000011</c:v>
                </c:pt>
                <c:pt idx="4">
                  <c:v>9.4</c:v>
                </c:pt>
                <c:pt idx="5">
                  <c:v>3.7</c:v>
                </c:pt>
                <c:pt idx="6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7"/>
        <c:holeSize val="79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18226373332943"/>
          <c:y val="9.8694054211416818E-3"/>
          <c:w val="0.71831007521904033"/>
          <c:h val="0.641468113388900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bubble3D val="0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baseline="0">
                    <a:latin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147.4</c:v>
                </c:pt>
                <c:pt idx="1">
                  <c:v>27.7</c:v>
                </c:pt>
                <c:pt idx="2">
                  <c:v>817.3</c:v>
                </c:pt>
                <c:pt idx="3">
                  <c:v>27.3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573963254593221E-2"/>
          <c:y val="9.8505078169584398E-3"/>
          <c:w val="0.98733703703703657"/>
          <c:h val="0.9873370370370365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09398221310951"/>
          <c:y val="1.2587896080878309E-2"/>
          <c:w val="0.71222179369884853"/>
          <c:h val="0.6360311320694379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bubble3D val="0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57150"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6.0882815202199314E-3"/>
                  <c:y val="-2.7874541734387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normalizeH="0" baseline="0">
                    <a:solidFill>
                      <a:schemeClr val="tx1"/>
                    </a:solidFill>
                    <a:latin typeface="Tahom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165.3</c:v>
                </c:pt>
                <c:pt idx="1">
                  <c:v>31.5</c:v>
                </c:pt>
                <c:pt idx="2">
                  <c:v>833.1</c:v>
                </c:pt>
                <c:pt idx="3">
                  <c:v>65.900000000000006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5"/>
      <c:rotY val="42"/>
      <c:depthPercent val="1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12"/>
          <c:dPt>
            <c:idx val="0"/>
            <c:bubble3D val="0"/>
            <c:explosion val="15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bubble3D val="0"/>
            <c:explosion val="16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bubble3D val="0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bubble3D val="0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bubble3D val="0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bubble3D val="0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bubble3D val="0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bubble3D val="0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bubble3D val="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bubble3D val="0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bubble3D val="0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31,9%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050763207671707E-2"/>
                  <c:y val="-0.166641887993973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653525781420123E-2"/>
                  <c:y val="-5.6228431432160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9407042036588044E-2"/>
                  <c:y val="2.6673283375574959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5,9%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0939862643917726E-2"/>
                  <c:y val="-3.4331561627339642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5,7%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791171212558271E-2"/>
                  <c:y val="-6.9856948582462192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5,2%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6202766902740934E-2"/>
                  <c:y val="-5.6701327148182004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3,3%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2596005806539911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2,9%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5649056437777763E-2"/>
                  <c:y val="-0.11287303333961175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1,9%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5826551708969395E-3"/>
                  <c:y val="-5.9699979089519122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1,6%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6.5844037302599814E-2"/>
                  <c:y val="-2.5562877519454973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0,6%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6.4040601768354383E-2"/>
                  <c:y val="2.3879287204715095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0,3%</a:t>
                    </a:r>
                    <a:endParaRPr lang="en-US" sz="14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Sheet1!$B$1:$N$2</c:f>
              <c:multiLvlStrCache>
                <c:ptCount val="13"/>
                <c:lvl>
                  <c:pt idx="0">
                    <c:v>374 600.2</c:v>
                  </c:pt>
                  <c:pt idx="1">
                    <c:v>781 741.8</c:v>
                  </c:pt>
                  <c:pt idx="2">
                    <c:v>93 805.9</c:v>
                  </c:pt>
                  <c:pt idx="3">
                    <c:v>4 616.9</c:v>
                  </c:pt>
                  <c:pt idx="4">
                    <c:v>5 565.2</c:v>
                  </c:pt>
                  <c:pt idx="5">
                    <c:v>27 877.9</c:v>
                  </c:pt>
                  <c:pt idx="6">
                    <c:v>106 206.4</c:v>
                  </c:pt>
                  <c:pt idx="7">
                    <c:v>31 548.8</c:v>
                  </c:pt>
                  <c:pt idx="9">
                    <c:v>67 838.0</c:v>
                  </c:pt>
                  <c:pt idx="10">
                    <c:v>12 096.6</c:v>
                  </c:pt>
                  <c:pt idx="12">
                    <c:v>419.8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#\ ##0.0</c:formatCode>
                <c:ptCount val="13"/>
                <c:pt idx="0">
                  <c:v>374600.2</c:v>
                </c:pt>
                <c:pt idx="1">
                  <c:v>781741.8</c:v>
                </c:pt>
                <c:pt idx="2">
                  <c:v>93805.9</c:v>
                </c:pt>
                <c:pt idx="3">
                  <c:v>4616.8999999999996</c:v>
                </c:pt>
                <c:pt idx="4">
                  <c:v>5565.2</c:v>
                </c:pt>
                <c:pt idx="5">
                  <c:v>27877.9</c:v>
                </c:pt>
                <c:pt idx="6">
                  <c:v>106206.39999999999</c:v>
                </c:pt>
                <c:pt idx="7">
                  <c:v>31548.799999999999</c:v>
                </c:pt>
                <c:pt idx="9">
                  <c:v>67838</c:v>
                </c:pt>
                <c:pt idx="10">
                  <c:v>12096.6</c:v>
                </c:pt>
                <c:pt idx="12">
                  <c:v>419.8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bubble3D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Sheet1!$B$1:$N$2</c:f>
              <c:multiLvlStrCache>
                <c:ptCount val="13"/>
                <c:lvl>
                  <c:pt idx="0">
                    <c:v>374 600.2</c:v>
                  </c:pt>
                  <c:pt idx="1">
                    <c:v>781 741.8</c:v>
                  </c:pt>
                  <c:pt idx="2">
                    <c:v>93 805.9</c:v>
                  </c:pt>
                  <c:pt idx="3">
                    <c:v>4 616.9</c:v>
                  </c:pt>
                  <c:pt idx="4">
                    <c:v>5 565.2</c:v>
                  </c:pt>
                  <c:pt idx="5">
                    <c:v>27 877.9</c:v>
                  </c:pt>
                  <c:pt idx="6">
                    <c:v>106 206.4</c:v>
                  </c:pt>
                  <c:pt idx="7">
                    <c:v>31 548.8</c:v>
                  </c:pt>
                  <c:pt idx="9">
                    <c:v>67 838.0</c:v>
                  </c:pt>
                  <c:pt idx="10">
                    <c:v>12 096.6</c:v>
                  </c:pt>
                  <c:pt idx="12">
                    <c:v>419.8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229">
          <a:noFill/>
        </a:ln>
      </c:spPr>
    </c:plotArea>
    <c:legend>
      <c:legendPos val="r"/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8485330462993557"/>
          <c:y val="7.0628486007032988E-3"/>
          <c:w val="0.41514670303085538"/>
          <c:h val="0.97410288846409065"/>
        </c:manualLayout>
      </c:layout>
      <c:overlay val="0"/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3240740740740899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bubble3D val="0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11.6</c:v>
                </c:pt>
                <c:pt idx="1">
                  <c:v>10.8</c:v>
                </c:pt>
                <c:pt idx="2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45429995330103E-2"/>
          <c:y val="1.3234889548155047E-4"/>
          <c:w val="0.98733703703703657"/>
          <c:h val="0.98733703703703657"/>
        </c:manualLayout>
      </c:layout>
      <c:doughnutChart>
        <c:varyColors val="1"/>
        <c:ser>
          <c:idx val="7"/>
          <c:order val="1"/>
          <c:tx>
            <c:strRef>
              <c:f>Лист1!$I$1</c:f>
              <c:strCache>
                <c:ptCount val="1"/>
                <c:pt idx="0">
                  <c:v>Столбец7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Лист1!$I$2:$I$4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bubble3D val="0"/>
            <c:spPr>
              <a:solidFill>
                <a:srgbClr val="E31E24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15.2</c:v>
                </c:pt>
                <c:pt idx="1">
                  <c:v>73.400000000000006</c:v>
                </c:pt>
                <c:pt idx="2">
                  <c:v>28.4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15397208"/>
        <c:axId val="615397600"/>
      </c:barChart>
      <c:catAx>
        <c:axId val="615397208"/>
        <c:scaling>
          <c:orientation val="minMax"/>
        </c:scaling>
        <c:delete val="1"/>
        <c:axPos val="l"/>
        <c:majorTickMark val="out"/>
        <c:minorTickMark val="none"/>
        <c:tickLblPos val="none"/>
        <c:crossAx val="615397600"/>
        <c:crosses val="autoZero"/>
        <c:auto val="1"/>
        <c:lblAlgn val="ctr"/>
        <c:lblOffset val="100"/>
        <c:noMultiLvlLbl val="0"/>
      </c:catAx>
      <c:valAx>
        <c:axId val="615397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615397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image" Target="../media/image72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image" Target="../media/image150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image" Target="../media/image217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451,6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295,6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Vert="1" custFlipHor="0" custScaleX="1622" custScaleY="15344" custLinFactY="75658" custLinFactNeighborX="-3639" custLinFactNeighborY="1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 custScaleX="100717" custLinFactNeighborX="-87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 custLinFactNeighborX="-3361" custLinFactNeighborY="1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ScaleX="92807" custLinFactNeighborX="14662" custLinFactNeighborY="-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90036" custScaleY="100592" custLinFactNeighborX="1082" custLinFactNeighborY="-34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28BA453-0889-48FD-B4E1-047F2F75C6DD}" type="presOf" srcId="{87C384E9-981D-46AF-AF2D-07A67254F83C}" destId="{6248BCD4-A678-4468-A98B-BC566234D991}" srcOrd="0" destOrd="0" presId="urn:microsoft.com/office/officeart/2005/8/layout/hList7#1"/>
    <dgm:cxn modelId="{456A3152-BF14-4515-9C46-D49C668A946A}" type="presOf" srcId="{A9A750A6-404D-4552-89C2-ED9A466FB11C}" destId="{A252FFEA-29ED-496A-98E8-AD9E29D8A2D3}" srcOrd="0" destOrd="0" presId="urn:microsoft.com/office/officeart/2005/8/layout/hList7#1"/>
    <dgm:cxn modelId="{51C90521-4808-4B41-BF9F-1CC534827DA5}" type="presOf" srcId="{7853CD7C-0DA8-4300-91EC-0964CC7266A8}" destId="{F40A4E3B-AC43-434D-812F-76AF282384F7}" srcOrd="0" destOrd="0" presId="urn:microsoft.com/office/officeart/2005/8/layout/hList7#1"/>
    <dgm:cxn modelId="{1B644FEE-CEC2-4CED-831D-556A9456E391}" type="presOf" srcId="{4A2AFEF0-04E7-4134-B7A5-8CEFAAA937B9}" destId="{AEF1E387-D1C6-4221-966B-B0F61A1B4102}" srcOrd="0" destOrd="0" presId="urn:microsoft.com/office/officeart/2005/8/layout/hList7#1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A462E872-530A-4FCF-9BDF-75874EA16924}" type="presOf" srcId="{7853CD7C-0DA8-4300-91EC-0964CC7266A8}" destId="{AC828F96-C1EB-4571-9799-96E5E9B7BC0C}" srcOrd="1" destOrd="0" presId="urn:microsoft.com/office/officeart/2005/8/layout/hList7#1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C2349EF9-52DC-4732-AE7E-4CAE115E30B9}" type="presOf" srcId="{4A2AFEF0-04E7-4134-B7A5-8CEFAAA937B9}" destId="{2404BD77-9ACE-4E22-B370-E70E9CA47646}" srcOrd="1" destOrd="0" presId="urn:microsoft.com/office/officeart/2005/8/layout/hList7#1"/>
    <dgm:cxn modelId="{43B72610-4C57-44B7-B588-14887548BC8E}" type="presParOf" srcId="{A252FFEA-29ED-496A-98E8-AD9E29D8A2D3}" destId="{4028AFCE-D881-4F3B-9E9E-5CBC731F613F}" srcOrd="0" destOrd="0" presId="urn:microsoft.com/office/officeart/2005/8/layout/hList7#1"/>
    <dgm:cxn modelId="{1711ACA6-75ED-4853-B073-0269728ED881}" type="presParOf" srcId="{A252FFEA-29ED-496A-98E8-AD9E29D8A2D3}" destId="{5B31982F-0D7C-4D1E-839E-649FFC58231D}" srcOrd="1" destOrd="0" presId="urn:microsoft.com/office/officeart/2005/8/layout/hList7#1"/>
    <dgm:cxn modelId="{D1D4D285-B5E7-4FFD-A04B-3A3EEAA23952}" type="presParOf" srcId="{5B31982F-0D7C-4D1E-839E-649FFC58231D}" destId="{ED096BC3-33F9-4186-8100-DB9232E49F28}" srcOrd="0" destOrd="0" presId="urn:microsoft.com/office/officeart/2005/8/layout/hList7#1"/>
    <dgm:cxn modelId="{6AD7AA94-37C5-495E-AA88-84E55BF16A6D}" type="presParOf" srcId="{ED096BC3-33F9-4186-8100-DB9232E49F28}" destId="{AEF1E387-D1C6-4221-966B-B0F61A1B4102}" srcOrd="0" destOrd="0" presId="urn:microsoft.com/office/officeart/2005/8/layout/hList7#1"/>
    <dgm:cxn modelId="{08009EE3-AE26-4E5D-A61A-06C0FCFC2D49}" type="presParOf" srcId="{ED096BC3-33F9-4186-8100-DB9232E49F28}" destId="{2404BD77-9ACE-4E22-B370-E70E9CA47646}" srcOrd="1" destOrd="0" presId="urn:microsoft.com/office/officeart/2005/8/layout/hList7#1"/>
    <dgm:cxn modelId="{DED46DA4-8793-4430-B58F-736CB4F7609A}" type="presParOf" srcId="{ED096BC3-33F9-4186-8100-DB9232E49F28}" destId="{D27144DC-AFE1-4031-BE8D-CCF9BBC8A479}" srcOrd="2" destOrd="0" presId="urn:microsoft.com/office/officeart/2005/8/layout/hList7#1"/>
    <dgm:cxn modelId="{6430EBDD-8317-4048-84DB-BE8FE9EE9B25}" type="presParOf" srcId="{ED096BC3-33F9-4186-8100-DB9232E49F28}" destId="{1BD052B1-5746-4AAF-A135-894B05302829}" srcOrd="3" destOrd="0" presId="urn:microsoft.com/office/officeart/2005/8/layout/hList7#1"/>
    <dgm:cxn modelId="{2A1AFD96-9F92-4148-A507-AEBBB4AABDC8}" type="presParOf" srcId="{5B31982F-0D7C-4D1E-839E-649FFC58231D}" destId="{6248BCD4-A678-4468-A98B-BC566234D991}" srcOrd="1" destOrd="0" presId="urn:microsoft.com/office/officeart/2005/8/layout/hList7#1"/>
    <dgm:cxn modelId="{D1AADDFE-5BA8-411B-9BF5-35C417E32DA8}" type="presParOf" srcId="{5B31982F-0D7C-4D1E-839E-649FFC58231D}" destId="{1C3F9ABC-9CEC-4D20-984F-8F99B66392FA}" srcOrd="2" destOrd="0" presId="urn:microsoft.com/office/officeart/2005/8/layout/hList7#1"/>
    <dgm:cxn modelId="{DF0F7DE0-387B-4A71-A147-5F5FCF6E7861}" type="presParOf" srcId="{1C3F9ABC-9CEC-4D20-984F-8F99B66392FA}" destId="{F40A4E3B-AC43-434D-812F-76AF282384F7}" srcOrd="0" destOrd="0" presId="urn:microsoft.com/office/officeart/2005/8/layout/hList7#1"/>
    <dgm:cxn modelId="{55D2EB52-7897-45E0-B63B-DFCD78D6C7E4}" type="presParOf" srcId="{1C3F9ABC-9CEC-4D20-984F-8F99B66392FA}" destId="{AC828F96-C1EB-4571-9799-96E5E9B7BC0C}" srcOrd="1" destOrd="0" presId="urn:microsoft.com/office/officeart/2005/8/layout/hList7#1"/>
    <dgm:cxn modelId="{79023782-0D4F-4035-987A-5F6AB2B0D399}" type="presParOf" srcId="{1C3F9ABC-9CEC-4D20-984F-8F99B66392FA}" destId="{B2C18911-E455-4A1D-8B6B-CE0605FDC996}" srcOrd="2" destOrd="0" presId="urn:microsoft.com/office/officeart/2005/8/layout/hList7#1"/>
    <dgm:cxn modelId="{BF95280E-6874-4F8B-8BEB-DB8FBC4E608D}" type="presParOf" srcId="{1C3F9ABC-9CEC-4D20-984F-8F99B66392FA}" destId="{F4C073E0-DC09-4ECA-A324-7F17D44EB00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List7#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бюджет</a:t>
          </a:r>
        </a:p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199,5</a:t>
          </a:r>
        </a:p>
        <a:p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</a:t>
          </a:r>
        </a:p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</a:t>
          </a:r>
        </a:p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6 671,4</a:t>
          </a:r>
        </a:p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</a:t>
          </a:r>
        </a:p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бюджет</a:t>
          </a:r>
        </a:p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59 954,0</a:t>
          </a:r>
        </a:p>
        <a:p>
          <a:r>
            <a:rPr lang="ru-RU" sz="18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689FA4B-B641-4A72-B7E1-2FDB93F0EB55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784AF-851D-42EF-A584-AC015A095FE8}" type="pres">
      <dgm:prSet presAssocID="{1031D0C2-5C99-4F38-B689-CEE3444C6841}" presName="fgShape" presStyleLbl="fgShp" presStyleIdx="0" presStyleCnt="1" custFlipVert="0" custScaleY="32203" custLinFactNeighborX="684" custLinFactNeighborY="-2260"/>
      <dgm:spPr/>
      <dgm:t>
        <a:bodyPr/>
        <a:lstStyle/>
        <a:p>
          <a:endParaRPr lang="ru-RU"/>
        </a:p>
      </dgm:t>
    </dgm:pt>
    <dgm:pt modelId="{498E7BA9-ED3B-42C7-8124-E3EE4ED7A87F}" type="pres">
      <dgm:prSet presAssocID="{1031D0C2-5C99-4F38-B689-CEE3444C6841}" presName="linComp" presStyleCnt="0"/>
      <dgm:spPr/>
      <dgm:t>
        <a:bodyPr/>
        <a:lstStyle/>
        <a:p>
          <a:endParaRPr lang="ru-RU"/>
        </a:p>
      </dgm:t>
    </dgm:pt>
    <dgm:pt modelId="{D4BEB6CE-1DB7-4928-AC7A-F09ADF0FAB5D}" type="pres">
      <dgm:prSet presAssocID="{711BFC02-B6A0-4419-8C83-B248B349388D}" presName="compNode" presStyleCnt="0"/>
      <dgm:spPr/>
      <dgm:t>
        <a:bodyPr/>
        <a:lstStyle/>
        <a:p>
          <a:endParaRPr lang="ru-RU"/>
        </a:p>
      </dgm:t>
    </dgm:pt>
    <dgm:pt modelId="{BEB95449-FD7C-4FB7-ACC8-9D37C1E8413D}" type="pres">
      <dgm:prSet presAssocID="{711BFC02-B6A0-4419-8C83-B248B349388D}" presName="bkgdShape" presStyleLbl="node1" presStyleIdx="0" presStyleCnt="3" custLinFactNeighborX="2770"/>
      <dgm:spPr/>
      <dgm:t>
        <a:bodyPr/>
        <a:lstStyle/>
        <a:p>
          <a:endParaRPr lang="ru-RU"/>
        </a:p>
      </dgm:t>
    </dgm:pt>
    <dgm:pt modelId="{DE4B02F3-C11A-4D49-B3A4-4937F4B1CF7C}" type="pres">
      <dgm:prSet presAssocID="{711BFC02-B6A0-4419-8C83-B248B349388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A737D-C153-40C1-91EE-7AF7D88AE82B}" type="pres">
      <dgm:prSet presAssocID="{711BFC02-B6A0-4419-8C83-B248B349388D}" presName="invisiNode" presStyleLbl="node1" presStyleIdx="0" presStyleCnt="3"/>
      <dgm:spPr/>
      <dgm:t>
        <a:bodyPr/>
        <a:lstStyle/>
        <a:p>
          <a:endParaRPr lang="ru-RU"/>
        </a:p>
      </dgm:t>
    </dgm:pt>
    <dgm:pt modelId="{C4E92898-E909-4EA8-AD47-51B8831E2930}" type="pres">
      <dgm:prSet presAssocID="{711BFC02-B6A0-4419-8C83-B248B349388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149A07-5B40-45A2-ADEE-20A24C27CCF2}" type="pres">
      <dgm:prSet presAssocID="{BA34F14F-3B61-42CC-97F0-E91BE0BA75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D5529D-19CC-4802-8341-00895BC9848E}" type="pres">
      <dgm:prSet presAssocID="{95120F2A-B035-4B29-8C9C-07627AE646A3}" presName="compNode" presStyleCnt="0"/>
      <dgm:spPr/>
      <dgm:t>
        <a:bodyPr/>
        <a:lstStyle/>
        <a:p>
          <a:endParaRPr lang="ru-RU"/>
        </a:p>
      </dgm:t>
    </dgm:pt>
    <dgm:pt modelId="{D81E8674-4FF2-46FE-BCF6-EA064CE9FA23}" type="pres">
      <dgm:prSet presAssocID="{95120F2A-B035-4B29-8C9C-07627AE646A3}" presName="bkgdShape" presStyleLbl="node1" presStyleIdx="1" presStyleCnt="3"/>
      <dgm:spPr/>
      <dgm:t>
        <a:bodyPr/>
        <a:lstStyle/>
        <a:p>
          <a:endParaRPr lang="ru-RU"/>
        </a:p>
      </dgm:t>
    </dgm:pt>
    <dgm:pt modelId="{20928B54-63E5-43DC-AF84-4B367DD408AB}" type="pres">
      <dgm:prSet presAssocID="{95120F2A-B035-4B29-8C9C-07627AE646A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4514-5856-4892-BB1A-3A6431C92E48}" type="pres">
      <dgm:prSet presAssocID="{95120F2A-B035-4B29-8C9C-07627AE646A3}" presName="invisiNode" presStyleLbl="node1" presStyleIdx="1" presStyleCnt="3"/>
      <dgm:spPr/>
      <dgm:t>
        <a:bodyPr/>
        <a:lstStyle/>
        <a:p>
          <a:endParaRPr lang="ru-RU"/>
        </a:p>
      </dgm:t>
    </dgm:pt>
    <dgm:pt modelId="{6E4D853E-1BA0-41E3-910A-54F3F587B1E4}" type="pres">
      <dgm:prSet presAssocID="{95120F2A-B035-4B29-8C9C-07627AE646A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ED9DA48-036B-4BEA-8C3E-A109C440175D}" type="pres">
      <dgm:prSet presAssocID="{9BD1C599-E207-49FD-8B52-F697DC8A66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319A91-1150-40D9-B65C-CB423DB11B3D}" type="pres">
      <dgm:prSet presAssocID="{742ED51E-2C64-4F31-9C23-BD1D8512AC39}" presName="compNode" presStyleCnt="0"/>
      <dgm:spPr/>
      <dgm:t>
        <a:bodyPr/>
        <a:lstStyle/>
        <a:p>
          <a:endParaRPr lang="ru-RU"/>
        </a:p>
      </dgm:t>
    </dgm:pt>
    <dgm:pt modelId="{6329AF4F-3682-424C-9817-C4F77EC26080}" type="pres">
      <dgm:prSet presAssocID="{742ED51E-2C64-4F31-9C23-BD1D8512AC39}" presName="bkgdShape" presStyleLbl="node1" presStyleIdx="2" presStyleCnt="3"/>
      <dgm:spPr/>
      <dgm:t>
        <a:bodyPr/>
        <a:lstStyle/>
        <a:p>
          <a:endParaRPr lang="ru-RU"/>
        </a:p>
      </dgm:t>
    </dgm:pt>
    <dgm:pt modelId="{F3DBBBC7-A9C4-4576-A972-9D3C8D822270}" type="pres">
      <dgm:prSet presAssocID="{742ED51E-2C64-4F31-9C23-BD1D8512A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D852-5B97-4E0F-8CE1-13F107BE2272}" type="pres">
      <dgm:prSet presAssocID="{742ED51E-2C64-4F31-9C23-BD1D8512AC39}" presName="invisiNode" presStyleLbl="node1" presStyleIdx="2" presStyleCnt="3"/>
      <dgm:spPr/>
      <dgm:t>
        <a:bodyPr/>
        <a:lstStyle/>
        <a:p>
          <a:endParaRPr lang="ru-RU"/>
        </a:p>
      </dgm:t>
    </dgm:pt>
    <dgm:pt modelId="{CC99D5E8-9018-447A-B545-F78238B8FE04}" type="pres">
      <dgm:prSet presAssocID="{742ED51E-2C64-4F31-9C23-BD1D8512AC3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511D0E5-E177-4052-BBE9-B30DE60FC433}" type="presOf" srcId="{95120F2A-B035-4B29-8C9C-07627AE646A3}" destId="{20928B54-63E5-43DC-AF84-4B367DD408AB}" srcOrd="1" destOrd="0" presId="urn:microsoft.com/office/officeart/2005/8/layout/hList7#1"/>
    <dgm:cxn modelId="{D53431CA-92FA-4BDB-A866-94CC6A374F81}" type="presOf" srcId="{711BFC02-B6A0-4419-8C83-B248B349388D}" destId="{DE4B02F3-C11A-4D49-B3A4-4937F4B1CF7C}" srcOrd="1" destOrd="0" presId="urn:microsoft.com/office/officeart/2005/8/layout/hList7#1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267F5336-6A5B-40F9-B230-D7BF259201FD}" type="presOf" srcId="{9BD1C599-E207-49FD-8B52-F697DC8A6651}" destId="{1ED9DA48-036B-4BEA-8C3E-A109C440175D}" srcOrd="0" destOrd="0" presId="urn:microsoft.com/office/officeart/2005/8/layout/hList7#1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0DF5A6D4-D95E-4617-82C1-95192F3478CE}" type="presOf" srcId="{1031D0C2-5C99-4F38-B689-CEE3444C6841}" destId="{C689FA4B-B641-4A72-B7E1-2FDB93F0EB55}" srcOrd="0" destOrd="0" presId="urn:microsoft.com/office/officeart/2005/8/layout/hList7#1"/>
    <dgm:cxn modelId="{54766F86-2FCA-4934-886F-E21067ED99FB}" type="presOf" srcId="{742ED51E-2C64-4F31-9C23-BD1D8512AC39}" destId="{6329AF4F-3682-424C-9817-C4F77EC26080}" srcOrd="0" destOrd="0" presId="urn:microsoft.com/office/officeart/2005/8/layout/hList7#1"/>
    <dgm:cxn modelId="{3322E888-DC5B-4609-9ED7-FE0276722375}" type="presOf" srcId="{742ED51E-2C64-4F31-9C23-BD1D8512AC39}" destId="{F3DBBBC7-A9C4-4576-A972-9D3C8D822270}" srcOrd="1" destOrd="0" presId="urn:microsoft.com/office/officeart/2005/8/layout/hList7#1"/>
    <dgm:cxn modelId="{DB820328-3F36-461F-A5FD-2A734370E0BF}" type="presOf" srcId="{BA34F14F-3B61-42CC-97F0-E91BE0BA75AC}" destId="{A9149A07-5B40-45A2-ADEE-20A24C27CCF2}" srcOrd="0" destOrd="0" presId="urn:microsoft.com/office/officeart/2005/8/layout/hList7#1"/>
    <dgm:cxn modelId="{9D31F77C-D8DF-49FC-8A71-D0B50D0F2CEE}" type="presOf" srcId="{711BFC02-B6A0-4419-8C83-B248B349388D}" destId="{BEB95449-FD7C-4FB7-ACC8-9D37C1E8413D}" srcOrd="0" destOrd="0" presId="urn:microsoft.com/office/officeart/2005/8/layout/hList7#1"/>
    <dgm:cxn modelId="{157FF5E2-07BE-4A0F-BCCE-DD0CA3177D43}" type="presOf" srcId="{95120F2A-B035-4B29-8C9C-07627AE646A3}" destId="{D81E8674-4FF2-46FE-BCF6-EA064CE9FA23}" srcOrd="0" destOrd="0" presId="urn:microsoft.com/office/officeart/2005/8/layout/hList7#1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DA0B92FB-9AE7-44E3-B9CA-756F68EC58B9}" type="presParOf" srcId="{C689FA4B-B641-4A72-B7E1-2FDB93F0EB55}" destId="{79A784AF-851D-42EF-A584-AC015A095FE8}" srcOrd="0" destOrd="0" presId="urn:microsoft.com/office/officeart/2005/8/layout/hList7#1"/>
    <dgm:cxn modelId="{205E1089-CE56-4F1B-A7D1-A5BBF5C290E9}" type="presParOf" srcId="{C689FA4B-B641-4A72-B7E1-2FDB93F0EB55}" destId="{498E7BA9-ED3B-42C7-8124-E3EE4ED7A87F}" srcOrd="1" destOrd="0" presId="urn:microsoft.com/office/officeart/2005/8/layout/hList7#1"/>
    <dgm:cxn modelId="{3C593556-143F-4FE5-AD44-9390B0905929}" type="presParOf" srcId="{498E7BA9-ED3B-42C7-8124-E3EE4ED7A87F}" destId="{D4BEB6CE-1DB7-4928-AC7A-F09ADF0FAB5D}" srcOrd="0" destOrd="0" presId="urn:microsoft.com/office/officeart/2005/8/layout/hList7#1"/>
    <dgm:cxn modelId="{0593C6E5-CCE1-4850-BF75-247764BDE6E0}" type="presParOf" srcId="{D4BEB6CE-1DB7-4928-AC7A-F09ADF0FAB5D}" destId="{BEB95449-FD7C-4FB7-ACC8-9D37C1E8413D}" srcOrd="0" destOrd="0" presId="urn:microsoft.com/office/officeart/2005/8/layout/hList7#1"/>
    <dgm:cxn modelId="{3EEDC012-BFAE-4331-AC84-84FD13351B41}" type="presParOf" srcId="{D4BEB6CE-1DB7-4928-AC7A-F09ADF0FAB5D}" destId="{DE4B02F3-C11A-4D49-B3A4-4937F4B1CF7C}" srcOrd="1" destOrd="0" presId="urn:microsoft.com/office/officeart/2005/8/layout/hList7#1"/>
    <dgm:cxn modelId="{F0F196DD-277F-4B7F-BB09-40EC447487C1}" type="presParOf" srcId="{D4BEB6CE-1DB7-4928-AC7A-F09ADF0FAB5D}" destId="{318A737D-C153-40C1-91EE-7AF7D88AE82B}" srcOrd="2" destOrd="0" presId="urn:microsoft.com/office/officeart/2005/8/layout/hList7#1"/>
    <dgm:cxn modelId="{667E540E-F18F-4B28-96FF-929B1FA98A86}" type="presParOf" srcId="{D4BEB6CE-1DB7-4928-AC7A-F09ADF0FAB5D}" destId="{C4E92898-E909-4EA8-AD47-51B8831E2930}" srcOrd="3" destOrd="0" presId="urn:microsoft.com/office/officeart/2005/8/layout/hList7#1"/>
    <dgm:cxn modelId="{1EBE96F8-CCB6-4F14-A52F-01BD2202EAFD}" type="presParOf" srcId="{498E7BA9-ED3B-42C7-8124-E3EE4ED7A87F}" destId="{A9149A07-5B40-45A2-ADEE-20A24C27CCF2}" srcOrd="1" destOrd="0" presId="urn:microsoft.com/office/officeart/2005/8/layout/hList7#1"/>
    <dgm:cxn modelId="{FBD2CDFD-45C6-4C71-B5FF-DA464264E64D}" type="presParOf" srcId="{498E7BA9-ED3B-42C7-8124-E3EE4ED7A87F}" destId="{E6D5529D-19CC-4802-8341-00895BC9848E}" srcOrd="2" destOrd="0" presId="urn:microsoft.com/office/officeart/2005/8/layout/hList7#1"/>
    <dgm:cxn modelId="{C1C2A59C-AA5B-4F82-91B1-11CC24EC50D8}" type="presParOf" srcId="{E6D5529D-19CC-4802-8341-00895BC9848E}" destId="{D81E8674-4FF2-46FE-BCF6-EA064CE9FA23}" srcOrd="0" destOrd="0" presId="urn:microsoft.com/office/officeart/2005/8/layout/hList7#1"/>
    <dgm:cxn modelId="{314FDA32-1ACD-4DE6-8AC1-AF6442B0F2E6}" type="presParOf" srcId="{E6D5529D-19CC-4802-8341-00895BC9848E}" destId="{20928B54-63E5-43DC-AF84-4B367DD408AB}" srcOrd="1" destOrd="0" presId="urn:microsoft.com/office/officeart/2005/8/layout/hList7#1"/>
    <dgm:cxn modelId="{0390CB6A-DF46-40A6-B4E8-ABA4CF8CC65D}" type="presParOf" srcId="{E6D5529D-19CC-4802-8341-00895BC9848E}" destId="{5D954514-5856-4892-BB1A-3A6431C92E48}" srcOrd="2" destOrd="0" presId="urn:microsoft.com/office/officeart/2005/8/layout/hList7#1"/>
    <dgm:cxn modelId="{0143E47D-596C-4E24-A578-793525EA2D1C}" type="presParOf" srcId="{E6D5529D-19CC-4802-8341-00895BC9848E}" destId="{6E4D853E-1BA0-41E3-910A-54F3F587B1E4}" srcOrd="3" destOrd="0" presId="urn:microsoft.com/office/officeart/2005/8/layout/hList7#1"/>
    <dgm:cxn modelId="{D3140827-E8F2-4078-A4F6-A1EA46271864}" type="presParOf" srcId="{498E7BA9-ED3B-42C7-8124-E3EE4ED7A87F}" destId="{1ED9DA48-036B-4BEA-8C3E-A109C440175D}" srcOrd="3" destOrd="0" presId="urn:microsoft.com/office/officeart/2005/8/layout/hList7#1"/>
    <dgm:cxn modelId="{4098B372-942D-453D-B650-5DB9BBA9755F}" type="presParOf" srcId="{498E7BA9-ED3B-42C7-8124-E3EE4ED7A87F}" destId="{17319A91-1150-40D9-B65C-CB423DB11B3D}" srcOrd="4" destOrd="0" presId="urn:microsoft.com/office/officeart/2005/8/layout/hList7#1"/>
    <dgm:cxn modelId="{21B8454B-A5D9-4312-800E-34B16E907331}" type="presParOf" srcId="{17319A91-1150-40D9-B65C-CB423DB11B3D}" destId="{6329AF4F-3682-424C-9817-C4F77EC26080}" srcOrd="0" destOrd="0" presId="urn:microsoft.com/office/officeart/2005/8/layout/hList7#1"/>
    <dgm:cxn modelId="{3A19ECB1-408E-42FC-81E3-CA1E67372929}" type="presParOf" srcId="{17319A91-1150-40D9-B65C-CB423DB11B3D}" destId="{F3DBBBC7-A9C4-4576-A972-9D3C8D822270}" srcOrd="1" destOrd="0" presId="urn:microsoft.com/office/officeart/2005/8/layout/hList7#1"/>
    <dgm:cxn modelId="{227C2644-B4D4-45DC-B60B-6007335C7110}" type="presParOf" srcId="{17319A91-1150-40D9-B65C-CB423DB11B3D}" destId="{FBC9D852-5B97-4E0F-8CE1-13F107BE2272}" srcOrd="2" destOrd="0" presId="urn:microsoft.com/office/officeart/2005/8/layout/hList7#1"/>
    <dgm:cxn modelId="{3D9FC328-16D3-4B7B-8930-DCFAF3B8BAE9}" type="presParOf" srcId="{17319A91-1150-40D9-B65C-CB423DB11B3D}" destId="{CC99D5E8-9018-447A-B545-F78238B8FE0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6265395-D612-4699-BC8D-5F7C31C59CDB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6EA3730-5A09-4016-B62D-59BCE697908F}">
      <dgm:prSet phldrT="[Текст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19078.8 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7919B7-3B4A-466C-94AD-0391F143DE73}" type="parTrans" cxnId="{CBE04FA1-5C99-42AA-A2B5-B5B42FF3EACB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AAB3EBE2-AE2F-453B-A4FE-3220C7991037}" type="sibTrans" cxnId="{CBE04FA1-5C99-42AA-A2B5-B5B42FF3EACB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8D2BB24E-0998-4CC5-8B1F-8658AF06045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Заработная плата работников РДК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2532B3-0106-4D56-A57B-BE58A8A50459}" type="parTrans" cxnId="{E3946B35-E2A0-4141-9A44-AC33E9314BD1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8CE1B9D-1DEB-483C-8237-761DE0317404}" type="sibTrans" cxnId="{E3946B35-E2A0-4141-9A44-AC33E9314BD1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BD1A3124-A741-4953-A975-3248175D15D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38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84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00</a:t>
          </a:r>
          <a:endParaRPr lang="ru-RU" sz="1800" b="1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рубля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610D83-64C0-49EC-B807-BDC2E7380939}" type="parTrans" cxnId="{A4B3096F-C2C3-48BC-8B80-9F3ACCB31771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BC66642-2CE9-485C-B280-F2577253D4F0}" type="sibTrans" cxnId="{A4B3096F-C2C3-48BC-8B80-9F3ACCB31771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BDD4463-2861-4BCA-94DC-C74A0D91DE0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45 337,0</a:t>
          </a:r>
        </a:p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рубля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FFFCD5-8F77-400B-BA76-BA8D00A726DB}" type="parTrans" cxnId="{26EAA10C-C018-4222-A73F-6D17B63A2F09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3FD3FCDC-4750-4EAF-9F80-5B0BBA0151AF}" type="sibTrans" cxnId="{26EAA10C-C018-4222-A73F-6D17B63A2F0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6FFF06D-2024-4FF4-9E56-7DDE6C59100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Заработная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плата работников библиотек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A8498B-46BF-4740-9567-DF0E38FF3287}" type="parTrans" cxnId="{0732B374-C8A4-4D3E-ACA8-900D0973B46A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491F2E0B-5276-4F51-9DF5-84FA18A16731}" type="sibTrans" cxnId="{0732B374-C8A4-4D3E-ACA8-900D0973B46A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81BA00AC-947E-4DEA-8419-FFB021D7F61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35619,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00</a:t>
          </a:r>
        </a:p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B7A7A4-67F3-4E41-810A-D4AC130D9349}" type="parTrans" cxnId="{0EF45407-B8A6-4C3F-ABEA-E68B14829217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549E5648-917E-4D90-B245-1F7842BEBB08}" type="sibTrans" cxnId="{0EF45407-B8A6-4C3F-ABEA-E68B1482921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EBE3702-3947-4F7B-829B-261F6E62EA54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C46BEC-CA28-49EC-94CB-EAD915EBD008}" type="parTrans" cxnId="{4B1638AF-19BB-44BA-B50D-0C8FD713D7EE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40731A67-3EAE-4FAE-B87C-07DF06DA68B4}" type="sibTrans" cxnId="{4B1638AF-19BB-44BA-B50D-0C8FD713D7EE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B55A1B70-A42E-4F30-AB94-2096AFC2F61A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F300C9-BA99-46B3-B890-1EBD63A28C81}" type="parTrans" cxnId="{19FD3B4A-5105-4E37-896A-F2F0A11DEC73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EC02BE8-329B-4740-AABA-B46F1AB89CCC}" type="sibTrans" cxnId="{19FD3B4A-5105-4E37-896A-F2F0A11DEC73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539A2F1E-A36E-4218-8D0F-77DAD3FD7AD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45 268,0 </a:t>
          </a:r>
        </a:p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рублей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AA9855-12AE-48D6-8E2F-A853442317CC}" type="parTrans" cxnId="{6F2E4971-FA61-49E9-B657-2C353E28A974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AF7E7B8-D3B5-40CC-8AEC-9CED3BF3E7C3}" type="sibTrans" cxnId="{6F2E4971-FA61-49E9-B657-2C353E28A974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400C418-B7D4-4BCE-B199-7B99202A1C3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EEEF48-DB53-44E8-A228-3E683C4A07C6}" type="parTrans" cxnId="{C61AD6A4-C9C6-48B4-B8A0-F671C853B7B0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5CFF12A-2FBE-4B42-938C-AA5A36D3D50E}" type="sibTrans" cxnId="{C61AD6A4-C9C6-48B4-B8A0-F671C853B7B0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1F7B157-6DBC-44CE-BEED-A6E0C4072314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47EA74-238D-4FB2-A69A-77AE2ECFB1CD}" type="parTrans" cxnId="{BD8A883C-31D0-4B1D-96BB-0EFDA392FB0C}">
      <dgm:prSet custT="1"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0DFB50A-FBEF-43D0-BFB8-340C4A0F99DC}" type="sibTrans" cxnId="{BD8A883C-31D0-4B1D-96BB-0EFDA392FB0C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BBBF058-B2D6-49CF-B00D-A71AFC3EF3E6}" type="pres">
      <dgm:prSet presAssocID="{66265395-D612-4699-BC8D-5F7C31C59CD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B0D027-4FFB-4307-8B59-DEE4A4FD10F4}" type="pres">
      <dgm:prSet presAssocID="{76EA3730-5A09-4016-B62D-59BCE697908F}" presName="root1" presStyleCnt="0"/>
      <dgm:spPr/>
    </dgm:pt>
    <dgm:pt modelId="{46AE7F0D-D120-4B34-BE6D-1597ECE5B9DA}" type="pres">
      <dgm:prSet presAssocID="{76EA3730-5A09-4016-B62D-59BCE697908F}" presName="LevelOneTextNode" presStyleLbl="node0" presStyleIdx="0" presStyleCnt="1" custScaleY="171888" custLinFactNeighborX="3101" custLinFactNeighborY="-17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AA430C-29DF-48EA-A56B-D5AA82B6ED7C}" type="pres">
      <dgm:prSet presAssocID="{76EA3730-5A09-4016-B62D-59BCE697908F}" presName="level2hierChild" presStyleCnt="0"/>
      <dgm:spPr/>
    </dgm:pt>
    <dgm:pt modelId="{CD8EFAA4-8016-4BDB-A585-0249C3C82318}" type="pres">
      <dgm:prSet presAssocID="{402532B3-0106-4D56-A57B-BE58A8A50459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8913F1C-34C3-41D4-A119-943BB1CC868D}" type="pres">
      <dgm:prSet presAssocID="{402532B3-0106-4D56-A57B-BE58A8A50459}" presName="connTx" presStyleLbl="parChTrans1D2" presStyleIdx="0" presStyleCnt="2"/>
      <dgm:spPr/>
      <dgm:t>
        <a:bodyPr/>
        <a:lstStyle/>
        <a:p>
          <a:endParaRPr lang="ru-RU"/>
        </a:p>
      </dgm:t>
    </dgm:pt>
    <dgm:pt modelId="{AAA7B833-CC68-4C5F-95AC-12B54E7DFD05}" type="pres">
      <dgm:prSet presAssocID="{8D2BB24E-0998-4CC5-8B1F-8658AF060450}" presName="root2" presStyleCnt="0"/>
      <dgm:spPr/>
    </dgm:pt>
    <dgm:pt modelId="{5CFE7646-CCEC-4DA5-93BE-CB0915557DC6}" type="pres">
      <dgm:prSet presAssocID="{8D2BB24E-0998-4CC5-8B1F-8658AF060450}" presName="LevelTwoTextNode" presStyleLbl="node2" presStyleIdx="0" presStyleCnt="2" custScaleY="177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004DC-58E0-46FE-A28B-22E46770701B}" type="pres">
      <dgm:prSet presAssocID="{8D2BB24E-0998-4CC5-8B1F-8658AF060450}" presName="level3hierChild" presStyleCnt="0"/>
      <dgm:spPr/>
    </dgm:pt>
    <dgm:pt modelId="{A45A2882-5B8D-4F21-B131-20740BDCF331}" type="pres">
      <dgm:prSet presAssocID="{65C46BEC-CA28-49EC-94CB-EAD915EBD008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6C719776-C5F7-450E-8717-59926303AB1C}" type="pres">
      <dgm:prSet presAssocID="{65C46BEC-CA28-49EC-94CB-EAD915EBD008}" presName="connTx" presStyleLbl="parChTrans1D3" presStyleIdx="0" presStyleCnt="4"/>
      <dgm:spPr/>
      <dgm:t>
        <a:bodyPr/>
        <a:lstStyle/>
        <a:p>
          <a:endParaRPr lang="ru-RU"/>
        </a:p>
      </dgm:t>
    </dgm:pt>
    <dgm:pt modelId="{12F5506C-F502-4E55-A3B4-4F480A0610D8}" type="pres">
      <dgm:prSet presAssocID="{DEBE3702-3947-4F7B-829B-261F6E62EA54}" presName="root2" presStyleCnt="0"/>
      <dgm:spPr/>
    </dgm:pt>
    <dgm:pt modelId="{D8A8BBAE-772A-4613-8EF4-364B5B129CC1}" type="pres">
      <dgm:prSet presAssocID="{DEBE3702-3947-4F7B-829B-261F6E62EA54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3FBEC3-1AE6-424F-A576-5F370AF629B6}" type="pres">
      <dgm:prSet presAssocID="{DEBE3702-3947-4F7B-829B-261F6E62EA54}" presName="level3hierChild" presStyleCnt="0"/>
      <dgm:spPr/>
    </dgm:pt>
    <dgm:pt modelId="{4618571B-A7F0-47BF-B695-1A5A5388D09C}" type="pres">
      <dgm:prSet presAssocID="{69610D83-64C0-49EC-B807-BDC2E7380939}" presName="conn2-1" presStyleLbl="parChTrans1D4" presStyleIdx="0" presStyleCnt="4"/>
      <dgm:spPr/>
      <dgm:t>
        <a:bodyPr/>
        <a:lstStyle/>
        <a:p>
          <a:endParaRPr lang="ru-RU"/>
        </a:p>
      </dgm:t>
    </dgm:pt>
    <dgm:pt modelId="{DF9B497C-0563-402C-A09A-5E93CD9E3719}" type="pres">
      <dgm:prSet presAssocID="{69610D83-64C0-49EC-B807-BDC2E7380939}" presName="connTx" presStyleLbl="parChTrans1D4" presStyleIdx="0" presStyleCnt="4"/>
      <dgm:spPr/>
      <dgm:t>
        <a:bodyPr/>
        <a:lstStyle/>
        <a:p>
          <a:endParaRPr lang="ru-RU"/>
        </a:p>
      </dgm:t>
    </dgm:pt>
    <dgm:pt modelId="{CEA43A08-913F-46A8-8DAE-C00FD3398CDC}" type="pres">
      <dgm:prSet presAssocID="{BD1A3124-A741-4953-A975-3248175D15D5}" presName="root2" presStyleCnt="0"/>
      <dgm:spPr/>
    </dgm:pt>
    <dgm:pt modelId="{26C97059-4DE1-4E9A-8CFF-21B79079E77A}" type="pres">
      <dgm:prSet presAssocID="{BD1A3124-A741-4953-A975-3248175D15D5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1E2FDA-6637-41C2-BAE7-8105D101C787}" type="pres">
      <dgm:prSet presAssocID="{BD1A3124-A741-4953-A975-3248175D15D5}" presName="level3hierChild" presStyleCnt="0"/>
      <dgm:spPr/>
    </dgm:pt>
    <dgm:pt modelId="{A3A0BB42-57FA-4DC3-A02A-8007E66F0E26}" type="pres">
      <dgm:prSet presAssocID="{0DEEEF48-DB53-44E8-A228-3E683C4A07C6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E15CA4FD-A05B-45AE-811F-3253485614BD}" type="pres">
      <dgm:prSet presAssocID="{0DEEEF48-DB53-44E8-A228-3E683C4A07C6}" presName="connTx" presStyleLbl="parChTrans1D3" presStyleIdx="1" presStyleCnt="4"/>
      <dgm:spPr/>
      <dgm:t>
        <a:bodyPr/>
        <a:lstStyle/>
        <a:p>
          <a:endParaRPr lang="ru-RU"/>
        </a:p>
      </dgm:t>
    </dgm:pt>
    <dgm:pt modelId="{A280BB32-B344-402F-8B1A-2127BB3C52BC}" type="pres">
      <dgm:prSet presAssocID="{2400C418-B7D4-4BCE-B199-7B99202A1C3E}" presName="root2" presStyleCnt="0"/>
      <dgm:spPr/>
    </dgm:pt>
    <dgm:pt modelId="{147D68CA-6DC6-46E7-B94F-53A2DE30ABFB}" type="pres">
      <dgm:prSet presAssocID="{2400C418-B7D4-4BCE-B199-7B99202A1C3E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36E170-D956-4A88-86EA-9BA113CE9567}" type="pres">
      <dgm:prSet presAssocID="{2400C418-B7D4-4BCE-B199-7B99202A1C3E}" presName="level3hierChild" presStyleCnt="0"/>
      <dgm:spPr/>
    </dgm:pt>
    <dgm:pt modelId="{F158923E-247B-4974-AB10-B370F0588353}" type="pres">
      <dgm:prSet presAssocID="{96FFFCD5-8F77-400B-BA76-BA8D00A726DB}" presName="conn2-1" presStyleLbl="parChTrans1D4" presStyleIdx="1" presStyleCnt="4"/>
      <dgm:spPr/>
      <dgm:t>
        <a:bodyPr/>
        <a:lstStyle/>
        <a:p>
          <a:endParaRPr lang="ru-RU"/>
        </a:p>
      </dgm:t>
    </dgm:pt>
    <dgm:pt modelId="{0FCCEEA9-7BD3-4D2E-8010-CE15563AA636}" type="pres">
      <dgm:prSet presAssocID="{96FFFCD5-8F77-400B-BA76-BA8D00A726DB}" presName="connTx" presStyleLbl="parChTrans1D4" presStyleIdx="1" presStyleCnt="4"/>
      <dgm:spPr/>
      <dgm:t>
        <a:bodyPr/>
        <a:lstStyle/>
        <a:p>
          <a:endParaRPr lang="ru-RU"/>
        </a:p>
      </dgm:t>
    </dgm:pt>
    <dgm:pt modelId="{FCD49E66-467F-4082-9C51-45B62066D3DE}" type="pres">
      <dgm:prSet presAssocID="{FBDD4463-2861-4BCA-94DC-C74A0D91DE05}" presName="root2" presStyleCnt="0"/>
      <dgm:spPr/>
    </dgm:pt>
    <dgm:pt modelId="{123A6FC1-8A7E-4A9A-BDE8-832E3D0CB05D}" type="pres">
      <dgm:prSet presAssocID="{FBDD4463-2861-4BCA-94DC-C74A0D91DE0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36FDE6-D839-48B3-AD4D-E4831699F3DE}" type="pres">
      <dgm:prSet presAssocID="{FBDD4463-2861-4BCA-94DC-C74A0D91DE05}" presName="level3hierChild" presStyleCnt="0"/>
      <dgm:spPr/>
    </dgm:pt>
    <dgm:pt modelId="{07DB41B7-71BE-4ABA-A69D-B5C02D086FF9}" type="pres">
      <dgm:prSet presAssocID="{80A8498B-46BF-4740-9567-DF0E38FF328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1E91E166-04FB-4C37-8886-0F89C4FA41FA}" type="pres">
      <dgm:prSet presAssocID="{80A8498B-46BF-4740-9567-DF0E38FF328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B554CC8-B282-4C94-A5CF-9273595C79DD}" type="pres">
      <dgm:prSet presAssocID="{D6FFF06D-2024-4FF4-9E56-7DDE6C591002}" presName="root2" presStyleCnt="0"/>
      <dgm:spPr/>
    </dgm:pt>
    <dgm:pt modelId="{9202FA7C-F6EE-4B0B-A231-42C37AD1FC0E}" type="pres">
      <dgm:prSet presAssocID="{D6FFF06D-2024-4FF4-9E56-7DDE6C591002}" presName="LevelTwoTextNode" presStyleLbl="node2" presStyleIdx="1" presStyleCnt="2" custScaleY="188262" custLinFactNeighborX="-6683" custLinFactNeighborY="-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03522C-1F4B-440F-81D4-C0C73BFA1CE3}" type="pres">
      <dgm:prSet presAssocID="{D6FFF06D-2024-4FF4-9E56-7DDE6C591002}" presName="level3hierChild" presStyleCnt="0"/>
      <dgm:spPr/>
    </dgm:pt>
    <dgm:pt modelId="{2C902ACD-BDD2-4852-825D-8960C2AA382F}" type="pres">
      <dgm:prSet presAssocID="{9CF300C9-BA99-46B3-B890-1EBD63A28C81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7D2EFF45-3E22-4783-B9C8-D3C49C8FF026}" type="pres">
      <dgm:prSet presAssocID="{9CF300C9-BA99-46B3-B890-1EBD63A28C81}" presName="connTx" presStyleLbl="parChTrans1D3" presStyleIdx="2" presStyleCnt="4"/>
      <dgm:spPr/>
      <dgm:t>
        <a:bodyPr/>
        <a:lstStyle/>
        <a:p>
          <a:endParaRPr lang="ru-RU"/>
        </a:p>
      </dgm:t>
    </dgm:pt>
    <dgm:pt modelId="{D07E0949-A0B4-498F-B69A-4691E29C71A1}" type="pres">
      <dgm:prSet presAssocID="{B55A1B70-A42E-4F30-AB94-2096AFC2F61A}" presName="root2" presStyleCnt="0"/>
      <dgm:spPr/>
    </dgm:pt>
    <dgm:pt modelId="{6EF084BF-252F-4414-A645-23A2E8E3CEF0}" type="pres">
      <dgm:prSet presAssocID="{B55A1B70-A42E-4F30-AB94-2096AFC2F61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9A1C86-8413-47EF-A2F9-BE42D3464DB8}" type="pres">
      <dgm:prSet presAssocID="{B55A1B70-A42E-4F30-AB94-2096AFC2F61A}" presName="level3hierChild" presStyleCnt="0"/>
      <dgm:spPr/>
    </dgm:pt>
    <dgm:pt modelId="{F3259E06-D6FD-4C6B-8814-2EF4613DC022}" type="pres">
      <dgm:prSet presAssocID="{B3B7A7A4-67F3-4E41-810A-D4AC130D9349}" presName="conn2-1" presStyleLbl="parChTrans1D4" presStyleIdx="2" presStyleCnt="4"/>
      <dgm:spPr/>
      <dgm:t>
        <a:bodyPr/>
        <a:lstStyle/>
        <a:p>
          <a:endParaRPr lang="ru-RU"/>
        </a:p>
      </dgm:t>
    </dgm:pt>
    <dgm:pt modelId="{561E9F14-6B2E-4E7C-ABBF-BB77FE1E4724}" type="pres">
      <dgm:prSet presAssocID="{B3B7A7A4-67F3-4E41-810A-D4AC130D9349}" presName="connTx" presStyleLbl="parChTrans1D4" presStyleIdx="2" presStyleCnt="4"/>
      <dgm:spPr/>
      <dgm:t>
        <a:bodyPr/>
        <a:lstStyle/>
        <a:p>
          <a:endParaRPr lang="ru-RU"/>
        </a:p>
      </dgm:t>
    </dgm:pt>
    <dgm:pt modelId="{E030AFED-BAA0-45C9-B542-48DA3752CC30}" type="pres">
      <dgm:prSet presAssocID="{81BA00AC-947E-4DEA-8419-FFB021D7F614}" presName="root2" presStyleCnt="0"/>
      <dgm:spPr/>
    </dgm:pt>
    <dgm:pt modelId="{FAF4CEC7-C5AF-4783-8333-AD84B2E8EEEB}" type="pres">
      <dgm:prSet presAssocID="{81BA00AC-947E-4DEA-8419-FFB021D7F61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CD44EF-2697-4379-A972-89471C8281DE}" type="pres">
      <dgm:prSet presAssocID="{81BA00AC-947E-4DEA-8419-FFB021D7F614}" presName="level3hierChild" presStyleCnt="0"/>
      <dgm:spPr/>
    </dgm:pt>
    <dgm:pt modelId="{3BA06999-7201-4E14-84CC-EE5D1F8A7DFC}" type="pres">
      <dgm:prSet presAssocID="{C947EA74-238D-4FB2-A69A-77AE2ECFB1CD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A6D2FA64-83D9-445A-A136-34E3926ABCFF}" type="pres">
      <dgm:prSet presAssocID="{C947EA74-238D-4FB2-A69A-77AE2ECFB1CD}" presName="connTx" presStyleLbl="parChTrans1D3" presStyleIdx="3" presStyleCnt="4"/>
      <dgm:spPr/>
      <dgm:t>
        <a:bodyPr/>
        <a:lstStyle/>
        <a:p>
          <a:endParaRPr lang="ru-RU"/>
        </a:p>
      </dgm:t>
    </dgm:pt>
    <dgm:pt modelId="{AA4A42FA-A9AC-4831-9C4F-E0DC9C43D23F}" type="pres">
      <dgm:prSet presAssocID="{21F7B157-6DBC-44CE-BEED-A6E0C4072314}" presName="root2" presStyleCnt="0"/>
      <dgm:spPr/>
    </dgm:pt>
    <dgm:pt modelId="{9176171F-711B-4D94-ACE9-1312A07EB76E}" type="pres">
      <dgm:prSet presAssocID="{21F7B157-6DBC-44CE-BEED-A6E0C4072314}" presName="LevelTwoTextNode" presStyleLbl="node3" presStyleIdx="3" presStyleCnt="4" custLinFactNeighborX="2413" custLinFactNeighborY="1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052968-5B45-462B-8C3C-DA4A00565255}" type="pres">
      <dgm:prSet presAssocID="{21F7B157-6DBC-44CE-BEED-A6E0C4072314}" presName="level3hierChild" presStyleCnt="0"/>
      <dgm:spPr/>
    </dgm:pt>
    <dgm:pt modelId="{EBB13666-DD4E-4CB3-9CEC-71131D499F8B}" type="pres">
      <dgm:prSet presAssocID="{72AA9855-12AE-48D6-8E2F-A853442317CC}" presName="conn2-1" presStyleLbl="parChTrans1D4" presStyleIdx="3" presStyleCnt="4"/>
      <dgm:spPr/>
      <dgm:t>
        <a:bodyPr/>
        <a:lstStyle/>
        <a:p>
          <a:endParaRPr lang="ru-RU"/>
        </a:p>
      </dgm:t>
    </dgm:pt>
    <dgm:pt modelId="{3388428F-5997-4546-98C8-3EED9271ABB5}" type="pres">
      <dgm:prSet presAssocID="{72AA9855-12AE-48D6-8E2F-A853442317CC}" presName="connTx" presStyleLbl="parChTrans1D4" presStyleIdx="3" presStyleCnt="4"/>
      <dgm:spPr/>
      <dgm:t>
        <a:bodyPr/>
        <a:lstStyle/>
        <a:p>
          <a:endParaRPr lang="ru-RU"/>
        </a:p>
      </dgm:t>
    </dgm:pt>
    <dgm:pt modelId="{75E32227-89E4-423F-B727-1CC93DE8D9E3}" type="pres">
      <dgm:prSet presAssocID="{539A2F1E-A36E-4218-8D0F-77DAD3FD7ADC}" presName="root2" presStyleCnt="0"/>
      <dgm:spPr/>
    </dgm:pt>
    <dgm:pt modelId="{2351ED82-6642-4135-80EE-9D01A38A9921}" type="pres">
      <dgm:prSet presAssocID="{539A2F1E-A36E-4218-8D0F-77DAD3FD7ADC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5AB956-4541-4039-B6BA-BDCD9F3FC277}" type="pres">
      <dgm:prSet presAssocID="{539A2F1E-A36E-4218-8D0F-77DAD3FD7ADC}" presName="level3hierChild" presStyleCnt="0"/>
      <dgm:spPr/>
    </dgm:pt>
  </dgm:ptLst>
  <dgm:cxnLst>
    <dgm:cxn modelId="{66DB20B2-D621-4644-85DD-234C40DD1E5E}" type="presOf" srcId="{402532B3-0106-4D56-A57B-BE58A8A50459}" destId="{78913F1C-34C3-41D4-A119-943BB1CC868D}" srcOrd="1" destOrd="0" presId="urn:microsoft.com/office/officeart/2005/8/layout/hierarchy2"/>
    <dgm:cxn modelId="{13ADEA89-3487-45E8-A875-268BDF39EA4E}" type="presOf" srcId="{C947EA74-238D-4FB2-A69A-77AE2ECFB1CD}" destId="{A6D2FA64-83D9-445A-A136-34E3926ABCFF}" srcOrd="1" destOrd="0" presId="urn:microsoft.com/office/officeart/2005/8/layout/hierarchy2"/>
    <dgm:cxn modelId="{BD8A883C-31D0-4B1D-96BB-0EFDA392FB0C}" srcId="{D6FFF06D-2024-4FF4-9E56-7DDE6C591002}" destId="{21F7B157-6DBC-44CE-BEED-A6E0C4072314}" srcOrd="1" destOrd="0" parTransId="{C947EA74-238D-4FB2-A69A-77AE2ECFB1CD}" sibTransId="{D0DFB50A-FBEF-43D0-BFB8-340C4A0F99DC}"/>
    <dgm:cxn modelId="{7A0113B4-C139-485E-A55C-B0EF3A479280}" type="presOf" srcId="{96FFFCD5-8F77-400B-BA76-BA8D00A726DB}" destId="{F158923E-247B-4974-AB10-B370F0588353}" srcOrd="0" destOrd="0" presId="urn:microsoft.com/office/officeart/2005/8/layout/hierarchy2"/>
    <dgm:cxn modelId="{4F13EB19-FDDD-461D-A813-D163ADCB366C}" type="presOf" srcId="{21F7B157-6DBC-44CE-BEED-A6E0C4072314}" destId="{9176171F-711B-4D94-ACE9-1312A07EB76E}" srcOrd="0" destOrd="0" presId="urn:microsoft.com/office/officeart/2005/8/layout/hierarchy2"/>
    <dgm:cxn modelId="{C61AD6A4-C9C6-48B4-B8A0-F671C853B7B0}" srcId="{8D2BB24E-0998-4CC5-8B1F-8658AF060450}" destId="{2400C418-B7D4-4BCE-B199-7B99202A1C3E}" srcOrd="1" destOrd="0" parTransId="{0DEEEF48-DB53-44E8-A228-3E683C4A07C6}" sibTransId="{E5CFF12A-2FBE-4B42-938C-AA5A36D3D50E}"/>
    <dgm:cxn modelId="{B09786CD-301F-4BED-B106-87A25A860454}" type="presOf" srcId="{402532B3-0106-4D56-A57B-BE58A8A50459}" destId="{CD8EFAA4-8016-4BDB-A585-0249C3C82318}" srcOrd="0" destOrd="0" presId="urn:microsoft.com/office/officeart/2005/8/layout/hierarchy2"/>
    <dgm:cxn modelId="{26EAA10C-C018-4222-A73F-6D17B63A2F09}" srcId="{2400C418-B7D4-4BCE-B199-7B99202A1C3E}" destId="{FBDD4463-2861-4BCA-94DC-C74A0D91DE05}" srcOrd="0" destOrd="0" parTransId="{96FFFCD5-8F77-400B-BA76-BA8D00A726DB}" sibTransId="{3FD3FCDC-4750-4EAF-9F80-5B0BBA0151AF}"/>
    <dgm:cxn modelId="{AFBECE11-1296-41AE-9EEE-48D38328D1A6}" type="presOf" srcId="{0DEEEF48-DB53-44E8-A228-3E683C4A07C6}" destId="{E15CA4FD-A05B-45AE-811F-3253485614BD}" srcOrd="1" destOrd="0" presId="urn:microsoft.com/office/officeart/2005/8/layout/hierarchy2"/>
    <dgm:cxn modelId="{3BB01A1D-D0AB-4EBC-8A2F-83EF000F2B74}" type="presOf" srcId="{9CF300C9-BA99-46B3-B890-1EBD63A28C81}" destId="{7D2EFF45-3E22-4783-B9C8-D3C49C8FF026}" srcOrd="1" destOrd="0" presId="urn:microsoft.com/office/officeart/2005/8/layout/hierarchy2"/>
    <dgm:cxn modelId="{A1A1B3A2-5515-4EE8-9B80-2A5B91B47694}" type="presOf" srcId="{2400C418-B7D4-4BCE-B199-7B99202A1C3E}" destId="{147D68CA-6DC6-46E7-B94F-53A2DE30ABFB}" srcOrd="0" destOrd="0" presId="urn:microsoft.com/office/officeart/2005/8/layout/hierarchy2"/>
    <dgm:cxn modelId="{25FB69B3-4108-4F1A-B857-D194580085EF}" type="presOf" srcId="{80A8498B-46BF-4740-9567-DF0E38FF3287}" destId="{07DB41B7-71BE-4ABA-A69D-B5C02D086FF9}" srcOrd="0" destOrd="0" presId="urn:microsoft.com/office/officeart/2005/8/layout/hierarchy2"/>
    <dgm:cxn modelId="{BD0DB28A-EA80-47D5-9F95-53CFC0A97EC1}" type="presOf" srcId="{81BA00AC-947E-4DEA-8419-FFB021D7F614}" destId="{FAF4CEC7-C5AF-4783-8333-AD84B2E8EEEB}" srcOrd="0" destOrd="0" presId="urn:microsoft.com/office/officeart/2005/8/layout/hierarchy2"/>
    <dgm:cxn modelId="{830EADE3-B1AB-4D61-BCB1-49B65ACD593C}" type="presOf" srcId="{76EA3730-5A09-4016-B62D-59BCE697908F}" destId="{46AE7F0D-D120-4B34-BE6D-1597ECE5B9DA}" srcOrd="0" destOrd="0" presId="urn:microsoft.com/office/officeart/2005/8/layout/hierarchy2"/>
    <dgm:cxn modelId="{92F742B5-B064-4214-B166-4DA3A0E9D8A7}" type="presOf" srcId="{B3B7A7A4-67F3-4E41-810A-D4AC130D9349}" destId="{F3259E06-D6FD-4C6B-8814-2EF4613DC022}" srcOrd="0" destOrd="0" presId="urn:microsoft.com/office/officeart/2005/8/layout/hierarchy2"/>
    <dgm:cxn modelId="{0732B374-C8A4-4D3E-ACA8-900D0973B46A}" srcId="{76EA3730-5A09-4016-B62D-59BCE697908F}" destId="{D6FFF06D-2024-4FF4-9E56-7DDE6C591002}" srcOrd="1" destOrd="0" parTransId="{80A8498B-46BF-4740-9567-DF0E38FF3287}" sibTransId="{491F2E0B-5276-4F51-9DF5-84FA18A16731}"/>
    <dgm:cxn modelId="{4988FFE5-71B2-4819-8074-043EBEA2456A}" type="presOf" srcId="{B55A1B70-A42E-4F30-AB94-2096AFC2F61A}" destId="{6EF084BF-252F-4414-A645-23A2E8E3CEF0}" srcOrd="0" destOrd="0" presId="urn:microsoft.com/office/officeart/2005/8/layout/hierarchy2"/>
    <dgm:cxn modelId="{FE16FE3B-626A-4186-BB94-9E41A1A6DCFB}" type="presOf" srcId="{D6FFF06D-2024-4FF4-9E56-7DDE6C591002}" destId="{9202FA7C-F6EE-4B0B-A231-42C37AD1FC0E}" srcOrd="0" destOrd="0" presId="urn:microsoft.com/office/officeart/2005/8/layout/hierarchy2"/>
    <dgm:cxn modelId="{4224696E-B0FA-4E78-9623-D155275A18CD}" type="presOf" srcId="{72AA9855-12AE-48D6-8E2F-A853442317CC}" destId="{EBB13666-DD4E-4CB3-9CEC-71131D499F8B}" srcOrd="0" destOrd="0" presId="urn:microsoft.com/office/officeart/2005/8/layout/hierarchy2"/>
    <dgm:cxn modelId="{0BAB397B-433B-4164-8844-AE15CA6842B0}" type="presOf" srcId="{65C46BEC-CA28-49EC-94CB-EAD915EBD008}" destId="{A45A2882-5B8D-4F21-B131-20740BDCF331}" srcOrd="0" destOrd="0" presId="urn:microsoft.com/office/officeart/2005/8/layout/hierarchy2"/>
    <dgm:cxn modelId="{64C4ACE0-3505-4972-B55C-CE9BAF9E4843}" type="presOf" srcId="{72AA9855-12AE-48D6-8E2F-A853442317CC}" destId="{3388428F-5997-4546-98C8-3EED9271ABB5}" srcOrd="1" destOrd="0" presId="urn:microsoft.com/office/officeart/2005/8/layout/hierarchy2"/>
    <dgm:cxn modelId="{130E1B78-54AD-4933-A3AD-0100B20AA006}" type="presOf" srcId="{FBDD4463-2861-4BCA-94DC-C74A0D91DE05}" destId="{123A6FC1-8A7E-4A9A-BDE8-832E3D0CB05D}" srcOrd="0" destOrd="0" presId="urn:microsoft.com/office/officeart/2005/8/layout/hierarchy2"/>
    <dgm:cxn modelId="{6AD6F388-FD83-4015-9A70-EF1FBEB65A55}" type="presOf" srcId="{0DEEEF48-DB53-44E8-A228-3E683C4A07C6}" destId="{A3A0BB42-57FA-4DC3-A02A-8007E66F0E26}" srcOrd="0" destOrd="0" presId="urn:microsoft.com/office/officeart/2005/8/layout/hierarchy2"/>
    <dgm:cxn modelId="{E3946B35-E2A0-4141-9A44-AC33E9314BD1}" srcId="{76EA3730-5A09-4016-B62D-59BCE697908F}" destId="{8D2BB24E-0998-4CC5-8B1F-8658AF060450}" srcOrd="0" destOrd="0" parTransId="{402532B3-0106-4D56-A57B-BE58A8A50459}" sibTransId="{E8CE1B9D-1DEB-483C-8237-761DE0317404}"/>
    <dgm:cxn modelId="{BE58FA7C-6EF2-4617-BEED-1963E8BC265D}" type="presOf" srcId="{69610D83-64C0-49EC-B807-BDC2E7380939}" destId="{4618571B-A7F0-47BF-B695-1A5A5388D09C}" srcOrd="0" destOrd="0" presId="urn:microsoft.com/office/officeart/2005/8/layout/hierarchy2"/>
    <dgm:cxn modelId="{30689D3F-BBC8-4306-B58C-232F303E892A}" type="presOf" srcId="{8D2BB24E-0998-4CC5-8B1F-8658AF060450}" destId="{5CFE7646-CCEC-4DA5-93BE-CB0915557DC6}" srcOrd="0" destOrd="0" presId="urn:microsoft.com/office/officeart/2005/8/layout/hierarchy2"/>
    <dgm:cxn modelId="{CD92F99D-2344-488C-ABFA-754E59FD06B2}" type="presOf" srcId="{B3B7A7A4-67F3-4E41-810A-D4AC130D9349}" destId="{561E9F14-6B2E-4E7C-ABBF-BB77FE1E4724}" srcOrd="1" destOrd="0" presId="urn:microsoft.com/office/officeart/2005/8/layout/hierarchy2"/>
    <dgm:cxn modelId="{22FB330C-C523-4EBB-B8C2-2FC0C58309F3}" type="presOf" srcId="{BD1A3124-A741-4953-A975-3248175D15D5}" destId="{26C97059-4DE1-4E9A-8CFF-21B79079E77A}" srcOrd="0" destOrd="0" presId="urn:microsoft.com/office/officeart/2005/8/layout/hierarchy2"/>
    <dgm:cxn modelId="{5DF52F48-680B-48D9-8216-F6CB1B5A40A5}" type="presOf" srcId="{66265395-D612-4699-BC8D-5F7C31C59CDB}" destId="{EBBBF058-B2D6-49CF-B00D-A71AFC3EF3E6}" srcOrd="0" destOrd="0" presId="urn:microsoft.com/office/officeart/2005/8/layout/hierarchy2"/>
    <dgm:cxn modelId="{BED08222-DA5A-4AD4-A07D-FD3A23FE261F}" type="presOf" srcId="{539A2F1E-A36E-4218-8D0F-77DAD3FD7ADC}" destId="{2351ED82-6642-4135-80EE-9D01A38A9921}" srcOrd="0" destOrd="0" presId="urn:microsoft.com/office/officeart/2005/8/layout/hierarchy2"/>
    <dgm:cxn modelId="{EBFC6A06-3A10-4DC2-A683-5222B6B3E6F2}" type="presOf" srcId="{9CF300C9-BA99-46B3-B890-1EBD63A28C81}" destId="{2C902ACD-BDD2-4852-825D-8960C2AA382F}" srcOrd="0" destOrd="0" presId="urn:microsoft.com/office/officeart/2005/8/layout/hierarchy2"/>
    <dgm:cxn modelId="{603C9C2F-B2AF-49DA-98B8-CD0BB1465920}" type="presOf" srcId="{80A8498B-46BF-4740-9567-DF0E38FF3287}" destId="{1E91E166-04FB-4C37-8886-0F89C4FA41FA}" srcOrd="1" destOrd="0" presId="urn:microsoft.com/office/officeart/2005/8/layout/hierarchy2"/>
    <dgm:cxn modelId="{A1ADC3F0-C8C1-4769-B688-3457A8281B31}" type="presOf" srcId="{69610D83-64C0-49EC-B807-BDC2E7380939}" destId="{DF9B497C-0563-402C-A09A-5E93CD9E3719}" srcOrd="1" destOrd="0" presId="urn:microsoft.com/office/officeart/2005/8/layout/hierarchy2"/>
    <dgm:cxn modelId="{19FD3B4A-5105-4E37-896A-F2F0A11DEC73}" srcId="{D6FFF06D-2024-4FF4-9E56-7DDE6C591002}" destId="{B55A1B70-A42E-4F30-AB94-2096AFC2F61A}" srcOrd="0" destOrd="0" parTransId="{9CF300C9-BA99-46B3-B890-1EBD63A28C81}" sibTransId="{EEC02BE8-329B-4740-AABA-B46F1AB89CCC}"/>
    <dgm:cxn modelId="{3867B1DF-DD4B-4E26-BF8D-053B77F26C76}" type="presOf" srcId="{C947EA74-238D-4FB2-A69A-77AE2ECFB1CD}" destId="{3BA06999-7201-4E14-84CC-EE5D1F8A7DFC}" srcOrd="0" destOrd="0" presId="urn:microsoft.com/office/officeart/2005/8/layout/hierarchy2"/>
    <dgm:cxn modelId="{0EF45407-B8A6-4C3F-ABEA-E68B14829217}" srcId="{B55A1B70-A42E-4F30-AB94-2096AFC2F61A}" destId="{81BA00AC-947E-4DEA-8419-FFB021D7F614}" srcOrd="0" destOrd="0" parTransId="{B3B7A7A4-67F3-4E41-810A-D4AC130D9349}" sibTransId="{549E5648-917E-4D90-B245-1F7842BEBB08}"/>
    <dgm:cxn modelId="{FE3FBF7F-7257-4AFE-AD49-8FEF70921AEC}" type="presOf" srcId="{DEBE3702-3947-4F7B-829B-261F6E62EA54}" destId="{D8A8BBAE-772A-4613-8EF4-364B5B129CC1}" srcOrd="0" destOrd="0" presId="urn:microsoft.com/office/officeart/2005/8/layout/hierarchy2"/>
    <dgm:cxn modelId="{F7FD3BA6-3C45-440A-9C86-7A61A679A7C8}" type="presOf" srcId="{96FFFCD5-8F77-400B-BA76-BA8D00A726DB}" destId="{0FCCEEA9-7BD3-4D2E-8010-CE15563AA636}" srcOrd="1" destOrd="0" presId="urn:microsoft.com/office/officeart/2005/8/layout/hierarchy2"/>
    <dgm:cxn modelId="{6F2E4971-FA61-49E9-B657-2C353E28A974}" srcId="{21F7B157-6DBC-44CE-BEED-A6E0C4072314}" destId="{539A2F1E-A36E-4218-8D0F-77DAD3FD7ADC}" srcOrd="0" destOrd="0" parTransId="{72AA9855-12AE-48D6-8E2F-A853442317CC}" sibTransId="{2AF7E7B8-D3B5-40CC-8AEC-9CED3BF3E7C3}"/>
    <dgm:cxn modelId="{A4B3096F-C2C3-48BC-8B80-9F3ACCB31771}" srcId="{DEBE3702-3947-4F7B-829B-261F6E62EA54}" destId="{BD1A3124-A741-4953-A975-3248175D15D5}" srcOrd="0" destOrd="0" parTransId="{69610D83-64C0-49EC-B807-BDC2E7380939}" sibTransId="{7BC66642-2CE9-485C-B280-F2577253D4F0}"/>
    <dgm:cxn modelId="{CBE04FA1-5C99-42AA-A2B5-B5B42FF3EACB}" srcId="{66265395-D612-4699-BC8D-5F7C31C59CDB}" destId="{76EA3730-5A09-4016-B62D-59BCE697908F}" srcOrd="0" destOrd="0" parTransId="{6A7919B7-3B4A-466C-94AD-0391F143DE73}" sibTransId="{AAB3EBE2-AE2F-453B-A4FE-3220C7991037}"/>
    <dgm:cxn modelId="{EEC833FB-3520-4FF9-B8A3-4738A7162747}" type="presOf" srcId="{65C46BEC-CA28-49EC-94CB-EAD915EBD008}" destId="{6C719776-C5F7-450E-8717-59926303AB1C}" srcOrd="1" destOrd="0" presId="urn:microsoft.com/office/officeart/2005/8/layout/hierarchy2"/>
    <dgm:cxn modelId="{4B1638AF-19BB-44BA-B50D-0C8FD713D7EE}" srcId="{8D2BB24E-0998-4CC5-8B1F-8658AF060450}" destId="{DEBE3702-3947-4F7B-829B-261F6E62EA54}" srcOrd="0" destOrd="0" parTransId="{65C46BEC-CA28-49EC-94CB-EAD915EBD008}" sibTransId="{40731A67-3EAE-4FAE-B87C-07DF06DA68B4}"/>
    <dgm:cxn modelId="{C04D54D2-B26F-44EA-9824-17BF291A5C3F}" type="presParOf" srcId="{EBBBF058-B2D6-49CF-B00D-A71AFC3EF3E6}" destId="{1DB0D027-4FFB-4307-8B59-DEE4A4FD10F4}" srcOrd="0" destOrd="0" presId="urn:microsoft.com/office/officeart/2005/8/layout/hierarchy2"/>
    <dgm:cxn modelId="{B1856C7F-F6A1-4CF5-9709-9C38E8C67469}" type="presParOf" srcId="{1DB0D027-4FFB-4307-8B59-DEE4A4FD10F4}" destId="{46AE7F0D-D120-4B34-BE6D-1597ECE5B9DA}" srcOrd="0" destOrd="0" presId="urn:microsoft.com/office/officeart/2005/8/layout/hierarchy2"/>
    <dgm:cxn modelId="{7E2BFF2E-F4FD-4A46-AC3B-40DF3FBC03B8}" type="presParOf" srcId="{1DB0D027-4FFB-4307-8B59-DEE4A4FD10F4}" destId="{D8AA430C-29DF-48EA-A56B-D5AA82B6ED7C}" srcOrd="1" destOrd="0" presId="urn:microsoft.com/office/officeart/2005/8/layout/hierarchy2"/>
    <dgm:cxn modelId="{B7F455DC-7A76-4E22-97F4-9309C8987824}" type="presParOf" srcId="{D8AA430C-29DF-48EA-A56B-D5AA82B6ED7C}" destId="{CD8EFAA4-8016-4BDB-A585-0249C3C82318}" srcOrd="0" destOrd="0" presId="urn:microsoft.com/office/officeart/2005/8/layout/hierarchy2"/>
    <dgm:cxn modelId="{0633244C-DA09-48DE-A1D4-A44065E65999}" type="presParOf" srcId="{CD8EFAA4-8016-4BDB-A585-0249C3C82318}" destId="{78913F1C-34C3-41D4-A119-943BB1CC868D}" srcOrd="0" destOrd="0" presId="urn:microsoft.com/office/officeart/2005/8/layout/hierarchy2"/>
    <dgm:cxn modelId="{BA888CA3-FF56-4A12-81B2-537C6E72ED23}" type="presParOf" srcId="{D8AA430C-29DF-48EA-A56B-D5AA82B6ED7C}" destId="{AAA7B833-CC68-4C5F-95AC-12B54E7DFD05}" srcOrd="1" destOrd="0" presId="urn:microsoft.com/office/officeart/2005/8/layout/hierarchy2"/>
    <dgm:cxn modelId="{DDB97A84-622F-4F5E-941E-63AE906F3EFF}" type="presParOf" srcId="{AAA7B833-CC68-4C5F-95AC-12B54E7DFD05}" destId="{5CFE7646-CCEC-4DA5-93BE-CB0915557DC6}" srcOrd="0" destOrd="0" presId="urn:microsoft.com/office/officeart/2005/8/layout/hierarchy2"/>
    <dgm:cxn modelId="{FCD3A0A7-82E4-415E-8B26-10E59BE93D6C}" type="presParOf" srcId="{AAA7B833-CC68-4C5F-95AC-12B54E7DFD05}" destId="{5D5004DC-58E0-46FE-A28B-22E46770701B}" srcOrd="1" destOrd="0" presId="urn:microsoft.com/office/officeart/2005/8/layout/hierarchy2"/>
    <dgm:cxn modelId="{B7C97C60-6394-49C3-BDF3-ECB0F2461D3E}" type="presParOf" srcId="{5D5004DC-58E0-46FE-A28B-22E46770701B}" destId="{A45A2882-5B8D-4F21-B131-20740BDCF331}" srcOrd="0" destOrd="0" presId="urn:microsoft.com/office/officeart/2005/8/layout/hierarchy2"/>
    <dgm:cxn modelId="{16C4E350-76F2-4671-9E87-4E48446B292E}" type="presParOf" srcId="{A45A2882-5B8D-4F21-B131-20740BDCF331}" destId="{6C719776-C5F7-450E-8717-59926303AB1C}" srcOrd="0" destOrd="0" presId="urn:microsoft.com/office/officeart/2005/8/layout/hierarchy2"/>
    <dgm:cxn modelId="{142ADF62-B295-4DAA-BABC-4CA86228A633}" type="presParOf" srcId="{5D5004DC-58E0-46FE-A28B-22E46770701B}" destId="{12F5506C-F502-4E55-A3B4-4F480A0610D8}" srcOrd="1" destOrd="0" presId="urn:microsoft.com/office/officeart/2005/8/layout/hierarchy2"/>
    <dgm:cxn modelId="{C6C6D198-E941-457D-BF89-4A90DBEBD250}" type="presParOf" srcId="{12F5506C-F502-4E55-A3B4-4F480A0610D8}" destId="{D8A8BBAE-772A-4613-8EF4-364B5B129CC1}" srcOrd="0" destOrd="0" presId="urn:microsoft.com/office/officeart/2005/8/layout/hierarchy2"/>
    <dgm:cxn modelId="{D1E5774F-545C-4E23-B423-1B030AB08689}" type="presParOf" srcId="{12F5506C-F502-4E55-A3B4-4F480A0610D8}" destId="{593FBEC3-1AE6-424F-A576-5F370AF629B6}" srcOrd="1" destOrd="0" presId="urn:microsoft.com/office/officeart/2005/8/layout/hierarchy2"/>
    <dgm:cxn modelId="{C1F40375-8838-4CF1-9C74-C5989ACA80CA}" type="presParOf" srcId="{593FBEC3-1AE6-424F-A576-5F370AF629B6}" destId="{4618571B-A7F0-47BF-B695-1A5A5388D09C}" srcOrd="0" destOrd="0" presId="urn:microsoft.com/office/officeart/2005/8/layout/hierarchy2"/>
    <dgm:cxn modelId="{669F5A3D-66E7-4E05-A2C8-329E84F442B5}" type="presParOf" srcId="{4618571B-A7F0-47BF-B695-1A5A5388D09C}" destId="{DF9B497C-0563-402C-A09A-5E93CD9E3719}" srcOrd="0" destOrd="0" presId="urn:microsoft.com/office/officeart/2005/8/layout/hierarchy2"/>
    <dgm:cxn modelId="{E14A5EAB-86EF-49ED-8E88-5F235FD9BBD6}" type="presParOf" srcId="{593FBEC3-1AE6-424F-A576-5F370AF629B6}" destId="{CEA43A08-913F-46A8-8DAE-C00FD3398CDC}" srcOrd="1" destOrd="0" presId="urn:microsoft.com/office/officeart/2005/8/layout/hierarchy2"/>
    <dgm:cxn modelId="{BACC821D-E194-4229-9A6A-623D48EBA049}" type="presParOf" srcId="{CEA43A08-913F-46A8-8DAE-C00FD3398CDC}" destId="{26C97059-4DE1-4E9A-8CFF-21B79079E77A}" srcOrd="0" destOrd="0" presId="urn:microsoft.com/office/officeart/2005/8/layout/hierarchy2"/>
    <dgm:cxn modelId="{2DA919E1-2202-4E96-AA8A-68D3B94FEDE3}" type="presParOf" srcId="{CEA43A08-913F-46A8-8DAE-C00FD3398CDC}" destId="{541E2FDA-6637-41C2-BAE7-8105D101C787}" srcOrd="1" destOrd="0" presId="urn:microsoft.com/office/officeart/2005/8/layout/hierarchy2"/>
    <dgm:cxn modelId="{28E4D8A9-4D48-49FB-978F-1D37A85764F8}" type="presParOf" srcId="{5D5004DC-58E0-46FE-A28B-22E46770701B}" destId="{A3A0BB42-57FA-4DC3-A02A-8007E66F0E26}" srcOrd="2" destOrd="0" presId="urn:microsoft.com/office/officeart/2005/8/layout/hierarchy2"/>
    <dgm:cxn modelId="{575556B9-E541-4249-B6C6-8AD74CABC426}" type="presParOf" srcId="{A3A0BB42-57FA-4DC3-A02A-8007E66F0E26}" destId="{E15CA4FD-A05B-45AE-811F-3253485614BD}" srcOrd="0" destOrd="0" presId="urn:microsoft.com/office/officeart/2005/8/layout/hierarchy2"/>
    <dgm:cxn modelId="{B0F03C3C-7E6D-4297-BB98-A308B84A057C}" type="presParOf" srcId="{5D5004DC-58E0-46FE-A28B-22E46770701B}" destId="{A280BB32-B344-402F-8B1A-2127BB3C52BC}" srcOrd="3" destOrd="0" presId="urn:microsoft.com/office/officeart/2005/8/layout/hierarchy2"/>
    <dgm:cxn modelId="{1E265CCB-6F46-42FB-8E8F-9FB9BF970C42}" type="presParOf" srcId="{A280BB32-B344-402F-8B1A-2127BB3C52BC}" destId="{147D68CA-6DC6-46E7-B94F-53A2DE30ABFB}" srcOrd="0" destOrd="0" presId="urn:microsoft.com/office/officeart/2005/8/layout/hierarchy2"/>
    <dgm:cxn modelId="{543AE44C-6711-4F6A-94E0-1E8BDF6B5AB9}" type="presParOf" srcId="{A280BB32-B344-402F-8B1A-2127BB3C52BC}" destId="{6B36E170-D956-4A88-86EA-9BA113CE9567}" srcOrd="1" destOrd="0" presId="urn:microsoft.com/office/officeart/2005/8/layout/hierarchy2"/>
    <dgm:cxn modelId="{B2CAE854-9797-4EF1-9524-D65C37BB8956}" type="presParOf" srcId="{6B36E170-D956-4A88-86EA-9BA113CE9567}" destId="{F158923E-247B-4974-AB10-B370F0588353}" srcOrd="0" destOrd="0" presId="urn:microsoft.com/office/officeart/2005/8/layout/hierarchy2"/>
    <dgm:cxn modelId="{5FC81C57-C590-4D47-954E-13F307BE1874}" type="presParOf" srcId="{F158923E-247B-4974-AB10-B370F0588353}" destId="{0FCCEEA9-7BD3-4D2E-8010-CE15563AA636}" srcOrd="0" destOrd="0" presId="urn:microsoft.com/office/officeart/2005/8/layout/hierarchy2"/>
    <dgm:cxn modelId="{2E42C679-2DC2-4DB1-9DDA-82F5AB997329}" type="presParOf" srcId="{6B36E170-D956-4A88-86EA-9BA113CE9567}" destId="{FCD49E66-467F-4082-9C51-45B62066D3DE}" srcOrd="1" destOrd="0" presId="urn:microsoft.com/office/officeart/2005/8/layout/hierarchy2"/>
    <dgm:cxn modelId="{294912AD-FE86-429F-B670-D0F121297A3B}" type="presParOf" srcId="{FCD49E66-467F-4082-9C51-45B62066D3DE}" destId="{123A6FC1-8A7E-4A9A-BDE8-832E3D0CB05D}" srcOrd="0" destOrd="0" presId="urn:microsoft.com/office/officeart/2005/8/layout/hierarchy2"/>
    <dgm:cxn modelId="{D65E04D9-C591-4750-9702-72C2EAD30438}" type="presParOf" srcId="{FCD49E66-467F-4082-9C51-45B62066D3DE}" destId="{AD36FDE6-D839-48B3-AD4D-E4831699F3DE}" srcOrd="1" destOrd="0" presId="urn:microsoft.com/office/officeart/2005/8/layout/hierarchy2"/>
    <dgm:cxn modelId="{FBB1CC07-28D4-4DB7-A74A-A5829AC588BD}" type="presParOf" srcId="{D8AA430C-29DF-48EA-A56B-D5AA82B6ED7C}" destId="{07DB41B7-71BE-4ABA-A69D-B5C02D086FF9}" srcOrd="2" destOrd="0" presId="urn:microsoft.com/office/officeart/2005/8/layout/hierarchy2"/>
    <dgm:cxn modelId="{5A83EDC9-0C1D-41E6-BAE5-FA200978A5C5}" type="presParOf" srcId="{07DB41B7-71BE-4ABA-A69D-B5C02D086FF9}" destId="{1E91E166-04FB-4C37-8886-0F89C4FA41FA}" srcOrd="0" destOrd="0" presId="urn:microsoft.com/office/officeart/2005/8/layout/hierarchy2"/>
    <dgm:cxn modelId="{06895331-1B1A-415B-81C4-EB5AD6A391E8}" type="presParOf" srcId="{D8AA430C-29DF-48EA-A56B-D5AA82B6ED7C}" destId="{EB554CC8-B282-4C94-A5CF-9273595C79DD}" srcOrd="3" destOrd="0" presId="urn:microsoft.com/office/officeart/2005/8/layout/hierarchy2"/>
    <dgm:cxn modelId="{FA10978A-03FB-4D84-98C9-36B7B4E608D3}" type="presParOf" srcId="{EB554CC8-B282-4C94-A5CF-9273595C79DD}" destId="{9202FA7C-F6EE-4B0B-A231-42C37AD1FC0E}" srcOrd="0" destOrd="0" presId="urn:microsoft.com/office/officeart/2005/8/layout/hierarchy2"/>
    <dgm:cxn modelId="{AA25BA6E-60ED-4E22-ABFE-804B6A9AA6CB}" type="presParOf" srcId="{EB554CC8-B282-4C94-A5CF-9273595C79DD}" destId="{6203522C-1F4B-440F-81D4-C0C73BFA1CE3}" srcOrd="1" destOrd="0" presId="urn:microsoft.com/office/officeart/2005/8/layout/hierarchy2"/>
    <dgm:cxn modelId="{55FAF5D5-6433-4D1E-BBDD-655F8AA07F9C}" type="presParOf" srcId="{6203522C-1F4B-440F-81D4-C0C73BFA1CE3}" destId="{2C902ACD-BDD2-4852-825D-8960C2AA382F}" srcOrd="0" destOrd="0" presId="urn:microsoft.com/office/officeart/2005/8/layout/hierarchy2"/>
    <dgm:cxn modelId="{438DB256-7780-48E3-814B-40A2C3B7D339}" type="presParOf" srcId="{2C902ACD-BDD2-4852-825D-8960C2AA382F}" destId="{7D2EFF45-3E22-4783-B9C8-D3C49C8FF026}" srcOrd="0" destOrd="0" presId="urn:microsoft.com/office/officeart/2005/8/layout/hierarchy2"/>
    <dgm:cxn modelId="{114345C9-9936-4C4F-AFBB-274F343EB42D}" type="presParOf" srcId="{6203522C-1F4B-440F-81D4-C0C73BFA1CE3}" destId="{D07E0949-A0B4-498F-B69A-4691E29C71A1}" srcOrd="1" destOrd="0" presId="urn:microsoft.com/office/officeart/2005/8/layout/hierarchy2"/>
    <dgm:cxn modelId="{C9B0DD29-BDFE-41B1-9DA9-BA323C447C9A}" type="presParOf" srcId="{D07E0949-A0B4-498F-B69A-4691E29C71A1}" destId="{6EF084BF-252F-4414-A645-23A2E8E3CEF0}" srcOrd="0" destOrd="0" presId="urn:microsoft.com/office/officeart/2005/8/layout/hierarchy2"/>
    <dgm:cxn modelId="{41D5D14A-0413-4F92-B063-769ABA571C01}" type="presParOf" srcId="{D07E0949-A0B4-498F-B69A-4691E29C71A1}" destId="{6C9A1C86-8413-47EF-A2F9-BE42D3464DB8}" srcOrd="1" destOrd="0" presId="urn:microsoft.com/office/officeart/2005/8/layout/hierarchy2"/>
    <dgm:cxn modelId="{A8637975-E7C7-45BC-B724-866E8D38D015}" type="presParOf" srcId="{6C9A1C86-8413-47EF-A2F9-BE42D3464DB8}" destId="{F3259E06-D6FD-4C6B-8814-2EF4613DC022}" srcOrd="0" destOrd="0" presId="urn:microsoft.com/office/officeart/2005/8/layout/hierarchy2"/>
    <dgm:cxn modelId="{004BC1D4-2494-4A2C-A372-28E5750D3D00}" type="presParOf" srcId="{F3259E06-D6FD-4C6B-8814-2EF4613DC022}" destId="{561E9F14-6B2E-4E7C-ABBF-BB77FE1E4724}" srcOrd="0" destOrd="0" presId="urn:microsoft.com/office/officeart/2005/8/layout/hierarchy2"/>
    <dgm:cxn modelId="{A8D6EFC2-5143-4C41-AD90-FDC59FFCDC93}" type="presParOf" srcId="{6C9A1C86-8413-47EF-A2F9-BE42D3464DB8}" destId="{E030AFED-BAA0-45C9-B542-48DA3752CC30}" srcOrd="1" destOrd="0" presId="urn:microsoft.com/office/officeart/2005/8/layout/hierarchy2"/>
    <dgm:cxn modelId="{DCD49AAF-59C0-4E8A-A923-887A53459A68}" type="presParOf" srcId="{E030AFED-BAA0-45C9-B542-48DA3752CC30}" destId="{FAF4CEC7-C5AF-4783-8333-AD84B2E8EEEB}" srcOrd="0" destOrd="0" presId="urn:microsoft.com/office/officeart/2005/8/layout/hierarchy2"/>
    <dgm:cxn modelId="{DD019165-DB1A-46AB-9AB1-FCB47A8E3182}" type="presParOf" srcId="{E030AFED-BAA0-45C9-B542-48DA3752CC30}" destId="{4ECD44EF-2697-4379-A972-89471C8281DE}" srcOrd="1" destOrd="0" presId="urn:microsoft.com/office/officeart/2005/8/layout/hierarchy2"/>
    <dgm:cxn modelId="{E6653B0A-0107-465D-9EEF-3216080009A6}" type="presParOf" srcId="{6203522C-1F4B-440F-81D4-C0C73BFA1CE3}" destId="{3BA06999-7201-4E14-84CC-EE5D1F8A7DFC}" srcOrd="2" destOrd="0" presId="urn:microsoft.com/office/officeart/2005/8/layout/hierarchy2"/>
    <dgm:cxn modelId="{A1B22C75-69D6-44E5-86DF-8F3E56B37416}" type="presParOf" srcId="{3BA06999-7201-4E14-84CC-EE5D1F8A7DFC}" destId="{A6D2FA64-83D9-445A-A136-34E3926ABCFF}" srcOrd="0" destOrd="0" presId="urn:microsoft.com/office/officeart/2005/8/layout/hierarchy2"/>
    <dgm:cxn modelId="{F3880DB6-F874-40A3-A7D9-12B95E8B73D4}" type="presParOf" srcId="{6203522C-1F4B-440F-81D4-C0C73BFA1CE3}" destId="{AA4A42FA-A9AC-4831-9C4F-E0DC9C43D23F}" srcOrd="3" destOrd="0" presId="urn:microsoft.com/office/officeart/2005/8/layout/hierarchy2"/>
    <dgm:cxn modelId="{5B9C5B83-58D6-4567-94B0-11CEC7FF32FC}" type="presParOf" srcId="{AA4A42FA-A9AC-4831-9C4F-E0DC9C43D23F}" destId="{9176171F-711B-4D94-ACE9-1312A07EB76E}" srcOrd="0" destOrd="0" presId="urn:microsoft.com/office/officeart/2005/8/layout/hierarchy2"/>
    <dgm:cxn modelId="{C49942DF-34CC-4041-9223-77143324881D}" type="presParOf" srcId="{AA4A42FA-A9AC-4831-9C4F-E0DC9C43D23F}" destId="{78052968-5B45-462B-8C3C-DA4A00565255}" srcOrd="1" destOrd="0" presId="urn:microsoft.com/office/officeart/2005/8/layout/hierarchy2"/>
    <dgm:cxn modelId="{EEFE4201-59BA-43C1-BBA0-C1D97FF8F7C9}" type="presParOf" srcId="{78052968-5B45-462B-8C3C-DA4A00565255}" destId="{EBB13666-DD4E-4CB3-9CEC-71131D499F8B}" srcOrd="0" destOrd="0" presId="urn:microsoft.com/office/officeart/2005/8/layout/hierarchy2"/>
    <dgm:cxn modelId="{7B16F9A8-89D3-4F99-9C2B-F917D32C177E}" type="presParOf" srcId="{EBB13666-DD4E-4CB3-9CEC-71131D499F8B}" destId="{3388428F-5997-4546-98C8-3EED9271ABB5}" srcOrd="0" destOrd="0" presId="urn:microsoft.com/office/officeart/2005/8/layout/hierarchy2"/>
    <dgm:cxn modelId="{F7E4FB5D-D2A8-4F72-A8FA-30F553082FCE}" type="presParOf" srcId="{78052968-5B45-462B-8C3C-DA4A00565255}" destId="{75E32227-89E4-423F-B727-1CC93DE8D9E3}" srcOrd="1" destOrd="0" presId="urn:microsoft.com/office/officeart/2005/8/layout/hierarchy2"/>
    <dgm:cxn modelId="{DF90D6EC-D5B3-42E3-86ED-75E7C8E725C5}" type="presParOf" srcId="{75E32227-89E4-423F-B727-1CC93DE8D9E3}" destId="{2351ED82-6642-4135-80EE-9D01A38A9921}" srcOrd="0" destOrd="0" presId="urn:microsoft.com/office/officeart/2005/8/layout/hierarchy2"/>
    <dgm:cxn modelId="{9084AB15-B6D7-43C0-853C-66DA3F5FA335}" type="presParOf" srcId="{75E32227-89E4-423F-B727-1CC93DE8D9E3}" destId="{065AB956-4541-4039-B6BA-BDCD9F3FC277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3B4BC08-C769-4F77-8A9C-32C0637B1D9D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09F73E5-9179-4575-AC8C-5C91E43C498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275 клубных формирований</a:t>
          </a:r>
          <a:endParaRPr lang="ru-RU" sz="2000" b="1" dirty="0">
            <a:solidFill>
              <a:schemeClr val="tx1"/>
            </a:solidFill>
          </a:endParaRPr>
        </a:p>
      </dgm:t>
    </dgm:pt>
    <dgm:pt modelId="{B9615F51-A792-468F-BFD4-BED4A6DF90C8}" type="parTrans" cxnId="{AF04C6F8-73B7-4909-B6BC-0C4ED07A4D3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A8D764FD-37B7-46FA-8240-0A276579BBB1}" type="sibTrans" cxnId="{AF04C6F8-73B7-4909-B6BC-0C4ED07A4D3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2F17C06E-9FA3-4272-8A17-4DB8EFC266BC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1450 человек</a:t>
          </a:r>
          <a:endParaRPr lang="ru-RU" sz="2000" b="1" dirty="0">
            <a:solidFill>
              <a:schemeClr val="tx1"/>
            </a:solidFill>
          </a:endParaRPr>
        </a:p>
      </dgm:t>
    </dgm:pt>
    <dgm:pt modelId="{B723BA39-DF20-4717-858A-583D983A8823}" type="parTrans" cxnId="{94A17B75-3691-48A8-9FA6-67DCF22DC3C7}">
      <dgm:prSet custT="1"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838DB1E-E8A5-4DA4-93A5-67EC43B06EBF}" type="sibTrans" cxnId="{94A17B75-3691-48A8-9FA6-67DCF22DC3C7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40D0F77-1455-4D25-9CF3-D005A23348B1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110  любительских клубных формирований</a:t>
          </a:r>
          <a:endParaRPr lang="ru-RU" sz="2000" b="1" dirty="0">
            <a:solidFill>
              <a:schemeClr val="tx1"/>
            </a:solidFill>
          </a:endParaRPr>
        </a:p>
      </dgm:t>
    </dgm:pt>
    <dgm:pt modelId="{38FD552F-B902-4EF1-A3FA-906C1FD0B303}" type="sibTrans" cxnId="{4E1703C5-2FAC-4707-8F04-79A08FE27EAA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EC2BF4F4-6D6F-46EF-987C-5855F43D0E98}" type="parTrans" cxnId="{4E1703C5-2FAC-4707-8F04-79A08FE27EAA}">
      <dgm:prSet custT="1"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3FE1D9A8-C851-4948-A4B3-B61C4291736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3424 человека</a:t>
          </a:r>
          <a:endParaRPr lang="ru-RU" sz="2000" b="1" dirty="0">
            <a:solidFill>
              <a:schemeClr val="tx1"/>
            </a:solidFill>
          </a:endParaRPr>
        </a:p>
      </dgm:t>
    </dgm:pt>
    <dgm:pt modelId="{147C6C45-1149-40F8-96D9-1791B3E1352F}" type="sibTrans" cxnId="{41D76E05-7E5B-4AFC-98CD-8E93F9CCB9CB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03A39D3-28A3-446F-A09B-4923CD3C404E}" type="parTrans" cxnId="{41D76E05-7E5B-4AFC-98CD-8E93F9CCB9CB}">
      <dgm:prSet custT="1"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D5607125-1B34-41B4-B284-93684622AB72}" type="pres">
      <dgm:prSet presAssocID="{A3B4BC08-C769-4F77-8A9C-32C0637B1D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CAF220-D496-44F9-9925-9E26A2043460}" type="pres">
      <dgm:prSet presAssocID="{109F73E5-9179-4575-AC8C-5C91E43C4984}" presName="root1" presStyleCnt="0"/>
      <dgm:spPr/>
    </dgm:pt>
    <dgm:pt modelId="{6046E854-7D57-46B9-8FE6-2757A7727A34}" type="pres">
      <dgm:prSet presAssocID="{109F73E5-9179-4575-AC8C-5C91E43C498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55C92C-1071-4C28-BD12-D378FE71A4E1}" type="pres">
      <dgm:prSet presAssocID="{109F73E5-9179-4575-AC8C-5C91E43C4984}" presName="level2hierChild" presStyleCnt="0"/>
      <dgm:spPr/>
    </dgm:pt>
    <dgm:pt modelId="{46A9062B-B2ED-4A0D-938C-68F1DC44B243}" type="pres">
      <dgm:prSet presAssocID="{003A39D3-28A3-446F-A09B-4923CD3C404E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BCDAFC89-84F6-4A27-8C3A-1EC169FF76E4}" type="pres">
      <dgm:prSet presAssocID="{003A39D3-28A3-446F-A09B-4923CD3C404E}" presName="connTx" presStyleLbl="parChTrans1D2" presStyleIdx="0" presStyleCnt="1"/>
      <dgm:spPr/>
      <dgm:t>
        <a:bodyPr/>
        <a:lstStyle/>
        <a:p>
          <a:endParaRPr lang="ru-RU"/>
        </a:p>
      </dgm:t>
    </dgm:pt>
    <dgm:pt modelId="{EC73638F-7258-417E-AE57-7F609D5697F6}" type="pres">
      <dgm:prSet presAssocID="{3FE1D9A8-C851-4948-A4B3-B61C42917362}" presName="root2" presStyleCnt="0"/>
      <dgm:spPr/>
    </dgm:pt>
    <dgm:pt modelId="{78A45C34-AB18-4A7A-9790-50C3EB423F97}" type="pres">
      <dgm:prSet presAssocID="{3FE1D9A8-C851-4948-A4B3-B61C42917362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F40102-2172-4FFC-A8E1-819594BE35BE}" type="pres">
      <dgm:prSet presAssocID="{3FE1D9A8-C851-4948-A4B3-B61C42917362}" presName="level3hierChild" presStyleCnt="0"/>
      <dgm:spPr/>
    </dgm:pt>
    <dgm:pt modelId="{13D0202A-4DE3-48F6-A56D-57701EBE63C9}" type="pres">
      <dgm:prSet presAssocID="{EC2BF4F4-6D6F-46EF-987C-5855F43D0E98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CF6AEE6A-5F6E-4714-81E7-CD4928C497AD}" type="pres">
      <dgm:prSet presAssocID="{EC2BF4F4-6D6F-46EF-987C-5855F43D0E98}" presName="connTx" presStyleLbl="parChTrans1D3" presStyleIdx="0" presStyleCnt="2"/>
      <dgm:spPr/>
      <dgm:t>
        <a:bodyPr/>
        <a:lstStyle/>
        <a:p>
          <a:endParaRPr lang="ru-RU"/>
        </a:p>
      </dgm:t>
    </dgm:pt>
    <dgm:pt modelId="{627C1EEC-1C58-484D-93E5-BF3BC643FE28}" type="pres">
      <dgm:prSet presAssocID="{040D0F77-1455-4D25-9CF3-D005A23348B1}" presName="root2" presStyleCnt="0"/>
      <dgm:spPr/>
    </dgm:pt>
    <dgm:pt modelId="{7CB3CD29-5EF2-4D39-B1B2-8F829D0BEB99}" type="pres">
      <dgm:prSet presAssocID="{040D0F77-1455-4D25-9CF3-D005A23348B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82694B-ABF1-43D4-B832-6B98D7987A46}" type="pres">
      <dgm:prSet presAssocID="{040D0F77-1455-4D25-9CF3-D005A23348B1}" presName="level3hierChild" presStyleCnt="0"/>
      <dgm:spPr/>
    </dgm:pt>
    <dgm:pt modelId="{D5D67FB4-0E30-48A8-AEE0-7932890B6677}" type="pres">
      <dgm:prSet presAssocID="{B723BA39-DF20-4717-858A-583D983A8823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E7895E7C-E9F4-4ED7-BEFC-BDBDF8272157}" type="pres">
      <dgm:prSet presAssocID="{B723BA39-DF20-4717-858A-583D983A8823}" presName="connTx" presStyleLbl="parChTrans1D3" presStyleIdx="1" presStyleCnt="2"/>
      <dgm:spPr/>
      <dgm:t>
        <a:bodyPr/>
        <a:lstStyle/>
        <a:p>
          <a:endParaRPr lang="ru-RU"/>
        </a:p>
      </dgm:t>
    </dgm:pt>
    <dgm:pt modelId="{C7F5FD9E-0576-48EC-9859-F20395F53320}" type="pres">
      <dgm:prSet presAssocID="{2F17C06E-9FA3-4272-8A17-4DB8EFC266BC}" presName="root2" presStyleCnt="0"/>
      <dgm:spPr/>
    </dgm:pt>
    <dgm:pt modelId="{EC41FD99-081C-4949-86CB-828C8830DAB9}" type="pres">
      <dgm:prSet presAssocID="{2F17C06E-9FA3-4272-8A17-4DB8EFC266BC}" presName="LevelTwoTextNode" presStyleLbl="node3" presStyleIdx="1" presStyleCnt="2" custLinFactNeighborX="2041" custLinFactNeighborY="5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9F40F8-3255-482A-8286-B5F3DAA7AAC5}" type="pres">
      <dgm:prSet presAssocID="{2F17C06E-9FA3-4272-8A17-4DB8EFC266BC}" presName="level3hierChild" presStyleCnt="0"/>
      <dgm:spPr/>
    </dgm:pt>
  </dgm:ptLst>
  <dgm:cxnLst>
    <dgm:cxn modelId="{AF04C6F8-73B7-4909-B6BC-0C4ED07A4D33}" srcId="{A3B4BC08-C769-4F77-8A9C-32C0637B1D9D}" destId="{109F73E5-9179-4575-AC8C-5C91E43C4984}" srcOrd="0" destOrd="0" parTransId="{B9615F51-A792-468F-BFD4-BED4A6DF90C8}" sibTransId="{A8D764FD-37B7-46FA-8240-0A276579BBB1}"/>
    <dgm:cxn modelId="{98D1AD60-DD03-4EB1-8183-F23C15655BC0}" type="presOf" srcId="{B723BA39-DF20-4717-858A-583D983A8823}" destId="{E7895E7C-E9F4-4ED7-BEFC-BDBDF8272157}" srcOrd="1" destOrd="0" presId="urn:microsoft.com/office/officeart/2005/8/layout/hierarchy2"/>
    <dgm:cxn modelId="{2B2B2EC6-60F5-4739-BB3B-02D4D912FDEE}" type="presOf" srcId="{040D0F77-1455-4D25-9CF3-D005A23348B1}" destId="{7CB3CD29-5EF2-4D39-B1B2-8F829D0BEB99}" srcOrd="0" destOrd="0" presId="urn:microsoft.com/office/officeart/2005/8/layout/hierarchy2"/>
    <dgm:cxn modelId="{18961DD6-8B5B-4064-BFBA-F5CCE4C47270}" type="presOf" srcId="{003A39D3-28A3-446F-A09B-4923CD3C404E}" destId="{BCDAFC89-84F6-4A27-8C3A-1EC169FF76E4}" srcOrd="1" destOrd="0" presId="urn:microsoft.com/office/officeart/2005/8/layout/hierarchy2"/>
    <dgm:cxn modelId="{E9F91F37-3A13-41DF-BCF1-A3B33C3ACA59}" type="presOf" srcId="{109F73E5-9179-4575-AC8C-5C91E43C4984}" destId="{6046E854-7D57-46B9-8FE6-2757A7727A34}" srcOrd="0" destOrd="0" presId="urn:microsoft.com/office/officeart/2005/8/layout/hierarchy2"/>
    <dgm:cxn modelId="{4E1703C5-2FAC-4707-8F04-79A08FE27EAA}" srcId="{3FE1D9A8-C851-4948-A4B3-B61C42917362}" destId="{040D0F77-1455-4D25-9CF3-D005A23348B1}" srcOrd="0" destOrd="0" parTransId="{EC2BF4F4-6D6F-46EF-987C-5855F43D0E98}" sibTransId="{38FD552F-B902-4EF1-A3FA-906C1FD0B303}"/>
    <dgm:cxn modelId="{2A91DAC1-12DD-48A3-87C9-148BB8B81AB5}" type="presOf" srcId="{EC2BF4F4-6D6F-46EF-987C-5855F43D0E98}" destId="{CF6AEE6A-5F6E-4714-81E7-CD4928C497AD}" srcOrd="1" destOrd="0" presId="urn:microsoft.com/office/officeart/2005/8/layout/hierarchy2"/>
    <dgm:cxn modelId="{859009B3-6423-491B-B15D-9EF9639EDDFC}" type="presOf" srcId="{003A39D3-28A3-446F-A09B-4923CD3C404E}" destId="{46A9062B-B2ED-4A0D-938C-68F1DC44B243}" srcOrd="0" destOrd="0" presId="urn:microsoft.com/office/officeart/2005/8/layout/hierarchy2"/>
    <dgm:cxn modelId="{F0182407-4BE1-41C2-BE97-4EC1C372DB8A}" type="presOf" srcId="{EC2BF4F4-6D6F-46EF-987C-5855F43D0E98}" destId="{13D0202A-4DE3-48F6-A56D-57701EBE63C9}" srcOrd="0" destOrd="0" presId="urn:microsoft.com/office/officeart/2005/8/layout/hierarchy2"/>
    <dgm:cxn modelId="{5D6F5BF3-DE2A-4729-BA5C-0346BA2CC990}" type="presOf" srcId="{A3B4BC08-C769-4F77-8A9C-32C0637B1D9D}" destId="{D5607125-1B34-41B4-B284-93684622AB72}" srcOrd="0" destOrd="0" presId="urn:microsoft.com/office/officeart/2005/8/layout/hierarchy2"/>
    <dgm:cxn modelId="{368210EB-D7F6-49CE-8A90-A497D7534CB0}" type="presOf" srcId="{3FE1D9A8-C851-4948-A4B3-B61C42917362}" destId="{78A45C34-AB18-4A7A-9790-50C3EB423F97}" srcOrd="0" destOrd="0" presId="urn:microsoft.com/office/officeart/2005/8/layout/hierarchy2"/>
    <dgm:cxn modelId="{94A17B75-3691-48A8-9FA6-67DCF22DC3C7}" srcId="{3FE1D9A8-C851-4948-A4B3-B61C42917362}" destId="{2F17C06E-9FA3-4272-8A17-4DB8EFC266BC}" srcOrd="1" destOrd="0" parTransId="{B723BA39-DF20-4717-858A-583D983A8823}" sibTransId="{3838DB1E-E8A5-4DA4-93A5-67EC43B06EBF}"/>
    <dgm:cxn modelId="{5D363A74-C380-4B32-9D5E-85C7958182F0}" type="presOf" srcId="{2F17C06E-9FA3-4272-8A17-4DB8EFC266BC}" destId="{EC41FD99-081C-4949-86CB-828C8830DAB9}" srcOrd="0" destOrd="0" presId="urn:microsoft.com/office/officeart/2005/8/layout/hierarchy2"/>
    <dgm:cxn modelId="{E5369686-A5F2-4022-9443-FF28D420FD11}" type="presOf" srcId="{B723BA39-DF20-4717-858A-583D983A8823}" destId="{D5D67FB4-0E30-48A8-AEE0-7932890B6677}" srcOrd="0" destOrd="0" presId="urn:microsoft.com/office/officeart/2005/8/layout/hierarchy2"/>
    <dgm:cxn modelId="{41D76E05-7E5B-4AFC-98CD-8E93F9CCB9CB}" srcId="{109F73E5-9179-4575-AC8C-5C91E43C4984}" destId="{3FE1D9A8-C851-4948-A4B3-B61C42917362}" srcOrd="0" destOrd="0" parTransId="{003A39D3-28A3-446F-A09B-4923CD3C404E}" sibTransId="{147C6C45-1149-40F8-96D9-1791B3E1352F}"/>
    <dgm:cxn modelId="{35C7A066-3946-4AE5-BD8E-E405F595B27F}" type="presParOf" srcId="{D5607125-1B34-41B4-B284-93684622AB72}" destId="{2DCAF220-D496-44F9-9925-9E26A2043460}" srcOrd="0" destOrd="0" presId="urn:microsoft.com/office/officeart/2005/8/layout/hierarchy2"/>
    <dgm:cxn modelId="{E5F05BDC-DDA1-45BF-A841-FD1958C1DCE6}" type="presParOf" srcId="{2DCAF220-D496-44F9-9925-9E26A2043460}" destId="{6046E854-7D57-46B9-8FE6-2757A7727A34}" srcOrd="0" destOrd="0" presId="urn:microsoft.com/office/officeart/2005/8/layout/hierarchy2"/>
    <dgm:cxn modelId="{E0ABEF35-27D6-4829-AFBC-28AE6ADFA6D4}" type="presParOf" srcId="{2DCAF220-D496-44F9-9925-9E26A2043460}" destId="{DF55C92C-1071-4C28-BD12-D378FE71A4E1}" srcOrd="1" destOrd="0" presId="urn:microsoft.com/office/officeart/2005/8/layout/hierarchy2"/>
    <dgm:cxn modelId="{C9FD3DCF-3945-4D46-A41A-3C6244619F77}" type="presParOf" srcId="{DF55C92C-1071-4C28-BD12-D378FE71A4E1}" destId="{46A9062B-B2ED-4A0D-938C-68F1DC44B243}" srcOrd="0" destOrd="0" presId="urn:microsoft.com/office/officeart/2005/8/layout/hierarchy2"/>
    <dgm:cxn modelId="{EFB074E2-73C9-4582-9E42-1AE4727D72BA}" type="presParOf" srcId="{46A9062B-B2ED-4A0D-938C-68F1DC44B243}" destId="{BCDAFC89-84F6-4A27-8C3A-1EC169FF76E4}" srcOrd="0" destOrd="0" presId="urn:microsoft.com/office/officeart/2005/8/layout/hierarchy2"/>
    <dgm:cxn modelId="{589F91E2-C126-4463-93F5-72854CD001F2}" type="presParOf" srcId="{DF55C92C-1071-4C28-BD12-D378FE71A4E1}" destId="{EC73638F-7258-417E-AE57-7F609D5697F6}" srcOrd="1" destOrd="0" presId="urn:microsoft.com/office/officeart/2005/8/layout/hierarchy2"/>
    <dgm:cxn modelId="{E685D0D3-D52C-4199-B8AC-14664FB6EF7B}" type="presParOf" srcId="{EC73638F-7258-417E-AE57-7F609D5697F6}" destId="{78A45C34-AB18-4A7A-9790-50C3EB423F97}" srcOrd="0" destOrd="0" presId="urn:microsoft.com/office/officeart/2005/8/layout/hierarchy2"/>
    <dgm:cxn modelId="{F1B45A7B-273D-4B2C-B20C-708403FCE481}" type="presParOf" srcId="{EC73638F-7258-417E-AE57-7F609D5697F6}" destId="{E7F40102-2172-4FFC-A8E1-819594BE35BE}" srcOrd="1" destOrd="0" presId="urn:microsoft.com/office/officeart/2005/8/layout/hierarchy2"/>
    <dgm:cxn modelId="{84E4AF98-5C98-4AA0-8DC1-87F62BCEA10C}" type="presParOf" srcId="{E7F40102-2172-4FFC-A8E1-819594BE35BE}" destId="{13D0202A-4DE3-48F6-A56D-57701EBE63C9}" srcOrd="0" destOrd="0" presId="urn:microsoft.com/office/officeart/2005/8/layout/hierarchy2"/>
    <dgm:cxn modelId="{77C34C11-60EA-415D-A800-1C68D980805A}" type="presParOf" srcId="{13D0202A-4DE3-48F6-A56D-57701EBE63C9}" destId="{CF6AEE6A-5F6E-4714-81E7-CD4928C497AD}" srcOrd="0" destOrd="0" presId="urn:microsoft.com/office/officeart/2005/8/layout/hierarchy2"/>
    <dgm:cxn modelId="{280A9FAE-6BD0-4016-8F99-807F7D3DB38C}" type="presParOf" srcId="{E7F40102-2172-4FFC-A8E1-819594BE35BE}" destId="{627C1EEC-1C58-484D-93E5-BF3BC643FE28}" srcOrd="1" destOrd="0" presId="urn:microsoft.com/office/officeart/2005/8/layout/hierarchy2"/>
    <dgm:cxn modelId="{FABA1B48-288F-4841-88EB-4EC02CDE1548}" type="presParOf" srcId="{627C1EEC-1C58-484D-93E5-BF3BC643FE28}" destId="{7CB3CD29-5EF2-4D39-B1B2-8F829D0BEB99}" srcOrd="0" destOrd="0" presId="urn:microsoft.com/office/officeart/2005/8/layout/hierarchy2"/>
    <dgm:cxn modelId="{2CCD2D29-A143-4D25-9B77-13EA1F333C05}" type="presParOf" srcId="{627C1EEC-1C58-484D-93E5-BF3BC643FE28}" destId="{3582694B-ABF1-43D4-B832-6B98D7987A46}" srcOrd="1" destOrd="0" presId="urn:microsoft.com/office/officeart/2005/8/layout/hierarchy2"/>
    <dgm:cxn modelId="{A61C4BA3-FB2F-4586-BB7A-F61C53FC2465}" type="presParOf" srcId="{E7F40102-2172-4FFC-A8E1-819594BE35BE}" destId="{D5D67FB4-0E30-48A8-AEE0-7932890B6677}" srcOrd="2" destOrd="0" presId="urn:microsoft.com/office/officeart/2005/8/layout/hierarchy2"/>
    <dgm:cxn modelId="{7773B710-4877-4125-AE26-D13C5C27CC57}" type="presParOf" srcId="{D5D67FB4-0E30-48A8-AEE0-7932890B6677}" destId="{E7895E7C-E9F4-4ED7-BEFC-BDBDF8272157}" srcOrd="0" destOrd="0" presId="urn:microsoft.com/office/officeart/2005/8/layout/hierarchy2"/>
    <dgm:cxn modelId="{1F315CCA-0CAF-4AC4-B7D7-FF58C99851B9}" type="presParOf" srcId="{E7F40102-2172-4FFC-A8E1-819594BE35BE}" destId="{C7F5FD9E-0576-48EC-9859-F20395F53320}" srcOrd="3" destOrd="0" presId="urn:microsoft.com/office/officeart/2005/8/layout/hierarchy2"/>
    <dgm:cxn modelId="{28020A90-EF83-4EDB-89D7-B06AEA1627B4}" type="presParOf" srcId="{C7F5FD9E-0576-48EC-9859-F20395F53320}" destId="{EC41FD99-081C-4949-86CB-828C8830DAB9}" srcOrd="0" destOrd="0" presId="urn:microsoft.com/office/officeart/2005/8/layout/hierarchy2"/>
    <dgm:cxn modelId="{52A5878C-73B0-47BA-9FE7-15D168F96510}" type="presParOf" srcId="{C7F5FD9E-0576-48EC-9859-F20395F53320}" destId="{979F40F8-3255-482A-8286-B5F3DAA7AA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A25349F-E705-4183-A69A-9579C21A20FC}" type="doc">
      <dgm:prSet loTypeId="urn:microsoft.com/office/officeart/2005/8/layout/funnel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1A1EFB-6C87-42F1-AC99-EB009DBEA20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Коммунальные услуги</a:t>
          </a:r>
          <a:endParaRPr lang="ru-RU" sz="1400" b="1" dirty="0">
            <a:solidFill>
              <a:schemeClr val="tx1"/>
            </a:solidFill>
          </a:endParaRPr>
        </a:p>
      </dgm:t>
    </dgm:pt>
    <dgm:pt modelId="{07D177D0-67FA-4FD8-8187-53B2B183A9D9}" type="parTrans" cxnId="{F7D6707E-C7CD-4F29-939C-2CC7E24D357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789FE264-90E3-41D2-8D81-F2E0685CC34A}" type="sibTrans" cxnId="{F7D6707E-C7CD-4F29-939C-2CC7E24D357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A21EB713-947D-4D88-A043-AB598CAB4C7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Местный бюджет-</a:t>
          </a:r>
          <a:r>
            <a:rPr lang="en-US" sz="2400" b="1" dirty="0" smtClean="0">
              <a:solidFill>
                <a:schemeClr val="tx1"/>
              </a:solidFill>
            </a:rPr>
            <a:t>1849.8 </a:t>
          </a:r>
          <a:r>
            <a:rPr lang="ru-RU" sz="2400" b="1" dirty="0" err="1" smtClean="0">
              <a:solidFill>
                <a:schemeClr val="tx1"/>
              </a:solidFill>
            </a:rPr>
            <a:t>тыс.рублей</a:t>
          </a:r>
          <a:endParaRPr lang="ru-RU" sz="2400" b="1" dirty="0">
            <a:solidFill>
              <a:schemeClr val="tx1"/>
            </a:solidFill>
          </a:endParaRPr>
        </a:p>
      </dgm:t>
    </dgm:pt>
    <dgm:pt modelId="{07736E90-C740-4490-A885-51E5713F2035}" type="parTrans" cxnId="{A6B83E93-D49E-4A26-A122-4AF473F9C308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49886CC1-FBF5-40BB-B1A4-8875422115AD}" type="sibTrans" cxnId="{A6B83E93-D49E-4A26-A122-4AF473F9C308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BBBED4B-ED95-4F02-AB2F-C7539A66459B}">
      <dgm:prSet phldrT="[Текст]" phldr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A1680D3B-6F0B-45FE-9609-0EA824CAD5F4}" type="parTrans" cxnId="{5B0C53BB-5329-48B7-A0ED-63326EC90D0C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A4336835-1960-41C5-B5B3-81319A35145D}" type="sibTrans" cxnId="{5B0C53BB-5329-48B7-A0ED-63326EC90D0C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2233713F-95BA-4084-8B79-51FAA4A339F6}">
      <dgm:prSet phldrT="[Текст]" custT="1"/>
      <dgm:spPr/>
      <dgm:t>
        <a:bodyPr/>
        <a:lstStyle/>
        <a:p>
          <a:r>
            <a:rPr lang="ru-RU" sz="1400" b="1" smtClean="0">
              <a:solidFill>
                <a:schemeClr val="tx1"/>
              </a:solidFill>
            </a:rPr>
            <a:t>Налоги</a:t>
          </a:r>
          <a:endParaRPr lang="ru-RU" sz="1400" b="1" dirty="0">
            <a:solidFill>
              <a:schemeClr val="tx1"/>
            </a:solidFill>
          </a:endParaRPr>
        </a:p>
      </dgm:t>
    </dgm:pt>
    <dgm:pt modelId="{0E4A33AA-3887-4F15-A53F-710DAB29D491}" type="sibTrans" cxnId="{29BC45DA-8895-4C27-A789-77156AE9D21D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75A0E8E0-CF21-4295-9452-256AEF86C50B}" type="parTrans" cxnId="{29BC45DA-8895-4C27-A789-77156AE9D21D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3120669-B8F9-45E0-B493-D4C42F81BCE0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Диспансеризация муниципальных служащих</a:t>
          </a:r>
          <a:endParaRPr lang="ru-RU" sz="1400" b="1" dirty="0">
            <a:solidFill>
              <a:schemeClr val="tx1"/>
            </a:solidFill>
          </a:endParaRPr>
        </a:p>
      </dgm:t>
    </dgm:pt>
    <dgm:pt modelId="{92BEA0E7-B834-4B33-A913-6F1E8667D010}" type="parTrans" cxnId="{A6545001-F699-4E41-BEA3-5CE9C4E75B9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F4A24F43-E6FB-405E-AB05-2B79F5B42F34}" type="sibTrans" cxnId="{A6545001-F699-4E41-BEA3-5CE9C4E75B99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9DE8754-2A79-4044-A437-A5458DEECDD8}" type="pres">
      <dgm:prSet presAssocID="{7A25349F-E705-4183-A69A-9579C21A20F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767C55-6F00-437E-9D7B-3FB11273684B}" type="pres">
      <dgm:prSet presAssocID="{7A25349F-E705-4183-A69A-9579C21A20FC}" presName="ellipse" presStyleLbl="trBgShp" presStyleIdx="0" presStyleCnt="1"/>
      <dgm:spPr/>
    </dgm:pt>
    <dgm:pt modelId="{1D47C45C-6543-4ABC-92F4-466ECFFC8345}" type="pres">
      <dgm:prSet presAssocID="{7A25349F-E705-4183-A69A-9579C21A20FC}" presName="arrow1" presStyleLbl="fgShp" presStyleIdx="0" presStyleCnt="1"/>
      <dgm:spPr/>
    </dgm:pt>
    <dgm:pt modelId="{ADB2278C-62FC-4FBA-9E4A-5954BDE9640D}" type="pres">
      <dgm:prSet presAssocID="{7A25349F-E705-4183-A69A-9579C21A20F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2E03C-912F-4978-A670-4C54BBB870D3}" type="pres">
      <dgm:prSet presAssocID="{33120669-B8F9-45E0-B493-D4C42F81BCE0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31876-66D7-4ED8-BB44-C84911127CB0}" type="pres">
      <dgm:prSet presAssocID="{C41A1EFB-6C87-42F1-AC99-EB009DBEA209}" presName="item2" presStyleLbl="node1" presStyleIdx="1" presStyleCnt="3" custScaleX="122223" custScaleY="120029" custLinFactNeighborX="-43836" custLinFactNeighborY="-29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E1DDA-280B-4370-B31B-BB157C2B0F4E}" type="pres">
      <dgm:prSet presAssocID="{A21EB713-947D-4D88-A043-AB598CAB4C76}" presName="item3" presStyleLbl="node1" presStyleIdx="2" presStyleCnt="3" custScaleX="122346" custScaleY="110639" custLinFactNeighborX="34674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03323-7A2B-427F-8A8D-717D46B2AD9D}" type="pres">
      <dgm:prSet presAssocID="{7A25349F-E705-4183-A69A-9579C21A20FC}" presName="funnel" presStyleLbl="trAlignAcc1" presStyleIdx="0" presStyleCnt="1" custScaleX="181409" custScaleY="91895" custLinFactNeighborX="-1664" custLinFactNeighborY="-893"/>
      <dgm:spPr/>
    </dgm:pt>
  </dgm:ptLst>
  <dgm:cxnLst>
    <dgm:cxn modelId="{83F6C41A-48D4-4B08-8A48-D364BDE67D9C}" type="presOf" srcId="{7A25349F-E705-4183-A69A-9579C21A20FC}" destId="{39DE8754-2A79-4044-A437-A5458DEECDD8}" srcOrd="0" destOrd="0" presId="urn:microsoft.com/office/officeart/2005/8/layout/funnel1"/>
    <dgm:cxn modelId="{A71C6C16-6834-416F-8669-BEAD674CF2E8}" type="presOf" srcId="{A21EB713-947D-4D88-A043-AB598CAB4C76}" destId="{ADB2278C-62FC-4FBA-9E4A-5954BDE9640D}" srcOrd="0" destOrd="0" presId="urn:microsoft.com/office/officeart/2005/8/layout/funnel1"/>
    <dgm:cxn modelId="{A6545001-F699-4E41-BEA3-5CE9C4E75B99}" srcId="{7A25349F-E705-4183-A69A-9579C21A20FC}" destId="{33120669-B8F9-45E0-B493-D4C42F81BCE0}" srcOrd="1" destOrd="0" parTransId="{92BEA0E7-B834-4B33-A913-6F1E8667D010}" sibTransId="{F4A24F43-E6FB-405E-AB05-2B79F5B42F34}"/>
    <dgm:cxn modelId="{4769B5DE-C1FF-4C91-9EB3-72BA1B16208E}" type="presOf" srcId="{2233713F-95BA-4084-8B79-51FAA4A339F6}" destId="{32DE1DDA-280B-4370-B31B-BB157C2B0F4E}" srcOrd="0" destOrd="0" presId="urn:microsoft.com/office/officeart/2005/8/layout/funnel1"/>
    <dgm:cxn modelId="{8DA0503F-F65D-4E77-980B-290934771990}" type="presOf" srcId="{C41A1EFB-6C87-42F1-AC99-EB009DBEA209}" destId="{FB62E03C-912F-4978-A670-4C54BBB870D3}" srcOrd="0" destOrd="0" presId="urn:microsoft.com/office/officeart/2005/8/layout/funnel1"/>
    <dgm:cxn modelId="{D923C6D5-6879-4CA1-970C-59F96227C667}" type="presOf" srcId="{33120669-B8F9-45E0-B493-D4C42F81BCE0}" destId="{98731876-66D7-4ED8-BB44-C84911127CB0}" srcOrd="0" destOrd="0" presId="urn:microsoft.com/office/officeart/2005/8/layout/funnel1"/>
    <dgm:cxn modelId="{5B0C53BB-5329-48B7-A0ED-63326EC90D0C}" srcId="{7A25349F-E705-4183-A69A-9579C21A20FC}" destId="{3BBBED4B-ED95-4F02-AB2F-C7539A66459B}" srcOrd="4" destOrd="0" parTransId="{A1680D3B-6F0B-45FE-9609-0EA824CAD5F4}" sibTransId="{A4336835-1960-41C5-B5B3-81319A35145D}"/>
    <dgm:cxn modelId="{F7D6707E-C7CD-4F29-939C-2CC7E24D3579}" srcId="{7A25349F-E705-4183-A69A-9579C21A20FC}" destId="{C41A1EFB-6C87-42F1-AC99-EB009DBEA209}" srcOrd="2" destOrd="0" parTransId="{07D177D0-67FA-4FD8-8187-53B2B183A9D9}" sibTransId="{789FE264-90E3-41D2-8D81-F2E0685CC34A}"/>
    <dgm:cxn modelId="{29BC45DA-8895-4C27-A789-77156AE9D21D}" srcId="{7A25349F-E705-4183-A69A-9579C21A20FC}" destId="{2233713F-95BA-4084-8B79-51FAA4A339F6}" srcOrd="0" destOrd="0" parTransId="{75A0E8E0-CF21-4295-9452-256AEF86C50B}" sibTransId="{0E4A33AA-3887-4F15-A53F-710DAB29D491}"/>
    <dgm:cxn modelId="{A6B83E93-D49E-4A26-A122-4AF473F9C308}" srcId="{7A25349F-E705-4183-A69A-9579C21A20FC}" destId="{A21EB713-947D-4D88-A043-AB598CAB4C76}" srcOrd="3" destOrd="0" parTransId="{07736E90-C740-4490-A885-51E5713F2035}" sibTransId="{49886CC1-FBF5-40BB-B1A4-8875422115AD}"/>
    <dgm:cxn modelId="{D52A240C-F69F-45A4-AB69-A7CD4E12349E}" type="presParOf" srcId="{39DE8754-2A79-4044-A437-A5458DEECDD8}" destId="{2F767C55-6F00-437E-9D7B-3FB11273684B}" srcOrd="0" destOrd="0" presId="urn:microsoft.com/office/officeart/2005/8/layout/funnel1"/>
    <dgm:cxn modelId="{403FA23B-2106-4633-9CE5-325ABBB3205C}" type="presParOf" srcId="{39DE8754-2A79-4044-A437-A5458DEECDD8}" destId="{1D47C45C-6543-4ABC-92F4-466ECFFC8345}" srcOrd="1" destOrd="0" presId="urn:microsoft.com/office/officeart/2005/8/layout/funnel1"/>
    <dgm:cxn modelId="{F2FF44EF-DF74-427D-AF12-348FE97145A6}" type="presParOf" srcId="{39DE8754-2A79-4044-A437-A5458DEECDD8}" destId="{ADB2278C-62FC-4FBA-9E4A-5954BDE9640D}" srcOrd="2" destOrd="0" presId="urn:microsoft.com/office/officeart/2005/8/layout/funnel1"/>
    <dgm:cxn modelId="{A9E5EFA7-E30D-4E7D-95BE-CB19D187A583}" type="presParOf" srcId="{39DE8754-2A79-4044-A437-A5458DEECDD8}" destId="{FB62E03C-912F-4978-A670-4C54BBB870D3}" srcOrd="3" destOrd="0" presId="urn:microsoft.com/office/officeart/2005/8/layout/funnel1"/>
    <dgm:cxn modelId="{7CDB3248-2886-41B8-803B-200251D9EB90}" type="presParOf" srcId="{39DE8754-2A79-4044-A437-A5458DEECDD8}" destId="{98731876-66D7-4ED8-BB44-C84911127CB0}" srcOrd="4" destOrd="0" presId="urn:microsoft.com/office/officeart/2005/8/layout/funnel1"/>
    <dgm:cxn modelId="{E3B734B3-34AE-4F87-A5B6-5FD48D3F960F}" type="presParOf" srcId="{39DE8754-2A79-4044-A437-A5458DEECDD8}" destId="{32DE1DDA-280B-4370-B31B-BB157C2B0F4E}" srcOrd="5" destOrd="0" presId="urn:microsoft.com/office/officeart/2005/8/layout/funnel1"/>
    <dgm:cxn modelId="{5DE6E7D0-DC3D-447F-B964-06D89CF4D216}" type="presParOf" srcId="{39DE8754-2A79-4044-A437-A5458DEECDD8}" destId="{51603323-7A2B-427F-8A8D-717D46B2AD9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</dgm:ptLst>
  <dgm:cxnLst>
    <dgm:cxn modelId="{AA47FE26-0453-41B5-A11E-14092E0F405A}" type="presOf" srcId="{9224BD90-466E-4C6D-A6C7-CF9F66E8F779}" destId="{914A5618-BA9D-4F71-8FE7-AAB7B3EFB7E5}" srcOrd="0" destOrd="0" presId="urn:microsoft.com/office/officeart/2005/8/layout/equation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29BD8019-0048-47EE-B518-670CA249DB6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Оплата труда-19 140,2</a:t>
          </a:r>
        </a:p>
        <a:p>
          <a:r>
            <a:rPr lang="en-US" dirty="0" smtClean="0">
              <a:solidFill>
                <a:schemeClr val="tx1"/>
              </a:solidFill>
            </a:rPr>
            <a:t> </a:t>
          </a:r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C0CC9E0D-1601-4835-BDB5-351A758E57BF}" type="par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C60086-8D2F-485E-B6C5-0294213A605A}" type="sib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BCFEBB-28B7-4921-B8A8-4EFD9A46962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Материальные затраты -2622,3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ru-RU" dirty="0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601F9010-6073-45D2-BAE8-152664283C77}" type="par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550C22-6403-461C-8A55-742DE36BD6A0}" type="sib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F4B3E-5705-4797-A05D-ADA6DB431792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21 762,5 </a:t>
          </a:r>
          <a:r>
            <a:rPr lang="ru-RU" dirty="0" err="1" smtClean="0">
              <a:solidFill>
                <a:schemeClr val="tx1"/>
              </a:solidFill>
            </a:rPr>
            <a:t>тыс.рублей</a:t>
          </a:r>
          <a:endParaRPr lang="ru-RU" dirty="0">
            <a:solidFill>
              <a:schemeClr val="tx1"/>
            </a:solidFill>
          </a:endParaRPr>
        </a:p>
      </dgm:t>
    </dgm:pt>
    <dgm:pt modelId="{1372B87C-DE3A-47D0-92A9-76FCC7178F67}" type="par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AA059-2A29-4378-AC32-0015A785EA96}" type="sib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  <dgm:pt modelId="{2A7712F3-DCA2-4997-AC6F-3A939F7E27A5}" type="pres">
      <dgm:prSet presAssocID="{9224BD90-466E-4C6D-A6C7-CF9F66E8F779}" presName="vNodes" presStyleCnt="0"/>
      <dgm:spPr/>
    </dgm:pt>
    <dgm:pt modelId="{C313D739-A8DD-49E1-AD1A-071FFD4B2DE8}" type="pres">
      <dgm:prSet presAssocID="{29BD8019-0048-47EE-B518-670CA249DB64}" presName="node" presStyleLbl="node1" presStyleIdx="0" presStyleCnt="3" custLinFactY="3260" custLinFactNeighborX="1443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7549D-143D-44D3-8147-84F19C490A5C}" type="pres">
      <dgm:prSet presAssocID="{2BC60086-8D2F-485E-B6C5-0294213A605A}" presName="spacerT" presStyleCnt="0"/>
      <dgm:spPr/>
    </dgm:pt>
    <dgm:pt modelId="{F19B64EE-47D1-4F16-A345-D55C1E7EF792}" type="pres">
      <dgm:prSet presAssocID="{2BC60086-8D2F-485E-B6C5-0294213A60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5DDA5C-0E0B-4F4F-A7F9-F4CCDCB84653}" type="pres">
      <dgm:prSet presAssocID="{2BC60086-8D2F-485E-B6C5-0294213A605A}" presName="spacerB" presStyleCnt="0"/>
      <dgm:spPr/>
    </dgm:pt>
    <dgm:pt modelId="{BB6E3EDB-3C20-4038-9DED-A6C6A4EAD2B0}" type="pres">
      <dgm:prSet presAssocID="{92BCFEBB-28B7-4921-B8A8-4EFD9A4696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8A4FC-3F0C-40D3-8F57-855C836FACC7}" type="pres">
      <dgm:prSet presAssocID="{9224BD90-466E-4C6D-A6C7-CF9F66E8F77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8FB4500-5DA1-463E-AC9E-4F4AA553212B}" type="pres">
      <dgm:prSet presAssocID="{9224BD90-466E-4C6D-A6C7-CF9F66E8F7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C6AD1C7-039E-445F-9D2A-9E43827688CF}" type="pres">
      <dgm:prSet presAssocID="{9224BD90-466E-4C6D-A6C7-CF9F66E8F7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0F2CDF-36E8-4E01-A7FD-E33FEBFC9197}" type="presOf" srcId="{E7550C22-6403-461C-8A55-742DE36BD6A0}" destId="{28FB4500-5DA1-463E-AC9E-4F4AA553212B}" srcOrd="1" destOrd="0" presId="urn:microsoft.com/office/officeart/2005/8/layout/equation2"/>
    <dgm:cxn modelId="{5A723C06-5B09-4031-BC27-6F8985B5ABA6}" type="presOf" srcId="{2BC60086-8D2F-485E-B6C5-0294213A605A}" destId="{F19B64EE-47D1-4F16-A345-D55C1E7EF792}" srcOrd="0" destOrd="0" presId="urn:microsoft.com/office/officeart/2005/8/layout/equation2"/>
    <dgm:cxn modelId="{87746BA2-ED18-4C08-AC65-86ABDE1D0170}" srcId="{9224BD90-466E-4C6D-A6C7-CF9F66E8F779}" destId="{F73F4B3E-5705-4797-A05D-ADA6DB431792}" srcOrd="2" destOrd="0" parTransId="{1372B87C-DE3A-47D0-92A9-76FCC7178F67}" sibTransId="{D9EAA059-2A29-4378-AC32-0015A785EA96}"/>
    <dgm:cxn modelId="{BA9301D9-4C36-4375-97ED-5F54ABE324FB}" type="presOf" srcId="{92BCFEBB-28B7-4921-B8A8-4EFD9A469628}" destId="{BB6E3EDB-3C20-4038-9DED-A6C6A4EAD2B0}" srcOrd="0" destOrd="0" presId="urn:microsoft.com/office/officeart/2005/8/layout/equation2"/>
    <dgm:cxn modelId="{EFC54632-1786-4238-92B0-0531B7C38B85}" srcId="{9224BD90-466E-4C6D-A6C7-CF9F66E8F779}" destId="{92BCFEBB-28B7-4921-B8A8-4EFD9A469628}" srcOrd="1" destOrd="0" parTransId="{601F9010-6073-45D2-BAE8-152664283C77}" sibTransId="{E7550C22-6403-461C-8A55-742DE36BD6A0}"/>
    <dgm:cxn modelId="{DA97286B-51A9-4929-B147-DF8B24F7BCBE}" type="presOf" srcId="{E7550C22-6403-461C-8A55-742DE36BD6A0}" destId="{2448A4FC-3F0C-40D3-8F57-855C836FACC7}" srcOrd="0" destOrd="0" presId="urn:microsoft.com/office/officeart/2005/8/layout/equation2"/>
    <dgm:cxn modelId="{2181DA55-4060-4544-8B8A-05F3093B395E}" type="presOf" srcId="{9224BD90-466E-4C6D-A6C7-CF9F66E8F779}" destId="{914A5618-BA9D-4F71-8FE7-AAB7B3EFB7E5}" srcOrd="0" destOrd="0" presId="urn:microsoft.com/office/officeart/2005/8/layout/equation2"/>
    <dgm:cxn modelId="{3246141C-F3E7-4235-B10C-C348EEC060F2}" type="presOf" srcId="{29BD8019-0048-47EE-B518-670CA249DB64}" destId="{C313D739-A8DD-49E1-AD1A-071FFD4B2DE8}" srcOrd="0" destOrd="0" presId="urn:microsoft.com/office/officeart/2005/8/layout/equation2"/>
    <dgm:cxn modelId="{93945C7D-D802-4C14-99DD-15FA4F6A4104}" srcId="{9224BD90-466E-4C6D-A6C7-CF9F66E8F779}" destId="{29BD8019-0048-47EE-B518-670CA249DB64}" srcOrd="0" destOrd="0" parTransId="{C0CC9E0D-1601-4835-BDB5-351A758E57BF}" sibTransId="{2BC60086-8D2F-485E-B6C5-0294213A605A}"/>
    <dgm:cxn modelId="{9EEF77EE-0F50-48DC-8A9A-828553096452}" type="presOf" srcId="{F73F4B3E-5705-4797-A05D-ADA6DB431792}" destId="{6C6AD1C7-039E-445F-9D2A-9E43827688CF}" srcOrd="0" destOrd="0" presId="urn:microsoft.com/office/officeart/2005/8/layout/equation2"/>
    <dgm:cxn modelId="{84B406EB-DAEB-481F-8E5F-3D3FA156C5A2}" type="presParOf" srcId="{914A5618-BA9D-4F71-8FE7-AAB7B3EFB7E5}" destId="{2A7712F3-DCA2-4997-AC6F-3A939F7E27A5}" srcOrd="0" destOrd="0" presId="urn:microsoft.com/office/officeart/2005/8/layout/equation2"/>
    <dgm:cxn modelId="{18D4E6CF-05F6-492A-B176-340ABF07F478}" type="presParOf" srcId="{2A7712F3-DCA2-4997-AC6F-3A939F7E27A5}" destId="{C313D739-A8DD-49E1-AD1A-071FFD4B2DE8}" srcOrd="0" destOrd="0" presId="urn:microsoft.com/office/officeart/2005/8/layout/equation2"/>
    <dgm:cxn modelId="{8A49D3A4-36EF-43BB-A006-9476922E15F4}" type="presParOf" srcId="{2A7712F3-DCA2-4997-AC6F-3A939F7E27A5}" destId="{D217549D-143D-44D3-8147-84F19C490A5C}" srcOrd="1" destOrd="0" presId="urn:microsoft.com/office/officeart/2005/8/layout/equation2"/>
    <dgm:cxn modelId="{1815A1F8-CAAA-441A-A703-1A8FD6C43B2A}" type="presParOf" srcId="{2A7712F3-DCA2-4997-AC6F-3A939F7E27A5}" destId="{F19B64EE-47D1-4F16-A345-D55C1E7EF792}" srcOrd="2" destOrd="0" presId="urn:microsoft.com/office/officeart/2005/8/layout/equation2"/>
    <dgm:cxn modelId="{6C2C6B49-ABD8-4C0C-B8E4-A82E41C8853D}" type="presParOf" srcId="{2A7712F3-DCA2-4997-AC6F-3A939F7E27A5}" destId="{FE5DDA5C-0E0B-4F4F-A7F9-F4CCDCB84653}" srcOrd="3" destOrd="0" presId="urn:microsoft.com/office/officeart/2005/8/layout/equation2"/>
    <dgm:cxn modelId="{06C940D8-0276-4598-9044-8AC4533109EC}" type="presParOf" srcId="{2A7712F3-DCA2-4997-AC6F-3A939F7E27A5}" destId="{BB6E3EDB-3C20-4038-9DED-A6C6A4EAD2B0}" srcOrd="4" destOrd="0" presId="urn:microsoft.com/office/officeart/2005/8/layout/equation2"/>
    <dgm:cxn modelId="{269BF1A7-3A8D-483B-8D36-CDCDEB615C3D}" type="presParOf" srcId="{914A5618-BA9D-4F71-8FE7-AAB7B3EFB7E5}" destId="{2448A4FC-3F0C-40D3-8F57-855C836FACC7}" srcOrd="1" destOrd="0" presId="urn:microsoft.com/office/officeart/2005/8/layout/equation2"/>
    <dgm:cxn modelId="{A0212B4C-F0EF-41A7-A903-DCF31ADEA606}" type="presParOf" srcId="{2448A4FC-3F0C-40D3-8F57-855C836FACC7}" destId="{28FB4500-5DA1-463E-AC9E-4F4AA553212B}" srcOrd="0" destOrd="0" presId="urn:microsoft.com/office/officeart/2005/8/layout/equation2"/>
    <dgm:cxn modelId="{9C3F3122-2452-4C62-BFC7-1DEA5BFA547D}" type="presParOf" srcId="{914A5618-BA9D-4F71-8FE7-AAB7B3EFB7E5}" destId="{6C6AD1C7-039E-445F-9D2A-9E43827688CF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3" qsCatId="simple" csTypeId="urn:microsoft.com/office/officeart/2005/8/colors/accent1_2" csCatId="accent1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Областной бюджет 110 853,0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Местный бюджет 2 097,8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112 950,8</a:t>
          </a:r>
        </a:p>
        <a:p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449871" custScaleY="177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77992" custScaleY="186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412900" custScaleY="115691" custLinFactX="-11858" custLinFactNeighborX="-100000" custLinFactNeighborY="-672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44230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CA67CB8A-7869-4025-A515-403DFA0F2E7D}" type="presOf" srcId="{72D66F61-F681-41F1-8B88-7197E8BF0A76}" destId="{D4F4D0A2-C05E-45AB-9180-A399986867AD}" srcOrd="0" destOrd="0" presId="urn:microsoft.com/office/officeart/2005/8/layout/equation2"/>
    <dgm:cxn modelId="{B3F9298C-692B-438E-9A1D-DFEB7C5E5B41}" type="presOf" srcId="{F04D6508-6CD9-4640-B470-820B69227427}" destId="{69581245-37B1-4E45-942B-14F498BA53FE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AE6F1E35-9A6D-4790-A7FC-CC7A40369DFF}" type="presOf" srcId="{2554F243-FF62-44F8-9C78-DECC89CAB534}" destId="{BDDB12A3-A2B9-464C-B5EB-C54D7712418E}" srcOrd="1" destOrd="0" presId="urn:microsoft.com/office/officeart/2005/8/layout/equation2"/>
    <dgm:cxn modelId="{AA23E82F-9EB7-4440-B5F2-EBA9AFA617D4}" type="presOf" srcId="{2554F243-FF62-44F8-9C78-DECC89CAB534}" destId="{1609A433-C0A7-46C5-9610-3F590E9289AA}" srcOrd="0" destOrd="0" presId="urn:microsoft.com/office/officeart/2005/8/layout/equation2"/>
    <dgm:cxn modelId="{BB79DF63-E5D2-4AB0-91CC-AC08AFDD4128}" type="presOf" srcId="{61CFA3A0-3EA5-446F-BFEA-4E5C00BD9F79}" destId="{FCB29D86-B06C-42C3-85E3-1197097D8B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44FF4AD6-94AE-4EBC-BD2B-F22C48C0EF1A}" type="presOf" srcId="{767895D7-5846-4356-8DAB-83201904E9D4}" destId="{0FA44B67-0D44-4461-8660-22144984064E}" srcOrd="0" destOrd="0" presId="urn:microsoft.com/office/officeart/2005/8/layout/equation2"/>
    <dgm:cxn modelId="{8E4208BF-31F5-4B96-B67E-0A4BD8B6BC7C}" type="presOf" srcId="{A34E5386-8D9E-403F-BC35-51D3E74873BB}" destId="{95B39CA1-075A-4468-AB75-87149731765B}" srcOrd="0" destOrd="0" presId="urn:microsoft.com/office/officeart/2005/8/layout/equation2"/>
    <dgm:cxn modelId="{6DAAB5F8-C2BF-4F4D-884D-55A2F963BCB9}" type="presParOf" srcId="{69581245-37B1-4E45-942B-14F498BA53FE}" destId="{D5F9385C-EF54-4843-9E99-DC96C7CBCE3B}" srcOrd="0" destOrd="0" presId="urn:microsoft.com/office/officeart/2005/8/layout/equation2"/>
    <dgm:cxn modelId="{D12A607B-58D7-498B-BBAF-0083D36E9931}" type="presParOf" srcId="{D5F9385C-EF54-4843-9E99-DC96C7CBCE3B}" destId="{D4F4D0A2-C05E-45AB-9180-A399986867AD}" srcOrd="0" destOrd="0" presId="urn:microsoft.com/office/officeart/2005/8/layout/equation2"/>
    <dgm:cxn modelId="{636DB7B7-F90C-4E99-B77D-E1020DAD4C2F}" type="presParOf" srcId="{D5F9385C-EF54-4843-9E99-DC96C7CBCE3B}" destId="{27BD5F55-9FFD-4AB5-90EF-EAE71105359E}" srcOrd="1" destOrd="0" presId="urn:microsoft.com/office/officeart/2005/8/layout/equation2"/>
    <dgm:cxn modelId="{536774AF-6D79-4E80-8C43-7A8F7E50DCE5}" type="presParOf" srcId="{D5F9385C-EF54-4843-9E99-DC96C7CBCE3B}" destId="{95B39CA1-075A-4468-AB75-87149731765B}" srcOrd="2" destOrd="0" presId="urn:microsoft.com/office/officeart/2005/8/layout/equation2"/>
    <dgm:cxn modelId="{3475F344-95A6-4278-8B34-FFE9F4533927}" type="presParOf" srcId="{D5F9385C-EF54-4843-9E99-DC96C7CBCE3B}" destId="{CD726AC3-340D-4577-A77B-3DDF9740D49C}" srcOrd="3" destOrd="0" presId="urn:microsoft.com/office/officeart/2005/8/layout/equation2"/>
    <dgm:cxn modelId="{8536CDB1-1615-4181-8DB0-C88A3FDE7445}" type="presParOf" srcId="{D5F9385C-EF54-4843-9E99-DC96C7CBCE3B}" destId="{0FA44B67-0D44-4461-8660-22144984064E}" srcOrd="4" destOrd="0" presId="urn:microsoft.com/office/officeart/2005/8/layout/equation2"/>
    <dgm:cxn modelId="{332B9818-0276-4E02-ADCA-4EA6803DCAC0}" type="presParOf" srcId="{69581245-37B1-4E45-942B-14F498BA53FE}" destId="{1609A433-C0A7-46C5-9610-3F590E9289AA}" srcOrd="1" destOrd="0" presId="urn:microsoft.com/office/officeart/2005/8/layout/equation2"/>
    <dgm:cxn modelId="{17994DE8-9D06-472A-8C28-63BCD9B5E75E}" type="presParOf" srcId="{1609A433-C0A7-46C5-9610-3F590E9289AA}" destId="{BDDB12A3-A2B9-464C-B5EB-C54D7712418E}" srcOrd="0" destOrd="0" presId="urn:microsoft.com/office/officeart/2005/8/layout/equation2"/>
    <dgm:cxn modelId="{E3656B70-9FCE-4596-9CFE-F4FC71E649A2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accent1_3" csCatId="accent1" phldr="1"/>
      <dgm:spPr/>
    </dgm:pt>
    <dgm:pt modelId="{72D66F61-F681-41F1-8B88-7197E8BF0A7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Областной бюджет 216,9 </a:t>
          </a:r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Местный бюджет 9,2 тыс.рублей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226,1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тыс.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364706" custScaleY="220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99007" custScaleY="207584" custLinFactNeighborX="-2283" custLinFactNeighborY="1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319848" custScaleY="171970" custLinFactX="-14040" custLinFactNeighborX="-100000" custLinFactNeighborY="-59473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34826" custScaleY="13649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6FC4DD-F16F-4470-AAD0-08455F130AF0}" type="presOf" srcId="{72D66F61-F681-41F1-8B88-7197E8BF0A76}" destId="{D4F4D0A2-C05E-45AB-9180-A399986867AD}" srcOrd="0" destOrd="0" presId="urn:microsoft.com/office/officeart/2005/8/layout/equation2"/>
    <dgm:cxn modelId="{D3225BC2-AC3D-44A3-AB8B-E9445E8C88B1}" type="presOf" srcId="{61CFA3A0-3EA5-446F-BFEA-4E5C00BD9F79}" destId="{FCB29D86-B06C-42C3-85E3-1197097D8BAD}" srcOrd="0" destOrd="0" presId="urn:microsoft.com/office/officeart/2005/8/layout/equation2"/>
    <dgm:cxn modelId="{B22B227E-DF20-40BC-8C03-C20E1E9058C0}" type="presOf" srcId="{2554F243-FF62-44F8-9C78-DECC89CAB534}" destId="{BDDB12A3-A2B9-464C-B5EB-C54D7712418E}" srcOrd="1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47D7C49F-CC28-4E6E-865B-2F0AFF86D4F4}" type="presOf" srcId="{767895D7-5846-4356-8DAB-83201904E9D4}" destId="{0FA44B67-0D44-4461-8660-22144984064E}" srcOrd="0" destOrd="0" presId="urn:microsoft.com/office/officeart/2005/8/layout/equation2"/>
    <dgm:cxn modelId="{F30F72D1-2511-48D4-BD5B-56DBAAEDB9DA}" type="presOf" srcId="{F04D6508-6CD9-4640-B470-820B69227427}" destId="{69581245-37B1-4E45-942B-14F498BA53FE}" srcOrd="0" destOrd="0" presId="urn:microsoft.com/office/officeart/2005/8/layout/equation2"/>
    <dgm:cxn modelId="{BF6758CF-7CC4-4002-A51F-E18648F59FE4}" type="presOf" srcId="{A34E5386-8D9E-403F-BC35-51D3E74873BB}" destId="{95B39CA1-075A-4468-AB75-87149731765B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26B9A91D-5C9E-4543-9AB2-6C21BD6BA00E}" type="presOf" srcId="{2554F243-FF62-44F8-9C78-DECC89CAB534}" destId="{1609A433-C0A7-46C5-9610-3F590E9289AA}" srcOrd="0" destOrd="0" presId="urn:microsoft.com/office/officeart/2005/8/layout/equation2"/>
    <dgm:cxn modelId="{12424320-5E35-4D54-A4A9-13A55F2894FB}" type="presParOf" srcId="{69581245-37B1-4E45-942B-14F498BA53FE}" destId="{D5F9385C-EF54-4843-9E99-DC96C7CBCE3B}" srcOrd="0" destOrd="0" presId="urn:microsoft.com/office/officeart/2005/8/layout/equation2"/>
    <dgm:cxn modelId="{AF63D273-66AD-4AAB-A5E2-5A5A1541E51E}" type="presParOf" srcId="{D5F9385C-EF54-4843-9E99-DC96C7CBCE3B}" destId="{D4F4D0A2-C05E-45AB-9180-A399986867AD}" srcOrd="0" destOrd="0" presId="urn:microsoft.com/office/officeart/2005/8/layout/equation2"/>
    <dgm:cxn modelId="{98673516-55C2-4F88-B7EB-6BE311814CF9}" type="presParOf" srcId="{D5F9385C-EF54-4843-9E99-DC96C7CBCE3B}" destId="{27BD5F55-9FFD-4AB5-90EF-EAE71105359E}" srcOrd="1" destOrd="0" presId="urn:microsoft.com/office/officeart/2005/8/layout/equation2"/>
    <dgm:cxn modelId="{A5AF2226-3426-4C04-B683-838C785B8F7C}" type="presParOf" srcId="{D5F9385C-EF54-4843-9E99-DC96C7CBCE3B}" destId="{95B39CA1-075A-4468-AB75-87149731765B}" srcOrd="2" destOrd="0" presId="urn:microsoft.com/office/officeart/2005/8/layout/equation2"/>
    <dgm:cxn modelId="{A7CD039A-0322-4A7C-8E69-DA7E887DC496}" type="presParOf" srcId="{D5F9385C-EF54-4843-9E99-DC96C7CBCE3B}" destId="{CD726AC3-340D-4577-A77B-3DDF9740D49C}" srcOrd="3" destOrd="0" presId="urn:microsoft.com/office/officeart/2005/8/layout/equation2"/>
    <dgm:cxn modelId="{C0E23492-43B7-4AFA-BAE8-1D6E07EC0C8D}" type="presParOf" srcId="{D5F9385C-EF54-4843-9E99-DC96C7CBCE3B}" destId="{0FA44B67-0D44-4461-8660-22144984064E}" srcOrd="4" destOrd="0" presId="urn:microsoft.com/office/officeart/2005/8/layout/equation2"/>
    <dgm:cxn modelId="{9B71802E-ED82-469C-A2D9-A52898CADBB9}" type="presParOf" srcId="{69581245-37B1-4E45-942B-14F498BA53FE}" destId="{1609A433-C0A7-46C5-9610-3F590E9289AA}" srcOrd="1" destOrd="0" presId="urn:microsoft.com/office/officeart/2005/8/layout/equation2"/>
    <dgm:cxn modelId="{1C7DFEBF-5496-4A4B-886B-A39E614AE934}" type="presParOf" srcId="{1609A433-C0A7-46C5-9610-3F590E9289AA}" destId="{BDDB12A3-A2B9-464C-B5EB-C54D7712418E}" srcOrd="0" destOrd="0" presId="urn:microsoft.com/office/officeart/2005/8/layout/equation2"/>
    <dgm:cxn modelId="{59FCD196-2625-4111-89ED-80E6B5008678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hList7#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C2E56C-3C10-464A-A681-9BD20C00B781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200"/>
            </a:spcAft>
          </a:pPr>
          <a:endParaRPr lang="ru-RU" sz="2000" u="none" dirty="0" smtClean="0">
            <a:latin typeface="Times New Roman" pitchFamily="18" charset="0"/>
            <a:cs typeface="Times New Roman" pitchFamily="18" charset="0"/>
          </a:endParaRPr>
        </a:p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Иные межбюджетные</a:t>
          </a:r>
        </a:p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</a:t>
          </a:r>
          <a:r>
            <a:rPr lang="ru-RU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1894,8</a:t>
          </a:r>
          <a:endParaRPr lang="en-US" sz="1600" b="1" dirty="0" smtClean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16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 рублей</a:t>
          </a:r>
          <a:r>
            <a:rPr lang="ru-RU" sz="16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441BBB5-2B53-4A50-88EB-C311A7E50DA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4311,1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02CBF34F-07A2-44F6-8FF1-1C1D7DC4EF1F}" type="parTrans" cxnId="{30816343-DE9D-4D3A-BD5C-76D5D02FF88D}">
      <dgm:prSet/>
      <dgm:spPr/>
      <dgm:t>
        <a:bodyPr/>
        <a:lstStyle/>
        <a:p>
          <a:endParaRPr lang="ru-RU"/>
        </a:p>
      </dgm:t>
    </dgm:pt>
    <dgm:pt modelId="{F415C846-41B7-4E06-87D2-993B8970544C}" type="sibTrans" cxnId="{30816343-DE9D-4D3A-BD5C-76D5D02FF88D}">
      <dgm:prSet/>
      <dgm:spPr/>
      <dgm:t>
        <a:bodyPr/>
        <a:lstStyle/>
        <a:p>
          <a:endParaRPr lang="ru-RU"/>
        </a:p>
      </dgm:t>
    </dgm:pt>
    <dgm:pt modelId="{CF727259-3FDE-454D-84EF-816760152F3A}">
      <dgm:prSet phldrT="[Текст]" custT="1"/>
      <dgm:spPr/>
      <dgm:t>
        <a:bodyPr/>
        <a:lstStyle/>
        <a:p>
          <a:pPr algn="ctr"/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культуры</a:t>
          </a: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1013,1</a:t>
          </a:r>
          <a:endParaRPr lang="en-US" sz="2000" b="1" dirty="0" smtClean="0">
            <a:ln w="12700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817AEAD6-C312-4A5F-A033-8433C30CD8D3}" type="sibTrans" cxnId="{F98AE8B3-B058-4C19-BD04-A6B565845928}">
      <dgm:prSet/>
      <dgm:spPr/>
      <dgm:t>
        <a:bodyPr/>
        <a:lstStyle/>
        <a:p>
          <a:endParaRPr lang="ru-RU"/>
        </a:p>
      </dgm:t>
    </dgm:pt>
    <dgm:pt modelId="{07B4C7BA-C0E8-4C8B-B658-A7AF423DFC7D}" type="parTrans" cxnId="{F98AE8B3-B058-4C19-BD04-A6B565845928}">
      <dgm:prSet/>
      <dgm:spPr/>
      <dgm:t>
        <a:bodyPr/>
        <a:lstStyle/>
        <a:p>
          <a:endParaRPr lang="ru-RU"/>
        </a:p>
      </dgm:t>
    </dgm:pt>
    <dgm:pt modelId="{9D7C61F8-0EF6-4CDB-A832-7C19794B1DA8}" type="pres">
      <dgm:prSet presAssocID="{E7EB6CF2-5E2C-4F37-BD5D-C9320AA8DA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1BC2A7-5B6C-4636-A7A5-8D0EBEA161BA}" type="pres">
      <dgm:prSet presAssocID="{E7EB6CF2-5E2C-4F37-BD5D-C9320AA8DA48}" presName="fgShape" presStyleLbl="fgShp" presStyleIdx="0" presStyleCnt="1"/>
      <dgm:spPr/>
    </dgm:pt>
    <dgm:pt modelId="{B6BAD8CE-1E8C-4ABD-83A6-5B37ABCB5ECA}" type="pres">
      <dgm:prSet presAssocID="{E7EB6CF2-5E2C-4F37-BD5D-C9320AA8DA48}" presName="linComp" presStyleCnt="0"/>
      <dgm:spPr/>
    </dgm:pt>
    <dgm:pt modelId="{E03A9CC0-9673-448A-849A-D5F3A13D81F3}" type="pres">
      <dgm:prSet presAssocID="{69C2E56C-3C10-464A-A681-9BD20C00B781}" presName="compNode" presStyleCnt="0"/>
      <dgm:spPr/>
    </dgm:pt>
    <dgm:pt modelId="{800C0D67-4A34-45A6-B41E-F4831821E229}" type="pres">
      <dgm:prSet presAssocID="{69C2E56C-3C10-464A-A681-9BD20C00B781}" presName="bkgdShape" presStyleLbl="node1" presStyleIdx="0" presStyleCnt="3"/>
      <dgm:spPr/>
      <dgm:t>
        <a:bodyPr/>
        <a:lstStyle/>
        <a:p>
          <a:endParaRPr lang="ru-RU"/>
        </a:p>
      </dgm:t>
    </dgm:pt>
    <dgm:pt modelId="{66E70E44-5842-40A4-B4D2-96BF49C52781}" type="pres">
      <dgm:prSet presAssocID="{69C2E56C-3C10-464A-A681-9BD20C00B7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501CF-E208-4FF4-8138-425C94B42944}" type="pres">
      <dgm:prSet presAssocID="{69C2E56C-3C10-464A-A681-9BD20C00B781}" presName="invisiNode" presStyleLbl="node1" presStyleIdx="0" presStyleCnt="3"/>
      <dgm:spPr/>
    </dgm:pt>
    <dgm:pt modelId="{908E60B7-B17A-4BED-9CE7-C9C06796845E}" type="pres">
      <dgm:prSet presAssocID="{69C2E56C-3C10-464A-A681-9BD20C00B781}" presName="imagNode" presStyleLbl="fgImgPlace1" presStyleIdx="0" presStyleCnt="3" custAng="10800000" custFlipVert="1" custScaleY="10097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ru-RU"/>
        </a:p>
      </dgm:t>
    </dgm:pt>
    <dgm:pt modelId="{83502E08-7D68-4C3C-B350-ADCFF0C4A8CE}" type="pres">
      <dgm:prSet presAssocID="{5A47A15E-C55B-450B-A734-718884B16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A8035B-ECB9-480C-9E6B-4D58C23DC600}" type="pres">
      <dgm:prSet presAssocID="{CF727259-3FDE-454D-84EF-816760152F3A}" presName="compNode" presStyleCnt="0"/>
      <dgm:spPr/>
    </dgm:pt>
    <dgm:pt modelId="{D0CAD344-16A1-43C5-901D-B4E86BA57F29}" type="pres">
      <dgm:prSet presAssocID="{CF727259-3FDE-454D-84EF-816760152F3A}" presName="bkgdShape" presStyleLbl="node1" presStyleIdx="1" presStyleCnt="3"/>
      <dgm:spPr/>
      <dgm:t>
        <a:bodyPr/>
        <a:lstStyle/>
        <a:p>
          <a:endParaRPr lang="ru-RU"/>
        </a:p>
      </dgm:t>
    </dgm:pt>
    <dgm:pt modelId="{4D22A403-BD5F-4C09-84A2-192815A77749}" type="pres">
      <dgm:prSet presAssocID="{CF727259-3FDE-454D-84EF-816760152F3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C76F7-7E68-4EEB-8DA4-53528970EB4A}" type="pres">
      <dgm:prSet presAssocID="{CF727259-3FDE-454D-84EF-816760152F3A}" presName="invisiNode" presStyleLbl="node1" presStyleIdx="1" presStyleCnt="3"/>
      <dgm:spPr/>
    </dgm:pt>
    <dgm:pt modelId="{D762AE8C-1226-44FD-9381-E6F89B651494}" type="pres">
      <dgm:prSet presAssocID="{CF727259-3FDE-454D-84EF-816760152F3A}" presName="imagNode" presStyleLbl="fgImgPlace1" presStyleIdx="1" presStyleCnt="3" custLinFactNeighborX="246" custLinFactNeighborY="9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F6349E-E6C0-4A08-9475-8DF89D7F2BC3}" type="pres">
      <dgm:prSet presAssocID="{817AEAD6-C312-4A5F-A033-8433C30CD8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B3E8E7F-5B3C-4ED8-A9B6-BA2BCA906595}" type="pres">
      <dgm:prSet presAssocID="{5441BBB5-2B53-4A50-88EB-C311A7E50DA7}" presName="compNode" presStyleCnt="0"/>
      <dgm:spPr/>
    </dgm:pt>
    <dgm:pt modelId="{6D81A612-A8FC-4122-B14C-AA4175CD2C6C}" type="pres">
      <dgm:prSet presAssocID="{5441BBB5-2B53-4A50-88EB-C311A7E50DA7}" presName="bkgdShape" presStyleLbl="node1" presStyleIdx="2" presStyleCnt="3"/>
      <dgm:spPr/>
      <dgm:t>
        <a:bodyPr/>
        <a:lstStyle/>
        <a:p>
          <a:endParaRPr lang="ru-RU"/>
        </a:p>
      </dgm:t>
    </dgm:pt>
    <dgm:pt modelId="{2A9C3121-8424-4376-8123-ADD77AF42A88}" type="pres">
      <dgm:prSet presAssocID="{5441BBB5-2B53-4A50-88EB-C311A7E50DA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8DB4E-97FE-4AAA-A347-7F4D72B6317B}" type="pres">
      <dgm:prSet presAssocID="{5441BBB5-2B53-4A50-88EB-C311A7E50DA7}" presName="invisiNode" presStyleLbl="node1" presStyleIdx="2" presStyleCnt="3"/>
      <dgm:spPr/>
    </dgm:pt>
    <dgm:pt modelId="{B17FE4E3-6F85-4166-B55D-C55DD638AF5B}" type="pres">
      <dgm:prSet presAssocID="{5441BBB5-2B53-4A50-88EB-C311A7E50DA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8AE292D-832C-44D2-B116-0EAAC896E7AE}" type="presOf" srcId="{817AEAD6-C312-4A5F-A033-8433C30CD8D3}" destId="{03F6349E-E6C0-4A08-9475-8DF89D7F2BC3}" srcOrd="0" destOrd="0" presId="urn:microsoft.com/office/officeart/2005/8/layout/hList7#1"/>
    <dgm:cxn modelId="{DEBAAD5A-8C47-4D39-872E-957BF05033BC}" type="presOf" srcId="{69C2E56C-3C10-464A-A681-9BD20C00B781}" destId="{800C0D67-4A34-45A6-B41E-F4831821E229}" srcOrd="0" destOrd="0" presId="urn:microsoft.com/office/officeart/2005/8/layout/hList7#1"/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7BFBE016-1735-4034-BC7B-4E5E6314665D}" type="presOf" srcId="{CF727259-3FDE-454D-84EF-816760152F3A}" destId="{D0CAD344-16A1-43C5-901D-B4E86BA57F29}" srcOrd="0" destOrd="0" presId="urn:microsoft.com/office/officeart/2005/8/layout/hList7#1"/>
    <dgm:cxn modelId="{12C9B124-B950-40B9-85D8-EDA848B1AF19}" type="presOf" srcId="{CF727259-3FDE-454D-84EF-816760152F3A}" destId="{4D22A403-BD5F-4C09-84A2-192815A77749}" srcOrd="1" destOrd="0" presId="urn:microsoft.com/office/officeart/2005/8/layout/hList7#1"/>
    <dgm:cxn modelId="{30816343-DE9D-4D3A-BD5C-76D5D02FF88D}" srcId="{E7EB6CF2-5E2C-4F37-BD5D-C9320AA8DA48}" destId="{5441BBB5-2B53-4A50-88EB-C311A7E50DA7}" srcOrd="2" destOrd="0" parTransId="{02CBF34F-07A2-44F6-8FF1-1C1D7DC4EF1F}" sibTransId="{F415C846-41B7-4E06-87D2-993B8970544C}"/>
    <dgm:cxn modelId="{E4777370-9EE0-4632-9BEC-FFB2DBEE491F}" type="presOf" srcId="{5A47A15E-C55B-450B-A734-718884B1602A}" destId="{83502E08-7D68-4C3C-B350-ADCFF0C4A8CE}" srcOrd="0" destOrd="0" presId="urn:microsoft.com/office/officeart/2005/8/layout/hList7#1"/>
    <dgm:cxn modelId="{C9308164-B348-4CC0-9D11-7C6C47A7FD62}" type="presOf" srcId="{E7EB6CF2-5E2C-4F37-BD5D-C9320AA8DA48}" destId="{9D7C61F8-0EF6-4CDB-A832-7C19794B1DA8}" srcOrd="0" destOrd="0" presId="urn:microsoft.com/office/officeart/2005/8/layout/hList7#1"/>
    <dgm:cxn modelId="{E0297F24-4CA6-4E81-BEA8-13A657EBBC77}" type="presOf" srcId="{69C2E56C-3C10-464A-A681-9BD20C00B781}" destId="{66E70E44-5842-40A4-B4D2-96BF49C52781}" srcOrd="1" destOrd="0" presId="urn:microsoft.com/office/officeart/2005/8/layout/hList7#1"/>
    <dgm:cxn modelId="{1DA4CD60-EEDC-406B-85EF-CF8C51BB13D7}" type="presOf" srcId="{5441BBB5-2B53-4A50-88EB-C311A7E50DA7}" destId="{6D81A612-A8FC-4122-B14C-AA4175CD2C6C}" srcOrd="0" destOrd="0" presId="urn:microsoft.com/office/officeart/2005/8/layout/hList7#1"/>
    <dgm:cxn modelId="{8B88C908-61E1-447E-9018-25982553B1B7}" type="presOf" srcId="{5441BBB5-2B53-4A50-88EB-C311A7E50DA7}" destId="{2A9C3121-8424-4376-8123-ADD77AF42A88}" srcOrd="1" destOrd="0" presId="urn:microsoft.com/office/officeart/2005/8/layout/hList7#1"/>
    <dgm:cxn modelId="{F98AE8B3-B058-4C19-BD04-A6B565845928}" srcId="{E7EB6CF2-5E2C-4F37-BD5D-C9320AA8DA48}" destId="{CF727259-3FDE-454D-84EF-816760152F3A}" srcOrd="1" destOrd="0" parTransId="{07B4C7BA-C0E8-4C8B-B658-A7AF423DFC7D}" sibTransId="{817AEAD6-C312-4A5F-A033-8433C30CD8D3}"/>
    <dgm:cxn modelId="{F4CFA95A-AB30-4E8A-9D7C-DEDFF0B491BD}" type="presParOf" srcId="{9D7C61F8-0EF6-4CDB-A832-7C19794B1DA8}" destId="{2F1BC2A7-5B6C-4636-A7A5-8D0EBEA161BA}" srcOrd="0" destOrd="0" presId="urn:microsoft.com/office/officeart/2005/8/layout/hList7#1"/>
    <dgm:cxn modelId="{29644BD2-3E2A-4275-8D81-3EC4648AC26D}" type="presParOf" srcId="{9D7C61F8-0EF6-4CDB-A832-7C19794B1DA8}" destId="{B6BAD8CE-1E8C-4ABD-83A6-5B37ABCB5ECA}" srcOrd="1" destOrd="0" presId="urn:microsoft.com/office/officeart/2005/8/layout/hList7#1"/>
    <dgm:cxn modelId="{673654D6-9321-445A-8851-B90D2F13726F}" type="presParOf" srcId="{B6BAD8CE-1E8C-4ABD-83A6-5B37ABCB5ECA}" destId="{E03A9CC0-9673-448A-849A-D5F3A13D81F3}" srcOrd="0" destOrd="0" presId="urn:microsoft.com/office/officeart/2005/8/layout/hList7#1"/>
    <dgm:cxn modelId="{870AF7C1-9D89-49FC-9084-88374753F896}" type="presParOf" srcId="{E03A9CC0-9673-448A-849A-D5F3A13D81F3}" destId="{800C0D67-4A34-45A6-B41E-F4831821E229}" srcOrd="0" destOrd="0" presId="urn:microsoft.com/office/officeart/2005/8/layout/hList7#1"/>
    <dgm:cxn modelId="{61800AF3-2FD9-4F99-84BC-95B09BD8B286}" type="presParOf" srcId="{E03A9CC0-9673-448A-849A-D5F3A13D81F3}" destId="{66E70E44-5842-40A4-B4D2-96BF49C52781}" srcOrd="1" destOrd="0" presId="urn:microsoft.com/office/officeart/2005/8/layout/hList7#1"/>
    <dgm:cxn modelId="{BD7294BE-2AA0-4B1B-8C7F-996A589A0B6D}" type="presParOf" srcId="{E03A9CC0-9673-448A-849A-D5F3A13D81F3}" destId="{A5B501CF-E208-4FF4-8138-425C94B42944}" srcOrd="2" destOrd="0" presId="urn:microsoft.com/office/officeart/2005/8/layout/hList7#1"/>
    <dgm:cxn modelId="{5E6492A5-FB2A-4526-9C93-80D84444A0EA}" type="presParOf" srcId="{E03A9CC0-9673-448A-849A-D5F3A13D81F3}" destId="{908E60B7-B17A-4BED-9CE7-C9C06796845E}" srcOrd="3" destOrd="0" presId="urn:microsoft.com/office/officeart/2005/8/layout/hList7#1"/>
    <dgm:cxn modelId="{8F61AA29-5C38-4CC7-8A55-0A42068A12D3}" type="presParOf" srcId="{B6BAD8CE-1E8C-4ABD-83A6-5B37ABCB5ECA}" destId="{83502E08-7D68-4C3C-B350-ADCFF0C4A8CE}" srcOrd="1" destOrd="0" presId="urn:microsoft.com/office/officeart/2005/8/layout/hList7#1"/>
    <dgm:cxn modelId="{7540E1E4-45B0-4EAF-925A-1A13A9187490}" type="presParOf" srcId="{B6BAD8CE-1E8C-4ABD-83A6-5B37ABCB5ECA}" destId="{73A8035B-ECB9-480C-9E6B-4D58C23DC600}" srcOrd="2" destOrd="0" presId="urn:microsoft.com/office/officeart/2005/8/layout/hList7#1"/>
    <dgm:cxn modelId="{D9D0E26B-1826-45EB-8870-8FEA2D339E58}" type="presParOf" srcId="{73A8035B-ECB9-480C-9E6B-4D58C23DC600}" destId="{D0CAD344-16A1-43C5-901D-B4E86BA57F29}" srcOrd="0" destOrd="0" presId="urn:microsoft.com/office/officeart/2005/8/layout/hList7#1"/>
    <dgm:cxn modelId="{1FF8BE2E-307A-4853-A56A-AD136F02F0D8}" type="presParOf" srcId="{73A8035B-ECB9-480C-9E6B-4D58C23DC600}" destId="{4D22A403-BD5F-4C09-84A2-192815A77749}" srcOrd="1" destOrd="0" presId="urn:microsoft.com/office/officeart/2005/8/layout/hList7#1"/>
    <dgm:cxn modelId="{1569FD5F-DEDD-43B8-9579-F9B40852BAB4}" type="presParOf" srcId="{73A8035B-ECB9-480C-9E6B-4D58C23DC600}" destId="{F47C76F7-7E68-4EEB-8DA4-53528970EB4A}" srcOrd="2" destOrd="0" presId="urn:microsoft.com/office/officeart/2005/8/layout/hList7#1"/>
    <dgm:cxn modelId="{C0BA0394-15BD-4760-A99B-30AFBC011273}" type="presParOf" srcId="{73A8035B-ECB9-480C-9E6B-4D58C23DC600}" destId="{D762AE8C-1226-44FD-9381-E6F89B651494}" srcOrd="3" destOrd="0" presId="urn:microsoft.com/office/officeart/2005/8/layout/hList7#1"/>
    <dgm:cxn modelId="{E3869825-E006-4ABA-87CF-AA0AFF78A4E1}" type="presParOf" srcId="{B6BAD8CE-1E8C-4ABD-83A6-5B37ABCB5ECA}" destId="{03F6349E-E6C0-4A08-9475-8DF89D7F2BC3}" srcOrd="3" destOrd="0" presId="urn:microsoft.com/office/officeart/2005/8/layout/hList7#1"/>
    <dgm:cxn modelId="{D67AD14B-5331-4A45-B657-0A23094B009D}" type="presParOf" srcId="{B6BAD8CE-1E8C-4ABD-83A6-5B37ABCB5ECA}" destId="{FB3E8E7F-5B3C-4ED8-A9B6-BA2BCA906595}" srcOrd="4" destOrd="0" presId="urn:microsoft.com/office/officeart/2005/8/layout/hList7#1"/>
    <dgm:cxn modelId="{2CFD0D53-FF9B-4D6B-A1A1-DA01FDEF268F}" type="presParOf" srcId="{FB3E8E7F-5B3C-4ED8-A9B6-BA2BCA906595}" destId="{6D81A612-A8FC-4122-B14C-AA4175CD2C6C}" srcOrd="0" destOrd="0" presId="urn:microsoft.com/office/officeart/2005/8/layout/hList7#1"/>
    <dgm:cxn modelId="{1C2BE183-4C8E-4351-A95F-FBB93DC1CC5B}" type="presParOf" srcId="{FB3E8E7F-5B3C-4ED8-A9B6-BA2BCA906595}" destId="{2A9C3121-8424-4376-8123-ADD77AF42A88}" srcOrd="1" destOrd="0" presId="urn:microsoft.com/office/officeart/2005/8/layout/hList7#1"/>
    <dgm:cxn modelId="{BE7BADC1-BE1C-4303-B2D9-84FEDB378D13}" type="presParOf" srcId="{FB3E8E7F-5B3C-4ED8-A9B6-BA2BCA906595}" destId="{D748DB4E-97FE-4AAA-A347-7F4D72B6317B}" srcOrd="2" destOrd="0" presId="urn:microsoft.com/office/officeart/2005/8/layout/hList7#1"/>
    <dgm:cxn modelId="{937ADD7E-6BA9-4539-B42A-358DD30488A2}" type="presParOf" srcId="{FB3E8E7F-5B3C-4ED8-A9B6-BA2BCA906595}" destId="{B17FE4E3-6F85-4166-B55D-C55DD638AF5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</dgm:pt>
    <dgm:pt modelId="{69C2E56C-3C10-464A-A681-9BD20C00B78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2024 году</a:t>
          </a:r>
          <a:r>
            <a:rPr lang="ru-RU" sz="18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7,3 млн. рублей: </a:t>
          </a:r>
        </a:p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9D94F-1FFA-4C55-A98F-7B86EB10B583}" type="pres">
      <dgm:prSet presAssocID="{E7EB6CF2-5E2C-4F37-BD5D-C9320AA8DA48}" presName="diagram" presStyleCnt="0">
        <dgm:presLayoutVars>
          <dgm:dir/>
          <dgm:resizeHandles/>
        </dgm:presLayoutVars>
      </dgm:prSet>
      <dgm:spPr/>
    </dgm:pt>
    <dgm:pt modelId="{2D54C9F7-4595-4C85-B283-E6F4FFB1BD94}" type="pres">
      <dgm:prSet presAssocID="{69C2E56C-3C10-464A-A681-9BD20C00B781}" presName="firstNode" presStyleLbl="node1" presStyleIdx="0" presStyleCnt="1" custScaleX="6339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6C67A6BA-849A-442E-B416-C38BBE6DD020}" type="presOf" srcId="{69C2E56C-3C10-464A-A681-9BD20C00B781}" destId="{2D54C9F7-4595-4C85-B283-E6F4FFB1BD94}" srcOrd="0" destOrd="0" presId="urn:microsoft.com/office/officeart/2005/8/layout/bProcess2"/>
    <dgm:cxn modelId="{0F141DD1-A729-4473-9D85-87C5CE392860}" type="presOf" srcId="{E7EB6CF2-5E2C-4F37-BD5D-C9320AA8DA48}" destId="{6CD9D94F-1FFA-4C55-A98F-7B86EB10B583}" srcOrd="0" destOrd="0" presId="urn:microsoft.com/office/officeart/2005/8/layout/bProcess2"/>
    <dgm:cxn modelId="{57C65EFC-12E2-4E29-BA9E-A3FAD51C6F8D}" type="presParOf" srcId="{6CD9D94F-1FFA-4C55-A98F-7B86EB10B583}" destId="{2D54C9F7-4595-4C85-B283-E6F4FFB1BD94}" srcOrd="0" destOrd="0" presId="urn:microsoft.com/office/officeart/2005/8/layout/bProcess2"/>
  </dgm:cxnLst>
  <dgm:bg>
    <a:effectLst>
      <a:softEdge rad="127000"/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106.5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67.3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934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воспитанникам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1104" custLinFactNeighborX="-13112" custLinFactNeighborY="2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BD5373-E408-4AA9-95F1-B3F850865037}" type="presOf" srcId="{72D66F61-F681-41F1-8B88-7197E8BF0A76}" destId="{D4F4D0A2-C05E-45AB-9180-A399986867AD}" srcOrd="0" destOrd="0" presId="urn:microsoft.com/office/officeart/2005/8/layout/equation2"/>
    <dgm:cxn modelId="{9ED2A3F4-C5B6-4BBE-9D45-D3B606FB40B4}" type="presOf" srcId="{2554F243-FF62-44F8-9C78-DECC89CAB534}" destId="{1609A433-C0A7-46C5-9610-3F590E9289AA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2B57EFF0-9C3E-43EF-B920-5B96DD40B32E}" type="presOf" srcId="{F04D6508-6CD9-4640-B470-820B69227427}" destId="{69581245-37B1-4E45-942B-14F498BA53FE}" srcOrd="0" destOrd="0" presId="urn:microsoft.com/office/officeart/2005/8/layout/equation2"/>
    <dgm:cxn modelId="{89595324-11F8-44A5-9521-AF41C0821F5D}" type="presOf" srcId="{61CFA3A0-3EA5-446F-BFEA-4E5C00BD9F79}" destId="{FCB29D86-B06C-42C3-85E3-1197097D8B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F10F8BD0-0214-4410-9302-A4EA8B80FF26}" type="presOf" srcId="{A34E5386-8D9E-403F-BC35-51D3E74873BB}" destId="{95B39CA1-075A-4468-AB75-87149731765B}" srcOrd="0" destOrd="0" presId="urn:microsoft.com/office/officeart/2005/8/layout/equation2"/>
    <dgm:cxn modelId="{3F1180D9-FC9F-47E1-81F9-37952A22D045}" type="presOf" srcId="{767895D7-5846-4356-8DAB-83201904E9D4}" destId="{0FA44B67-0D44-4461-8660-22144984064E}" srcOrd="0" destOrd="0" presId="urn:microsoft.com/office/officeart/2005/8/layout/equation2"/>
    <dgm:cxn modelId="{6F7ECEC1-367D-4AF4-8938-8561EBF439E6}" type="presOf" srcId="{2554F243-FF62-44F8-9C78-DECC89CAB534}" destId="{BDDB12A3-A2B9-464C-B5EB-C54D7712418E}" srcOrd="1" destOrd="0" presId="urn:microsoft.com/office/officeart/2005/8/layout/equation2"/>
    <dgm:cxn modelId="{8A8F7B23-0739-4629-960A-6F07FE6A2829}" type="presParOf" srcId="{69581245-37B1-4E45-942B-14F498BA53FE}" destId="{D5F9385C-EF54-4843-9E99-DC96C7CBCE3B}" srcOrd="0" destOrd="0" presId="urn:microsoft.com/office/officeart/2005/8/layout/equation2"/>
    <dgm:cxn modelId="{AC37FE11-6021-4C6E-A97C-4394FF529C64}" type="presParOf" srcId="{D5F9385C-EF54-4843-9E99-DC96C7CBCE3B}" destId="{D4F4D0A2-C05E-45AB-9180-A399986867AD}" srcOrd="0" destOrd="0" presId="urn:microsoft.com/office/officeart/2005/8/layout/equation2"/>
    <dgm:cxn modelId="{75787CC2-0498-4991-9547-816C77680C37}" type="presParOf" srcId="{D5F9385C-EF54-4843-9E99-DC96C7CBCE3B}" destId="{27BD5F55-9FFD-4AB5-90EF-EAE71105359E}" srcOrd="1" destOrd="0" presId="urn:microsoft.com/office/officeart/2005/8/layout/equation2"/>
    <dgm:cxn modelId="{969D6323-8DDF-45BB-AD68-AD6E0F5813A3}" type="presParOf" srcId="{D5F9385C-EF54-4843-9E99-DC96C7CBCE3B}" destId="{95B39CA1-075A-4468-AB75-87149731765B}" srcOrd="2" destOrd="0" presId="urn:microsoft.com/office/officeart/2005/8/layout/equation2"/>
    <dgm:cxn modelId="{64D12C77-9883-4964-B909-3A3ABF96D2E1}" type="presParOf" srcId="{D5F9385C-EF54-4843-9E99-DC96C7CBCE3B}" destId="{CD726AC3-340D-4577-A77B-3DDF9740D49C}" srcOrd="3" destOrd="0" presId="urn:microsoft.com/office/officeart/2005/8/layout/equation2"/>
    <dgm:cxn modelId="{CBC0C881-D445-43D3-88D2-A278A95BE695}" type="presParOf" srcId="{D5F9385C-EF54-4843-9E99-DC96C7CBCE3B}" destId="{0FA44B67-0D44-4461-8660-22144984064E}" srcOrd="4" destOrd="0" presId="urn:microsoft.com/office/officeart/2005/8/layout/equation2"/>
    <dgm:cxn modelId="{F9E96E6C-C271-493D-8E0B-0AF72F769310}" type="presParOf" srcId="{69581245-37B1-4E45-942B-14F498BA53FE}" destId="{1609A433-C0A7-46C5-9610-3F590E9289AA}" srcOrd="1" destOrd="0" presId="urn:microsoft.com/office/officeart/2005/8/layout/equation2"/>
    <dgm:cxn modelId="{E29F620B-E246-4412-A143-8BFA23E7A7FA}" type="presParOf" srcId="{1609A433-C0A7-46C5-9610-3F590E9289AA}" destId="{BDDB12A3-A2B9-464C-B5EB-C54D7712418E}" srcOrd="0" destOrd="0" presId="urn:microsoft.com/office/officeart/2005/8/layout/equation2"/>
    <dgm:cxn modelId="{E94D2A06-2215-4538-BA65-256B0A8D747E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accent0_2" csCatId="mainScheme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Федеральный  и областной бюджет 332,2 млн.рублей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Местный бюджет 54,1 </a:t>
          </a:r>
          <a:r>
            <a:rPr lang="ru-RU" sz="2000" b="1" dirty="0" err="1" smtClean="0"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Оказали услуги 3161 уч.</a:t>
          </a: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 custLinFactNeighborX="4584" custLinFactNeighborY="-2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31599" custScaleY="130505" custLinFactNeighborX="20239" custLinFactNeighborY="2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E58930-D810-41A8-B7AF-62B1A7762B37}" type="presOf" srcId="{A34E5386-8D9E-403F-BC35-51D3E74873BB}" destId="{95B39CA1-075A-4468-AB75-87149731765B}" srcOrd="0" destOrd="0" presId="urn:microsoft.com/office/officeart/2005/8/layout/equation2"/>
    <dgm:cxn modelId="{9E3ED6F2-54DD-4004-B45B-57F16EB9EF56}" type="presOf" srcId="{61CFA3A0-3EA5-446F-BFEA-4E5C00BD9F79}" destId="{FCB29D86-B06C-42C3-85E3-1197097D8BAD}" srcOrd="0" destOrd="0" presId="urn:microsoft.com/office/officeart/2005/8/layout/equation2"/>
    <dgm:cxn modelId="{E78F9C59-069E-4E15-B003-3E87ECC99763}" type="presOf" srcId="{2554F243-FF62-44F8-9C78-DECC89CAB534}" destId="{BDDB12A3-A2B9-464C-B5EB-C54D7712418E}" srcOrd="1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CF6420DD-C21A-4A8D-905B-97FF20866098}" type="presOf" srcId="{2554F243-FF62-44F8-9C78-DECC89CAB534}" destId="{1609A433-C0A7-46C5-9610-3F590E9289AA}" srcOrd="0" destOrd="0" presId="urn:microsoft.com/office/officeart/2005/8/layout/equation2"/>
    <dgm:cxn modelId="{07E9F264-535F-4DEF-AEEB-40B6946C0FE0}" type="presOf" srcId="{72D66F61-F681-41F1-8B88-7197E8BF0A76}" destId="{D4F4D0A2-C05E-45AB-9180-A399986867AD}" srcOrd="0" destOrd="0" presId="urn:microsoft.com/office/officeart/2005/8/layout/equation2"/>
    <dgm:cxn modelId="{0735BBF3-5280-4F5A-B9A3-A345B09F5919}" type="presOf" srcId="{F04D6508-6CD9-4640-B470-820B69227427}" destId="{69581245-37B1-4E45-942B-14F498BA53F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C26B157E-6490-4BFF-9F64-C635CEC6CAC8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F2CFC185-BA64-4027-BE2E-800BD1FC27A3}" type="presParOf" srcId="{69581245-37B1-4E45-942B-14F498BA53FE}" destId="{D5F9385C-EF54-4843-9E99-DC96C7CBCE3B}" srcOrd="0" destOrd="0" presId="urn:microsoft.com/office/officeart/2005/8/layout/equation2"/>
    <dgm:cxn modelId="{83370FEA-A351-43B7-9F03-AF481D42754B}" type="presParOf" srcId="{D5F9385C-EF54-4843-9E99-DC96C7CBCE3B}" destId="{D4F4D0A2-C05E-45AB-9180-A399986867AD}" srcOrd="0" destOrd="0" presId="urn:microsoft.com/office/officeart/2005/8/layout/equation2"/>
    <dgm:cxn modelId="{97C554C4-BB6B-49A1-987A-FABB32FD112A}" type="presParOf" srcId="{D5F9385C-EF54-4843-9E99-DC96C7CBCE3B}" destId="{27BD5F55-9FFD-4AB5-90EF-EAE71105359E}" srcOrd="1" destOrd="0" presId="urn:microsoft.com/office/officeart/2005/8/layout/equation2"/>
    <dgm:cxn modelId="{B039B859-0AAE-47DF-91D1-A9CABC092002}" type="presParOf" srcId="{D5F9385C-EF54-4843-9E99-DC96C7CBCE3B}" destId="{95B39CA1-075A-4468-AB75-87149731765B}" srcOrd="2" destOrd="0" presId="urn:microsoft.com/office/officeart/2005/8/layout/equation2"/>
    <dgm:cxn modelId="{BC75CB8D-56AF-4DAD-95C4-C88C1372B96B}" type="presParOf" srcId="{D5F9385C-EF54-4843-9E99-DC96C7CBCE3B}" destId="{CD726AC3-340D-4577-A77B-3DDF9740D49C}" srcOrd="3" destOrd="0" presId="urn:microsoft.com/office/officeart/2005/8/layout/equation2"/>
    <dgm:cxn modelId="{5E9A4AD5-9E85-42B3-BC8C-DC773AD95BCC}" type="presParOf" srcId="{D5F9385C-EF54-4843-9E99-DC96C7CBCE3B}" destId="{0FA44B67-0D44-4461-8660-22144984064E}" srcOrd="4" destOrd="0" presId="urn:microsoft.com/office/officeart/2005/8/layout/equation2"/>
    <dgm:cxn modelId="{89675692-18A7-46A2-BC0C-87B969304C79}" type="presParOf" srcId="{69581245-37B1-4E45-942B-14F498BA53FE}" destId="{1609A433-C0A7-46C5-9610-3F590E9289AA}" srcOrd="1" destOrd="0" presId="urn:microsoft.com/office/officeart/2005/8/layout/equation2"/>
    <dgm:cxn modelId="{DD3E3706-D3E8-41CB-AED8-55CFC0BE6D9E}" type="presParOf" srcId="{1609A433-C0A7-46C5-9610-3F590E9289AA}" destId="{BDDB12A3-A2B9-464C-B5EB-C54D7712418E}" srcOrd="0" destOrd="0" presId="urn:microsoft.com/office/officeart/2005/8/layout/equation2"/>
    <dgm:cxn modelId="{84DFD682-CE60-4298-B563-D965C3C4C545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B10C2DD9-5442-4A76-829D-D82FDDEF1685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Федеральный бюджет</a:t>
          </a:r>
        </a:p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 13,7 </a:t>
          </a:r>
          <a:r>
            <a:rPr lang="ru-RU" sz="1400" b="1" dirty="0" err="1" smtClean="0">
              <a:solidFill>
                <a:schemeClr val="tx2">
                  <a:lumMod val="75000"/>
                </a:schemeClr>
              </a:solidFill>
            </a:rPr>
            <a:t>млн.рублей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EA5E913F-0173-472D-9A3F-17D38FFDF5A0}" type="sibTrans" cxnId="{B624A1FA-B9C3-4542-A0F2-C5FBCAB0C41D}">
      <dgm:prSet custT="1"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E96D47A6-D0FB-4ED6-8E23-B1096ECD689D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Областной бюджет</a:t>
          </a:r>
        </a:p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 2,1 </a:t>
          </a:r>
          <a:r>
            <a:rPr lang="ru-RU" sz="1400" b="1" dirty="0" err="1" smtClean="0">
              <a:solidFill>
                <a:schemeClr val="tx2">
                  <a:lumMod val="75000"/>
                </a:schemeClr>
              </a:solidFill>
            </a:rPr>
            <a:t>млн.рублей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D6BA9926-ED89-41BE-8CE4-E719CF5DA9E1}" type="sibTrans" cxnId="{52F5F866-0A3D-4304-A54E-AAD34ECBBB67}">
      <dgm:prSet custT="1"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00FD3B00-02EC-4538-AB57-F7D6D2FBF44D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Всего</a:t>
          </a:r>
        </a:p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15,8</a:t>
          </a:r>
        </a:p>
        <a:p>
          <a:r>
            <a:rPr lang="ru-RU" sz="1600" b="1" dirty="0" err="1" smtClean="0">
              <a:solidFill>
                <a:schemeClr val="tx2">
                  <a:lumMod val="75000"/>
                </a:schemeClr>
              </a:solidFill>
            </a:rPr>
            <a:t>млн.рублей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 sz="1600" b="1">
            <a:solidFill>
              <a:schemeClr val="tx2">
                <a:lumMod val="75000"/>
              </a:schemeClr>
            </a:solidFill>
          </a:endParaRPr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 custScaleX="135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 custScaleX="146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 custScaleX="130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1FEB13-A0F0-4AE1-878A-0F5B5AD09C8D}" type="presOf" srcId="{BF27568C-0A88-4D17-880E-D622B9F7A997}" destId="{26C25246-DD6E-45ED-BEAB-87D4B565FB59}" srcOrd="0" destOrd="0" presId="urn:microsoft.com/office/officeart/2005/8/layout/equation1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F3C88146-2B1E-4556-82AF-F60E0C5E06C9}" type="presOf" srcId="{E96D47A6-D0FB-4ED6-8E23-B1096ECD689D}" destId="{0642395D-E9F2-4D84-94AF-6A6CDB736D76}" srcOrd="0" destOrd="0" presId="urn:microsoft.com/office/officeart/2005/8/layout/equation1"/>
    <dgm:cxn modelId="{E4624854-FB3E-46D5-90B1-0019E7297BF0}" type="presOf" srcId="{00FD3B00-02EC-4538-AB57-F7D6D2FBF44D}" destId="{28BD63D7-13EE-408D-9D94-9F3C64F7E1CF}" srcOrd="0" destOrd="0" presId="urn:microsoft.com/office/officeart/2005/8/layout/equation1"/>
    <dgm:cxn modelId="{59BF7F5B-E2E5-40B1-91CF-DD0C3E7DA35B}" type="presOf" srcId="{D6BA9926-ED89-41BE-8CE4-E719CF5DA9E1}" destId="{784D67A0-633F-4AE8-A18F-746B80662327}" srcOrd="0" destOrd="0" presId="urn:microsoft.com/office/officeart/2005/8/layout/equation1"/>
    <dgm:cxn modelId="{46686E44-07C5-4624-AA47-E479E00D64F5}" type="presOf" srcId="{B10C2DD9-5442-4A76-829D-D82FDDEF1685}" destId="{8A8EE487-56DA-4E16-A26F-471CC4EBF477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EC857011-1589-4321-8551-A23EF0EAE738}" type="presOf" srcId="{EA5E913F-0173-472D-9A3F-17D38FFDF5A0}" destId="{C8495333-1AE7-498E-984E-FAE69C1AB6CC}" srcOrd="0" destOrd="0" presId="urn:microsoft.com/office/officeart/2005/8/layout/equation1"/>
    <dgm:cxn modelId="{DC26AB6D-6E08-4C5F-A185-6454E1D477D9}" type="presParOf" srcId="{26C25246-DD6E-45ED-BEAB-87D4B565FB59}" destId="{8A8EE487-56DA-4E16-A26F-471CC4EBF477}" srcOrd="0" destOrd="0" presId="urn:microsoft.com/office/officeart/2005/8/layout/equation1"/>
    <dgm:cxn modelId="{8226E922-3908-41EF-A008-12AA6BEB9683}" type="presParOf" srcId="{26C25246-DD6E-45ED-BEAB-87D4B565FB59}" destId="{AD4DD71D-3F8D-4807-9DA2-4B419F692605}" srcOrd="1" destOrd="0" presId="urn:microsoft.com/office/officeart/2005/8/layout/equation1"/>
    <dgm:cxn modelId="{AC4D72E7-028B-4B19-A71A-B19C4ADB8728}" type="presParOf" srcId="{26C25246-DD6E-45ED-BEAB-87D4B565FB59}" destId="{C8495333-1AE7-498E-984E-FAE69C1AB6CC}" srcOrd="2" destOrd="0" presId="urn:microsoft.com/office/officeart/2005/8/layout/equation1"/>
    <dgm:cxn modelId="{178BDD40-1B33-4884-9EDD-1CF6CA2A784E}" type="presParOf" srcId="{26C25246-DD6E-45ED-BEAB-87D4B565FB59}" destId="{4734C42A-70F1-4FA2-9E4B-DA81926C7C51}" srcOrd="3" destOrd="0" presId="urn:microsoft.com/office/officeart/2005/8/layout/equation1"/>
    <dgm:cxn modelId="{9166C0D0-81BA-42AA-A1BA-6ED67A2F9D1F}" type="presParOf" srcId="{26C25246-DD6E-45ED-BEAB-87D4B565FB59}" destId="{0642395D-E9F2-4D84-94AF-6A6CDB736D76}" srcOrd="4" destOrd="0" presId="urn:microsoft.com/office/officeart/2005/8/layout/equation1"/>
    <dgm:cxn modelId="{9C122382-0364-4B0E-BC48-197056317F68}" type="presParOf" srcId="{26C25246-DD6E-45ED-BEAB-87D4B565FB59}" destId="{BA2A8C1B-C79E-44F1-87FF-BE5F4F8F4152}" srcOrd="5" destOrd="0" presId="urn:microsoft.com/office/officeart/2005/8/layout/equation1"/>
    <dgm:cxn modelId="{E5A01701-A066-4AC4-9A81-C47475FB4849}" type="presParOf" srcId="{26C25246-DD6E-45ED-BEAB-87D4B565FB59}" destId="{784D67A0-633F-4AE8-A18F-746B80662327}" srcOrd="6" destOrd="0" presId="urn:microsoft.com/office/officeart/2005/8/layout/equation1"/>
    <dgm:cxn modelId="{8C5F2948-8B5A-43A1-919C-F6FA661486C7}" type="presParOf" srcId="{26C25246-DD6E-45ED-BEAB-87D4B565FB59}" destId="{507B29D6-7BAF-4A4C-BFFB-DEA163B56B5B}" srcOrd="7" destOrd="0" presId="urn:microsoft.com/office/officeart/2005/8/layout/equation1"/>
    <dgm:cxn modelId="{823EBEE9-3DF1-499E-BDA1-FBD28D534D3D}" type="presParOf" srcId="{26C25246-DD6E-45ED-BEAB-87D4B565FB59}" destId="{28BD63D7-13EE-408D-9D94-9F3C64F7E1CF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8,9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50,6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1539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EC0ECD-2668-4A29-81CC-97666E76FCB4}" type="presOf" srcId="{61CFA3A0-3EA5-446F-BFEA-4E5C00BD9F79}" destId="{FCB29D86-B06C-42C3-85E3-1197097D8BAD}" srcOrd="0" destOrd="0" presId="urn:microsoft.com/office/officeart/2005/8/layout/equation2"/>
    <dgm:cxn modelId="{BFFD33ED-92AE-4AB1-9AF5-F1089BDB80A6}" type="presOf" srcId="{2554F243-FF62-44F8-9C78-DECC89CAB534}" destId="{1609A433-C0A7-46C5-9610-3F590E9289AA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2D01284B-3508-4B4F-B5ED-9AD52B5D7C5E}" type="presOf" srcId="{72D66F61-F681-41F1-8B88-7197E8BF0A76}" destId="{D4F4D0A2-C05E-45AB-9180-A399986867AD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BB943507-0A4A-431E-B777-AA8759177C8C}" type="presOf" srcId="{2554F243-FF62-44F8-9C78-DECC89CAB534}" destId="{BDDB12A3-A2B9-464C-B5EB-C54D7712418E}" srcOrd="1" destOrd="0" presId="urn:microsoft.com/office/officeart/2005/8/layout/equation2"/>
    <dgm:cxn modelId="{CB0FD9CF-4250-4640-A3CA-184AF060917A}" type="presOf" srcId="{767895D7-5846-4356-8DAB-83201904E9D4}" destId="{0FA44B67-0D44-4461-8660-22144984064E}" srcOrd="0" destOrd="0" presId="urn:microsoft.com/office/officeart/2005/8/layout/equation2"/>
    <dgm:cxn modelId="{A7909641-3B6B-4BA8-8F00-3F4205E81868}" type="presOf" srcId="{A34E5386-8D9E-403F-BC35-51D3E74873BB}" destId="{95B39CA1-075A-4468-AB75-87149731765B}" srcOrd="0" destOrd="0" presId="urn:microsoft.com/office/officeart/2005/8/layout/equation2"/>
    <dgm:cxn modelId="{9A9D1A52-DAC7-41B8-A21B-C0CA1AA765B3}" type="presOf" srcId="{F04D6508-6CD9-4640-B470-820B69227427}" destId="{69581245-37B1-4E45-942B-14F498BA53FE}" srcOrd="0" destOrd="0" presId="urn:microsoft.com/office/officeart/2005/8/layout/equation2"/>
    <dgm:cxn modelId="{3206035B-1145-4BA8-A4D9-4C984FE7E0F8}" type="presParOf" srcId="{69581245-37B1-4E45-942B-14F498BA53FE}" destId="{D5F9385C-EF54-4843-9E99-DC96C7CBCE3B}" srcOrd="0" destOrd="0" presId="urn:microsoft.com/office/officeart/2005/8/layout/equation2"/>
    <dgm:cxn modelId="{C123173B-C732-4EE4-9BD8-5FDDE135F976}" type="presParOf" srcId="{D5F9385C-EF54-4843-9E99-DC96C7CBCE3B}" destId="{D4F4D0A2-C05E-45AB-9180-A399986867AD}" srcOrd="0" destOrd="0" presId="urn:microsoft.com/office/officeart/2005/8/layout/equation2"/>
    <dgm:cxn modelId="{2F64EE61-3304-4A74-80A3-CF644CE90E7E}" type="presParOf" srcId="{D5F9385C-EF54-4843-9E99-DC96C7CBCE3B}" destId="{27BD5F55-9FFD-4AB5-90EF-EAE71105359E}" srcOrd="1" destOrd="0" presId="urn:microsoft.com/office/officeart/2005/8/layout/equation2"/>
    <dgm:cxn modelId="{02C0EFAC-838F-44EA-9BCC-4416C891544D}" type="presParOf" srcId="{D5F9385C-EF54-4843-9E99-DC96C7CBCE3B}" destId="{95B39CA1-075A-4468-AB75-87149731765B}" srcOrd="2" destOrd="0" presId="urn:microsoft.com/office/officeart/2005/8/layout/equation2"/>
    <dgm:cxn modelId="{346E4F4F-B468-437D-8740-4F076AF7DF71}" type="presParOf" srcId="{D5F9385C-EF54-4843-9E99-DC96C7CBCE3B}" destId="{CD726AC3-340D-4577-A77B-3DDF9740D49C}" srcOrd="3" destOrd="0" presId="urn:microsoft.com/office/officeart/2005/8/layout/equation2"/>
    <dgm:cxn modelId="{74F633BF-01E3-4EBF-8FD5-9105B4B9FDAD}" type="presParOf" srcId="{D5F9385C-EF54-4843-9E99-DC96C7CBCE3B}" destId="{0FA44B67-0D44-4461-8660-22144984064E}" srcOrd="4" destOrd="0" presId="urn:microsoft.com/office/officeart/2005/8/layout/equation2"/>
    <dgm:cxn modelId="{B042BD58-435B-4D11-A98C-60E313EA2627}" type="presParOf" srcId="{69581245-37B1-4E45-942B-14F498BA53FE}" destId="{1609A433-C0A7-46C5-9610-3F590E9289AA}" srcOrd="1" destOrd="0" presId="urn:microsoft.com/office/officeart/2005/8/layout/equation2"/>
    <dgm:cxn modelId="{12CB20B4-32F0-416B-B635-0D4A33627273}" type="presParOf" srcId="{1609A433-C0A7-46C5-9610-3F590E9289AA}" destId="{BDDB12A3-A2B9-464C-B5EB-C54D7712418E}" srcOrd="0" destOrd="0" presId="urn:microsoft.com/office/officeart/2005/8/layout/equation2"/>
    <dgm:cxn modelId="{D1B03807-A429-4245-90B4-2B52CE0F81EB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46FD6C7-A7D7-46CC-A8BD-B4D65F5026B3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BFD4D7B-DF81-4B0E-82C7-8FE0AA315A6D}" type="par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8AF82-B2DE-49A1-963E-912626332499}" type="sib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40F619-05A2-4993-9CF1-6496C04924A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2024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F2FDBC-7CB1-48E4-99BA-A9A05D3414F5}" type="par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93BB636-C5A8-4735-A562-C9107403D6D1}" type="sib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595A1A-21EA-4BF9-AF75-B5CFBA5620E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зарплата-45 265,0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93B932-60E9-4D05-9D2B-8E32FF4398B9}" type="par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1B83707-9A4E-4053-BB76-8A8B52CD459C}" type="sib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EAEC33-2133-48E9-8137-6EDB05331B2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2024 год 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A3BDEC-83E7-4F0C-AD4F-1A2A2A3F8C0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AB1216C-EDCC-4C88-ADD3-37DEBA38F9EA}" type="par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5C58CAB-1972-4767-8020-9DA989057A50}" type="sib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2024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зарплата-41 314,0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зарплата-46 246,0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6EB6C1-3AF5-4926-9AF4-65C7848517D4}" type="pres">
      <dgm:prSet presAssocID="{D46FD6C7-A7D7-46CC-A8BD-B4D65F5026B3}" presName="root" presStyleCnt="0"/>
      <dgm:spPr/>
      <dgm:t>
        <a:bodyPr/>
        <a:lstStyle/>
        <a:p>
          <a:endParaRPr lang="ru-RU"/>
        </a:p>
      </dgm:t>
    </dgm:pt>
    <dgm:pt modelId="{F8E04DC2-F4E8-4542-9098-6B7C3691394D}" type="pres">
      <dgm:prSet presAssocID="{D46FD6C7-A7D7-46CC-A8BD-B4D65F5026B3}" presName="rootComposite" presStyleCnt="0"/>
      <dgm:spPr/>
      <dgm:t>
        <a:bodyPr/>
        <a:lstStyle/>
        <a:p>
          <a:endParaRPr lang="ru-RU"/>
        </a:p>
      </dgm:t>
    </dgm:pt>
    <dgm:pt modelId="{E5EED1D3-1CAF-4D1D-B94E-5A427C6C905D}" type="pres">
      <dgm:prSet presAssocID="{D46FD6C7-A7D7-46CC-A8BD-B4D65F5026B3}" presName="rootText" presStyleLbl="node1" presStyleIdx="0" presStyleCnt="3"/>
      <dgm:spPr/>
      <dgm:t>
        <a:bodyPr/>
        <a:lstStyle/>
        <a:p>
          <a:endParaRPr lang="ru-RU"/>
        </a:p>
      </dgm:t>
    </dgm:pt>
    <dgm:pt modelId="{AA955C1E-AB52-475F-9772-88CEBE26DB07}" type="pres">
      <dgm:prSet presAssocID="{D46FD6C7-A7D7-46CC-A8BD-B4D65F5026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6B6E562B-91A6-423E-AF1C-F7403F903816}" type="pres">
      <dgm:prSet presAssocID="{D46FD6C7-A7D7-46CC-A8BD-B4D65F5026B3}" presName="childShape" presStyleCnt="0"/>
      <dgm:spPr/>
      <dgm:t>
        <a:bodyPr/>
        <a:lstStyle/>
        <a:p>
          <a:endParaRPr lang="ru-RU"/>
        </a:p>
      </dgm:t>
    </dgm:pt>
    <dgm:pt modelId="{1AFE0F6E-C823-49F6-A5CA-F428AB7DECFA}" type="pres">
      <dgm:prSet presAssocID="{F2F2FDBC-7CB1-48E4-99BA-A9A05D3414F5}" presName="Name13" presStyleLbl="parChTrans1D2" presStyleIdx="0" presStyleCnt="9"/>
      <dgm:spPr/>
      <dgm:t>
        <a:bodyPr/>
        <a:lstStyle/>
        <a:p>
          <a:endParaRPr lang="ru-RU"/>
        </a:p>
      </dgm:t>
    </dgm:pt>
    <dgm:pt modelId="{99F26518-A02E-44FB-95EE-FE4166821D14}" type="pres">
      <dgm:prSet presAssocID="{5540F619-05A2-4993-9CF1-6496C04924A9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5C2D-103D-496C-B0DA-2DC4BE06BB3F}" type="pres">
      <dgm:prSet presAssocID="{7AB1216C-EDCC-4C88-ADD3-37DEBA38F9EA}" presName="Name13" presStyleLbl="parChTrans1D2" presStyleIdx="1" presStyleCnt="9"/>
      <dgm:spPr/>
      <dgm:t>
        <a:bodyPr/>
        <a:lstStyle/>
        <a:p>
          <a:endParaRPr lang="ru-RU"/>
        </a:p>
      </dgm:t>
    </dgm:pt>
    <dgm:pt modelId="{E63F2D9A-B4AF-40FB-A629-F0D84C354DA6}" type="pres">
      <dgm:prSet presAssocID="{08A3BDEC-83E7-4F0C-AD4F-1A2A2A3F8C0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AA24-D3EB-49AA-B69E-465D133BFF49}" type="pres">
      <dgm:prSet presAssocID="{AD93B932-60E9-4D05-9D2B-8E32FF4398B9}" presName="Name13" presStyleLbl="parChTrans1D2" presStyleIdx="2" presStyleCnt="9"/>
      <dgm:spPr/>
      <dgm:t>
        <a:bodyPr/>
        <a:lstStyle/>
        <a:p>
          <a:endParaRPr lang="ru-RU"/>
        </a:p>
      </dgm:t>
    </dgm:pt>
    <dgm:pt modelId="{2FB6030E-05F4-4433-94DD-668905AD06D8}" type="pres">
      <dgm:prSet presAssocID="{30595A1A-21EA-4BF9-AF75-B5CFBA5620EE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1" presStyleCnt="3" custLinFactNeighborX="-2061" custLinFactNeighborY="-4681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4" presStyleCnt="9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5" presStyleCnt="9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2" presStyleCnt="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2" presStyleCnt="3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6" presStyleCnt="9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8" presStyleCnt="9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D027DE-D226-43E0-ACFC-881472BE91AF}" srcId="{F10F6F97-9F93-402A-B224-E29B54683D58}" destId="{D46FD6C7-A7D7-46CC-A8BD-B4D65F5026B3}" srcOrd="0" destOrd="0" parTransId="{CBFD4D7B-DF81-4B0E-82C7-8FE0AA315A6D}" sibTransId="{7138AF82-B2DE-49A1-963E-912626332499}"/>
    <dgm:cxn modelId="{84221CE3-2BC0-4B53-929F-3FF732628660}" type="presOf" srcId="{08A3BDEC-83E7-4F0C-AD4F-1A2A2A3F8C04}" destId="{E63F2D9A-B4AF-40FB-A629-F0D84C354DA6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9715024C-D81E-4776-8D18-A48C51551D68}" type="presOf" srcId="{B7833DE1-1FC3-448D-8DAB-8E9E0475470E}" destId="{331CFB01-33F4-454A-9BC6-871924892FC7}" srcOrd="1" destOrd="0" presId="urn:microsoft.com/office/officeart/2005/8/layout/hierarchy3"/>
    <dgm:cxn modelId="{624B4E83-F62D-4216-9B70-1B81E771810A}" type="presOf" srcId="{7E66F205-14A7-4CB6-8460-FC88B867B04A}" destId="{971A4F55-DECD-455E-9787-3AD94E81ECEF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DE0197D5-10AE-4C79-AD5C-FBE5EF54D750}" srcId="{D46FD6C7-A7D7-46CC-A8BD-B4D65F5026B3}" destId="{5540F619-05A2-4993-9CF1-6496C04924A9}" srcOrd="0" destOrd="0" parTransId="{F2F2FDBC-7CB1-48E4-99BA-A9A05D3414F5}" sibTransId="{393BB636-C5A8-4735-A562-C9107403D6D1}"/>
    <dgm:cxn modelId="{1E1867B1-5C99-4355-AAD3-504E45629939}" type="presOf" srcId="{C5EF881E-99A2-4FAA-9A50-F314A205F0C0}" destId="{728E9C79-55FE-49AD-B9F4-9C031C90FAB5}" srcOrd="0" destOrd="0" presId="urn:microsoft.com/office/officeart/2005/8/layout/hierarchy3"/>
    <dgm:cxn modelId="{AEE90E3C-13CD-4DED-9D19-1941CB704D0F}" type="presOf" srcId="{8138F520-122C-4C1A-8B52-C070D70FF34E}" destId="{9A5F457D-BDC3-4DAB-9CC2-B4F19A95407C}" srcOrd="0" destOrd="0" presId="urn:microsoft.com/office/officeart/2005/8/layout/hierarchy3"/>
    <dgm:cxn modelId="{6A758F02-B59C-420D-889F-CB41C3EB4BA4}" type="presOf" srcId="{7AB1216C-EDCC-4C88-ADD3-37DEBA38F9EA}" destId="{93E95C2D-103D-496C-B0DA-2DC4BE06BB3F}" srcOrd="0" destOrd="0" presId="urn:microsoft.com/office/officeart/2005/8/layout/hierarchy3"/>
    <dgm:cxn modelId="{1C8818A7-6006-45B3-A3DC-AFB91A1CD9F0}" type="presOf" srcId="{5540F619-05A2-4993-9CF1-6496C04924A9}" destId="{99F26518-A02E-44FB-95EE-FE4166821D14}" srcOrd="0" destOrd="0" presId="urn:microsoft.com/office/officeart/2005/8/layout/hierarchy3"/>
    <dgm:cxn modelId="{EC39128C-AFCF-4398-88AE-EDA9BC59A0DF}" type="presOf" srcId="{80539843-1E0F-4120-816F-0FD1F7EABC7C}" destId="{1EFC51B4-C12F-4591-A8AC-CF830708B1B9}" srcOrd="0" destOrd="0" presId="urn:microsoft.com/office/officeart/2005/8/layout/hierarchy3"/>
    <dgm:cxn modelId="{10C69B8D-3DDA-42B6-8E9E-2C9711025C12}" type="presOf" srcId="{F10F6F97-9F93-402A-B224-E29B54683D58}" destId="{91E1600F-5FFB-465F-88D8-A967A4F9FF16}" srcOrd="0" destOrd="0" presId="urn:microsoft.com/office/officeart/2005/8/layout/hierarchy3"/>
    <dgm:cxn modelId="{2DBC2028-825F-4B41-88E7-499EA45914C4}" type="presOf" srcId="{D46FD6C7-A7D7-46CC-A8BD-B4D65F5026B3}" destId="{E5EED1D3-1CAF-4D1D-B94E-5A427C6C905D}" srcOrd="0" destOrd="0" presId="urn:microsoft.com/office/officeart/2005/8/layout/hierarchy3"/>
    <dgm:cxn modelId="{797A3F38-2866-4F78-B75D-9C9FF6D26CC8}" type="presOf" srcId="{30595A1A-21EA-4BF9-AF75-B5CFBA5620EE}" destId="{2FB6030E-05F4-4433-94DD-668905AD06D8}" srcOrd="0" destOrd="0" presId="urn:microsoft.com/office/officeart/2005/8/layout/hierarchy3"/>
    <dgm:cxn modelId="{D5054EEA-6029-462F-A99A-74B189BFFE0C}" srcId="{F10F6F97-9F93-402A-B224-E29B54683D58}" destId="{B7833DE1-1FC3-448D-8DAB-8E9E0475470E}" srcOrd="2" destOrd="0" parTransId="{FBA90E6A-D931-4693-9B02-094153843908}" sibTransId="{4EFD531D-C29A-4F83-B2A9-6F20B3BA6471}"/>
    <dgm:cxn modelId="{9BD54193-1B77-4C14-8FC8-F16ADFD69883}" srcId="{D46FD6C7-A7D7-46CC-A8BD-B4D65F5026B3}" destId="{30595A1A-21EA-4BF9-AF75-B5CFBA5620EE}" srcOrd="2" destOrd="0" parTransId="{AD93B932-60E9-4D05-9D2B-8E32FF4398B9}" sibTransId="{51B83707-9A4E-4053-BB76-8A8B52CD459C}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52390C2D-4184-4313-B1AE-664C558589DC}" type="presOf" srcId="{B7833DE1-1FC3-448D-8DAB-8E9E0475470E}" destId="{A24C3B19-9D21-4893-BC05-851331C81D58}" srcOrd="0" destOrd="0" presId="urn:microsoft.com/office/officeart/2005/8/layout/hierarchy3"/>
    <dgm:cxn modelId="{BB032AEA-6DC2-4402-B821-6455D6A69A57}" type="presOf" srcId="{3FBD101C-9D91-4160-B315-6329CF6F2A59}" destId="{8E93F8EE-3C09-4CD9-B711-BF68FC95964A}" srcOrd="0" destOrd="0" presId="urn:microsoft.com/office/officeart/2005/8/layout/hierarchy3"/>
    <dgm:cxn modelId="{2FFE9DCA-9FF3-46D7-9F1E-A5CB92928024}" type="presOf" srcId="{A0546686-5068-4E3A-B0C0-7860C634D1DD}" destId="{BA295A75-4940-4FB4-B0AD-BA4328373DD4}" srcOrd="0" destOrd="0" presId="urn:microsoft.com/office/officeart/2005/8/layout/hierarchy3"/>
    <dgm:cxn modelId="{539E7041-10EF-4CC1-9DAF-B1F8E77E88D3}" srcId="{F10F6F97-9F93-402A-B224-E29B54683D58}" destId="{0CEAEC33-2133-48E9-8137-6EDB05331B2B}" srcOrd="1" destOrd="0" parTransId="{2AFB3797-B43A-4853-B308-8DF38495D867}" sibTransId="{85250907-E04C-4B90-B2A5-B8A6546F8271}"/>
    <dgm:cxn modelId="{08A1E48D-5936-422F-9CF9-7010FDC48F08}" type="presOf" srcId="{D46FD6C7-A7D7-46CC-A8BD-B4D65F5026B3}" destId="{AA955C1E-AB52-475F-9772-88CEBE26DB07}" srcOrd="1" destOrd="0" presId="urn:microsoft.com/office/officeart/2005/8/layout/hierarchy3"/>
    <dgm:cxn modelId="{0268CD70-DAE6-4487-A386-A7FDE20DBCBA}" type="presOf" srcId="{B2F26ABB-04BF-4CEC-850A-68A805E0699C}" destId="{766D250A-CB0F-437C-B218-EA2A9D80F129}" srcOrd="0" destOrd="0" presId="urn:microsoft.com/office/officeart/2005/8/layout/hierarchy3"/>
    <dgm:cxn modelId="{A2B47A48-B513-4B3D-A115-92314C81FA5B}" srcId="{D46FD6C7-A7D7-46CC-A8BD-B4D65F5026B3}" destId="{08A3BDEC-83E7-4F0C-AD4F-1A2A2A3F8C04}" srcOrd="1" destOrd="0" parTransId="{7AB1216C-EDCC-4C88-ADD3-37DEBA38F9EA}" sibTransId="{E5C58CAB-1972-4767-8020-9DA989057A50}"/>
    <dgm:cxn modelId="{F0BB5D41-8E55-4DBD-B1C3-59B81930E279}" type="presOf" srcId="{0CEAEC33-2133-48E9-8137-6EDB05331B2B}" destId="{1C6FA0C7-D9F4-4909-B938-933BC2C6478A}" srcOrd="0" destOrd="0" presId="urn:microsoft.com/office/officeart/2005/8/layout/hierarchy3"/>
    <dgm:cxn modelId="{B67E713B-7F73-4F41-A613-26F69629A01D}" type="presOf" srcId="{7533BFC3-D329-4CEE-A7CB-470A7F4D4AD9}" destId="{E7224BAD-BB76-421B-A9F1-DB5154DD4F84}" srcOrd="0" destOrd="0" presId="urn:microsoft.com/office/officeart/2005/8/layout/hierarchy3"/>
    <dgm:cxn modelId="{35C92AE9-0B11-402E-A26D-F88D7F475CBB}" type="presOf" srcId="{DDAAA8D2-5A09-476B-BD4F-710AF81E4D0A}" destId="{1D931FC9-DB90-40BC-B6E0-FACB226A041C}" srcOrd="0" destOrd="0" presId="urn:microsoft.com/office/officeart/2005/8/layout/hierarchy3"/>
    <dgm:cxn modelId="{CC4CF49B-0087-475C-8A57-649FD680B38B}" type="presOf" srcId="{7CC8CE9E-F848-49C0-B2D7-F8F8B0C6A776}" destId="{F8C73DD7-DB5B-414D-9539-7AF5CDB65C79}" srcOrd="0" destOrd="0" presId="urn:microsoft.com/office/officeart/2005/8/layout/hierarchy3"/>
    <dgm:cxn modelId="{997965CC-B66E-43F8-AEF9-A28F71A6C543}" type="presOf" srcId="{F2F2FDBC-7CB1-48E4-99BA-A9A05D3414F5}" destId="{1AFE0F6E-C823-49F6-A5CA-F428AB7DECFA}" srcOrd="0" destOrd="0" presId="urn:microsoft.com/office/officeart/2005/8/layout/hierarchy3"/>
    <dgm:cxn modelId="{2B43A741-83CB-4117-8651-AAF615270F6D}" type="presOf" srcId="{D5A89D00-9A6D-4B78-B7B1-F703EBD477E8}" destId="{0C70534E-9D68-4F4E-B28C-3C87F7E43355}" srcOrd="0" destOrd="0" presId="urn:microsoft.com/office/officeart/2005/8/layout/hierarchy3"/>
    <dgm:cxn modelId="{91A6C057-2F05-4783-9638-044F552F8659}" type="presOf" srcId="{0CEAEC33-2133-48E9-8137-6EDB05331B2B}" destId="{E16EA799-DFA7-4563-82D5-5EB069F37F8A}" srcOrd="1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12B14C11-6031-4E8E-BDF8-6A2FBBBEB88E}" type="presOf" srcId="{DD9A4543-E3BC-42BD-A303-A17B71AAB924}" destId="{80801C0E-BD4F-444E-BBF8-1B35AE3E0CEC}" srcOrd="0" destOrd="0" presId="urn:microsoft.com/office/officeart/2005/8/layout/hierarchy3"/>
    <dgm:cxn modelId="{51B478AA-BC16-47D3-96E5-78EDA12F7611}" type="presOf" srcId="{AD93B932-60E9-4D05-9D2B-8E32FF4398B9}" destId="{587BAA24-D3EB-49AA-B69E-465D133BFF49}" srcOrd="0" destOrd="0" presId="urn:microsoft.com/office/officeart/2005/8/layout/hierarchy3"/>
    <dgm:cxn modelId="{06837417-D29D-468F-9C51-9187809F7BE0}" type="presParOf" srcId="{91E1600F-5FFB-465F-88D8-A967A4F9FF16}" destId="{686EB6C1-3AF5-4926-9AF4-65C7848517D4}" srcOrd="0" destOrd="0" presId="urn:microsoft.com/office/officeart/2005/8/layout/hierarchy3"/>
    <dgm:cxn modelId="{C92076B1-9737-4AAF-B908-0EE718262D27}" type="presParOf" srcId="{686EB6C1-3AF5-4926-9AF4-65C7848517D4}" destId="{F8E04DC2-F4E8-4542-9098-6B7C3691394D}" srcOrd="0" destOrd="0" presId="urn:microsoft.com/office/officeart/2005/8/layout/hierarchy3"/>
    <dgm:cxn modelId="{118F77AD-A455-4510-A72C-3255EBB82FD2}" type="presParOf" srcId="{F8E04DC2-F4E8-4542-9098-6B7C3691394D}" destId="{E5EED1D3-1CAF-4D1D-B94E-5A427C6C905D}" srcOrd="0" destOrd="0" presId="urn:microsoft.com/office/officeart/2005/8/layout/hierarchy3"/>
    <dgm:cxn modelId="{C8FD241D-A653-4777-9F4D-1649364B2055}" type="presParOf" srcId="{F8E04DC2-F4E8-4542-9098-6B7C3691394D}" destId="{AA955C1E-AB52-475F-9772-88CEBE26DB07}" srcOrd="1" destOrd="0" presId="urn:microsoft.com/office/officeart/2005/8/layout/hierarchy3"/>
    <dgm:cxn modelId="{6646BF0B-0798-4331-8EF4-7190EFA47495}" type="presParOf" srcId="{686EB6C1-3AF5-4926-9AF4-65C7848517D4}" destId="{6B6E562B-91A6-423E-AF1C-F7403F903816}" srcOrd="1" destOrd="0" presId="urn:microsoft.com/office/officeart/2005/8/layout/hierarchy3"/>
    <dgm:cxn modelId="{7C4B28A9-75F7-4CEA-9297-E0163AD9DD01}" type="presParOf" srcId="{6B6E562B-91A6-423E-AF1C-F7403F903816}" destId="{1AFE0F6E-C823-49F6-A5CA-F428AB7DECFA}" srcOrd="0" destOrd="0" presId="urn:microsoft.com/office/officeart/2005/8/layout/hierarchy3"/>
    <dgm:cxn modelId="{ABC4DB0B-BE75-44CF-A0C2-F8D0ADCF551A}" type="presParOf" srcId="{6B6E562B-91A6-423E-AF1C-F7403F903816}" destId="{99F26518-A02E-44FB-95EE-FE4166821D14}" srcOrd="1" destOrd="0" presId="urn:microsoft.com/office/officeart/2005/8/layout/hierarchy3"/>
    <dgm:cxn modelId="{8D048FCE-656D-4697-AC25-243BF24C08D7}" type="presParOf" srcId="{6B6E562B-91A6-423E-AF1C-F7403F903816}" destId="{93E95C2D-103D-496C-B0DA-2DC4BE06BB3F}" srcOrd="2" destOrd="0" presId="urn:microsoft.com/office/officeart/2005/8/layout/hierarchy3"/>
    <dgm:cxn modelId="{8AE343DA-D1B3-4B7F-A3F4-14B615301DDD}" type="presParOf" srcId="{6B6E562B-91A6-423E-AF1C-F7403F903816}" destId="{E63F2D9A-B4AF-40FB-A629-F0D84C354DA6}" srcOrd="3" destOrd="0" presId="urn:microsoft.com/office/officeart/2005/8/layout/hierarchy3"/>
    <dgm:cxn modelId="{E8EAA523-2E2B-40DD-AD98-37BEEE682DD4}" type="presParOf" srcId="{6B6E562B-91A6-423E-AF1C-F7403F903816}" destId="{587BAA24-D3EB-49AA-B69E-465D133BFF49}" srcOrd="4" destOrd="0" presId="urn:microsoft.com/office/officeart/2005/8/layout/hierarchy3"/>
    <dgm:cxn modelId="{D2464A97-A8BC-4946-A433-FAD4507666C1}" type="presParOf" srcId="{6B6E562B-91A6-423E-AF1C-F7403F903816}" destId="{2FB6030E-05F4-4433-94DD-668905AD06D8}" srcOrd="5" destOrd="0" presId="urn:microsoft.com/office/officeart/2005/8/layout/hierarchy3"/>
    <dgm:cxn modelId="{75774F42-4006-42E5-A038-A1032F0C0E2F}" type="presParOf" srcId="{91E1600F-5FFB-465F-88D8-A967A4F9FF16}" destId="{3B8F12EC-5B36-496A-9012-B24D8530CDA5}" srcOrd="1" destOrd="0" presId="urn:microsoft.com/office/officeart/2005/8/layout/hierarchy3"/>
    <dgm:cxn modelId="{EBE178E3-10A5-4FD1-A7E1-EE2E91D5D019}" type="presParOf" srcId="{3B8F12EC-5B36-496A-9012-B24D8530CDA5}" destId="{D8E483CC-11A9-4F1F-AAD6-FD6DDD797AEF}" srcOrd="0" destOrd="0" presId="urn:microsoft.com/office/officeart/2005/8/layout/hierarchy3"/>
    <dgm:cxn modelId="{92F64405-C3C7-45F6-B0BB-007EB912E43A}" type="presParOf" srcId="{D8E483CC-11A9-4F1F-AAD6-FD6DDD797AEF}" destId="{1C6FA0C7-D9F4-4909-B938-933BC2C6478A}" srcOrd="0" destOrd="0" presId="urn:microsoft.com/office/officeart/2005/8/layout/hierarchy3"/>
    <dgm:cxn modelId="{09A4D993-710C-4717-AC74-4E818D2E118C}" type="presParOf" srcId="{D8E483CC-11A9-4F1F-AAD6-FD6DDD797AEF}" destId="{E16EA799-DFA7-4563-82D5-5EB069F37F8A}" srcOrd="1" destOrd="0" presId="urn:microsoft.com/office/officeart/2005/8/layout/hierarchy3"/>
    <dgm:cxn modelId="{F3EBA891-3A6B-42A3-9E9E-7AE200BBD619}" type="presParOf" srcId="{3B8F12EC-5B36-496A-9012-B24D8530CDA5}" destId="{00186FD3-3F63-46EE-A230-FDD6869DCDE3}" srcOrd="1" destOrd="0" presId="urn:microsoft.com/office/officeart/2005/8/layout/hierarchy3"/>
    <dgm:cxn modelId="{C549525D-DD4D-4727-8D16-6B49AC4F2582}" type="presParOf" srcId="{00186FD3-3F63-46EE-A230-FDD6869DCDE3}" destId="{1EFC51B4-C12F-4591-A8AC-CF830708B1B9}" srcOrd="0" destOrd="0" presId="urn:microsoft.com/office/officeart/2005/8/layout/hierarchy3"/>
    <dgm:cxn modelId="{B1AC9338-03FB-4B26-BB88-9EF6A4A8B52D}" type="presParOf" srcId="{00186FD3-3F63-46EE-A230-FDD6869DCDE3}" destId="{0C70534E-9D68-4F4E-B28C-3C87F7E43355}" srcOrd="1" destOrd="0" presId="urn:microsoft.com/office/officeart/2005/8/layout/hierarchy3"/>
    <dgm:cxn modelId="{A7A8BE9C-B340-4CD2-9D0B-34E272A4DBC0}" type="presParOf" srcId="{00186FD3-3F63-46EE-A230-FDD6869DCDE3}" destId="{1D931FC9-DB90-40BC-B6E0-FACB226A041C}" srcOrd="2" destOrd="0" presId="urn:microsoft.com/office/officeart/2005/8/layout/hierarchy3"/>
    <dgm:cxn modelId="{6DAB16CE-0821-462B-BF28-1229DEF534A1}" type="presParOf" srcId="{00186FD3-3F63-46EE-A230-FDD6869DCDE3}" destId="{80801C0E-BD4F-444E-BBF8-1B35AE3E0CEC}" srcOrd="3" destOrd="0" presId="urn:microsoft.com/office/officeart/2005/8/layout/hierarchy3"/>
    <dgm:cxn modelId="{C0A1B5FF-C1D2-488B-9769-445087950611}" type="presParOf" srcId="{00186FD3-3F63-46EE-A230-FDD6869DCDE3}" destId="{971A4F55-DECD-455E-9787-3AD94E81ECEF}" srcOrd="4" destOrd="0" presId="urn:microsoft.com/office/officeart/2005/8/layout/hierarchy3"/>
    <dgm:cxn modelId="{D76C7155-DE3E-4A3D-8C1E-9CB35ACD31CB}" type="presParOf" srcId="{00186FD3-3F63-46EE-A230-FDD6869DCDE3}" destId="{9A5F457D-BDC3-4DAB-9CC2-B4F19A95407C}" srcOrd="5" destOrd="0" presId="urn:microsoft.com/office/officeart/2005/8/layout/hierarchy3"/>
    <dgm:cxn modelId="{5BCD32F9-6872-4783-AAE7-ADF6E0BBFA00}" type="presParOf" srcId="{91E1600F-5FFB-465F-88D8-A967A4F9FF16}" destId="{3B5E6B9B-4C62-42EA-8E7D-474C285341DE}" srcOrd="2" destOrd="0" presId="urn:microsoft.com/office/officeart/2005/8/layout/hierarchy3"/>
    <dgm:cxn modelId="{A751DDD1-AEC0-44FE-AB48-5437BF2EB523}" type="presParOf" srcId="{3B5E6B9B-4C62-42EA-8E7D-474C285341DE}" destId="{8C4D7F78-C18A-449A-B640-9D953C5E99CC}" srcOrd="0" destOrd="0" presId="urn:microsoft.com/office/officeart/2005/8/layout/hierarchy3"/>
    <dgm:cxn modelId="{9D8F1AE8-D60D-455C-B2F4-8D14D60FAD58}" type="presParOf" srcId="{8C4D7F78-C18A-449A-B640-9D953C5E99CC}" destId="{A24C3B19-9D21-4893-BC05-851331C81D58}" srcOrd="0" destOrd="0" presId="urn:microsoft.com/office/officeart/2005/8/layout/hierarchy3"/>
    <dgm:cxn modelId="{37E5E2BD-B486-4363-8CC1-42916C0C1DA3}" type="presParOf" srcId="{8C4D7F78-C18A-449A-B640-9D953C5E99CC}" destId="{331CFB01-33F4-454A-9BC6-871924892FC7}" srcOrd="1" destOrd="0" presId="urn:microsoft.com/office/officeart/2005/8/layout/hierarchy3"/>
    <dgm:cxn modelId="{02D4B3DB-C603-42E5-974F-2F8D3E4C1656}" type="presParOf" srcId="{3B5E6B9B-4C62-42EA-8E7D-474C285341DE}" destId="{83EA767F-291C-448F-8C9E-FCD08ED5B9DF}" srcOrd="1" destOrd="0" presId="urn:microsoft.com/office/officeart/2005/8/layout/hierarchy3"/>
    <dgm:cxn modelId="{8192E4FC-62E3-45EF-B475-85475031BFB3}" type="presParOf" srcId="{83EA767F-291C-448F-8C9E-FCD08ED5B9DF}" destId="{766D250A-CB0F-437C-B218-EA2A9D80F129}" srcOrd="0" destOrd="0" presId="urn:microsoft.com/office/officeart/2005/8/layout/hierarchy3"/>
    <dgm:cxn modelId="{5BEEBA37-A77E-4C61-B0A0-4E422BE62842}" type="presParOf" srcId="{83EA767F-291C-448F-8C9E-FCD08ED5B9DF}" destId="{8E93F8EE-3C09-4CD9-B711-BF68FC95964A}" srcOrd="1" destOrd="0" presId="urn:microsoft.com/office/officeart/2005/8/layout/hierarchy3"/>
    <dgm:cxn modelId="{A2ABAA1A-A96D-43E5-BED5-12ACA4C31851}" type="presParOf" srcId="{83EA767F-291C-448F-8C9E-FCD08ED5B9DF}" destId="{F8C73DD7-DB5B-414D-9539-7AF5CDB65C79}" srcOrd="2" destOrd="0" presId="urn:microsoft.com/office/officeart/2005/8/layout/hierarchy3"/>
    <dgm:cxn modelId="{6DB42585-0080-4FF6-805F-31A56B9633C9}" type="presParOf" srcId="{83EA767F-291C-448F-8C9E-FCD08ED5B9DF}" destId="{728E9C79-55FE-49AD-B9F4-9C031C90FAB5}" srcOrd="3" destOrd="0" presId="urn:microsoft.com/office/officeart/2005/8/layout/hierarchy3"/>
    <dgm:cxn modelId="{32831812-6584-4A6A-AD0E-1D684101D2AE}" type="presParOf" srcId="{83EA767F-291C-448F-8C9E-FCD08ED5B9DF}" destId="{BA295A75-4940-4FB4-B0AD-BA4328373DD4}" srcOrd="4" destOrd="0" presId="urn:microsoft.com/office/officeart/2005/8/layout/hierarchy3"/>
    <dgm:cxn modelId="{B0657BA3-787E-4DCD-AE0D-6153427F321C}" type="presParOf" srcId="{83EA767F-291C-448F-8C9E-FCD08ED5B9DF}" destId="{E7224BAD-BB76-421B-A9F1-DB5154DD4F8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#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7 507,6</a:t>
          </a:r>
        </a:p>
        <a:p>
          <a:r>
            <a:rPr lang="ru-RU" sz="3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83 818,3</a:t>
          </a:r>
        </a:p>
        <a:p>
          <a:r>
            <a:rPr lang="ru-RU" sz="3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Vert="1" custFlipHor="0" custScaleX="1622" custScaleY="15344" custLinFactY="75658" custLinFactNeighborX="-3639" custLinFactNeighborY="1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 custScaleX="100717" custLinFactNeighborX="-87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 custScaleX="158694" custLinFactNeighborX="-3361" custLinFactNeighborY="1049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ScaleX="92807" custLinFactNeighborX="14662" custLinFactNeighborY="-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142948" custScaleY="100592" custLinFactNeighborX="1082" custLinFactNeighborY="-3422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B98E5ED-4DD0-46AC-8374-F9F45A464410}" type="presOf" srcId="{A9A750A6-404D-4552-89C2-ED9A466FB11C}" destId="{A252FFEA-29ED-496A-98E8-AD9E29D8A2D3}" srcOrd="0" destOrd="0" presId="urn:microsoft.com/office/officeart/2005/8/layout/hList7#2"/>
    <dgm:cxn modelId="{436E622A-9889-416A-A0A7-24FDFBB34321}" type="presOf" srcId="{87C384E9-981D-46AF-AF2D-07A67254F83C}" destId="{6248BCD4-A678-4468-A98B-BC566234D991}" srcOrd="0" destOrd="0" presId="urn:microsoft.com/office/officeart/2005/8/layout/hList7#2"/>
    <dgm:cxn modelId="{B891B134-EBFF-4963-BF9C-6141C2921140}" type="presOf" srcId="{4A2AFEF0-04E7-4134-B7A5-8CEFAAA937B9}" destId="{2404BD77-9ACE-4E22-B370-E70E9CA47646}" srcOrd="1" destOrd="0" presId="urn:microsoft.com/office/officeart/2005/8/layout/hList7#2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385C32CF-0268-4DFF-89FD-FF18E88B9B68}" type="presOf" srcId="{7853CD7C-0DA8-4300-91EC-0964CC7266A8}" destId="{F40A4E3B-AC43-434D-812F-76AF282384F7}" srcOrd="0" destOrd="0" presId="urn:microsoft.com/office/officeart/2005/8/layout/hList7#2"/>
    <dgm:cxn modelId="{8CE97162-7087-49A2-8DFB-E37396D78032}" type="presOf" srcId="{7853CD7C-0DA8-4300-91EC-0964CC7266A8}" destId="{AC828F96-C1EB-4571-9799-96E5E9B7BC0C}" srcOrd="1" destOrd="0" presId="urn:microsoft.com/office/officeart/2005/8/layout/hList7#2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0E31B4E4-0715-4ED2-A01A-07D535EDDC24}" type="presOf" srcId="{4A2AFEF0-04E7-4134-B7A5-8CEFAAA937B9}" destId="{AEF1E387-D1C6-4221-966B-B0F61A1B4102}" srcOrd="0" destOrd="0" presId="urn:microsoft.com/office/officeart/2005/8/layout/hList7#2"/>
    <dgm:cxn modelId="{333E616C-9A41-4354-98DE-833003915AED}" type="presParOf" srcId="{A252FFEA-29ED-496A-98E8-AD9E29D8A2D3}" destId="{4028AFCE-D881-4F3B-9E9E-5CBC731F613F}" srcOrd="0" destOrd="0" presId="urn:microsoft.com/office/officeart/2005/8/layout/hList7#2"/>
    <dgm:cxn modelId="{15F81B98-CC8F-4DBC-B5B0-34381E5FB747}" type="presParOf" srcId="{A252FFEA-29ED-496A-98E8-AD9E29D8A2D3}" destId="{5B31982F-0D7C-4D1E-839E-649FFC58231D}" srcOrd="1" destOrd="0" presId="urn:microsoft.com/office/officeart/2005/8/layout/hList7#2"/>
    <dgm:cxn modelId="{2359D33B-08E8-4068-B60B-3FBC12F58600}" type="presParOf" srcId="{5B31982F-0D7C-4D1E-839E-649FFC58231D}" destId="{ED096BC3-33F9-4186-8100-DB9232E49F28}" srcOrd="0" destOrd="0" presId="urn:microsoft.com/office/officeart/2005/8/layout/hList7#2"/>
    <dgm:cxn modelId="{F4E2C9F9-DEB4-48DC-BFE1-2C893EFFA310}" type="presParOf" srcId="{ED096BC3-33F9-4186-8100-DB9232E49F28}" destId="{AEF1E387-D1C6-4221-966B-B0F61A1B4102}" srcOrd="0" destOrd="0" presId="urn:microsoft.com/office/officeart/2005/8/layout/hList7#2"/>
    <dgm:cxn modelId="{67D91F71-D2AC-4CB9-9DB0-17BD692DC40B}" type="presParOf" srcId="{ED096BC3-33F9-4186-8100-DB9232E49F28}" destId="{2404BD77-9ACE-4E22-B370-E70E9CA47646}" srcOrd="1" destOrd="0" presId="urn:microsoft.com/office/officeart/2005/8/layout/hList7#2"/>
    <dgm:cxn modelId="{67640197-CA08-47A3-9F8F-8AF97B0A7EC8}" type="presParOf" srcId="{ED096BC3-33F9-4186-8100-DB9232E49F28}" destId="{D27144DC-AFE1-4031-BE8D-CCF9BBC8A479}" srcOrd="2" destOrd="0" presId="urn:microsoft.com/office/officeart/2005/8/layout/hList7#2"/>
    <dgm:cxn modelId="{7084364B-1D5C-443F-B329-1898316E6F7B}" type="presParOf" srcId="{ED096BC3-33F9-4186-8100-DB9232E49F28}" destId="{1BD052B1-5746-4AAF-A135-894B05302829}" srcOrd="3" destOrd="0" presId="urn:microsoft.com/office/officeart/2005/8/layout/hList7#2"/>
    <dgm:cxn modelId="{BB183C47-299D-4523-8241-126E47827F87}" type="presParOf" srcId="{5B31982F-0D7C-4D1E-839E-649FFC58231D}" destId="{6248BCD4-A678-4468-A98B-BC566234D991}" srcOrd="1" destOrd="0" presId="urn:microsoft.com/office/officeart/2005/8/layout/hList7#2"/>
    <dgm:cxn modelId="{8BF529A8-0B65-4176-873A-C818C5402CB1}" type="presParOf" srcId="{5B31982F-0D7C-4D1E-839E-649FFC58231D}" destId="{1C3F9ABC-9CEC-4D20-984F-8F99B66392FA}" srcOrd="2" destOrd="0" presId="urn:microsoft.com/office/officeart/2005/8/layout/hList7#2"/>
    <dgm:cxn modelId="{69BF7A5B-1ADE-4D05-854F-0A6B58CD83C8}" type="presParOf" srcId="{1C3F9ABC-9CEC-4D20-984F-8F99B66392FA}" destId="{F40A4E3B-AC43-434D-812F-76AF282384F7}" srcOrd="0" destOrd="0" presId="urn:microsoft.com/office/officeart/2005/8/layout/hList7#2"/>
    <dgm:cxn modelId="{BF10F8C7-AE3F-4396-ABC0-38C0A538E9AF}" type="presParOf" srcId="{1C3F9ABC-9CEC-4D20-984F-8F99B66392FA}" destId="{AC828F96-C1EB-4571-9799-96E5E9B7BC0C}" srcOrd="1" destOrd="0" presId="urn:microsoft.com/office/officeart/2005/8/layout/hList7#2"/>
    <dgm:cxn modelId="{18FEC5CC-EB72-4146-8F07-1CE461430F9B}" type="presParOf" srcId="{1C3F9ABC-9CEC-4D20-984F-8F99B66392FA}" destId="{B2C18911-E455-4A1D-8B6B-CE0605FDC996}" srcOrd="2" destOrd="0" presId="urn:microsoft.com/office/officeart/2005/8/layout/hList7#2"/>
    <dgm:cxn modelId="{09B2A2E9-6888-42E6-A869-FE40AD6AAE81}" type="presParOf" srcId="{1C3F9ABC-9CEC-4D20-984F-8F99B66392FA}" destId="{F4C073E0-DC09-4ECA-A324-7F17D44EB0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71059D-F404-41DD-AAE5-6E1DFD8BB49A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F6691FB0-A593-48DE-8224-BCFF77374DC6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          1 072,8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045D6-58EC-41FD-A09D-C2F479FC939C}" type="parTrans" cxnId="{C48CE10A-1CE9-4F0B-B169-8411ECECAA35}">
      <dgm:prSet/>
      <dgm:spPr/>
      <dgm:t>
        <a:bodyPr/>
        <a:lstStyle/>
        <a:p>
          <a:endParaRPr lang="ru-RU"/>
        </a:p>
      </dgm:t>
    </dgm:pt>
    <dgm:pt modelId="{30D6AA2C-B087-4073-ABF7-B0C5F0DB71F2}" type="sibTrans" cxnId="{C48CE10A-1CE9-4F0B-B169-8411ECECAA35}">
      <dgm:prSet/>
      <dgm:spPr/>
      <dgm:t>
        <a:bodyPr/>
        <a:lstStyle/>
        <a:p>
          <a:endParaRPr lang="ru-RU"/>
        </a:p>
      </dgm:t>
    </dgm:pt>
    <dgm:pt modelId="{A66BE679-0BC4-45CD-9D28-CE688D2B46EA}">
      <dgm:prSet phldrT="[Текст]" custT="1"/>
      <dgm:spPr/>
      <dgm:t>
        <a:bodyPr/>
        <a:lstStyle/>
        <a:p>
          <a:r>
            <a:rPr lang="ru-RU" sz="1500" dirty="0" smtClean="0"/>
            <a:t>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21 791,7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07F174-F5D0-4A51-BB37-C0B1FE6BB922}" type="parTrans" cxnId="{DD453BE5-C0FF-4327-A837-0EEE4F298640}">
      <dgm:prSet/>
      <dgm:spPr/>
      <dgm:t>
        <a:bodyPr/>
        <a:lstStyle/>
        <a:p>
          <a:endParaRPr lang="ru-RU"/>
        </a:p>
      </dgm:t>
    </dgm:pt>
    <dgm:pt modelId="{FED8E996-ECE7-49BF-9099-882DF9247DF9}" type="sibTrans" cxnId="{DD453BE5-C0FF-4327-A837-0EEE4F298640}">
      <dgm:prSet/>
      <dgm:spPr/>
      <dgm:t>
        <a:bodyPr/>
        <a:lstStyle/>
        <a:p>
          <a:endParaRPr lang="ru-RU"/>
        </a:p>
      </dgm:t>
    </dgm:pt>
    <dgm:pt modelId="{2ADE362B-84B5-4C13-8CA5-D0603AD57EA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410 учащихся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DAA478-3730-4CF1-9B0E-1735576056BB}" type="parTrans" cxnId="{14E29E00-91E8-43DB-899B-59DD88503E85}">
      <dgm:prSet/>
      <dgm:spPr/>
      <dgm:t>
        <a:bodyPr/>
        <a:lstStyle/>
        <a:p>
          <a:endParaRPr lang="ru-RU"/>
        </a:p>
      </dgm:t>
    </dgm:pt>
    <dgm:pt modelId="{F5D613C6-107F-4A9C-AA7C-26371585757A}" type="sibTrans" cxnId="{14E29E00-91E8-43DB-899B-59DD88503E85}">
      <dgm:prSet/>
      <dgm:spPr/>
      <dgm:t>
        <a:bodyPr/>
        <a:lstStyle/>
        <a:p>
          <a:endParaRPr lang="ru-RU"/>
        </a:p>
      </dgm:t>
    </dgm:pt>
    <dgm:pt modelId="{CBC7D80E-6C6C-4E8D-B0A0-F8D70869885C}" type="pres">
      <dgm:prSet presAssocID="{8571059D-F404-41DD-AAE5-6E1DFD8BB49A}" presName="Name0" presStyleCnt="0">
        <dgm:presLayoutVars>
          <dgm:dir/>
          <dgm:resizeHandles val="exact"/>
        </dgm:presLayoutVars>
      </dgm:prSet>
      <dgm:spPr/>
    </dgm:pt>
    <dgm:pt modelId="{413B161F-7B9C-4721-AD54-03F0D3535D34}" type="pres">
      <dgm:prSet presAssocID="{8571059D-F404-41DD-AAE5-6E1DFD8BB49A}" presName="vNodes" presStyleCnt="0"/>
      <dgm:spPr/>
    </dgm:pt>
    <dgm:pt modelId="{4A1C3476-3542-41DC-95F0-856D10451BBC}" type="pres">
      <dgm:prSet presAssocID="{F6691FB0-A593-48DE-8224-BCFF77374DC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E0D7A-1E44-4B2E-8D45-197CC93C4861}" type="pres">
      <dgm:prSet presAssocID="{30D6AA2C-B087-4073-ABF7-B0C5F0DB71F2}" presName="spacerT" presStyleCnt="0"/>
      <dgm:spPr/>
    </dgm:pt>
    <dgm:pt modelId="{6F4D44FE-6598-4E31-AA02-E27ACF4D7085}" type="pres">
      <dgm:prSet presAssocID="{30D6AA2C-B087-4073-ABF7-B0C5F0DB71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909C91C-45D8-40E1-B32F-19A5250FC2CD}" type="pres">
      <dgm:prSet presAssocID="{30D6AA2C-B087-4073-ABF7-B0C5F0DB71F2}" presName="spacerB" presStyleCnt="0"/>
      <dgm:spPr/>
    </dgm:pt>
    <dgm:pt modelId="{02BB3E82-1A40-42BE-867E-30C3C1FC78EC}" type="pres">
      <dgm:prSet presAssocID="{A66BE679-0BC4-45CD-9D28-CE688D2B46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EE413-3045-4D89-A3B6-0F75C32F4D2F}" type="pres">
      <dgm:prSet presAssocID="{8571059D-F404-41DD-AAE5-6E1DFD8BB49A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CA6D7D8-A408-4760-A3B9-DD3BDBF8F4BC}" type="pres">
      <dgm:prSet presAssocID="{8571059D-F404-41DD-AAE5-6E1DFD8BB49A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C6B77AC-9186-4E20-BCB9-F0125E8814C1}" type="pres">
      <dgm:prSet presAssocID="{8571059D-F404-41DD-AAE5-6E1DFD8BB49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617F02-1D82-4861-A80D-3B391027E4D8}" type="presOf" srcId="{FED8E996-ECE7-49BF-9099-882DF9247DF9}" destId="{ACA6D7D8-A408-4760-A3B9-DD3BDBF8F4BC}" srcOrd="1" destOrd="0" presId="urn:microsoft.com/office/officeart/2005/8/layout/equation2"/>
    <dgm:cxn modelId="{C48CE10A-1CE9-4F0B-B169-8411ECECAA35}" srcId="{8571059D-F404-41DD-AAE5-6E1DFD8BB49A}" destId="{F6691FB0-A593-48DE-8224-BCFF77374DC6}" srcOrd="0" destOrd="0" parTransId="{E82045D6-58EC-41FD-A09D-C2F479FC939C}" sibTransId="{30D6AA2C-B087-4073-ABF7-B0C5F0DB71F2}"/>
    <dgm:cxn modelId="{398BA955-A182-4988-AA45-87604A70B58A}" type="presOf" srcId="{A66BE679-0BC4-45CD-9D28-CE688D2B46EA}" destId="{02BB3E82-1A40-42BE-867E-30C3C1FC78EC}" srcOrd="0" destOrd="0" presId="urn:microsoft.com/office/officeart/2005/8/layout/equation2"/>
    <dgm:cxn modelId="{1102FA06-8562-48C8-98CB-AD48226A9AF3}" type="presOf" srcId="{FED8E996-ECE7-49BF-9099-882DF9247DF9}" destId="{0F3EE413-3045-4D89-A3B6-0F75C32F4D2F}" srcOrd="0" destOrd="0" presId="urn:microsoft.com/office/officeart/2005/8/layout/equation2"/>
    <dgm:cxn modelId="{B20F1766-4AFB-4F9B-AE16-4044AE9D032E}" type="presOf" srcId="{2ADE362B-84B5-4C13-8CA5-D0603AD57EA9}" destId="{EC6B77AC-9186-4E20-BCB9-F0125E8814C1}" srcOrd="0" destOrd="0" presId="urn:microsoft.com/office/officeart/2005/8/layout/equation2"/>
    <dgm:cxn modelId="{91C76220-58CD-482B-8F0E-990ABE08A244}" type="presOf" srcId="{F6691FB0-A593-48DE-8224-BCFF77374DC6}" destId="{4A1C3476-3542-41DC-95F0-856D10451BBC}" srcOrd="0" destOrd="0" presId="urn:microsoft.com/office/officeart/2005/8/layout/equation2"/>
    <dgm:cxn modelId="{B0AE9056-C535-4FE2-9F1D-EB461A606E2F}" type="presOf" srcId="{30D6AA2C-B087-4073-ABF7-B0C5F0DB71F2}" destId="{6F4D44FE-6598-4E31-AA02-E27ACF4D7085}" srcOrd="0" destOrd="0" presId="urn:microsoft.com/office/officeart/2005/8/layout/equation2"/>
    <dgm:cxn modelId="{E59E98A1-3910-4E8E-95F0-8E8EFE351902}" type="presOf" srcId="{8571059D-F404-41DD-AAE5-6E1DFD8BB49A}" destId="{CBC7D80E-6C6C-4E8D-B0A0-F8D70869885C}" srcOrd="0" destOrd="0" presId="urn:microsoft.com/office/officeart/2005/8/layout/equation2"/>
    <dgm:cxn modelId="{DD453BE5-C0FF-4327-A837-0EEE4F298640}" srcId="{8571059D-F404-41DD-AAE5-6E1DFD8BB49A}" destId="{A66BE679-0BC4-45CD-9D28-CE688D2B46EA}" srcOrd="1" destOrd="0" parTransId="{2707F174-F5D0-4A51-BB37-C0B1FE6BB922}" sibTransId="{FED8E996-ECE7-49BF-9099-882DF9247DF9}"/>
    <dgm:cxn modelId="{14E29E00-91E8-43DB-899B-59DD88503E85}" srcId="{8571059D-F404-41DD-AAE5-6E1DFD8BB49A}" destId="{2ADE362B-84B5-4C13-8CA5-D0603AD57EA9}" srcOrd="2" destOrd="0" parTransId="{AADAA478-3730-4CF1-9B0E-1735576056BB}" sibTransId="{F5D613C6-107F-4A9C-AA7C-26371585757A}"/>
    <dgm:cxn modelId="{EAA680E7-87FB-4C58-A038-3305EDFEE670}" type="presParOf" srcId="{CBC7D80E-6C6C-4E8D-B0A0-F8D70869885C}" destId="{413B161F-7B9C-4721-AD54-03F0D3535D34}" srcOrd="0" destOrd="0" presId="urn:microsoft.com/office/officeart/2005/8/layout/equation2"/>
    <dgm:cxn modelId="{C1CC36BD-87E6-4092-9F3A-441164437ED1}" type="presParOf" srcId="{413B161F-7B9C-4721-AD54-03F0D3535D34}" destId="{4A1C3476-3542-41DC-95F0-856D10451BBC}" srcOrd="0" destOrd="0" presId="urn:microsoft.com/office/officeart/2005/8/layout/equation2"/>
    <dgm:cxn modelId="{3C2E2C21-8168-42A8-915B-476FE09D205C}" type="presParOf" srcId="{413B161F-7B9C-4721-AD54-03F0D3535D34}" destId="{0A5E0D7A-1E44-4B2E-8D45-197CC93C4861}" srcOrd="1" destOrd="0" presId="urn:microsoft.com/office/officeart/2005/8/layout/equation2"/>
    <dgm:cxn modelId="{B67A9BC0-8491-41C3-B491-457D20F74792}" type="presParOf" srcId="{413B161F-7B9C-4721-AD54-03F0D3535D34}" destId="{6F4D44FE-6598-4E31-AA02-E27ACF4D7085}" srcOrd="2" destOrd="0" presId="urn:microsoft.com/office/officeart/2005/8/layout/equation2"/>
    <dgm:cxn modelId="{993756EA-ECD5-4A2E-828E-C91BAE5585D0}" type="presParOf" srcId="{413B161F-7B9C-4721-AD54-03F0D3535D34}" destId="{D909C91C-45D8-40E1-B32F-19A5250FC2CD}" srcOrd="3" destOrd="0" presId="urn:microsoft.com/office/officeart/2005/8/layout/equation2"/>
    <dgm:cxn modelId="{74920C60-8513-4E7F-84ED-F37D294B4248}" type="presParOf" srcId="{413B161F-7B9C-4721-AD54-03F0D3535D34}" destId="{02BB3E82-1A40-42BE-867E-30C3C1FC78EC}" srcOrd="4" destOrd="0" presId="urn:microsoft.com/office/officeart/2005/8/layout/equation2"/>
    <dgm:cxn modelId="{02C5357C-0D32-4A18-9A6D-CC0BAF366219}" type="presParOf" srcId="{CBC7D80E-6C6C-4E8D-B0A0-F8D70869885C}" destId="{0F3EE413-3045-4D89-A3B6-0F75C32F4D2F}" srcOrd="1" destOrd="0" presId="urn:microsoft.com/office/officeart/2005/8/layout/equation2"/>
    <dgm:cxn modelId="{191F9B38-AE03-467F-ACD6-D9156BB2E7AA}" type="presParOf" srcId="{0F3EE413-3045-4D89-A3B6-0F75C32F4D2F}" destId="{ACA6D7D8-A408-4760-A3B9-DD3BDBF8F4BC}" srcOrd="0" destOrd="0" presId="urn:microsoft.com/office/officeart/2005/8/layout/equation2"/>
    <dgm:cxn modelId="{680A2740-96C9-4CCB-B68D-269CADF8D991}" type="presParOf" srcId="{CBC7D80E-6C6C-4E8D-B0A0-F8D70869885C}" destId="{EC6B77AC-9186-4E20-BCB9-F0125E8814C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6FCEC0-FC51-4540-BD85-B93511A8BA2B}" type="doc">
      <dgm:prSet loTypeId="urn:microsoft.com/office/officeart/2005/8/layout/radial2" loCatId="relationship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8CD6C515-FD8F-4462-91AF-665AAA0C65E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Региональные конкурсы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794066-E003-4525-8F33-D2EEC5148522}" type="parTrans" cxnId="{EB66F768-9994-47B7-B6F7-32A00EACAF20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D8CAC2E-2BCA-4D1A-A9F5-2847A7CE04EA}" type="sibTrans" cxnId="{EB66F768-9994-47B7-B6F7-32A00EACAF20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355255B1-E34B-481D-A872-BB0F01DA5ED0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3 конкурсов</a:t>
          </a:r>
          <a:endParaRPr lang="ru-RU" sz="2800" b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2BD68C6-44ED-4B1E-9102-61FCB041A2CD}" type="parTrans" cxnId="{B42B8B18-7256-43EF-BE1B-1E93CCE1BDF2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1628D89-08DF-443D-A2B8-8488F21758C9}" type="sibTrans" cxnId="{B42B8B18-7256-43EF-BE1B-1E93CCE1BDF2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CF6BB0CD-ADF3-4315-8449-F4762C83F739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45 призеров</a:t>
          </a:r>
          <a:endParaRPr lang="ru-RU" sz="2800" b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E15934-D52C-4469-8F0D-CE0BDA2D0072}" type="parTrans" cxnId="{181C00E0-62F6-4D54-9810-670441844AD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2F60DDB-2A96-40ED-AA21-B6022F437195}" type="sibTrans" cxnId="{181C00E0-62F6-4D54-9810-670441844AD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362011E1-5979-4F01-A141-D1BDEA352FD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Всероссийские конкурсы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7ACE5D-4C00-4B4E-B584-A7A45AAC5DA8}" type="parTrans" cxnId="{FA18D1E2-C1C9-4383-B760-1CCB5052063E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F55B963-9828-4A9E-A155-C1B3C056CEE2}" type="sibTrans" cxnId="{FA18D1E2-C1C9-4383-B760-1CCB5052063E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99BDC77-FE0E-4B3A-BD57-54B6D4414722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 конкурсов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47EF841-B443-4B3F-9DB3-ECFA0B04AA7B}" type="parTrans" cxnId="{9D24C58C-B086-40CD-AECC-76C834EA6CB5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693B0A23-6F3F-4CA4-A586-AED22FF7CE30}" type="sibTrans" cxnId="{9D24C58C-B086-40CD-AECC-76C834EA6CB5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00C202F-1643-470F-A920-2C1093F7610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172 призера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5D53DA3-9496-420E-AA6D-24EB6B7B5955}" type="parTrans" cxnId="{541AFAA4-CA4F-435B-AC71-5C8AA8E851B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CD638A1-EE5C-435B-9F68-148B139B2D0D}" type="sibTrans" cxnId="{541AFAA4-CA4F-435B-AC71-5C8AA8E851B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5BC952E-49C5-45C2-AC26-717D4F60DD9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Международные 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конкурсы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49279D-1C4C-41C1-B3A0-FA222319A3FA}" type="parTrans" cxnId="{DE728C84-BB63-429B-B92C-327E7D8A068F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89D15222-01FA-4DE1-A02C-47857CA1B04D}" type="sibTrans" cxnId="{DE728C84-BB63-429B-B92C-327E7D8A068F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174018A4-61F1-4953-9C37-9AA3D20B3081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23 конкурса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851DDC4-2BF9-4401-922A-A246180D6183}" type="parTrans" cxnId="{CA98CBAD-C736-482A-8804-072E158439D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50919967-ADF7-424A-BF23-2BAC270B2997}" type="sibTrans" cxnId="{CA98CBAD-C736-482A-8804-072E158439D7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FCA2D8D-AAA3-4D14-A876-5845CDC42738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277 призеров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6C862A2-0C25-49F2-96CF-5AFCEC7EA14E}" type="parTrans" cxnId="{A8DFA6FD-ABDF-4BA2-85B3-476DAED32AE6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FD1073A-9734-4A3B-A4AA-0B68BAAD2015}" type="sibTrans" cxnId="{A8DFA6FD-ABDF-4BA2-85B3-476DAED32AE6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660958D-AE00-4168-BBDA-49D238AF78C6}" type="pres">
      <dgm:prSet presAssocID="{C56FCEC0-FC51-4540-BD85-B93511A8BA2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4EBA2-9E17-4B6E-B4BC-D1D5120D4104}" type="pres">
      <dgm:prSet presAssocID="{C56FCEC0-FC51-4540-BD85-B93511A8BA2B}" presName="cycle" presStyleCnt="0"/>
      <dgm:spPr/>
    </dgm:pt>
    <dgm:pt modelId="{08DF71C3-2F36-4BDC-A038-A93AA9658A90}" type="pres">
      <dgm:prSet presAssocID="{C56FCEC0-FC51-4540-BD85-B93511A8BA2B}" presName="centerShape" presStyleCnt="0"/>
      <dgm:spPr/>
    </dgm:pt>
    <dgm:pt modelId="{FA24E68B-136B-4258-BF14-095F45BB00B8}" type="pres">
      <dgm:prSet presAssocID="{C56FCEC0-FC51-4540-BD85-B93511A8BA2B}" presName="connSite" presStyleLbl="node1" presStyleIdx="0" presStyleCnt="4"/>
      <dgm:spPr/>
    </dgm:pt>
    <dgm:pt modelId="{3DDC7275-C8BD-4B77-8398-0C3DE3AF42E7}" type="pres">
      <dgm:prSet presAssocID="{C56FCEC0-FC51-4540-BD85-B93511A8BA2B}" presName="visible" presStyleLbl="node1" presStyleIdx="0" presStyleCnt="4" custLinFactNeighborX="164" custLinFactNeighborY="2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4F88E7-8712-47AD-8A7C-7A416625E995}" type="pres">
      <dgm:prSet presAssocID="{29794066-E003-4525-8F33-D2EEC5148522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07C033E-1A91-4047-B76B-E8D7A7373492}" type="pres">
      <dgm:prSet presAssocID="{8CD6C515-FD8F-4462-91AF-665AAA0C65EF}" presName="node" presStyleCnt="0"/>
      <dgm:spPr/>
    </dgm:pt>
    <dgm:pt modelId="{43C80D0D-58F5-4F4E-BE0B-F4E2577B2C47}" type="pres">
      <dgm:prSet presAssocID="{8CD6C515-FD8F-4462-91AF-665AAA0C65EF}" presName="parentNode" presStyleLbl="node1" presStyleIdx="1" presStyleCnt="4" custLinFactNeighborX="85" custLinFactNeighborY="-46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C8C00-D8E5-46A4-AAB5-1C8C9C9B4AE4}" type="pres">
      <dgm:prSet presAssocID="{8CD6C515-FD8F-4462-91AF-665AAA0C65EF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04693-9DF5-4EC5-9EFD-428FFCA11586}" type="pres">
      <dgm:prSet presAssocID="{A17ACE5D-4C00-4B4E-B584-A7A45AAC5DA8}" presName="Name25" presStyleLbl="parChTrans1D1" presStyleIdx="1" presStyleCnt="3"/>
      <dgm:spPr/>
      <dgm:t>
        <a:bodyPr/>
        <a:lstStyle/>
        <a:p>
          <a:endParaRPr lang="ru-RU"/>
        </a:p>
      </dgm:t>
    </dgm:pt>
    <dgm:pt modelId="{C33F8EEE-6F80-4DB0-A767-B99CAF0BAF7B}" type="pres">
      <dgm:prSet presAssocID="{362011E1-5979-4F01-A141-D1BDEA352FD5}" presName="node" presStyleCnt="0"/>
      <dgm:spPr/>
    </dgm:pt>
    <dgm:pt modelId="{264CCC24-E616-4762-B76A-ECEF605A6C28}" type="pres">
      <dgm:prSet presAssocID="{362011E1-5979-4F01-A141-D1BDEA352FD5}" presName="parentNode" presStyleLbl="node1" presStyleIdx="2" presStyleCnt="4" custScaleX="106645" custLinFactNeighborX="-1204" custLinFactNeighborY="-6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BED4E-0CFC-4D9D-94E1-472D5D6FECF3}" type="pres">
      <dgm:prSet presAssocID="{362011E1-5979-4F01-A141-D1BDEA352FD5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4C483-53F5-4DC1-92AF-629C77B9AD40}" type="pres">
      <dgm:prSet presAssocID="{6449279D-1C4C-41C1-B3A0-FA222319A3FA}" presName="Name25" presStyleLbl="parChTrans1D1" presStyleIdx="2" presStyleCnt="3"/>
      <dgm:spPr/>
      <dgm:t>
        <a:bodyPr/>
        <a:lstStyle/>
        <a:p>
          <a:endParaRPr lang="ru-RU"/>
        </a:p>
      </dgm:t>
    </dgm:pt>
    <dgm:pt modelId="{F4F288D1-7606-4559-8690-37FC70DDD973}" type="pres">
      <dgm:prSet presAssocID="{F5BC952E-49C5-45C2-AC26-717D4F60DD99}" presName="node" presStyleCnt="0"/>
      <dgm:spPr/>
    </dgm:pt>
    <dgm:pt modelId="{BF3BFFBC-075F-4F32-A982-036613419598}" type="pres">
      <dgm:prSet presAssocID="{F5BC952E-49C5-45C2-AC26-717D4F60DD99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57949-37E7-4A90-9335-9C09FB8F3180}" type="pres">
      <dgm:prSet presAssocID="{F5BC952E-49C5-45C2-AC26-717D4F60DD99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55E53D-0E9A-46F6-B82A-CF23DE6C58BE}" type="presOf" srcId="{362011E1-5979-4F01-A141-D1BDEA352FD5}" destId="{264CCC24-E616-4762-B76A-ECEF605A6C28}" srcOrd="0" destOrd="0" presId="urn:microsoft.com/office/officeart/2005/8/layout/radial2"/>
    <dgm:cxn modelId="{CD5BB4DE-D3F2-4E6F-BC89-AF1C25DBFC27}" type="presOf" srcId="{8CD6C515-FD8F-4462-91AF-665AAA0C65EF}" destId="{43C80D0D-58F5-4F4E-BE0B-F4E2577B2C47}" srcOrd="0" destOrd="0" presId="urn:microsoft.com/office/officeart/2005/8/layout/radial2"/>
    <dgm:cxn modelId="{CA98CBAD-C736-482A-8804-072E158439D7}" srcId="{F5BC952E-49C5-45C2-AC26-717D4F60DD99}" destId="{174018A4-61F1-4953-9C37-9AA3D20B3081}" srcOrd="0" destOrd="0" parTransId="{F851DDC4-2BF9-4401-922A-A246180D6183}" sibTransId="{50919967-ADF7-424A-BF23-2BAC270B2997}"/>
    <dgm:cxn modelId="{D604273C-12FA-4FFF-987E-F31C608B41BE}" type="presOf" srcId="{CF6BB0CD-ADF3-4315-8449-F4762C83F739}" destId="{A7CC8C00-D8E5-46A4-AAB5-1C8C9C9B4AE4}" srcOrd="0" destOrd="1" presId="urn:microsoft.com/office/officeart/2005/8/layout/radial2"/>
    <dgm:cxn modelId="{9D24C58C-B086-40CD-AECC-76C834EA6CB5}" srcId="{362011E1-5979-4F01-A141-D1BDEA352FD5}" destId="{299BDC77-FE0E-4B3A-BD57-54B6D4414722}" srcOrd="0" destOrd="0" parTransId="{A47EF841-B443-4B3F-9DB3-ECFA0B04AA7B}" sibTransId="{693B0A23-6F3F-4CA4-A586-AED22FF7CE30}"/>
    <dgm:cxn modelId="{A7EFA724-B876-4517-8964-E16DBEE43FB5}" type="presOf" srcId="{174018A4-61F1-4953-9C37-9AA3D20B3081}" destId="{03A57949-37E7-4A90-9335-9C09FB8F3180}" srcOrd="0" destOrd="0" presId="urn:microsoft.com/office/officeart/2005/8/layout/radial2"/>
    <dgm:cxn modelId="{FA18D1E2-C1C9-4383-B760-1CCB5052063E}" srcId="{C56FCEC0-FC51-4540-BD85-B93511A8BA2B}" destId="{362011E1-5979-4F01-A141-D1BDEA352FD5}" srcOrd="1" destOrd="0" parTransId="{A17ACE5D-4C00-4B4E-B584-A7A45AAC5DA8}" sibTransId="{9F55B963-9828-4A9E-A155-C1B3C056CEE2}"/>
    <dgm:cxn modelId="{181C00E0-62F6-4D54-9810-670441844AD9}" srcId="{8CD6C515-FD8F-4462-91AF-665AAA0C65EF}" destId="{CF6BB0CD-ADF3-4315-8449-F4762C83F739}" srcOrd="1" destOrd="0" parTransId="{49E15934-D52C-4469-8F0D-CE0BDA2D0072}" sibTransId="{92F60DDB-2A96-40ED-AA21-B6022F437195}"/>
    <dgm:cxn modelId="{40677911-A821-4117-B8B3-39926A0D4B2B}" type="presOf" srcId="{7FCA2D8D-AAA3-4D14-A876-5845CDC42738}" destId="{03A57949-37E7-4A90-9335-9C09FB8F3180}" srcOrd="0" destOrd="1" presId="urn:microsoft.com/office/officeart/2005/8/layout/radial2"/>
    <dgm:cxn modelId="{E5CFB12D-FC69-4461-8E81-F8523C2CE25B}" type="presOf" srcId="{299BDC77-FE0E-4B3A-BD57-54B6D4414722}" destId="{ADDBED4E-0CFC-4D9D-94E1-472D5D6FECF3}" srcOrd="0" destOrd="0" presId="urn:microsoft.com/office/officeart/2005/8/layout/radial2"/>
    <dgm:cxn modelId="{F0BA61BC-2E96-4CA8-BA32-B7724EA9F82E}" type="presOf" srcId="{6449279D-1C4C-41C1-B3A0-FA222319A3FA}" destId="{9784C483-53F5-4DC1-92AF-629C77B9AD40}" srcOrd="0" destOrd="0" presId="urn:microsoft.com/office/officeart/2005/8/layout/radial2"/>
    <dgm:cxn modelId="{2158F479-65DF-4E14-9DC3-0273E714B759}" type="presOf" srcId="{F5BC952E-49C5-45C2-AC26-717D4F60DD99}" destId="{BF3BFFBC-075F-4F32-A982-036613419598}" srcOrd="0" destOrd="0" presId="urn:microsoft.com/office/officeart/2005/8/layout/radial2"/>
    <dgm:cxn modelId="{B42B8B18-7256-43EF-BE1B-1E93CCE1BDF2}" srcId="{8CD6C515-FD8F-4462-91AF-665AAA0C65EF}" destId="{355255B1-E34B-481D-A872-BB0F01DA5ED0}" srcOrd="0" destOrd="0" parTransId="{72BD68C6-44ED-4B1E-9102-61FCB041A2CD}" sibTransId="{01628D89-08DF-443D-A2B8-8488F21758C9}"/>
    <dgm:cxn modelId="{A8DFA6FD-ABDF-4BA2-85B3-476DAED32AE6}" srcId="{F5BC952E-49C5-45C2-AC26-717D4F60DD99}" destId="{7FCA2D8D-AAA3-4D14-A876-5845CDC42738}" srcOrd="1" destOrd="0" parTransId="{56C862A2-0C25-49F2-96CF-5AFCEC7EA14E}" sibTransId="{FFD1073A-9734-4A3B-A4AA-0B68BAAD2015}"/>
    <dgm:cxn modelId="{52099DE8-9255-427D-B956-BEC02C37F48F}" type="presOf" srcId="{A17ACE5D-4C00-4B4E-B584-A7A45AAC5DA8}" destId="{47504693-9DF5-4EC5-9EFD-428FFCA11586}" srcOrd="0" destOrd="0" presId="urn:microsoft.com/office/officeart/2005/8/layout/radial2"/>
    <dgm:cxn modelId="{51BF2B2A-D05D-42B8-AA59-DBF2324A40FE}" type="presOf" srcId="{355255B1-E34B-481D-A872-BB0F01DA5ED0}" destId="{A7CC8C00-D8E5-46A4-AAB5-1C8C9C9B4AE4}" srcOrd="0" destOrd="0" presId="urn:microsoft.com/office/officeart/2005/8/layout/radial2"/>
    <dgm:cxn modelId="{EB66F768-9994-47B7-B6F7-32A00EACAF20}" srcId="{C56FCEC0-FC51-4540-BD85-B93511A8BA2B}" destId="{8CD6C515-FD8F-4462-91AF-665AAA0C65EF}" srcOrd="0" destOrd="0" parTransId="{29794066-E003-4525-8F33-D2EEC5148522}" sibTransId="{0D8CAC2E-2BCA-4D1A-A9F5-2847A7CE04EA}"/>
    <dgm:cxn modelId="{7B47B511-FC14-4A96-B959-71D9B33AF85F}" type="presOf" srcId="{29794066-E003-4525-8F33-D2EEC5148522}" destId="{D94F88E7-8712-47AD-8A7C-7A416625E995}" srcOrd="0" destOrd="0" presId="urn:microsoft.com/office/officeart/2005/8/layout/radial2"/>
    <dgm:cxn modelId="{8E25CD10-4FA7-4457-9269-61FF9FDD9B89}" type="presOf" srcId="{C56FCEC0-FC51-4540-BD85-B93511A8BA2B}" destId="{9660958D-AE00-4168-BBDA-49D238AF78C6}" srcOrd="0" destOrd="0" presId="urn:microsoft.com/office/officeart/2005/8/layout/radial2"/>
    <dgm:cxn modelId="{DE728C84-BB63-429B-B92C-327E7D8A068F}" srcId="{C56FCEC0-FC51-4540-BD85-B93511A8BA2B}" destId="{F5BC952E-49C5-45C2-AC26-717D4F60DD99}" srcOrd="2" destOrd="0" parTransId="{6449279D-1C4C-41C1-B3A0-FA222319A3FA}" sibTransId="{89D15222-01FA-4DE1-A02C-47857CA1B04D}"/>
    <dgm:cxn modelId="{834A5C74-B9D3-4E4B-9EE2-2AB10AFBC6EB}" type="presOf" srcId="{900C202F-1643-470F-A920-2C1093F7610F}" destId="{ADDBED4E-0CFC-4D9D-94E1-472D5D6FECF3}" srcOrd="0" destOrd="1" presId="urn:microsoft.com/office/officeart/2005/8/layout/radial2"/>
    <dgm:cxn modelId="{541AFAA4-CA4F-435B-AC71-5C8AA8E851B7}" srcId="{362011E1-5979-4F01-A141-D1BDEA352FD5}" destId="{900C202F-1643-470F-A920-2C1093F7610F}" srcOrd="1" destOrd="0" parTransId="{A5D53DA3-9496-420E-AA6D-24EB6B7B5955}" sibTransId="{7CD638A1-EE5C-435B-9F68-148B139B2D0D}"/>
    <dgm:cxn modelId="{73F3B9A2-1651-419F-9678-3AF17CBC58E1}" type="presParOf" srcId="{9660958D-AE00-4168-BBDA-49D238AF78C6}" destId="{F1E4EBA2-9E17-4B6E-B4BC-D1D5120D4104}" srcOrd="0" destOrd="0" presId="urn:microsoft.com/office/officeart/2005/8/layout/radial2"/>
    <dgm:cxn modelId="{BF6BC2C3-7421-432A-B11C-848225D5C48E}" type="presParOf" srcId="{F1E4EBA2-9E17-4B6E-B4BC-D1D5120D4104}" destId="{08DF71C3-2F36-4BDC-A038-A93AA9658A90}" srcOrd="0" destOrd="0" presId="urn:microsoft.com/office/officeart/2005/8/layout/radial2"/>
    <dgm:cxn modelId="{A47CEA88-ED98-417A-A3AA-F054760AE197}" type="presParOf" srcId="{08DF71C3-2F36-4BDC-A038-A93AA9658A90}" destId="{FA24E68B-136B-4258-BF14-095F45BB00B8}" srcOrd="0" destOrd="0" presId="urn:microsoft.com/office/officeart/2005/8/layout/radial2"/>
    <dgm:cxn modelId="{9CCB8C6C-2672-4BAF-9473-AF1DCFC3D138}" type="presParOf" srcId="{08DF71C3-2F36-4BDC-A038-A93AA9658A90}" destId="{3DDC7275-C8BD-4B77-8398-0C3DE3AF42E7}" srcOrd="1" destOrd="0" presId="urn:microsoft.com/office/officeart/2005/8/layout/radial2"/>
    <dgm:cxn modelId="{FB4840D3-1C9F-452A-8D7C-D382AFEBDD2B}" type="presParOf" srcId="{F1E4EBA2-9E17-4B6E-B4BC-D1D5120D4104}" destId="{D94F88E7-8712-47AD-8A7C-7A416625E995}" srcOrd="1" destOrd="0" presId="urn:microsoft.com/office/officeart/2005/8/layout/radial2"/>
    <dgm:cxn modelId="{81042D30-A0A9-4B2C-A355-1E1BD1FB9E85}" type="presParOf" srcId="{F1E4EBA2-9E17-4B6E-B4BC-D1D5120D4104}" destId="{B07C033E-1A91-4047-B76B-E8D7A7373492}" srcOrd="2" destOrd="0" presId="urn:microsoft.com/office/officeart/2005/8/layout/radial2"/>
    <dgm:cxn modelId="{F1CAE621-3CEC-4906-BCFA-227643865A4E}" type="presParOf" srcId="{B07C033E-1A91-4047-B76B-E8D7A7373492}" destId="{43C80D0D-58F5-4F4E-BE0B-F4E2577B2C47}" srcOrd="0" destOrd="0" presId="urn:microsoft.com/office/officeart/2005/8/layout/radial2"/>
    <dgm:cxn modelId="{47D5ABB0-4659-44D0-9BF8-968E9916FE8C}" type="presParOf" srcId="{B07C033E-1A91-4047-B76B-E8D7A7373492}" destId="{A7CC8C00-D8E5-46A4-AAB5-1C8C9C9B4AE4}" srcOrd="1" destOrd="0" presId="urn:microsoft.com/office/officeart/2005/8/layout/radial2"/>
    <dgm:cxn modelId="{C1CFC845-3E03-4D15-B63F-64BD67338A50}" type="presParOf" srcId="{F1E4EBA2-9E17-4B6E-B4BC-D1D5120D4104}" destId="{47504693-9DF5-4EC5-9EFD-428FFCA11586}" srcOrd="3" destOrd="0" presId="urn:microsoft.com/office/officeart/2005/8/layout/radial2"/>
    <dgm:cxn modelId="{10E2BDA2-E96D-450C-8B28-F2B6083B4E1F}" type="presParOf" srcId="{F1E4EBA2-9E17-4B6E-B4BC-D1D5120D4104}" destId="{C33F8EEE-6F80-4DB0-A767-B99CAF0BAF7B}" srcOrd="4" destOrd="0" presId="urn:microsoft.com/office/officeart/2005/8/layout/radial2"/>
    <dgm:cxn modelId="{C466D1DA-EFF4-40EA-9597-5E6D3EF10B6B}" type="presParOf" srcId="{C33F8EEE-6F80-4DB0-A767-B99CAF0BAF7B}" destId="{264CCC24-E616-4762-B76A-ECEF605A6C28}" srcOrd="0" destOrd="0" presId="urn:microsoft.com/office/officeart/2005/8/layout/radial2"/>
    <dgm:cxn modelId="{C6759E8E-C6B7-49E3-9949-87E5DB6FE7BB}" type="presParOf" srcId="{C33F8EEE-6F80-4DB0-A767-B99CAF0BAF7B}" destId="{ADDBED4E-0CFC-4D9D-94E1-472D5D6FECF3}" srcOrd="1" destOrd="0" presId="urn:microsoft.com/office/officeart/2005/8/layout/radial2"/>
    <dgm:cxn modelId="{F8646910-921C-434C-A1FC-4695EA62934B}" type="presParOf" srcId="{F1E4EBA2-9E17-4B6E-B4BC-D1D5120D4104}" destId="{9784C483-53F5-4DC1-92AF-629C77B9AD40}" srcOrd="5" destOrd="0" presId="urn:microsoft.com/office/officeart/2005/8/layout/radial2"/>
    <dgm:cxn modelId="{4F7930DE-0180-45DB-804D-9ECE3CE50C58}" type="presParOf" srcId="{F1E4EBA2-9E17-4B6E-B4BC-D1D5120D4104}" destId="{F4F288D1-7606-4559-8690-37FC70DDD973}" srcOrd="6" destOrd="0" presId="urn:microsoft.com/office/officeart/2005/8/layout/radial2"/>
    <dgm:cxn modelId="{01E36FB2-FBFC-48A2-AC54-C13B4EE5DB2D}" type="presParOf" srcId="{F4F288D1-7606-4559-8690-37FC70DDD973}" destId="{BF3BFFBC-075F-4F32-A982-036613419598}" srcOrd="0" destOrd="0" presId="urn:microsoft.com/office/officeart/2005/8/layout/radial2"/>
    <dgm:cxn modelId="{645BB367-7C55-4D86-AECA-F2F4F433FF9D}" type="presParOf" srcId="{F4F288D1-7606-4559-8690-37FC70DDD973}" destId="{03A57949-37E7-4A90-9335-9C09FB8F318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0.7785</cdr:x>
      <cdr:y>1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0" y="0"/>
          <a:ext cx="3646606" cy="3122762"/>
          <a:chOff x="7179586" y="2230"/>
          <a:chExt cx="7420250" cy="7249782"/>
        </a:xfrm>
      </cdr:grpSpPr>
      <cdr:cxnSp macro="">
        <cdr:nvCxnSpPr>
          <cdr:cNvPr id="3" name="Прямая соединительная линия 2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B6F7C5D5-0F4A-47B3-A469-FA3AD225DED5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rot="16200000" flipV="1">
            <a:off x="10764445" y="3713426"/>
            <a:ext cx="2088013" cy="4143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Овал 3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4C22AFC9-23B1-46AE-80BC-A7B72E904AC7}"/>
              </a:ext>
            </a:extLst>
          </cdr:cNvPr>
          <cdr:cNvSpPr/>
        </cdr:nvSpPr>
        <cdr:spPr>
          <a:xfrm xmlns:a="http://schemas.openxmlformats.org/drawingml/2006/main">
            <a:off x="7179586" y="2230"/>
            <a:ext cx="125006" cy="125006"/>
          </a:xfrm>
          <a:prstGeom xmlns:a="http://schemas.openxmlformats.org/drawingml/2006/main" prst="ellipse">
            <a:avLst/>
          </a:prstGeom>
          <a:solidFill xmlns:a="http://schemas.openxmlformats.org/drawingml/2006/main">
            <a:sysClr val="window" lastClr="FFFFFF"/>
          </a:solidFill>
          <a:ln xmlns:a="http://schemas.openxmlformats.org/drawingml/2006/main"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0.37494</cdr:x>
      <cdr:y>0.69413</cdr:y>
    </cdr:from>
    <cdr:to>
      <cdr:x>0.60734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69072" y="3744416"/>
          <a:ext cx="2088276" cy="792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0.48713</cdr:x>
      <cdr:y>0.64073</cdr:y>
    </cdr:from>
    <cdr:to>
      <cdr:x>0.51117</cdr:x>
      <cdr:y>0.70748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 flipV="1">
          <a:off x="4377184" y="3456384"/>
          <a:ext cx="21602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0.3509</cdr:x>
      <cdr:y>0.41381</cdr:y>
    </cdr:from>
    <cdr:to>
      <cdr:x>0.51117</cdr:x>
      <cdr:y>0.53394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3153048" y="2232248"/>
          <a:ext cx="1440160" cy="648072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accent3">
              <a:lumMod val="75000"/>
            </a:schemeClr>
          </a:solidFill>
          <a:prstDash val="dash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0.51117</cdr:x>
      <cdr:y>0.54729</cdr:y>
    </cdr:from>
    <cdr:to>
      <cdr:x>0.51919</cdr:x>
      <cdr:y>0.58734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593208" y="2952328"/>
          <a:ext cx="72065" cy="216047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0.49514</cdr:x>
      <cdr:y>0.64073</cdr:y>
    </cdr:from>
    <cdr:to>
      <cdr:x>0.5896</cdr:x>
      <cdr:y>0.70747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449192" y="3456384"/>
          <a:ext cx="848789" cy="360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10,6%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0.00263</cdr:x>
      <cdr:y>0.85671</cdr:y>
    </cdr:from>
    <cdr:to>
      <cdr:x>0.27514</cdr:x>
      <cdr:y>0.94825</cdr:y>
    </cdr:to>
    <cdr:sp macro="" textlink="">
      <cdr:nvSpPr>
        <cdr:cNvPr id="25" name="Прямоугольник 2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D9FF38C-E252-404B-B6D9-E8B70A944C46}"/>
            </a:ext>
          </a:extLst>
        </cdr:cNvPr>
        <cdr:cNvSpPr/>
      </cdr:nvSpPr>
      <cdr:spPr>
        <a:xfrm xmlns:a="http://schemas.openxmlformats.org/drawingml/2006/main">
          <a:off x="9540" y="2880537"/>
          <a:ext cx="988519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18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377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566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754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5943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131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32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50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400" spc="133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0.40299</cdr:x>
      <cdr:y>0.2921</cdr:y>
    </cdr:from>
    <cdr:to>
      <cdr:x>0.60578</cdr:x>
      <cdr:y>0.38933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581997">
          <a:off x="1944216" y="1455936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101,2%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5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3F4F-A9E0-46CD-9458-72E83A29FD26}" type="datetimeFigureOut">
              <a:rPr lang="ru-RU" smtClean="0"/>
              <a:pPr/>
              <a:t>21.04.2025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5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87E6-BE5F-449A-99C7-2D8E208DAB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2410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BCFB5680-8FDB-4347-97FE-DFEB0BF07A3E}" type="datetimeFigureOut">
              <a:rPr lang="ru-RU"/>
              <a:pPr/>
              <a:t>21.04.2025</a:t>
            </a:fld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5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9E8C7320-9D90-4350-8044-A3B7AF404B4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8094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49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59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730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9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F96A-52F5-4CCC-B8AE-1A0A9E889802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79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51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5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4C11C-7F54-4DD1-AAD5-EEB34FD51BB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40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3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69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5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59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980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35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5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2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7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6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1D2D2-DA1D-4BFE-95A1-ED3031C3C548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A715B8-2A6C-4C1A-A87D-EF0FBC1BA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EE0A-4FFE-4EAB-BC1C-11519B73C9A7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6AD2-F712-485E-AD9A-0F687904B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AF61-84A2-4F26-A695-E93879E52271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1C7B-912E-4928-8D42-9E83F5EA5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8496-E907-4D83-99A6-4F07E7DCC61A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977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12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4A91-0391-4CC0-A6B9-C5538017B525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00A-98B2-48A9-843B-938BFF1D52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A42F-52E2-4C55-8D50-A4CE12A7F1C9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8199-CFA9-4943-BF32-6B81A890E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5850-4359-44AD-8EE7-A1D211771BC3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00D8-6DA8-4496-B0A2-C8DC601E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BBE9B-467B-4A4F-9696-F24602D81E8D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76663-4A7C-4348-BD38-3DEA22636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1F89-5C1B-4F66-9782-701272B96BAD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DFC7-8346-4356-AA59-AC3B9C216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994-5252-4799-954B-9DF1694F5EA2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8921-A072-4407-87AE-F5E31A65E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5015-5D94-42C0-BFBC-CDC3E73BF053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FE08-674B-4DF7-B679-B427B974C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19EF-64ED-44B6-BE0C-42C04EB493A7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693E-1C31-4230-BD8B-3182DF0F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6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2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6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1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9" y="496891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6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2" y="-1586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2" y="-1586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6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4" y="2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2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0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9799B-0CDD-46D3-A3F0-29CC1BA197D2}" type="datetime1">
              <a:rPr lang="ru-RU" smtClean="0"/>
              <a:pPr>
                <a:defRPr/>
              </a:pPr>
              <a:t>21.04.2025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4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58767-7786-416C-9011-0C3743951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6" r:id="rId5"/>
    <p:sldLayoutId id="2147483877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878" r:id="rId12"/>
    <p:sldLayoutId id="2147483879" r:id="rId13"/>
    <p:sldLayoutId id="2147483880" r:id="rId14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hart" Target="../charts/chart3.xm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51.pn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jpeg"/><Relationship Id="rId5" Type="http://schemas.openxmlformats.org/officeDocument/2006/relationships/image" Target="../media/image56.png"/><Relationship Id="rId10" Type="http://schemas.openxmlformats.org/officeDocument/2006/relationships/image" Target="../media/image38.png"/><Relationship Id="rId4" Type="http://schemas.openxmlformats.org/officeDocument/2006/relationships/chart" Target="../charts/chart7.xml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hart" Target="../charts/chart8.xm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chart" Target="../charts/chart9.xml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3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1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29.jpeg"/><Relationship Id="rId7" Type="http://schemas.openxmlformats.org/officeDocument/2006/relationships/diagramLayout" Target="../diagrams/layout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5" Type="http://schemas.openxmlformats.org/officeDocument/2006/relationships/image" Target="../media/image131.jpeg"/><Relationship Id="rId10" Type="http://schemas.microsoft.com/office/2007/relationships/diagramDrawing" Target="../diagrams/drawing5.xml"/><Relationship Id="rId4" Type="http://schemas.openxmlformats.org/officeDocument/2006/relationships/image" Target="../media/image130.jpeg"/><Relationship Id="rId9" Type="http://schemas.openxmlformats.org/officeDocument/2006/relationships/diagramColors" Target="../diagrams/colors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chart" Target="../charts/chart10.xml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4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42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145.jpeg"/><Relationship Id="rId5" Type="http://schemas.openxmlformats.org/officeDocument/2006/relationships/diagramData" Target="../diagrams/data8.xml"/><Relationship Id="rId10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microsoft.com/office/2007/relationships/diagramDrawing" Target="../diagrams/drawing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69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172.pn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171.png"/><Relationship Id="rId4" Type="http://schemas.openxmlformats.org/officeDocument/2006/relationships/diagramData" Target="../diagrams/data12.xml"/><Relationship Id="rId9" Type="http://schemas.openxmlformats.org/officeDocument/2006/relationships/image" Target="../media/image1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79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18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181.jpe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185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184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18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g"/><Relationship Id="rId4" Type="http://schemas.openxmlformats.org/officeDocument/2006/relationships/image" Target="../media/image19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3.jpg"/><Relationship Id="rId4" Type="http://schemas.openxmlformats.org/officeDocument/2006/relationships/image" Target="../media/image2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7.jpg"/><Relationship Id="rId4" Type="http://schemas.openxmlformats.org/officeDocument/2006/relationships/image" Target="../media/image22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0.jpe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66.png"/><Relationship Id="rId4" Type="http://schemas.openxmlformats.org/officeDocument/2006/relationships/image" Target="../media/image231.jpeg"/><Relationship Id="rId9" Type="http://schemas.openxmlformats.org/officeDocument/2006/relationships/image" Target="../media/image234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5875356" y="10820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9430" y="513059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spc="133" dirty="0" smtClean="0">
                <a:solidFill>
                  <a:schemeClr val="bg2">
                    <a:lumMod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chemeClr val="bg2">
                  <a:lumMod val="9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143117"/>
            <a:ext cx="57298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-1580"/>
            <a:ext cx="3915161" cy="6859579"/>
          </a:xfrm>
          <a:prstGeom prst="rect">
            <a:avLst/>
          </a:prstGeom>
          <a:noFill/>
        </p:spPr>
      </p:pic>
      <p:pic>
        <p:nvPicPr>
          <p:cNvPr id="7" name="Picture 4" descr="https://sudisam.ru/photos/000/8b5/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-1579"/>
            <a:ext cx="3915161" cy="6859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ДИНАМИКА СОБСТВЕННЫХ ДОХОДОВ </a:t>
            </a:r>
            <a:b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КОНСОЛИДИРОВАННОГО БЮДЖЕТА ОРЛОВСКОГО РАЙОНА</a:t>
            </a:r>
          </a:p>
          <a:p>
            <a:pPr lvl="0" algn="ctr" eaLnBrk="0" hangingPunct="0">
              <a:defRPr/>
            </a:pPr>
            <a:r>
              <a:rPr lang="ru-RU" sz="2400" i="1" baseline="30000" dirty="0" smtClean="0">
                <a:solidFill>
                  <a:prstClr val="black"/>
                </a:solidFill>
              </a:rPr>
              <a:t> </a:t>
            </a:r>
            <a:endParaRPr kumimoji="0" lang="ru-RU" sz="216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.</a:t>
            </a:r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596336" y="1700809"/>
            <a:ext cx="1547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млн. </a:t>
            </a:r>
            <a:r>
              <a:rPr lang="ru-RU" sz="1400" b="1" dirty="0"/>
              <a:t>рублей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714348" y="285728"/>
            <a:ext cx="4680520" cy="7200800"/>
            <a:chOff x="257578" y="1643006"/>
            <a:chExt cx="8208912" cy="4896544"/>
          </a:xfrm>
        </p:grpSpPr>
        <p:graphicFrame>
          <p:nvGraphicFramePr>
            <p:cNvPr id="19" name="Диаграмма 18"/>
            <p:cNvGraphicFramePr/>
            <p:nvPr>
              <p:extLst>
                <p:ext uri="{D42A27DB-BD31-4B8C-83A1-F6EECF244321}">
                  <p14:modId xmlns:p14="http://schemas.microsoft.com/office/powerpoint/2010/main" val="2161043008"/>
                </p:ext>
              </p:extLst>
            </p:nvPr>
          </p:nvGraphicFramePr>
          <p:xfrm>
            <a:off x="257578" y="1643006"/>
            <a:ext cx="8208912" cy="4896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 rot="19844434">
              <a:off x="3013986" y="3699553"/>
              <a:ext cx="2295230" cy="23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I:\412\АНЯ\Бюджет для граждан\Зеленая-стрелка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66110">
            <a:off x="2381395" y="3601550"/>
            <a:ext cx="1117861" cy="466651"/>
          </a:xfrm>
          <a:prstGeom prst="rect">
            <a:avLst/>
          </a:prstGeom>
          <a:noFill/>
        </p:spPr>
      </p:pic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0" y="6611781"/>
            <a:ext cx="44644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i="1" baseline="30000" dirty="0" smtClean="0">
                <a:solidFill>
                  <a:prstClr val="black"/>
                </a:solidFill>
                <a:cs typeface="Arial" charset="0"/>
              </a:rPr>
              <a:t>   *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в сопоставимых условиях 2023 года</a:t>
            </a:r>
            <a:endParaRPr lang="ru-RU" sz="1000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5652120" y="2737498"/>
            <a:ext cx="3283918" cy="2995757"/>
          </a:xfrm>
          <a:prstGeom prst="snip2DiagRect">
            <a:avLst>
              <a:gd name="adj1" fmla="val 0"/>
              <a:gd name="adj2" fmla="val 41863"/>
            </a:avLst>
          </a:prstGeom>
          <a:blipFill dpi="0" rotWithShape="1">
            <a:blip r:embed="rId5" cstate="print"/>
            <a:srcRect/>
            <a:stretch>
              <a:fillRect l="-2000" t="1000" r="3000" b="-1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12144" y="520081"/>
            <a:ext cx="903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СОБСТВЕННЫХ ДОХОДОВ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 ОРЛОВСКОГО РАЙОНА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ИТОГАМ 2024 ГОДА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xmlns="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1398441"/>
            <a:ext cx="8428007" cy="137061"/>
          </a:xfrm>
          <a:prstGeom prst="rect">
            <a:avLst/>
          </a:prstGeom>
        </p:spPr>
      </p:pic>
      <p:grpSp>
        <p:nvGrpSpPr>
          <p:cNvPr id="2" name="Группа 34"/>
          <p:cNvGrpSpPr/>
          <p:nvPr/>
        </p:nvGrpSpPr>
        <p:grpSpPr>
          <a:xfrm>
            <a:off x="2285984" y="2071678"/>
            <a:ext cx="4684144" cy="3122762"/>
            <a:chOff x="552091" y="1805347"/>
            <a:chExt cx="4684144" cy="3122762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B245B640-A8DD-487C-8C6F-D245E23E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59" y="2130725"/>
              <a:ext cx="2416893" cy="2349959"/>
            </a:xfrm>
            <a:prstGeom prst="rect">
              <a:avLst/>
            </a:prstGeom>
          </p:spPr>
        </p:pic>
        <p:graphicFrame>
          <p:nvGraphicFramePr>
            <p:cNvPr id="25" name="Диаграмма 24"/>
            <p:cNvGraphicFramePr/>
            <p:nvPr/>
          </p:nvGraphicFramePr>
          <p:xfrm>
            <a:off x="552091" y="1805347"/>
            <a:ext cx="4684144" cy="312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CD150EA7-017F-482C-B538-B38157382B98}"/>
                </a:ext>
              </a:extLst>
            </p:cNvPr>
            <p:cNvSpPr/>
            <p:nvPr/>
          </p:nvSpPr>
          <p:spPr>
            <a:xfrm>
              <a:off x="2092558" y="2670569"/>
              <a:ext cx="169443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65,6млн.</a:t>
              </a:r>
            </a:p>
            <a:p>
              <a:pPr algn="ctr"/>
              <a:r>
                <a:rPr lang="ru-RU" sz="24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РУБЛЕЙ</a:t>
              </a:r>
              <a:endParaRPr lang="ru-RU" sz="2400" b="1" spc="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14282" y="2285992"/>
            <a:ext cx="3214710" cy="1214446"/>
            <a:chOff x="423627" y="1635916"/>
            <a:chExt cx="3214710" cy="83485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40" y="2335674"/>
              <a:ext cx="2950722" cy="135092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39949" y="1930569"/>
              <a:ext cx="3198388" cy="19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Налог на доходы физических лиц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23627" y="1635916"/>
              <a:ext cx="3199468" cy="27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184,1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Группа 44"/>
          <p:cNvGrpSpPr/>
          <p:nvPr/>
        </p:nvGrpSpPr>
        <p:grpSpPr>
          <a:xfrm>
            <a:off x="1000100" y="3571876"/>
            <a:ext cx="2322039" cy="125006"/>
            <a:chOff x="5564039" y="2385650"/>
            <a:chExt cx="2322039" cy="125006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039" y="2424024"/>
              <a:ext cx="2273823" cy="1751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7761072" y="2385650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8"/>
          <p:cNvGrpSpPr/>
          <p:nvPr/>
        </p:nvGrpSpPr>
        <p:grpSpPr>
          <a:xfrm>
            <a:off x="6110127" y="1714488"/>
            <a:ext cx="2891029" cy="857256"/>
            <a:chOff x="484011" y="1676846"/>
            <a:chExt cx="3070072" cy="82925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17" y="2336084"/>
              <a:ext cx="2753334" cy="126055"/>
            </a:xfrm>
            <a:prstGeom prst="rect">
              <a:avLst/>
            </a:prstGeom>
          </p:spPr>
        </p:pic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47020"/>
              <a:ext cx="2873225" cy="45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Единый сельскохозяйственный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84011" y="1676846"/>
              <a:ext cx="3070072" cy="387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58,1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62"/>
          <p:cNvGrpSpPr/>
          <p:nvPr/>
        </p:nvGrpSpPr>
        <p:grpSpPr>
          <a:xfrm>
            <a:off x="5500694" y="2500306"/>
            <a:ext cx="1834378" cy="125006"/>
            <a:chOff x="6268702" y="2394276"/>
            <a:chExt cx="1834378" cy="125006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122" y="2444154"/>
              <a:ext cx="1748958" cy="60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68"/>
          <p:cNvGrpSpPr/>
          <p:nvPr/>
        </p:nvGrpSpPr>
        <p:grpSpPr>
          <a:xfrm>
            <a:off x="6110379" y="2928934"/>
            <a:ext cx="3033621" cy="1285883"/>
            <a:chOff x="468086" y="1845243"/>
            <a:chExt cx="2896845" cy="78942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47" y="2510213"/>
              <a:ext cx="2718368" cy="124454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177632"/>
              <a:ext cx="2873225" cy="161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Транспортный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1845243"/>
              <a:ext cx="2891355" cy="24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32,1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Группа 72"/>
          <p:cNvGrpSpPr/>
          <p:nvPr/>
        </p:nvGrpSpPr>
        <p:grpSpPr>
          <a:xfrm>
            <a:off x="6215074" y="3929066"/>
            <a:ext cx="1707857" cy="125006"/>
            <a:chOff x="6268702" y="2394276"/>
            <a:chExt cx="1707857" cy="125006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122" y="2450162"/>
              <a:ext cx="1622437" cy="549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9"/>
          <p:cNvGrpSpPr/>
          <p:nvPr/>
        </p:nvGrpSpPr>
        <p:grpSpPr>
          <a:xfrm>
            <a:off x="5929322" y="4286259"/>
            <a:ext cx="3214678" cy="938233"/>
            <a:chOff x="5106302" y="3951730"/>
            <a:chExt cx="3615004" cy="1877587"/>
          </a:xfrm>
        </p:grpSpPr>
        <p:grpSp>
          <p:nvGrpSpPr>
            <p:cNvPr id="15" name="Группа 80"/>
            <p:cNvGrpSpPr/>
            <p:nvPr/>
          </p:nvGrpSpPr>
          <p:grpSpPr>
            <a:xfrm>
              <a:off x="5347304" y="3951730"/>
              <a:ext cx="3374002" cy="1877587"/>
              <a:chOff x="85322" y="593179"/>
              <a:chExt cx="3374002" cy="1877587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xmlns="" id="{BE93B1A4-51FA-4D89-8A17-A22E75300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098" y="2339618"/>
                <a:ext cx="2864588" cy="131148"/>
              </a:xfrm>
              <a:prstGeom prst="rect">
                <a:avLst/>
              </a:prstGeom>
            </p:spPr>
          </p:pic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25EF7BCB-25F5-47CC-A1E2-7162B107FA4B}"/>
                  </a:ext>
                </a:extLst>
              </p:cNvPr>
              <p:cNvSpPr/>
              <p:nvPr/>
            </p:nvSpPr>
            <p:spPr>
              <a:xfrm>
                <a:off x="491707" y="1245802"/>
                <a:ext cx="2889979" cy="29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spc="133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Неналоговые доходы</a:t>
                </a:r>
                <a:endParaRPr lang="ru-RU" sz="1200" spc="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xmlns="" id="{6442E11D-C39C-4936-BA13-2556A5184307}"/>
                  </a:ext>
                </a:extLst>
              </p:cNvPr>
              <p:cNvSpPr/>
              <p:nvPr/>
            </p:nvSpPr>
            <p:spPr>
              <a:xfrm>
                <a:off x="85322" y="593179"/>
                <a:ext cx="3374002" cy="800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28,6 </a:t>
                </a:r>
                <a:r>
                  <a:rPr lang="ru-RU" sz="16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млн рублей</a:t>
                </a:r>
                <a:endParaRPr lang="ru-RU" sz="2000" b="1" spc="133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06302" y="5810227"/>
              <a:ext cx="2219684" cy="862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23225" y="5491173"/>
              <a:ext cx="504201" cy="178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95"/>
          <p:cNvGrpSpPr/>
          <p:nvPr/>
        </p:nvGrpSpPr>
        <p:grpSpPr>
          <a:xfrm>
            <a:off x="4833841" y="4789542"/>
            <a:ext cx="125006" cy="1688896"/>
            <a:chOff x="6268702" y="2394276"/>
            <a:chExt cx="125006" cy="1688896"/>
          </a:xfrm>
        </p:grpSpPr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874" y="2441542"/>
              <a:ext cx="15044" cy="164163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07"/>
          <p:cNvGrpSpPr/>
          <p:nvPr/>
        </p:nvGrpSpPr>
        <p:grpSpPr>
          <a:xfrm>
            <a:off x="166778" y="4071943"/>
            <a:ext cx="3071004" cy="1084514"/>
            <a:chOff x="405442" y="1644542"/>
            <a:chExt cx="3071004" cy="800345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10" y="2330859"/>
              <a:ext cx="2490644" cy="114028"/>
            </a:xfrm>
            <a:prstGeom prst="rect">
              <a:avLst/>
            </a:prstGeom>
          </p:spPr>
        </p:pic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05442" y="2029767"/>
              <a:ext cx="2516037" cy="340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УСН+ЕНВД+патентная</a:t>
              </a:r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система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06374" y="1644542"/>
              <a:ext cx="3070072" cy="295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17,8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857356" y="5357826"/>
            <a:ext cx="3303916" cy="86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1857356" y="5072074"/>
            <a:ext cx="1" cy="250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16"/>
          <p:cNvGrpSpPr/>
          <p:nvPr/>
        </p:nvGrpSpPr>
        <p:grpSpPr>
          <a:xfrm>
            <a:off x="142844" y="5572140"/>
            <a:ext cx="3070072" cy="800345"/>
            <a:chOff x="309056" y="1670422"/>
            <a:chExt cx="3070072" cy="800345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39" y="2348707"/>
              <a:ext cx="2666050" cy="122060"/>
            </a:xfrm>
            <a:prstGeom prst="rect">
              <a:avLst/>
            </a:prstGeom>
          </p:spPr>
        </p:pic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388189" y="2038394"/>
              <a:ext cx="264830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Иные налоговые доходы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309056" y="1670422"/>
              <a:ext cx="3070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9,2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000100" y="3357562"/>
            <a:ext cx="5751" cy="2645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358082" y="2357430"/>
            <a:ext cx="1" cy="22428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7929586" y="3786190"/>
            <a:ext cx="1" cy="2156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>
            <a:off x="1475119" y="6469811"/>
            <a:ext cx="3441938" cy="86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475118" y="6245525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00"/>
          <p:cNvGrpSpPr/>
          <p:nvPr/>
        </p:nvGrpSpPr>
        <p:grpSpPr>
          <a:xfrm>
            <a:off x="5072066" y="4929198"/>
            <a:ext cx="125006" cy="423686"/>
            <a:chOff x="6268702" y="2394276"/>
            <a:chExt cx="125006" cy="423686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5500" y="2458792"/>
              <a:ext cx="665" cy="35917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11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0" name="Группа 78"/>
          <p:cNvGrpSpPr/>
          <p:nvPr/>
        </p:nvGrpSpPr>
        <p:grpSpPr>
          <a:xfrm>
            <a:off x="5357818" y="4786322"/>
            <a:ext cx="125006" cy="1500198"/>
            <a:chOff x="6268702" y="2394276"/>
            <a:chExt cx="125006" cy="1500198"/>
          </a:xfrm>
        </p:grpSpPr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612044" y="3166378"/>
              <a:ext cx="1452930" cy="326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91"/>
          <p:cNvGrpSpPr/>
          <p:nvPr/>
        </p:nvGrpSpPr>
        <p:grpSpPr>
          <a:xfrm>
            <a:off x="5715008" y="5643578"/>
            <a:ext cx="3071833" cy="500066"/>
            <a:chOff x="468086" y="401942"/>
            <a:chExt cx="2896845" cy="2520493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47" y="2423948"/>
              <a:ext cx="2718368" cy="124454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90151"/>
              <a:ext cx="2873225" cy="832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Акцизы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401942"/>
              <a:ext cx="2891355" cy="2016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35,7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858148" y="6072206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5429256" y="6286520"/>
            <a:ext cx="2403896" cy="143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95"/>
          <p:cNvGrpSpPr/>
          <p:nvPr/>
        </p:nvGrpSpPr>
        <p:grpSpPr>
          <a:xfrm>
            <a:off x="5715008" y="4000504"/>
            <a:ext cx="285752" cy="1175521"/>
            <a:chOff x="6268702" y="2328950"/>
            <a:chExt cx="197908" cy="1627547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  <a:stCxn id="75" idx="6"/>
            </p:cNvCxnSpPr>
            <p:nvPr/>
          </p:nvCxnSpPr>
          <p:spPr>
            <a:xfrm flipH="1" flipV="1">
              <a:off x="6420199" y="2328950"/>
              <a:ext cx="46411" cy="162754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2" name="Соединительная линия уступом 121"/>
          <p:cNvCxnSpPr>
            <a:endCxn id="75" idx="0"/>
          </p:cNvCxnSpPr>
          <p:nvPr/>
        </p:nvCxnSpPr>
        <p:spPr>
          <a:xfrm rot="16200000" flipH="1">
            <a:off x="5781978" y="3433467"/>
            <a:ext cx="642942" cy="34825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00175"/>
            <a:ext cx="278606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457200" y="642917"/>
            <a:ext cx="8229600" cy="8572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КРУПНЕЙШИЕ НАЛОГОПЛАТЕЛЬЩИКИ ОРЛОВСКОГО РАЙОНА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19461" name="Скругленный прямоугольник 2"/>
          <p:cNvSpPr>
            <a:spLocks noGrp="1" noChangeArrowheads="1"/>
          </p:cNvSpPr>
          <p:nvPr>
            <p:ph idx="1"/>
          </p:nvPr>
        </p:nvSpPr>
        <p:spPr>
          <a:xfrm>
            <a:off x="9001127" y="4643439"/>
            <a:ext cx="142875" cy="357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500" y="1500175"/>
            <a:ext cx="507206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«Корммаш»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90" y="3857626"/>
            <a:ext cx="61436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«Хлебокомбинат»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2" y="5286389"/>
            <a:ext cx="7358063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ЗАО «Орловская мельница»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52" y="2500307"/>
            <a:ext cx="8501063" cy="785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</a:t>
            </a:r>
            <a:r>
              <a:rPr lang="ru-RU" sz="2800" b="1" dirty="0" smtClean="0">
                <a:solidFill>
                  <a:schemeClr val="tx1"/>
                </a:solidFill>
              </a:rPr>
              <a:t>«Рынок»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786189"/>
            <a:ext cx="32289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4572001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500166" y="6143644"/>
            <a:ext cx="721523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chemeClr val="tx1"/>
                </a:solidFill>
              </a:rPr>
              <a:t>Сельхозтоваропроизводители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3490" name="Picture 2" descr="https://spassk.pnzreg.ru/upload/iblock/904/904454f3302f085414815438e543459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7892"/>
            <a:ext cx="1357290" cy="90485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Диаграмма 160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148816"/>
              </p:ext>
            </p:extLst>
          </p:nvPr>
        </p:nvGraphicFramePr>
        <p:xfrm>
          <a:off x="333173" y="1987685"/>
          <a:ext cx="4171949" cy="467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247776" y="529244"/>
            <a:ext cx="668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</a:p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ОБЛАСТНОГО БЮДЖЕТА </a:t>
            </a: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4477589" y="1444971"/>
            <a:ext cx="453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                  за 2024 год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BE72085-9FC3-4BD0-8195-CF8F3ABC3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" y="1332723"/>
            <a:ext cx="8299048" cy="25980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152402" y="1444775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</a:t>
            </a:r>
          </a:p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2023 год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2" name="Диаграмма 71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88368"/>
              </p:ext>
            </p:extLst>
          </p:nvPr>
        </p:nvGraphicFramePr>
        <p:xfrm>
          <a:off x="4905375" y="3409950"/>
          <a:ext cx="2590800" cy="225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7" name="Диаграмма 156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290832"/>
              </p:ext>
            </p:extLst>
          </p:nvPr>
        </p:nvGraphicFramePr>
        <p:xfrm>
          <a:off x="4622350" y="2000250"/>
          <a:ext cx="4171949" cy="457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1743124" y="3261936"/>
            <a:ext cx="13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1019,7</a:t>
            </a: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 руб.</a:t>
            </a:r>
            <a:endParaRPr lang="ru-RU" dirty="0"/>
          </a:p>
        </p:txBody>
      </p:sp>
      <p:sp>
        <p:nvSpPr>
          <p:cNvPr id="159" name="TextBox 158"/>
          <p:cNvSpPr txBox="1"/>
          <p:nvPr/>
        </p:nvSpPr>
        <p:spPr>
          <a:xfrm>
            <a:off x="5965920" y="3262244"/>
            <a:ext cx="144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1095,8</a:t>
            </a: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млн руб.</a:t>
            </a:r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903645" y="5048225"/>
            <a:ext cx="3653358" cy="1295676"/>
            <a:chOff x="932220" y="5038700"/>
            <a:chExt cx="3653358" cy="1295676"/>
          </a:xfrm>
        </p:grpSpPr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00329" y="6026599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34"/>
          <p:cNvGrpSpPr/>
          <p:nvPr/>
        </p:nvGrpSpPr>
        <p:grpSpPr>
          <a:xfrm>
            <a:off x="5188567" y="5057399"/>
            <a:ext cx="3653358" cy="1288852"/>
            <a:chOff x="932220" y="5038700"/>
            <a:chExt cx="3653358" cy="1288852"/>
          </a:xfrm>
        </p:grpSpPr>
        <p:sp>
          <p:nvSpPr>
            <p:cNvPr id="36" name="Овал 35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0329" y="6019775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7" name="Рисунок 46" descr="герб РО обреза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04"/>
            <a:ext cx="861428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pic>
        <p:nvPicPr>
          <p:cNvPr id="1026" name="Picture 2" descr="C:\Users\user\Pictures\603baffa717f43828e9d5cdedb2d8300_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43900" y="428604"/>
            <a:ext cx="857256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42918"/>
            <a:ext cx="9144000" cy="1143008"/>
          </a:xfrm>
          <a:custGeom>
            <a:avLst/>
            <a:gdLst/>
            <a:ahLst/>
            <a:cxnLst/>
            <a:rect l="l" t="t" r="r" b="b"/>
            <a:pathLst>
              <a:path w="6858000" h="2258695">
                <a:moveTo>
                  <a:pt x="0" y="2258568"/>
                </a:moveTo>
                <a:lnTo>
                  <a:pt x="6858000" y="2258568"/>
                </a:lnTo>
                <a:lnTo>
                  <a:pt x="6858000" y="0"/>
                </a:lnTo>
                <a:lnTo>
                  <a:pt x="0" y="0"/>
                </a:lnTo>
                <a:lnTo>
                  <a:pt x="0" y="2258568"/>
                </a:lnTo>
                <a:close/>
              </a:path>
            </a:pathLst>
          </a:custGeom>
          <a:solidFill>
            <a:srgbClr val="622422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6584" y="642917"/>
            <a:ext cx="807127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РАСХОДЫ</a:t>
            </a:r>
            <a:r>
              <a:rPr sz="4000" spc="-50" dirty="0"/>
              <a:t> </a:t>
            </a:r>
            <a:r>
              <a:rPr sz="4000" spc="-5" dirty="0"/>
              <a:t>БЮДЖЕТА</a:t>
            </a:r>
            <a:endParaRPr sz="4000"/>
          </a:p>
        </p:txBody>
      </p:sp>
      <p:pic>
        <p:nvPicPr>
          <p:cNvPr id="13926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22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расходов бюджета Орловского района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2024 году</a:t>
            </a:r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1 506 317,5 тыс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рублей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842242986"/>
              </p:ext>
            </p:extLst>
          </p:nvPr>
        </p:nvGraphicFramePr>
        <p:xfrm>
          <a:off x="158304" y="1463576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1" y="5875094"/>
            <a:ext cx="4746828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260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345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7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тыс. рублей </a:t>
            </a:r>
            <a:endParaRPr lang="en-US" sz="19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83,7 %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11247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1735866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3721268" y="1690195"/>
            <a:ext cx="1375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2624,5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800095" y="1922643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3764364" y="192975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2835,0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90" y="174784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6590" y="1681165"/>
            <a:ext cx="523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071538" y="4073875"/>
            <a:ext cx="41672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929323" y="4477628"/>
            <a:ext cx="1522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5,6</a:t>
            </a: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4557" y="3495466"/>
            <a:ext cx="841375" cy="841375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89978" y="3706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989978" y="5611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16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596" y="4000504"/>
            <a:ext cx="4786346" cy="2500331"/>
          </a:xfrm>
          <a:prstGeom prst="rect">
            <a:avLst/>
          </a:prstGeom>
          <a:noFill/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6777" y="2346979"/>
            <a:ext cx="4953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54243" y="2409829"/>
            <a:ext cx="1498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1873" y="2783805"/>
            <a:ext cx="1610877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60,7 </a:t>
            </a:r>
            <a:r>
              <a:rPr lang="ru-RU" sz="1050" b="1" spc="13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4903" y="367707"/>
            <a:ext cx="8382000" cy="822919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в 2024 году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2833" y="1154025"/>
            <a:ext cx="5132219" cy="1102505"/>
            <a:chOff x="-555228" y="2984892"/>
            <a:chExt cx="6842957" cy="1502649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26229"/>
              <a:ext cx="4707514" cy="1290381"/>
            </a:xfrm>
            <a:prstGeom prst="rect">
              <a:avLst/>
            </a:prstGeom>
            <a:solidFill>
              <a:srgbClr val="2860A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2984892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860A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19205" y="3098517"/>
              <a:ext cx="4544784" cy="84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органов власти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261 работник 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органов местного самоуправления</a:t>
              </a:r>
            </a:p>
          </p:txBody>
        </p:sp>
      </p:grp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55104" y="1410612"/>
            <a:ext cx="2959596" cy="599597"/>
          </a:xfrm>
          <a:prstGeom prst="rect">
            <a:avLst/>
          </a:prstGeom>
          <a:solidFill>
            <a:srgbClr val="286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76505" y="137546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аппарата </a:t>
            </a:r>
            <a:b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управления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7247168" y="1712898"/>
            <a:ext cx="486232" cy="36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16597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7" y="164791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59278" y="133307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121,5 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Прямая соединительная линия 118"/>
          <p:cNvCxnSpPr>
            <a:stCxn id="82" idx="3"/>
            <a:endCxn id="88" idx="1"/>
          </p:cNvCxnSpPr>
          <p:nvPr/>
        </p:nvCxnSpPr>
        <p:spPr>
          <a:xfrm flipH="1" flipV="1">
            <a:off x="3314700" y="1710411"/>
            <a:ext cx="438133" cy="20695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86182" y="2500306"/>
            <a:ext cx="5132219" cy="1153555"/>
            <a:chOff x="-555228" y="3074780"/>
            <a:chExt cx="6842957" cy="1502649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82411"/>
              <a:ext cx="4707514" cy="1290381"/>
            </a:xfrm>
            <a:prstGeom prst="rect">
              <a:avLst/>
            </a:prstGeom>
            <a:solidFill>
              <a:srgbClr val="EDE31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74780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EDE31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62472" y="3400506"/>
              <a:ext cx="4623756" cy="60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 </a:t>
              </a:r>
              <a:b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32476" y="2742778"/>
            <a:ext cx="2924175" cy="461665"/>
          </a:xfrm>
          <a:prstGeom prst="rect">
            <a:avLst/>
          </a:prstGeom>
          <a:solidFill>
            <a:srgbClr val="EDE3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обеспечение муниципальных учреждений 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21206" y="300460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8" name="Прямая соединительная линия 137"/>
          <p:cNvCxnSpPr>
            <a:stCxn id="132" idx="3"/>
            <a:endCxn id="136" idx="3"/>
          </p:cNvCxnSpPr>
          <p:nvPr/>
        </p:nvCxnSpPr>
        <p:spPr>
          <a:xfrm rot="10800000">
            <a:off x="3256652" y="2973611"/>
            <a:ext cx="529531" cy="10462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1035" y="3856233"/>
            <a:ext cx="5132219" cy="1153555"/>
            <a:chOff x="-555228" y="3086016"/>
            <a:chExt cx="6842956" cy="1502649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328959"/>
              <a:ext cx="4707514" cy="10298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26768" y="3607227"/>
              <a:ext cx="4533492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более 12,0 тыс. граждан и семей</a:t>
              </a:r>
            </a:p>
          </p:txBody>
        </p:sp>
      </p:grpSp>
      <p:sp>
        <p:nvSpPr>
          <p:cNvPr id="143" name="Прямоугольник 142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36054" y="4146620"/>
            <a:ext cx="2959596" cy="5995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66081" y="4122105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социальной поддержки отдельных категорий граждан, включая обеспечение жильем</a:t>
            </a:r>
          </a:p>
        </p:txBody>
      </p:sp>
      <p:sp>
        <p:nvSpPr>
          <p:cNvPr id="145" name="Овал 14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37553" y="437529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6" name="Прямая соединительная линия 145"/>
          <p:cNvCxnSpPr>
            <a:stCxn id="140" idx="3"/>
            <a:endCxn id="143" idx="1"/>
          </p:cNvCxnSpPr>
          <p:nvPr/>
        </p:nvCxnSpPr>
        <p:spPr>
          <a:xfrm flipH="1">
            <a:off x="3295650" y="4438023"/>
            <a:ext cx="455384" cy="839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86182" y="5199257"/>
            <a:ext cx="5107497" cy="1153555"/>
            <a:chOff x="-533765" y="3086016"/>
            <a:chExt cx="6809993" cy="1502649"/>
          </a:xfrm>
        </p:grpSpPr>
        <p:sp>
          <p:nvSpPr>
            <p:cNvPr id="148" name="Прямоугольник 147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33765" y="3292572"/>
              <a:ext cx="4707513" cy="9926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Овал 148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735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06161" y="3647488"/>
              <a:ext cx="4514084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</a:t>
              </a:r>
            </a:p>
          </p:txBody>
        </p:sp>
      </p:grp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03348" y="5481020"/>
            <a:ext cx="2959596" cy="5995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42001" y="545650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субсидии на иные цели муниципальным учреждениям</a:t>
            </a:r>
          </a:p>
        </p:txBody>
      </p:sp>
      <p:sp>
        <p:nvSpPr>
          <p:cNvPr id="153" name="Овал 15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6" y="571832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4" name="Прямая соединительная линия 153"/>
          <p:cNvCxnSpPr>
            <a:stCxn id="148" idx="3"/>
            <a:endCxn id="151" idx="1"/>
          </p:cNvCxnSpPr>
          <p:nvPr/>
        </p:nvCxnSpPr>
        <p:spPr>
          <a:xfrm rot="10800000" flipV="1">
            <a:off x="3262944" y="5738827"/>
            <a:ext cx="523238" cy="4199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7248067" y="3053684"/>
            <a:ext cx="474597" cy="11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Овал 15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299506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77429" y="5472491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186,4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4308" y="412443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216,5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7005" y="2763260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796,9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endParaRPr lang="ru-RU" sz="5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7273046" y="4424384"/>
            <a:ext cx="457345" cy="501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4923" y="43648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 flipH="1">
            <a:off x="7274845" y="5758785"/>
            <a:ext cx="465971" cy="2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704448" y="570609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7651" y="381001"/>
            <a:ext cx="8734425" cy="866775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на повышение оплаты труда в 2024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932432" y="1109618"/>
            <a:ext cx="5622176" cy="546743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2484183" y="1685926"/>
            <a:ext cx="4433631" cy="44336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897855" y="2176209"/>
            <a:ext cx="3386393" cy="338639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3390898" y="2638425"/>
            <a:ext cx="2409825" cy="24098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 rot="10800000">
            <a:off x="3497033" y="1304925"/>
            <a:ext cx="2304000" cy="234020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Овал 97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1865845" y="3649180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E3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5208883" y="3666655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2860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 1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987262" y="58748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8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926" y="5962442"/>
            <a:ext cx="148180" cy="148180"/>
          </a:xfrm>
          <a:prstGeom prst="rect">
            <a:avLst/>
          </a:prstGeom>
          <a:noFill/>
        </p:spPr>
      </p:pic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958437" y="29030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2990642"/>
            <a:ext cx="148180" cy="148180"/>
          </a:xfrm>
          <a:prstGeom prst="rect">
            <a:avLst/>
          </a:prstGeom>
          <a:noFill/>
        </p:spPr>
      </p:pic>
      <p:sp>
        <p:nvSpPr>
          <p:cNvPr id="147" name="Овал 14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920711" y="28935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003653" y="2967670"/>
            <a:ext cx="166183" cy="164948"/>
          </a:xfrm>
          <a:prstGeom prst="rect">
            <a:avLst/>
          </a:prstGeom>
          <a:noFill/>
        </p:spPr>
      </p:pic>
      <p:sp>
        <p:nvSpPr>
          <p:cNvPr id="157" name="Овал 15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291687" y="3187902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8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2363995" y="3264053"/>
            <a:ext cx="166183" cy="164948"/>
          </a:xfrm>
          <a:prstGeom prst="rect">
            <a:avLst/>
          </a:prstGeom>
          <a:noFill/>
        </p:spPr>
      </p:pic>
      <p:sp>
        <p:nvSpPr>
          <p:cNvPr id="159" name="Овал 15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513709" y="54081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0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121" y="5481724"/>
            <a:ext cx="166600" cy="166600"/>
          </a:xfrm>
          <a:prstGeom prst="rect">
            <a:avLst/>
          </a:prstGeom>
          <a:noFill/>
        </p:spPr>
      </p:pic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054062" y="22267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2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467" y="2300375"/>
            <a:ext cx="166600" cy="166600"/>
          </a:xfrm>
          <a:prstGeom prst="rect">
            <a:avLst/>
          </a:prstGeom>
          <a:noFill/>
        </p:spPr>
      </p:pic>
      <p:sp>
        <p:nvSpPr>
          <p:cNvPr id="164" name="Овал 16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982226" y="21777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054838" y="2258223"/>
            <a:ext cx="49871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Овал 18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172202" y="3568364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8" name="Овал 18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236186" y="36350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9" name="Овал 18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067177" y="53876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0" name="Овал 18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31161" y="54543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1" name="Овал 19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86427" y="25682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2" name="Овал 19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750411" y="26349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3" name="Овал 19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10352" y="32540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" name="Овал 19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74336" y="33207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5" name="Овал 19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32159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6" name="Овал 19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32826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7" name="Овал 19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19402" y="35874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8" name="Овал 19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83386" y="3654092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Овал 1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13903" y="59781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Овал 19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77887" y="60448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1" name="Овал 20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543427" y="49399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2" name="Овал 20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605404" y="50066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Овал 2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048252" y="53495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" name="Овал 20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112236" y="54162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" name="Овал 20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24729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6" name="Овал 20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25396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Овал 20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00702" y="33016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" name="Овал 20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64686" y="33683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3574419" y="1397483"/>
            <a:ext cx="21469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22 631,0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соотношения целевых показателей заработной платы работников бюджетной сферы, установленных  Указами Президента Российской Федерации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 года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1788254" y="3879552"/>
            <a:ext cx="24002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385,3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Индексация заработной платы «неуказных» категорий работников бюджетной сферы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октября 2024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 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1 %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5165448" y="3983004"/>
            <a:ext cx="234314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13 868,7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минимального размера оплаты труда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января 2024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19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242 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рубля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305550" y="1229603"/>
            <a:ext cx="283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36 885,0</a:t>
            </a:r>
          </a:p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769965"/>
              </p:ext>
            </p:extLst>
          </p:nvPr>
        </p:nvGraphicFramePr>
        <p:xfrm>
          <a:off x="592117" y="1088140"/>
          <a:ext cx="3627458" cy="3485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Диаграмма 58"/>
          <p:cNvGraphicFramePr/>
          <p:nvPr/>
        </p:nvGraphicFramePr>
        <p:xfrm>
          <a:off x="3790950" y="5283145"/>
          <a:ext cx="1724025" cy="65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613923"/>
            <a:ext cx="8602173" cy="314748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«Бюджет развития» Орловского района в 2024 году</a:t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57950" y="3643314"/>
            <a:ext cx="256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–                     28 421,6 </a:t>
            </a:r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429388" y="2928934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основных средств – 73 431,1 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215074" y="2071678"/>
            <a:ext cx="81410" cy="74219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16287" y="1831788"/>
            <a:ext cx="2514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и реконструкция муниципальных объектов –             15 186,6 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429388" y="2928934"/>
            <a:ext cx="71897" cy="45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0" name="Рисунок 109" descr="1437521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099558"/>
            <a:ext cx="2390776" cy="1685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4" name="Рисунок 113" descr="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7452" y="4372718"/>
            <a:ext cx="1762123" cy="177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1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9551" y="1911589"/>
            <a:ext cx="1752590" cy="185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Прямоугольник 1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1552751" y="2145898"/>
            <a:ext cx="1651098" cy="11541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117,0</a:t>
            </a:r>
          </a:p>
          <a:p>
            <a:pPr algn="ctr"/>
            <a:r>
              <a:rPr lang="ru-RU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Млн.</a:t>
            </a:r>
            <a:r>
              <a:rPr lang="ru-RU" sz="14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рублей</a:t>
            </a:r>
            <a:endParaRPr lang="ru-RU" sz="2300" b="1" spc="133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636254" y="1124849"/>
            <a:ext cx="13504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рублей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357950" y="3643314"/>
            <a:ext cx="45719" cy="142876"/>
          </a:xfrm>
          <a:prstGeom prst="ellipse">
            <a:avLst/>
          </a:prstGeom>
          <a:noFill/>
          <a:ln w="38100">
            <a:solidFill>
              <a:srgbClr val="B88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8306" name="Picture 2" descr="http://vpered-tum.ru/http:/vpered-tum.ru/public_html/wp-content/uploads/2019/03/NLg57P24jc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60805" y="3334734"/>
            <a:ext cx="1855947" cy="1374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83006"/>
            <a:ext cx="9144000" cy="3375184"/>
          </a:xfrm>
          <a:custGeom>
            <a:avLst/>
            <a:gdLst/>
            <a:ahLst/>
            <a:cxnLst/>
            <a:rect l="l" t="t" r="r" b="b"/>
            <a:pathLst>
              <a:path w="6858000" h="4500245">
                <a:moveTo>
                  <a:pt x="6858000" y="0"/>
                </a:moveTo>
                <a:lnTo>
                  <a:pt x="0" y="0"/>
                </a:lnTo>
                <a:lnTo>
                  <a:pt x="0" y="4499991"/>
                </a:lnTo>
                <a:lnTo>
                  <a:pt x="6858000" y="4499991"/>
                </a:lnTo>
                <a:lnTo>
                  <a:pt x="6858000" y="0"/>
                </a:lnTo>
                <a:close/>
              </a:path>
            </a:pathLst>
          </a:custGeom>
          <a:solidFill>
            <a:srgbClr val="91C9F8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82823" y="197320"/>
            <a:ext cx="35814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35" smtClean="0">
                <a:solidFill>
                  <a:srgbClr val="000000"/>
                </a:solidFill>
                <a:latin typeface="Calibri"/>
                <a:cs typeface="Calibri"/>
              </a:rPr>
              <a:t>Глоссарий</a:t>
            </a:r>
            <a:endParaRPr b="1" spc="535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562" y="830389"/>
            <a:ext cx="8859594" cy="20031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78105" algn="just">
              <a:lnSpc>
                <a:spcPct val="100000"/>
              </a:lnSpc>
              <a:spcBef>
                <a:spcPts val="100"/>
              </a:spcBef>
            </a:pPr>
            <a:r>
              <a:rPr sz="2000" b="1" spc="215" dirty="0">
                <a:solidFill>
                  <a:srgbClr val="252525"/>
                </a:solidFill>
                <a:latin typeface="Calibri"/>
                <a:cs typeface="Calibri"/>
              </a:rPr>
              <a:t>Бюджет </a:t>
            </a:r>
            <a:r>
              <a:rPr sz="2000" b="1" spc="160" dirty="0">
                <a:solidFill>
                  <a:srgbClr val="252525"/>
                </a:solidFill>
                <a:latin typeface="Calibri"/>
                <a:cs typeface="Calibri"/>
              </a:rPr>
              <a:t>-  </a:t>
            </a:r>
            <a:r>
              <a:rPr sz="1800" spc="155" dirty="0">
                <a:solidFill>
                  <a:srgbClr val="252525"/>
                </a:solidFill>
                <a:latin typeface="Calibri"/>
                <a:cs typeface="Calibri"/>
              </a:rPr>
              <a:t>форма </a:t>
            </a:r>
            <a:r>
              <a:rPr sz="1800" spc="130" dirty="0">
                <a:solidFill>
                  <a:srgbClr val="252525"/>
                </a:solidFill>
                <a:latin typeface="Calibri"/>
                <a:cs typeface="Calibri"/>
              </a:rPr>
              <a:t>образования </a:t>
            </a:r>
            <a:r>
              <a:rPr sz="1800" spc="265" dirty="0">
                <a:solidFill>
                  <a:srgbClr val="252525"/>
                </a:solidFill>
                <a:latin typeface="Calibri"/>
                <a:cs typeface="Calibri"/>
              </a:rPr>
              <a:t>и </a:t>
            </a:r>
            <a:r>
              <a:rPr sz="1800" spc="125" dirty="0">
                <a:solidFill>
                  <a:srgbClr val="252525"/>
                </a:solidFill>
                <a:latin typeface="Calibri"/>
                <a:cs typeface="Calibri"/>
              </a:rPr>
              <a:t>расходования  денежных </a:t>
            </a:r>
            <a:r>
              <a:rPr sz="1800" spc="95" dirty="0">
                <a:solidFill>
                  <a:srgbClr val="252525"/>
                </a:solidFill>
                <a:latin typeface="Calibri"/>
                <a:cs typeface="Calibri"/>
              </a:rPr>
              <a:t>средств, </a:t>
            </a:r>
            <a:r>
              <a:rPr sz="1800" spc="125" dirty="0">
                <a:solidFill>
                  <a:srgbClr val="252525"/>
                </a:solidFill>
                <a:latin typeface="Calibri"/>
                <a:cs typeface="Calibri"/>
              </a:rPr>
              <a:t>предназначенных 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для финансового  </a:t>
            </a:r>
            <a:r>
              <a:rPr sz="1800" spc="140" dirty="0">
                <a:solidFill>
                  <a:srgbClr val="252525"/>
                </a:solidFill>
                <a:latin typeface="Calibri"/>
                <a:cs typeface="Calibri"/>
              </a:rPr>
              <a:t>обеспечения </a:t>
            </a:r>
            <a:r>
              <a:rPr sz="1800" spc="110" dirty="0">
                <a:solidFill>
                  <a:srgbClr val="252525"/>
                </a:solidFill>
                <a:latin typeface="Calibri"/>
                <a:cs typeface="Calibri"/>
              </a:rPr>
              <a:t>задач </a:t>
            </a:r>
            <a:r>
              <a:rPr sz="1800" spc="265" dirty="0">
                <a:solidFill>
                  <a:srgbClr val="252525"/>
                </a:solidFill>
                <a:latin typeface="Calibri"/>
                <a:cs typeface="Calibri"/>
              </a:rPr>
              <a:t>и </a:t>
            </a:r>
            <a:r>
              <a:rPr sz="1800" spc="155" dirty="0">
                <a:solidFill>
                  <a:srgbClr val="252525"/>
                </a:solidFill>
                <a:latin typeface="Calibri"/>
                <a:cs typeface="Calibri"/>
              </a:rPr>
              <a:t>функций </a:t>
            </a:r>
            <a:r>
              <a:rPr sz="1800" spc="114" dirty="0">
                <a:solidFill>
                  <a:srgbClr val="252525"/>
                </a:solidFill>
                <a:latin typeface="Calibri"/>
                <a:cs typeface="Calibri"/>
              </a:rPr>
              <a:t>государства </a:t>
            </a:r>
            <a:r>
              <a:rPr sz="1800" spc="265" dirty="0">
                <a:solidFill>
                  <a:srgbClr val="252525"/>
                </a:solidFill>
                <a:latin typeface="Calibri"/>
                <a:cs typeface="Calibri"/>
              </a:rPr>
              <a:t>и </a:t>
            </a:r>
            <a:r>
              <a:rPr sz="1800" spc="125" dirty="0">
                <a:solidFill>
                  <a:srgbClr val="252525"/>
                </a:solidFill>
                <a:latin typeface="Calibri"/>
                <a:cs typeface="Calibri"/>
              </a:rPr>
              <a:t>местного  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самоуправления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5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spc="180" dirty="0">
                <a:solidFill>
                  <a:srgbClr val="252525"/>
                </a:solidFill>
                <a:latin typeface="Calibri"/>
                <a:cs typeface="Calibri"/>
              </a:rPr>
              <a:t>Доходы </a:t>
            </a:r>
            <a:r>
              <a:rPr sz="2000" b="1" spc="190" dirty="0">
                <a:solidFill>
                  <a:srgbClr val="252525"/>
                </a:solidFill>
                <a:latin typeface="Calibri"/>
                <a:cs typeface="Calibri"/>
              </a:rPr>
              <a:t>бюджета </a:t>
            </a:r>
            <a:r>
              <a:rPr sz="2000" b="1" spc="5" dirty="0">
                <a:solidFill>
                  <a:srgbClr val="252525"/>
                </a:solidFill>
                <a:latin typeface="Calibri"/>
                <a:cs typeface="Calibri"/>
              </a:rPr>
              <a:t>– </a:t>
            </a:r>
            <a:r>
              <a:rPr sz="1800" spc="140" dirty="0">
                <a:solidFill>
                  <a:srgbClr val="252525"/>
                </a:solidFill>
                <a:latin typeface="Calibri"/>
                <a:cs typeface="Calibri"/>
              </a:rPr>
              <a:t>поступающие </a:t>
            </a:r>
            <a:r>
              <a:rPr sz="1800" spc="229" dirty="0">
                <a:solidFill>
                  <a:srgbClr val="252525"/>
                </a:solidFill>
                <a:latin typeface="Calibri"/>
                <a:cs typeface="Calibri"/>
              </a:rPr>
              <a:t>в </a:t>
            </a:r>
            <a:r>
              <a:rPr sz="1800" spc="130" dirty="0">
                <a:solidFill>
                  <a:srgbClr val="252525"/>
                </a:solidFill>
                <a:latin typeface="Calibri"/>
                <a:cs typeface="Calibri"/>
              </a:rPr>
              <a:t>бюджет  денежные </a:t>
            </a:r>
            <a:r>
              <a:rPr sz="1800" spc="95" dirty="0">
                <a:solidFill>
                  <a:srgbClr val="252525"/>
                </a:solidFill>
                <a:latin typeface="Calibri"/>
                <a:cs typeface="Calibri"/>
              </a:rPr>
              <a:t>средства, </a:t>
            </a:r>
            <a:r>
              <a:rPr sz="1800" spc="140" dirty="0">
                <a:solidFill>
                  <a:srgbClr val="252525"/>
                </a:solidFill>
                <a:latin typeface="Calibri"/>
                <a:cs typeface="Calibri"/>
              </a:rPr>
              <a:t>за исключением </a:t>
            </a:r>
            <a:r>
              <a:rPr sz="1800" spc="95" dirty="0">
                <a:solidFill>
                  <a:srgbClr val="252525"/>
                </a:solidFill>
                <a:latin typeface="Calibri"/>
                <a:cs typeface="Calibri"/>
              </a:rPr>
              <a:t>средств,  </a:t>
            </a:r>
            <a:r>
              <a:rPr sz="1800" spc="150" dirty="0">
                <a:solidFill>
                  <a:srgbClr val="252525"/>
                </a:solidFill>
                <a:latin typeface="Calibri"/>
                <a:cs typeface="Calibri"/>
              </a:rPr>
              <a:t>являющихся </a:t>
            </a:r>
            <a:r>
              <a:rPr sz="1800" spc="130" dirty="0">
                <a:solidFill>
                  <a:srgbClr val="252525"/>
                </a:solidFill>
                <a:latin typeface="Calibri"/>
                <a:cs typeface="Calibri"/>
              </a:rPr>
              <a:t>источниками </a:t>
            </a:r>
            <a:r>
              <a:rPr sz="1800" spc="150" dirty="0">
                <a:solidFill>
                  <a:srgbClr val="252525"/>
                </a:solidFill>
                <a:latin typeface="Calibri"/>
                <a:cs typeface="Calibri"/>
              </a:rPr>
              <a:t>финансирования 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дефицита  </a:t>
            </a:r>
            <a:r>
              <a:rPr sz="1800" spc="125" dirty="0">
                <a:solidFill>
                  <a:srgbClr val="252525"/>
                </a:solidFill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562" y="2786058"/>
            <a:ext cx="8788156" cy="8752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41500" algn="l"/>
                <a:tab pos="3731895" algn="l"/>
              </a:tabLst>
            </a:pPr>
            <a:r>
              <a:rPr sz="2000" b="1" spc="195" dirty="0">
                <a:solidFill>
                  <a:srgbClr val="252525"/>
                </a:solidFill>
                <a:latin typeface="Calibri"/>
                <a:cs typeface="Calibri"/>
              </a:rPr>
              <a:t>Расходы</a:t>
            </a:r>
            <a:r>
              <a:rPr sz="2000" b="1" spc="195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2000" b="1" spc="190" smtClean="0">
                <a:solidFill>
                  <a:srgbClr val="252525"/>
                </a:solidFill>
                <a:latin typeface="Calibri"/>
                <a:cs typeface="Calibri"/>
              </a:rPr>
              <a:t>бюджета</a:t>
            </a:r>
            <a:r>
              <a:rPr sz="2000" b="1" spc="160" smtClean="0">
                <a:solidFill>
                  <a:srgbClr val="252525"/>
                </a:solidFill>
                <a:latin typeface="Calibri"/>
                <a:cs typeface="Calibri"/>
              </a:rPr>
              <a:t>-</a:t>
            </a:r>
            <a:r>
              <a:rPr lang="ru-RU" sz="2000" b="1" spc="160" dirty="0" smtClean="0">
                <a:solidFill>
                  <a:srgbClr val="252525"/>
                </a:solidFill>
                <a:latin typeface="Calibri"/>
                <a:cs typeface="Calibri"/>
              </a:rPr>
              <a:t> выплаченные </a:t>
            </a:r>
            <a:r>
              <a:rPr sz="1800" spc="180" smtClean="0">
                <a:solidFill>
                  <a:srgbClr val="252525"/>
                </a:solidFill>
                <a:latin typeface="Calibri"/>
                <a:cs typeface="Calibri"/>
              </a:rPr>
              <a:t>из</a:t>
            </a:r>
            <a:r>
              <a:rPr sz="1800" spc="180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1800" spc="120" smtClean="0">
                <a:solidFill>
                  <a:srgbClr val="252525"/>
                </a:solidFill>
                <a:latin typeface="Calibri"/>
                <a:cs typeface="Calibri"/>
              </a:rPr>
              <a:t>бюджета</a:t>
            </a:r>
            <a:r>
              <a:rPr lang="ru-RU" sz="1800" spc="120" dirty="0" smtClean="0">
                <a:solidFill>
                  <a:srgbClr val="252525"/>
                </a:solidFill>
                <a:latin typeface="Calibri"/>
                <a:cs typeface="Calibri"/>
              </a:rPr>
              <a:t>  </a:t>
            </a:r>
            <a:r>
              <a:rPr sz="1800" spc="130" smtClean="0">
                <a:solidFill>
                  <a:srgbClr val="252525"/>
                </a:solidFill>
                <a:latin typeface="Calibri"/>
                <a:cs typeface="Calibri"/>
              </a:rPr>
              <a:t>денежные</a:t>
            </a:r>
            <a:r>
              <a:rPr lang="ru-RU" sz="1800" spc="130" dirty="0" smtClean="0">
                <a:solidFill>
                  <a:srgbClr val="252525"/>
                </a:solidFill>
                <a:latin typeface="Calibri"/>
                <a:cs typeface="Calibri"/>
              </a:rPr>
              <a:t> средства, за исключением </a:t>
            </a:r>
            <a:r>
              <a:rPr sz="1800" spc="95" smtClean="0">
                <a:solidFill>
                  <a:srgbClr val="252525"/>
                </a:solidFill>
                <a:latin typeface="Calibri"/>
                <a:cs typeface="Calibri"/>
              </a:rPr>
              <a:t>средства</a:t>
            </a:r>
            <a:r>
              <a:rPr sz="1800" spc="95" dirty="0">
                <a:solidFill>
                  <a:srgbClr val="252525"/>
                </a:solidFill>
                <a:latin typeface="Calibri"/>
                <a:cs typeface="Calibri"/>
              </a:rPr>
              <a:t>,  </a:t>
            </a:r>
            <a:r>
              <a:rPr sz="1800" spc="145" dirty="0">
                <a:solidFill>
                  <a:srgbClr val="252525"/>
                </a:solidFill>
                <a:latin typeface="Calibri"/>
                <a:cs typeface="Calibri"/>
              </a:rPr>
              <a:t>с</a:t>
            </a:r>
            <a:r>
              <a:rPr sz="1800" spc="185" dirty="0">
                <a:solidFill>
                  <a:srgbClr val="252525"/>
                </a:solidFill>
                <a:latin typeface="Calibri"/>
                <a:cs typeface="Calibri"/>
              </a:rPr>
              <a:t>р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е</a:t>
            </a:r>
            <a:r>
              <a:rPr sz="1800" spc="70" dirty="0">
                <a:solidFill>
                  <a:srgbClr val="252525"/>
                </a:solidFill>
                <a:latin typeface="Calibri"/>
                <a:cs typeface="Calibri"/>
              </a:rPr>
              <a:t>д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с</a:t>
            </a:r>
            <a:r>
              <a:rPr sz="1800" spc="50" dirty="0">
                <a:solidFill>
                  <a:srgbClr val="252525"/>
                </a:solidFill>
                <a:latin typeface="Calibri"/>
                <a:cs typeface="Calibri"/>
              </a:rPr>
              <a:t>т</a:t>
            </a:r>
            <a:r>
              <a:rPr sz="1800" spc="130" dirty="0">
                <a:solidFill>
                  <a:srgbClr val="252525"/>
                </a:solidFill>
                <a:latin typeface="Calibri"/>
                <a:cs typeface="Calibri"/>
              </a:rPr>
              <a:t>в</a:t>
            </a:r>
            <a:r>
              <a:rPr sz="1800" spc="-70" dirty="0">
                <a:solidFill>
                  <a:srgbClr val="252525"/>
                </a:solidFill>
                <a:latin typeface="Calibri"/>
                <a:cs typeface="Calibri"/>
              </a:rPr>
              <a:t>,</a:t>
            </a:r>
            <a:r>
              <a:rPr sz="1800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1800" spc="135" smtClean="0">
                <a:solidFill>
                  <a:srgbClr val="252525"/>
                </a:solidFill>
                <a:latin typeface="Calibri"/>
                <a:cs typeface="Calibri"/>
              </a:rPr>
              <a:t>я</a:t>
            </a:r>
            <a:r>
              <a:rPr sz="1800" spc="120" smtClean="0">
                <a:solidFill>
                  <a:srgbClr val="252525"/>
                </a:solidFill>
                <a:latin typeface="Calibri"/>
                <a:cs typeface="Calibri"/>
              </a:rPr>
              <a:t>в</a:t>
            </a:r>
            <a:r>
              <a:rPr sz="1800" spc="105" smtClean="0">
                <a:solidFill>
                  <a:srgbClr val="252525"/>
                </a:solidFill>
                <a:latin typeface="Calibri"/>
                <a:cs typeface="Calibri"/>
              </a:rPr>
              <a:t>л</a:t>
            </a:r>
            <a:r>
              <a:rPr sz="1800" spc="135" smtClean="0">
                <a:solidFill>
                  <a:srgbClr val="252525"/>
                </a:solidFill>
                <a:latin typeface="Calibri"/>
                <a:cs typeface="Calibri"/>
              </a:rPr>
              <a:t>я</a:t>
            </a:r>
            <a:r>
              <a:rPr sz="1800" spc="160" smtClean="0">
                <a:solidFill>
                  <a:srgbClr val="252525"/>
                </a:solidFill>
                <a:latin typeface="Calibri"/>
                <a:cs typeface="Calibri"/>
              </a:rPr>
              <a:t>ю</a:t>
            </a:r>
            <a:r>
              <a:rPr sz="1800" spc="215" smtClean="0">
                <a:solidFill>
                  <a:srgbClr val="252525"/>
                </a:solidFill>
                <a:latin typeface="Calibri"/>
                <a:cs typeface="Calibri"/>
              </a:rPr>
              <a:t>щ</a:t>
            </a:r>
            <a:r>
              <a:rPr sz="1800" spc="165" smtClean="0">
                <a:solidFill>
                  <a:srgbClr val="252525"/>
                </a:solidFill>
                <a:latin typeface="Calibri"/>
                <a:cs typeface="Calibri"/>
              </a:rPr>
              <a:t>и</a:t>
            </a:r>
            <a:r>
              <a:rPr sz="1800" spc="65" smtClean="0">
                <a:solidFill>
                  <a:srgbClr val="252525"/>
                </a:solidFill>
                <a:latin typeface="Calibri"/>
                <a:cs typeface="Calibri"/>
              </a:rPr>
              <a:t>х</a:t>
            </a:r>
            <a:r>
              <a:rPr sz="1800" spc="135" smtClean="0">
                <a:solidFill>
                  <a:srgbClr val="252525"/>
                </a:solidFill>
                <a:latin typeface="Calibri"/>
                <a:cs typeface="Calibri"/>
              </a:rPr>
              <a:t>с</a:t>
            </a:r>
            <a:r>
              <a:rPr sz="1800" spc="235" smtClean="0">
                <a:solidFill>
                  <a:srgbClr val="252525"/>
                </a:solidFill>
                <a:latin typeface="Calibri"/>
                <a:cs typeface="Calibri"/>
              </a:rPr>
              <a:t>я</a:t>
            </a:r>
            <a:r>
              <a:rPr lang="ru-RU" sz="1800" spc="235" dirty="0" smtClean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65" smtClean="0">
                <a:solidFill>
                  <a:srgbClr val="252525"/>
                </a:solidFill>
                <a:latin typeface="Calibri"/>
                <a:cs typeface="Calibri"/>
              </a:rPr>
              <a:t>и</a:t>
            </a:r>
            <a:r>
              <a:rPr sz="1800" spc="135" smtClean="0">
                <a:solidFill>
                  <a:srgbClr val="252525"/>
                </a:solidFill>
                <a:latin typeface="Calibri"/>
                <a:cs typeface="Calibri"/>
              </a:rPr>
              <a:t>с</a:t>
            </a:r>
            <a:r>
              <a:rPr sz="1800" spc="50" smtClean="0">
                <a:solidFill>
                  <a:srgbClr val="252525"/>
                </a:solidFill>
                <a:latin typeface="Calibri"/>
                <a:cs typeface="Calibri"/>
              </a:rPr>
              <a:t>т</a:t>
            </a:r>
            <a:r>
              <a:rPr sz="1800" spc="90" smtClean="0">
                <a:solidFill>
                  <a:srgbClr val="252525"/>
                </a:solidFill>
                <a:latin typeface="Calibri"/>
                <a:cs typeface="Calibri"/>
              </a:rPr>
              <a:t>о</a:t>
            </a:r>
            <a:r>
              <a:rPr sz="1800" spc="135" smtClean="0">
                <a:solidFill>
                  <a:srgbClr val="252525"/>
                </a:solidFill>
                <a:latin typeface="Calibri"/>
                <a:cs typeface="Calibri"/>
              </a:rPr>
              <a:t>ч</a:t>
            </a:r>
            <a:r>
              <a:rPr sz="1800" spc="150" smtClean="0">
                <a:solidFill>
                  <a:srgbClr val="252525"/>
                </a:solidFill>
                <a:latin typeface="Calibri"/>
                <a:cs typeface="Calibri"/>
              </a:rPr>
              <a:t>н</a:t>
            </a:r>
            <a:r>
              <a:rPr sz="1800" spc="165" smtClean="0">
                <a:solidFill>
                  <a:srgbClr val="252525"/>
                </a:solidFill>
                <a:latin typeface="Calibri"/>
                <a:cs typeface="Calibri"/>
              </a:rPr>
              <a:t>и</a:t>
            </a:r>
            <a:r>
              <a:rPr sz="1800" spc="110" smtClean="0">
                <a:solidFill>
                  <a:srgbClr val="252525"/>
                </a:solidFill>
                <a:latin typeface="Calibri"/>
                <a:cs typeface="Calibri"/>
              </a:rPr>
              <a:t>к</a:t>
            </a:r>
            <a:r>
              <a:rPr sz="1800" spc="70" smtClean="0">
                <a:solidFill>
                  <a:srgbClr val="252525"/>
                </a:solidFill>
                <a:latin typeface="Calibri"/>
                <a:cs typeface="Calibri"/>
              </a:rPr>
              <a:t>а</a:t>
            </a:r>
            <a:r>
              <a:rPr sz="1800" spc="110" smtClean="0">
                <a:solidFill>
                  <a:srgbClr val="252525"/>
                </a:solidFill>
                <a:latin typeface="Calibri"/>
                <a:cs typeface="Calibri"/>
              </a:rPr>
              <a:t>м</a:t>
            </a:r>
            <a:r>
              <a:rPr sz="1800" spc="265" smtClean="0">
                <a:solidFill>
                  <a:srgbClr val="252525"/>
                </a:solidFill>
                <a:latin typeface="Calibri"/>
                <a:cs typeface="Calibri"/>
              </a:rPr>
              <a:t>и</a:t>
            </a:r>
            <a:r>
              <a:rPr lang="ru-RU" sz="1800" spc="265" dirty="0" smtClean="0">
                <a:solidFill>
                  <a:srgbClr val="252525"/>
                </a:solidFill>
                <a:latin typeface="Calibri"/>
                <a:cs typeface="Calibri"/>
              </a:rPr>
              <a:t> финансирования дефицита бюджета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80582"/>
            <a:ext cx="9144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8000" y="0"/>
                </a:lnTo>
              </a:path>
            </a:pathLst>
          </a:custGeom>
          <a:ln w="25400">
            <a:solidFill>
              <a:srgbClr val="2B96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782669"/>
            <a:ext cx="9144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685800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2B96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55" y="3643314"/>
            <a:ext cx="8879101" cy="30600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7305" marR="5080" algn="just">
              <a:lnSpc>
                <a:spcPct val="103099"/>
              </a:lnSpc>
              <a:spcBef>
                <a:spcPts val="1620"/>
              </a:spcBef>
            </a:pPr>
            <a:r>
              <a:rPr sz="2000" b="1" spc="190" smtClean="0">
                <a:solidFill>
                  <a:srgbClr val="252525"/>
                </a:solidFill>
                <a:latin typeface="Calibri"/>
                <a:cs typeface="Calibri"/>
              </a:rPr>
              <a:t>Межбюджетные </a:t>
            </a:r>
            <a:r>
              <a:rPr sz="2000" b="1" spc="204" dirty="0">
                <a:solidFill>
                  <a:srgbClr val="252525"/>
                </a:solidFill>
                <a:latin typeface="Calibri"/>
                <a:cs typeface="Calibri"/>
              </a:rPr>
              <a:t>трансферты </a:t>
            </a:r>
            <a:r>
              <a:rPr sz="2000" b="1" spc="160" dirty="0">
                <a:solidFill>
                  <a:srgbClr val="252525"/>
                </a:solidFill>
                <a:latin typeface="Calibri"/>
                <a:cs typeface="Calibri"/>
              </a:rPr>
              <a:t>-  </a:t>
            </a:r>
            <a:r>
              <a:rPr sz="1800" spc="95" dirty="0">
                <a:solidFill>
                  <a:srgbClr val="252525"/>
                </a:solidFill>
                <a:latin typeface="Calibri"/>
                <a:cs typeface="Calibri"/>
              </a:rPr>
              <a:t>средства,  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предоставляемые</a:t>
            </a:r>
            <a:r>
              <a:rPr sz="1800" spc="-6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одним</a:t>
            </a:r>
            <a:r>
              <a:rPr sz="1800" spc="-6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бюджетом</a:t>
            </a:r>
            <a:r>
              <a:rPr sz="1800" spc="-6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25" dirty="0">
                <a:solidFill>
                  <a:srgbClr val="252525"/>
                </a:solidFill>
                <a:latin typeface="Calibri"/>
                <a:cs typeface="Calibri"/>
              </a:rPr>
              <a:t>бюджетной</a:t>
            </a:r>
            <a:r>
              <a:rPr sz="1800" spc="-7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системы  </a:t>
            </a:r>
            <a:r>
              <a:rPr sz="1800" spc="155" dirty="0">
                <a:solidFill>
                  <a:srgbClr val="252525"/>
                </a:solidFill>
                <a:latin typeface="Calibri"/>
                <a:cs typeface="Calibri"/>
              </a:rPr>
              <a:t>Российской </a:t>
            </a:r>
            <a:r>
              <a:rPr sz="1800" spc="160" dirty="0">
                <a:solidFill>
                  <a:srgbClr val="252525"/>
                </a:solidFill>
                <a:latin typeface="Calibri"/>
                <a:cs typeface="Calibri"/>
              </a:rPr>
              <a:t>Федерации 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другому бюджету </a:t>
            </a:r>
            <a:r>
              <a:rPr sz="1800" spc="125" dirty="0">
                <a:solidFill>
                  <a:srgbClr val="252525"/>
                </a:solidFill>
                <a:latin typeface="Calibri"/>
                <a:cs typeface="Calibri"/>
              </a:rPr>
              <a:t>бюджетной  </a:t>
            </a:r>
            <a:r>
              <a:rPr sz="1800" spc="135" dirty="0">
                <a:solidFill>
                  <a:srgbClr val="252525"/>
                </a:solidFill>
                <a:latin typeface="Calibri"/>
                <a:cs typeface="Calibri"/>
              </a:rPr>
              <a:t>системы</a:t>
            </a:r>
            <a:r>
              <a:rPr sz="1800" spc="-17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55" dirty="0">
                <a:solidFill>
                  <a:srgbClr val="252525"/>
                </a:solidFill>
                <a:latin typeface="Calibri"/>
                <a:cs typeface="Calibri"/>
              </a:rPr>
              <a:t>Российской</a:t>
            </a:r>
            <a:r>
              <a:rPr sz="1800" spc="-1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65" dirty="0">
                <a:solidFill>
                  <a:srgbClr val="252525"/>
                </a:solidFill>
                <a:latin typeface="Calibri"/>
                <a:cs typeface="Calibri"/>
              </a:rPr>
              <a:t>Федерации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9"/>
              </a:spcBef>
            </a:pPr>
            <a:r>
              <a:rPr sz="2000" b="1" spc="220" dirty="0">
                <a:solidFill>
                  <a:srgbClr val="252525"/>
                </a:solidFill>
                <a:latin typeface="Calibri"/>
                <a:cs typeface="Calibri"/>
              </a:rPr>
              <a:t>Дефицит </a:t>
            </a:r>
            <a:r>
              <a:rPr sz="2000" b="1" spc="190" dirty="0">
                <a:solidFill>
                  <a:srgbClr val="252525"/>
                </a:solidFill>
                <a:latin typeface="Calibri"/>
                <a:cs typeface="Calibri"/>
              </a:rPr>
              <a:t>бюджета </a:t>
            </a:r>
            <a:r>
              <a:rPr sz="2000" b="1" spc="5" dirty="0">
                <a:solidFill>
                  <a:srgbClr val="252525"/>
                </a:solidFill>
                <a:latin typeface="Calibri"/>
                <a:cs typeface="Calibri"/>
              </a:rPr>
              <a:t>– </a:t>
            </a:r>
            <a:r>
              <a:rPr sz="1800" spc="160" dirty="0">
                <a:solidFill>
                  <a:srgbClr val="252525"/>
                </a:solidFill>
                <a:latin typeface="Calibri"/>
                <a:cs typeface="Calibri"/>
              </a:rPr>
              <a:t>превышение 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расходов</a:t>
            </a:r>
            <a:r>
              <a:rPr sz="1800" spc="-1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spc="130" dirty="0">
                <a:solidFill>
                  <a:srgbClr val="252525"/>
                </a:solidFill>
                <a:latin typeface="Calibri"/>
                <a:cs typeface="Calibri"/>
              </a:rPr>
              <a:t>над</a:t>
            </a:r>
            <a:r>
              <a:rPr sz="1800" spc="-1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40" dirty="0">
                <a:solidFill>
                  <a:srgbClr val="252525"/>
                </a:solidFill>
                <a:latin typeface="Calibri"/>
                <a:cs typeface="Calibri"/>
              </a:rPr>
              <a:t>егодоходами</a:t>
            </a:r>
            <a:endParaRPr sz="1800">
              <a:latin typeface="Calibri"/>
              <a:cs typeface="Calibri"/>
            </a:endParaRPr>
          </a:p>
          <a:p>
            <a:pPr marL="12700" marR="20320">
              <a:lnSpc>
                <a:spcPct val="100000"/>
              </a:lnSpc>
              <a:spcBef>
                <a:spcPts val="1670"/>
              </a:spcBef>
            </a:pPr>
            <a:r>
              <a:rPr sz="2000" b="1" spc="220" dirty="0">
                <a:solidFill>
                  <a:srgbClr val="252525"/>
                </a:solidFill>
                <a:latin typeface="Calibri"/>
                <a:cs typeface="Calibri"/>
              </a:rPr>
              <a:t>Профицит</a:t>
            </a:r>
            <a:r>
              <a:rPr sz="2000" b="1" spc="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252525"/>
                </a:solidFill>
                <a:latin typeface="Calibri"/>
                <a:cs typeface="Calibri"/>
              </a:rPr>
              <a:t>бюджета</a:t>
            </a:r>
            <a:r>
              <a:rPr sz="2000" b="1" spc="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000" b="1" spc="5" dirty="0">
                <a:solidFill>
                  <a:srgbClr val="252525"/>
                </a:solidFill>
                <a:latin typeface="Calibri"/>
                <a:cs typeface="Calibri"/>
              </a:rPr>
              <a:t>–</a:t>
            </a:r>
            <a:r>
              <a:rPr sz="2000" b="1" spc="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60" dirty="0">
                <a:solidFill>
                  <a:srgbClr val="252525"/>
                </a:solidFill>
                <a:latin typeface="Calibri"/>
                <a:cs typeface="Calibri"/>
              </a:rPr>
              <a:t>превышение</a:t>
            </a:r>
            <a:r>
              <a:rPr sz="180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00" dirty="0">
                <a:solidFill>
                  <a:srgbClr val="252525"/>
                </a:solidFill>
                <a:latin typeface="Calibri"/>
                <a:cs typeface="Calibri"/>
              </a:rPr>
              <a:t>доходов</a:t>
            </a:r>
            <a:r>
              <a:rPr sz="180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252525"/>
                </a:solidFill>
                <a:latin typeface="Calibri"/>
                <a:cs typeface="Calibri"/>
              </a:rPr>
              <a:t>бюджета  </a:t>
            </a:r>
            <a:r>
              <a:rPr sz="1800" spc="130" dirty="0">
                <a:solidFill>
                  <a:srgbClr val="252525"/>
                </a:solidFill>
                <a:latin typeface="Calibri"/>
                <a:cs typeface="Calibri"/>
              </a:rPr>
              <a:t>над</a:t>
            </a:r>
            <a:r>
              <a:rPr sz="1800" spc="-1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800" spc="150" dirty="0">
                <a:solidFill>
                  <a:srgbClr val="252525"/>
                </a:solidFill>
                <a:latin typeface="Calibri"/>
                <a:cs typeface="Calibri"/>
              </a:rPr>
              <a:t>егорасходами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alibri"/>
              <a:cs typeface="Calibri"/>
            </a:endParaRPr>
          </a:p>
          <a:p>
            <a:pPr marR="31115" algn="r">
              <a:lnSpc>
                <a:spcPct val="100000"/>
              </a:lnSpc>
            </a:pPr>
            <a:r>
              <a:rPr sz="1600" b="1" spc="-5" dirty="0">
                <a:solidFill>
                  <a:srgbClr val="888888"/>
                </a:solidFill>
                <a:latin typeface="Bookman Old Style"/>
                <a:cs typeface="Bookman Old Style"/>
              </a:rPr>
              <a:t>3</a:t>
            </a:r>
            <a:endParaRPr sz="160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84061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1"/>
            <a:ext cx="3857652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Обеспечение жильем жителей Орловского района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 2024 году</a:t>
            </a:r>
          </a:p>
          <a:p>
            <a:pPr algn="ctr"/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25 359,1</a:t>
            </a:r>
            <a:r>
              <a:rPr lang="en-US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</a:t>
            </a:r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тыс. рублей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643051"/>
            <a:ext cx="7848872" cy="7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23 185,9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000" y="1428736"/>
            <a:ext cx="1224136" cy="857256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10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23528" y="2492897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35496" y="2928934"/>
            <a:ext cx="4176464" cy="92869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2173.2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851920" y="2714621"/>
            <a:ext cx="1224136" cy="928695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  семья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9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gray">
          <a:xfrm>
            <a:off x="5148066" y="2852938"/>
            <a:ext cx="86409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en-US" sz="15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3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4500570"/>
            <a:ext cx="5832648" cy="1357322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 в сельской местности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5400000" y="4572008"/>
            <a:ext cx="1224136" cy="857256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3 семьи</a:t>
            </a:r>
            <a:endParaRPr lang="en-US" sz="1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89959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30066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800" dirty="0" smtClean="0"/>
          </a:p>
          <a:p>
            <a:pPr algn="ctr"/>
            <a:r>
              <a:rPr lang="ru-RU" sz="1800" dirty="0"/>
              <a:t>Расходы по транспортировке пациентов, страдающих хронической почечной недостаточностью, от места их фактического проживания до места получения медицинской </a:t>
            </a:r>
            <a:r>
              <a:rPr lang="ru-RU" sz="1800" dirty="0" smtClean="0"/>
              <a:t>помощи 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  <a:t>3313,3 тыс.рублей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30066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/>
              <a:t>Выплата стипендий студентам и ординаторам государственных образовательных учреждений </a:t>
            </a:r>
            <a:r>
              <a:rPr lang="ru-RU" sz="1800" dirty="0" smtClean="0"/>
              <a:t>профессионального </a:t>
            </a:r>
            <a:r>
              <a:rPr lang="ru-RU" sz="1800" dirty="0"/>
              <a:t>образования медицинского </a:t>
            </a:r>
            <a:r>
              <a:rPr lang="ru-RU" sz="1800" dirty="0" smtClean="0"/>
              <a:t>профиля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 1056,5 </a:t>
            </a:r>
            <a:r>
              <a:rPr lang="ru-RU" sz="1800" dirty="0" err="1" smtClean="0">
                <a:solidFill>
                  <a:srgbClr val="002060"/>
                </a:solidFill>
              </a:rPr>
              <a:t>тыс.рублей</a:t>
            </a:r>
            <a:endParaRPr lang="ru-RU" sz="1800" dirty="0" smtClean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714356"/>
            <a:ext cx="77153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на здравоохранение-4,6 </a:t>
            </a:r>
            <a:r>
              <a:rPr lang="ru-RU" dirty="0" err="1" smtClean="0"/>
              <a:t>млн.рублей</a:t>
            </a:r>
            <a:endParaRPr lang="ru-RU" dirty="0"/>
          </a:p>
        </p:txBody>
      </p:sp>
      <p:pic>
        <p:nvPicPr>
          <p:cNvPr id="3074" name="Picture 2" descr="Picture backgroun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92600"/>
            <a:ext cx="3974976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4364518"/>
            <a:ext cx="4041775" cy="22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554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357166"/>
            <a:ext cx="5630859" cy="15001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2024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году по Управлению образования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791.6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млн.рублей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3214678" y="2071678"/>
          <a:ext cx="557216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214282" y="2071678"/>
            <a:ext cx="2928958" cy="4572032"/>
            <a:chOff x="9" y="0"/>
            <a:chExt cx="3252834" cy="428630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" y="0"/>
              <a:ext cx="3094158" cy="428630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" y="1607364"/>
              <a:ext cx="3252834" cy="1993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Федеральный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бюджет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44,4</a:t>
              </a:r>
              <a:r>
                <a:rPr lang="en-US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млн.рублей</a:t>
              </a:r>
              <a:endParaRPr lang="ru-RU" sz="32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857224" y="2357430"/>
            <a:ext cx="1500198" cy="1498697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258411"/>
            <a:ext cx="2074314" cy="15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858016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-</a:t>
            </a:r>
            <a:r>
              <a:rPr lang="ru-RU" sz="3100" dirty="0" smtClean="0">
                <a:latin typeface="+mn-lt"/>
              </a:rPr>
              <a:t>О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плата труда и начисления на оплату             труда -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100.6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млн.рублей</a:t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-Коммунальные услуги-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43.4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млн. рублей</a:t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-Услуги по содержанию имущества-29,9 </a:t>
            </a:r>
            <a:r>
              <a:rPr lang="ru-RU" sz="31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млн.рублей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-Питание школьников-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9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,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8 </a:t>
            </a:r>
            <a:r>
              <a:rPr lang="ru-RU" sz="31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млн.рублей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-Закупка молока и продуктов питания-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5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,</a:t>
            </a:r>
            <a:r>
              <a:rPr lang="en-US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5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млн.рублей</a:t>
            </a:r>
            <a:r>
              <a:rPr lang="ru-RU" sz="3100" dirty="0" smtClean="0">
                <a:latin typeface="+mn-lt"/>
              </a:rPr>
              <a:t/>
            </a:r>
            <a:br>
              <a:rPr lang="ru-RU" sz="3100" dirty="0" smtClean="0">
                <a:latin typeface="+mn-lt"/>
              </a:rPr>
            </a:br>
            <a:endParaRPr lang="ru-RU" sz="3100" dirty="0" smtClean="0">
              <a:latin typeface="+mn-lt"/>
            </a:endParaRPr>
          </a:p>
        </p:txBody>
      </p:sp>
      <p:pic>
        <p:nvPicPr>
          <p:cNvPr id="4099" name="Picture 2" descr="https://encrypted-tbn0.gstatic.com/images?q=tbn:ANd9GcRNw5H6-Hj0TIecP9lH9n7FWUsSekwp0NyCgCCeSrv0IGo3a-Rav6H9lvY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992"/>
            <a:ext cx="22145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Картинки по запросу коммунальные усл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Картинки по запросу материальные зат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657864"/>
            <a:ext cx="2214576" cy="115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162317"/>
            <a:ext cx="2214578" cy="132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4430719"/>
            <a:ext cx="2214576" cy="1086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575" y="2614600"/>
            <a:ext cx="220184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173.8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2714612" y="1643050"/>
          <a:ext cx="621510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57200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" y="369670"/>
            <a:ext cx="2500330" cy="1355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" y="2086722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85720" y="571480"/>
            <a:ext cx="8501122" cy="2143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ДС №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«Колосок» в сумме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533.0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тыс.руб.: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Огнезащитная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обработка деревянных конструкций кровли здания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-164,0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 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ыборочный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ремонт асфальтобетона на территории учреждения - 369,0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dirty="0" smtClean="0"/>
          </a:p>
          <a:p>
            <a:r>
              <a:rPr lang="ru-RU" dirty="0" smtClean="0"/>
              <a:t> 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9083"/>
            <a:ext cx="3733481" cy="38107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9083"/>
            <a:ext cx="3810000" cy="381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304801"/>
            <a:ext cx="8358246" cy="1396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ДС №9 «Солнышко» х.Камышевка</a:t>
            </a: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сумме 939,0 тыс.руб.: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-монтаж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системы видеонаблюдения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-233,0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тыс. руб.;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монтаж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демонтаж  ограждения территории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-706,0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76546"/>
            <a:ext cx="3491880" cy="3504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76544"/>
            <a:ext cx="3168352" cy="34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211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428604"/>
            <a:ext cx="8358246" cy="1571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МБДОУ детский сад №12 «Сказка» -1,2 тыс.рублей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-выборочный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в здании (замена оконных и дверных блоков)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-1,2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44703"/>
            <a:ext cx="8064896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42844" y="160338"/>
            <a:ext cx="8858312" cy="2332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Монтаж системы оповещения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</a:rPr>
              <a:t>для обеспечения антитеррористической защищенности в размере более 1,0 </a:t>
            </a:r>
            <a:r>
              <a:rPr lang="ru-RU" b="1" u="sng" dirty="0" err="1">
                <a:solidFill>
                  <a:schemeClr val="tx2">
                    <a:lumMod val="75000"/>
                  </a:schemeClr>
                </a:solidFill>
              </a:rPr>
              <a:t>млн.руб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</a:rPr>
              <a:t>. в следующих учреждениях;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-МБДОУ Детский сад № 11 «Теремок ,МБДОУ Детский сад № 12  « Сказка»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МБДОУ Детский сад № 1 «Березка» ,МБДОУ Детский сад № 20 «Родничок» ,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МБДОУ детский сад № 2 «Колосок» , МБДОУ Детский сад № 10 «Радуга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»,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МБДОУ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Детский сад № 17 «Колобок» </a:t>
            </a:r>
          </a:p>
          <a:p>
            <a:pPr algn="ctr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/>
              <a:t>-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" y="2667411"/>
            <a:ext cx="4133850" cy="3569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58" y="2667411"/>
            <a:ext cx="3810000" cy="35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160338"/>
            <a:ext cx="8358246" cy="2332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детский сад №7 «Солнышко» -1976,0 тыс.рублей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-Выборочный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в здании (замена напольного покрытия в актовом зале)- 176,0 тыс. руб.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-Выборочный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в здании (эвакуационный выход)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-100,0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 системы отопления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-1700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45296"/>
            <a:ext cx="3096344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45296"/>
            <a:ext cx="316835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4282" y="4786322"/>
            <a:ext cx="8715436" cy="1643074"/>
          </a:xfrm>
          <a:custGeom>
            <a:avLst/>
            <a:gdLst/>
            <a:ahLst/>
            <a:cxnLst/>
            <a:rect l="l" t="t" r="r" b="b"/>
            <a:pathLst>
              <a:path w="6858000" h="2844165">
                <a:moveTo>
                  <a:pt x="6858000" y="0"/>
                </a:moveTo>
                <a:lnTo>
                  <a:pt x="0" y="0"/>
                </a:lnTo>
                <a:lnTo>
                  <a:pt x="0" y="2843784"/>
                </a:lnTo>
                <a:lnTo>
                  <a:pt x="6858000" y="2843784"/>
                </a:lnTo>
                <a:lnTo>
                  <a:pt x="685800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 муниципальных образований,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сельских поселений, входящих в состав Орловского района</a:t>
            </a:r>
            <a:endParaRPr sz="2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191" y="198691"/>
            <a:ext cx="7992533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3600" b="1" spc="635" dirty="0" smtClean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spc="635" dirty="0" smtClean="0">
                <a:latin typeface="+mn-lt"/>
                <a:cs typeface="Calibri"/>
              </a:rPr>
              <a:t>ОРЛОВСКИЙ РАЙОН</a:t>
            </a:r>
            <a:endParaRPr sz="3600" dirty="0">
              <a:latin typeface="+mn-lt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0582"/>
            <a:ext cx="9144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8000" y="0"/>
                </a:lnTo>
              </a:path>
            </a:pathLst>
          </a:custGeom>
          <a:ln w="25400">
            <a:solidFill>
              <a:srgbClr val="2B96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82669"/>
            <a:ext cx="9144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685800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2B96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39020" y="5390959"/>
            <a:ext cx="72136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18521" y="6107810"/>
            <a:ext cx="2239433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2844" y="1571612"/>
            <a:ext cx="8715436" cy="31566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marR="1222375">
              <a:lnSpc>
                <a:spcPct val="100000"/>
              </a:lnSpc>
              <a:spcBef>
                <a:spcPts val="95"/>
              </a:spcBef>
            </a:pPr>
            <a:r>
              <a:rPr lang="ru-RU" sz="2200" spc="300" dirty="0" smtClean="0">
                <a:solidFill>
                  <a:srgbClr val="252525"/>
                </a:solidFill>
                <a:latin typeface="+mn-lt"/>
                <a:cs typeface="Calibri"/>
              </a:rPr>
              <a:t>Муниципальное образование Ростовской области </a:t>
            </a:r>
            <a:r>
              <a:rPr sz="2200" spc="300" dirty="0" err="1" smtClean="0">
                <a:solidFill>
                  <a:srgbClr val="252525"/>
                </a:solidFill>
                <a:latin typeface="+mn-lt"/>
                <a:cs typeface="Calibri"/>
              </a:rPr>
              <a:t>Российской</a:t>
            </a:r>
            <a:r>
              <a:rPr sz="2200" spc="300" dirty="0" smtClean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spc="300" dirty="0" err="1" smtClean="0">
                <a:solidFill>
                  <a:srgbClr val="252525"/>
                </a:solidFill>
                <a:latin typeface="+mn-lt"/>
                <a:cs typeface="Calibri"/>
              </a:rPr>
              <a:t>Федерации</a:t>
            </a:r>
            <a:endParaRPr lang="ru-RU" sz="2200" spc="300" dirty="0" smtClean="0">
              <a:solidFill>
                <a:srgbClr val="252525"/>
              </a:solidFill>
              <a:latin typeface="+mn-lt"/>
              <a:cs typeface="Calibri"/>
            </a:endParaRPr>
          </a:p>
          <a:p>
            <a:pPr marL="25400" marR="1222375">
              <a:lnSpc>
                <a:spcPct val="100000"/>
              </a:lnSpc>
              <a:spcBef>
                <a:spcPts val="95"/>
              </a:spcBef>
            </a:pPr>
            <a:r>
              <a:rPr sz="2200" spc="300" dirty="0" smtClean="0">
                <a:solidFill>
                  <a:srgbClr val="252525"/>
                </a:solidFill>
                <a:latin typeface="+mn-lt"/>
                <a:cs typeface="Calibri"/>
              </a:rPr>
              <a:t>  </a:t>
            </a:r>
            <a:endParaRPr lang="ru-RU" sz="2200" spc="300" dirty="0" smtClean="0">
              <a:solidFill>
                <a:srgbClr val="252525"/>
              </a:solidFill>
              <a:latin typeface="+mn-lt"/>
              <a:cs typeface="Calibri"/>
            </a:endParaRPr>
          </a:p>
          <a:p>
            <a:pPr marL="25400" marR="1222375">
              <a:lnSpc>
                <a:spcPct val="100000"/>
              </a:lnSpc>
              <a:spcBef>
                <a:spcPts val="95"/>
              </a:spcBef>
            </a:pPr>
            <a:r>
              <a:rPr lang="ru-RU" sz="2200" b="1" spc="285" dirty="0" smtClean="0">
                <a:solidFill>
                  <a:srgbClr val="252525"/>
                </a:solidFill>
                <a:latin typeface="+mn-lt"/>
                <a:cs typeface="Calibri"/>
              </a:rPr>
              <a:t>Год</a:t>
            </a:r>
            <a:r>
              <a:rPr sz="2200" b="1" spc="35" dirty="0" smtClean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b="1" spc="285" dirty="0" err="1" smtClean="0">
                <a:solidFill>
                  <a:srgbClr val="252525"/>
                </a:solidFill>
                <a:latin typeface="+mn-lt"/>
                <a:cs typeface="Calibri"/>
              </a:rPr>
              <a:t>образования</a:t>
            </a:r>
            <a:r>
              <a:rPr lang="ru-RU" sz="2200" b="1" spc="285" dirty="0" smtClean="0">
                <a:solidFill>
                  <a:srgbClr val="252525"/>
                </a:solidFill>
                <a:latin typeface="+mn-lt"/>
                <a:cs typeface="Calibri"/>
              </a:rPr>
              <a:t> 1924</a:t>
            </a:r>
            <a:endParaRPr sz="2150" dirty="0" smtClean="0">
              <a:latin typeface="+mn-lt"/>
              <a:cs typeface="Calibri"/>
            </a:endParaRPr>
          </a:p>
          <a:p>
            <a:pPr marL="52705" marR="4387850">
              <a:lnSpc>
                <a:spcPct val="100000"/>
              </a:lnSpc>
            </a:pPr>
            <a:r>
              <a:rPr sz="2200" b="1" spc="300" dirty="0" err="1" smtClean="0">
                <a:solidFill>
                  <a:srgbClr val="252525"/>
                </a:solidFill>
                <a:latin typeface="+mn-lt"/>
                <a:cs typeface="Calibri"/>
              </a:rPr>
              <a:t>Площадь</a:t>
            </a:r>
            <a:r>
              <a:rPr sz="2200" b="1" spc="300" dirty="0" smtClean="0">
                <a:solidFill>
                  <a:srgbClr val="252525"/>
                </a:solidFill>
                <a:latin typeface="+mn-lt"/>
                <a:cs typeface="Calibri"/>
              </a:rPr>
              <a:t>  </a:t>
            </a:r>
            <a:r>
              <a:rPr lang="ru-RU" sz="2200" spc="105" dirty="0" smtClean="0">
                <a:solidFill>
                  <a:srgbClr val="252525"/>
                </a:solidFill>
                <a:latin typeface="+mn-lt"/>
                <a:cs typeface="Calibri"/>
              </a:rPr>
              <a:t>3,3</a:t>
            </a:r>
            <a:r>
              <a:rPr sz="2200" spc="105" dirty="0" smtClean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spc="165" dirty="0">
                <a:solidFill>
                  <a:srgbClr val="252525"/>
                </a:solidFill>
                <a:latin typeface="+mn-lt"/>
                <a:cs typeface="Calibri"/>
              </a:rPr>
              <a:t>тыс.</a:t>
            </a:r>
            <a:r>
              <a:rPr sz="2200" spc="-15" dirty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spc="195" dirty="0">
                <a:solidFill>
                  <a:srgbClr val="252525"/>
                </a:solidFill>
                <a:latin typeface="+mn-lt"/>
                <a:cs typeface="Calibri"/>
              </a:rPr>
              <a:t>км</a:t>
            </a:r>
            <a:r>
              <a:rPr sz="2175" spc="292" baseline="24904" dirty="0">
                <a:solidFill>
                  <a:srgbClr val="252525"/>
                </a:solidFill>
                <a:latin typeface="+mn-lt"/>
                <a:cs typeface="Calibri"/>
              </a:rPr>
              <a:t>2  </a:t>
            </a:r>
            <a:r>
              <a:rPr sz="2200" b="1" spc="320" dirty="0">
                <a:solidFill>
                  <a:srgbClr val="252525"/>
                </a:solidFill>
                <a:latin typeface="+mn-lt"/>
                <a:cs typeface="Calibri"/>
              </a:rPr>
              <a:t>Население</a:t>
            </a:r>
            <a:endParaRPr sz="2200" dirty="0">
              <a:latin typeface="+mn-lt"/>
              <a:cs typeface="Calibri"/>
            </a:endParaRPr>
          </a:p>
          <a:p>
            <a:pPr marL="52705">
              <a:lnSpc>
                <a:spcPct val="100000"/>
              </a:lnSpc>
            </a:pPr>
            <a:r>
              <a:rPr lang="ru-RU" sz="2200" spc="100" dirty="0" smtClean="0">
                <a:solidFill>
                  <a:srgbClr val="252525"/>
                </a:solidFill>
                <a:latin typeface="+mn-lt"/>
                <a:cs typeface="Calibri"/>
              </a:rPr>
              <a:t>32,1</a:t>
            </a:r>
            <a:r>
              <a:rPr sz="2200" spc="100" dirty="0" smtClean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spc="165" dirty="0">
                <a:solidFill>
                  <a:srgbClr val="252525"/>
                </a:solidFill>
                <a:latin typeface="+mn-lt"/>
                <a:cs typeface="Calibri"/>
              </a:rPr>
              <a:t>тыс.</a:t>
            </a:r>
            <a:r>
              <a:rPr sz="2200" spc="20" dirty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spc="260" dirty="0">
                <a:solidFill>
                  <a:srgbClr val="252525"/>
                </a:solidFill>
                <a:latin typeface="+mn-lt"/>
                <a:cs typeface="Calibri"/>
              </a:rPr>
              <a:t>человек</a:t>
            </a:r>
            <a:endParaRPr sz="2200" dirty="0">
              <a:latin typeface="+mn-lt"/>
              <a:cs typeface="Calibri"/>
            </a:endParaRPr>
          </a:p>
          <a:p>
            <a:pPr marL="52705">
              <a:lnSpc>
                <a:spcPct val="100000"/>
              </a:lnSpc>
              <a:spcBef>
                <a:spcPts val="780"/>
              </a:spcBef>
            </a:pPr>
            <a:r>
              <a:rPr sz="2200" b="1" spc="315" dirty="0">
                <a:solidFill>
                  <a:srgbClr val="252525"/>
                </a:solidFill>
                <a:latin typeface="+mn-lt"/>
                <a:cs typeface="Calibri"/>
              </a:rPr>
              <a:t>Административный</a:t>
            </a:r>
            <a:r>
              <a:rPr sz="2200" b="1" spc="140" dirty="0">
                <a:solidFill>
                  <a:srgbClr val="252525"/>
                </a:solidFill>
                <a:latin typeface="+mn-lt"/>
                <a:cs typeface="Calibri"/>
              </a:rPr>
              <a:t> </a:t>
            </a:r>
            <a:r>
              <a:rPr sz="2200" b="1" spc="315" dirty="0">
                <a:solidFill>
                  <a:srgbClr val="252525"/>
                </a:solidFill>
                <a:latin typeface="+mn-lt"/>
                <a:cs typeface="Calibri"/>
              </a:rPr>
              <a:t>центр</a:t>
            </a:r>
            <a:endParaRPr sz="2200" dirty="0">
              <a:latin typeface="+mn-lt"/>
              <a:cs typeface="Calibri"/>
            </a:endParaRPr>
          </a:p>
          <a:p>
            <a:pPr marL="52705">
              <a:lnSpc>
                <a:spcPts val="2410"/>
              </a:lnSpc>
            </a:pPr>
            <a:r>
              <a:rPr lang="ru-RU" sz="2200" spc="260" dirty="0" smtClean="0">
                <a:solidFill>
                  <a:srgbClr val="252525"/>
                </a:solidFill>
                <a:latin typeface="+mn-lt"/>
                <a:cs typeface="Calibri"/>
              </a:rPr>
              <a:t>П.Орловский</a:t>
            </a:r>
            <a:endParaRPr sz="2200" dirty="0">
              <a:latin typeface="+mn-lt"/>
              <a:cs typeface="Calibri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214554"/>
            <a:ext cx="246064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9104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160338"/>
            <a:ext cx="8358246" cy="1540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МБДОУ детский сад №1 «Березка» -431,0 тыс.рублей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 приобретение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 установка котлов отопления «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ИШМА-100-431,0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dirty="0"/>
              <a:t> 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916832"/>
            <a:ext cx="8736906" cy="46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42852"/>
            <a:ext cx="5429288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Начальное общее, основное общее, среднее общее образование-376,4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000364" y="1785926"/>
          <a:ext cx="6143636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 descr="pervoklassnik-za-urokam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4357694"/>
            <a:ext cx="2786082" cy="2071702"/>
          </a:xfrm>
          <a:prstGeom prst="rect">
            <a:avLst/>
          </a:prstGeom>
        </p:spPr>
      </p:pic>
      <p:pic>
        <p:nvPicPr>
          <p:cNvPr id="8" name="Рисунок 7" descr="shkol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357166"/>
            <a:ext cx="2665649" cy="1897942"/>
          </a:xfrm>
          <a:prstGeom prst="rect">
            <a:avLst/>
          </a:prstGeom>
        </p:spPr>
      </p:pic>
      <p:pic>
        <p:nvPicPr>
          <p:cNvPr id="9" name="Рисунок 8" descr="iJ0SC1OY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720" y="2357430"/>
            <a:ext cx="2714612" cy="173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043890" cy="1357322"/>
          </a:xfr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Обеспечение питанием школьников</a:t>
            </a:r>
            <a:br>
              <a:rPr lang="ru-RU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0" y="2143116"/>
          <a:ext cx="9144000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4014120" cy="2590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413096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97717"/>
            <a:ext cx="8043890" cy="2000264"/>
          </a:xfr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Ежемесячного вознаграждения за классное руководство -29,9 млн. рублей</a:t>
            </a:r>
            <a:endParaRPr lang="ru-RU" sz="320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0" y="2995698"/>
            <a:ext cx="3196930" cy="3457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55" y="2995698"/>
            <a:ext cx="3698222" cy="34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345352"/>
          </a:xfr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80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обеспечение деятельности советников директоров -3198,0 </a:t>
            </a:r>
            <a:r>
              <a:rPr lang="ru-RU" sz="180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тыс.рублей</a:t>
            </a:r>
            <a:endParaRPr lang="ru-RU" sz="180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user\Pictures\123\depositphotos_252412048_xl-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869" y="2060848"/>
            <a:ext cx="7891221" cy="451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9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43932" cy="11430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95180" y="3214686"/>
            <a:ext cx="3448819" cy="17145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Донская СОШ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13" y="1643050"/>
            <a:ext cx="2938167" cy="1444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19" y="4956918"/>
            <a:ext cx="2952194" cy="1639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51"/>
            <a:ext cx="5796136" cy="502631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097475" y="1987379"/>
            <a:ext cx="3143272" cy="12858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бюджет-1,1.рублей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5559" y="4974914"/>
            <a:ext cx="2857520" cy="17145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2,3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4923414" y="4898364"/>
            <a:ext cx="2000264" cy="660082"/>
          </a:xfrm>
          <a:prstGeom prst="curved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58204" cy="2428892"/>
          </a:xfr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№1: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/>
              <a:t>- Выборочный капитальный ремонт (ремонт служебных помещение, ремонт электроосветительной системы, напольное покрытие) – более 4,0 млн. руб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-Приобретение МФУ (для проведения ГИА)-499,4 </a:t>
            </a:r>
            <a:r>
              <a:rPr lang="ru-RU" sz="1800" dirty="0" err="1" smtClean="0"/>
              <a:t>тыс.рублей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78101"/>
            <a:ext cx="3419872" cy="25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09" y="3395812"/>
            <a:ext cx="3236629" cy="25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214282" y="500042"/>
            <a:ext cx="8572560" cy="2286016"/>
          </a:xfr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№2 -194,0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Выборочный капитальный ремонт электроосветительной системы в здании  194,0 тыс. руб.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37535"/>
            <a:ext cx="5184576" cy="37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143140"/>
          </a:xfr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№3 – 888,0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>-</a:t>
            </a:r>
            <a:r>
              <a:rPr lang="ru-RU" sz="1800" dirty="0"/>
              <a:t>Монтаж </a:t>
            </a:r>
            <a:r>
              <a:rPr lang="ru-RU" sz="1800" dirty="0" smtClean="0"/>
              <a:t>системы </a:t>
            </a:r>
            <a:r>
              <a:rPr lang="ru-RU" sz="1800" dirty="0"/>
              <a:t>оповещения и управления эвакуацией для обеспечения антитеррористической защищенности в размере 290,0 </a:t>
            </a:r>
            <a:r>
              <a:rPr lang="ru-RU" sz="1800" dirty="0" err="1"/>
              <a:t>тыс.руб</a:t>
            </a:r>
            <a:r>
              <a:rPr lang="ru-RU" sz="1800" dirty="0"/>
              <a:t>.;</a:t>
            </a:r>
            <a:br>
              <a:rPr lang="ru-RU" sz="1800" dirty="0"/>
            </a:br>
            <a:r>
              <a:rPr lang="ru-RU" sz="1800" dirty="0"/>
              <a:t>-Выборочный капитальный ремонт системы отопления 598,0 тыс. руб.</a:t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 </a:t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2759263"/>
            <a:ext cx="3861048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88" y="2787645"/>
            <a:ext cx="3665552" cy="38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00042"/>
            <a:ext cx="8643998" cy="2143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Красноармейская   СОШ-2066,0 тыс.рублей: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Монтаж объектного оборудования аппаратно-программного комплекса системы передачи извещений  ( монтаж ретранслятора) в размере 66,0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-Монтаж системы оповещения в здании школы на сумму 2,0 млн. руб.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000806"/>
            <a:ext cx="3759969" cy="3200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1" y="3000806"/>
            <a:ext cx="4004280" cy="32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3999" cy="62865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6213" y="567690"/>
            <a:ext cx="4961671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90" dirty="0">
                <a:latin typeface="Tahoma"/>
                <a:cs typeface="Tahoma"/>
              </a:rPr>
              <a:t>С</a:t>
            </a:r>
            <a:r>
              <a:rPr sz="2800" b="1" spc="80" dirty="0">
                <a:latin typeface="Tahoma"/>
                <a:cs typeface="Tahoma"/>
              </a:rPr>
              <a:t>О</a:t>
            </a:r>
            <a:r>
              <a:rPr sz="2800" b="1" spc="90" dirty="0">
                <a:latin typeface="Tahoma"/>
                <a:cs typeface="Tahoma"/>
              </a:rPr>
              <a:t>Д</a:t>
            </a:r>
            <a:r>
              <a:rPr sz="2800" b="1" spc="80" dirty="0">
                <a:latin typeface="Tahoma"/>
                <a:cs typeface="Tahoma"/>
              </a:rPr>
              <a:t>Е</a:t>
            </a:r>
            <a:r>
              <a:rPr sz="2800" b="1" spc="85" dirty="0">
                <a:latin typeface="Tahoma"/>
                <a:cs typeface="Tahoma"/>
              </a:rPr>
              <a:t>РЖ</a:t>
            </a:r>
            <a:r>
              <a:rPr sz="2800" b="1" spc="90" dirty="0">
                <a:latin typeface="Tahoma"/>
                <a:cs typeface="Tahoma"/>
              </a:rPr>
              <a:t>А</a:t>
            </a:r>
            <a:r>
              <a:rPr sz="2800" b="1" spc="85" dirty="0">
                <a:latin typeface="Tahoma"/>
                <a:cs typeface="Tahoma"/>
              </a:rPr>
              <a:t>Н</a:t>
            </a:r>
            <a:r>
              <a:rPr sz="2800" b="1" spc="100" dirty="0">
                <a:latin typeface="Tahoma"/>
                <a:cs typeface="Tahoma"/>
              </a:rPr>
              <a:t>И</a:t>
            </a:r>
            <a:r>
              <a:rPr sz="2800" b="1" spc="80" dirty="0">
                <a:latin typeface="Tahoma"/>
                <a:cs typeface="Tahoma"/>
              </a:rPr>
              <a:t>Е</a:t>
            </a:r>
            <a:r>
              <a:rPr sz="2800" b="1" spc="-5" dirty="0">
                <a:latin typeface="Tahoma"/>
                <a:cs typeface="Tahoma"/>
              </a:rPr>
              <a:t>: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86776" y="1071546"/>
            <a:ext cx="605704" cy="3753591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509"/>
              </a:spcBef>
            </a:pPr>
            <a:endParaRPr lang="ru-RU" sz="1300" dirty="0" smtClean="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  <a:spcBef>
                <a:spcPts val="509"/>
              </a:spcBef>
            </a:pPr>
            <a:r>
              <a:rPr lang="en-US" sz="1300" dirty="0" smtClean="0">
                <a:latin typeface="Tahoma"/>
                <a:cs typeface="Tahoma"/>
              </a:rPr>
              <a:t>5</a:t>
            </a:r>
            <a:endParaRPr lang="ru-RU" sz="1300" dirty="0" smtClean="0">
              <a:latin typeface="Tahoma"/>
              <a:cs typeface="Tahoma"/>
            </a:endParaRPr>
          </a:p>
          <a:p>
            <a:pPr marL="107950">
              <a:lnSpc>
                <a:spcPct val="100000"/>
              </a:lnSpc>
              <a:spcBef>
                <a:spcPts val="409"/>
              </a:spcBef>
            </a:pPr>
            <a:r>
              <a:rPr lang="en-US" sz="1300" dirty="0" smtClean="0">
                <a:latin typeface="Tahoma"/>
                <a:cs typeface="Tahoma"/>
              </a:rPr>
              <a:t>6-8</a:t>
            </a:r>
            <a:endParaRPr sz="1300" dirty="0" smtClean="0">
              <a:latin typeface="Tahoma"/>
              <a:cs typeface="Tahoma"/>
            </a:endParaRPr>
          </a:p>
          <a:p>
            <a:pPr marL="94615">
              <a:lnSpc>
                <a:spcPct val="100000"/>
              </a:lnSpc>
              <a:spcBef>
                <a:spcPts val="400"/>
              </a:spcBef>
            </a:pPr>
            <a:r>
              <a:rPr lang="en-US" sz="1300" dirty="0" smtClean="0">
                <a:latin typeface="Tahoma"/>
                <a:cs typeface="Tahoma"/>
              </a:rPr>
              <a:t>9</a:t>
            </a:r>
            <a:endParaRPr sz="1300" dirty="0">
              <a:latin typeface="Tahoma"/>
              <a:cs typeface="Tahoma"/>
            </a:endParaRPr>
          </a:p>
          <a:p>
            <a:pPr marL="53975">
              <a:lnSpc>
                <a:spcPct val="100000"/>
              </a:lnSpc>
              <a:spcBef>
                <a:spcPts val="405"/>
              </a:spcBef>
            </a:pPr>
            <a:r>
              <a:rPr lang="en-US" sz="1300" b="1" spc="-5" dirty="0" smtClean="0">
                <a:latin typeface="Tahoma"/>
                <a:cs typeface="Tahoma"/>
              </a:rPr>
              <a:t>10-12</a:t>
            </a:r>
            <a:endParaRPr sz="1300" dirty="0">
              <a:latin typeface="Tahoma"/>
              <a:cs typeface="Tahoma"/>
            </a:endParaRPr>
          </a:p>
          <a:p>
            <a:pPr marL="65405">
              <a:lnSpc>
                <a:spcPct val="100000"/>
              </a:lnSpc>
              <a:spcBef>
                <a:spcPts val="240"/>
              </a:spcBef>
            </a:pPr>
            <a:r>
              <a:rPr lang="ru-RU" sz="1400" dirty="0" smtClean="0">
                <a:latin typeface="Tahoma"/>
                <a:cs typeface="Tahoma"/>
              </a:rPr>
              <a:t> </a:t>
            </a:r>
            <a:r>
              <a:rPr lang="en-US" sz="1400" dirty="0" smtClean="0">
                <a:latin typeface="Tahoma"/>
                <a:cs typeface="Tahoma"/>
              </a:rPr>
              <a:t>13</a:t>
            </a:r>
            <a:endParaRPr sz="1400" dirty="0">
              <a:latin typeface="Tahoma"/>
              <a:cs typeface="Tahoma"/>
            </a:endParaRPr>
          </a:p>
          <a:p>
            <a:pPr marL="73025">
              <a:lnSpc>
                <a:spcPct val="100000"/>
              </a:lnSpc>
              <a:spcBef>
                <a:spcPts val="85"/>
              </a:spcBef>
            </a:pPr>
            <a:r>
              <a:rPr lang="en-US" sz="1400" dirty="0" smtClean="0">
                <a:latin typeface="Tahoma"/>
                <a:cs typeface="Tahoma"/>
              </a:rPr>
              <a:t>14-20</a:t>
            </a:r>
            <a:endParaRPr sz="1400" dirty="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  <a:spcBef>
                <a:spcPts val="210"/>
              </a:spcBef>
            </a:pPr>
            <a:r>
              <a:rPr lang="en-US" sz="1300" b="1" spc="-5" dirty="0" smtClean="0">
                <a:latin typeface="Tahoma"/>
                <a:cs typeface="Tahoma"/>
              </a:rPr>
              <a:t>21</a:t>
            </a:r>
            <a:endParaRPr sz="1300" dirty="0">
              <a:latin typeface="Tahoma"/>
              <a:cs typeface="Tahoma"/>
            </a:endParaRPr>
          </a:p>
          <a:p>
            <a:pPr marL="67310">
              <a:lnSpc>
                <a:spcPts val="1545"/>
              </a:lnSpc>
              <a:spcBef>
                <a:spcPts val="405"/>
              </a:spcBef>
            </a:pPr>
            <a:r>
              <a:rPr lang="en-US" sz="1400" dirty="0" smtClean="0">
                <a:latin typeface="Tahoma"/>
                <a:cs typeface="Tahoma"/>
              </a:rPr>
              <a:t>22-53</a:t>
            </a:r>
            <a:endParaRPr sz="1400" dirty="0">
              <a:latin typeface="Tahoma"/>
              <a:cs typeface="Tahoma"/>
            </a:endParaRPr>
          </a:p>
          <a:p>
            <a:pPr marL="67310">
              <a:lnSpc>
                <a:spcPts val="1505"/>
              </a:lnSpc>
            </a:pPr>
            <a:r>
              <a:rPr lang="en-US" sz="1400" dirty="0" smtClean="0">
                <a:latin typeface="Tahoma"/>
                <a:cs typeface="Tahoma"/>
              </a:rPr>
              <a:t>54-65</a:t>
            </a:r>
            <a:endParaRPr sz="1400" dirty="0">
              <a:latin typeface="Tahoma"/>
              <a:cs typeface="Tahoma"/>
            </a:endParaRPr>
          </a:p>
          <a:p>
            <a:pPr marL="73025">
              <a:lnSpc>
                <a:spcPts val="1639"/>
              </a:lnSpc>
            </a:pPr>
            <a:r>
              <a:rPr lang="en-US" sz="1400" dirty="0" smtClean="0">
                <a:latin typeface="Tahoma"/>
                <a:cs typeface="Tahoma"/>
              </a:rPr>
              <a:t>66-67</a:t>
            </a:r>
            <a:endParaRPr sz="1400" dirty="0">
              <a:latin typeface="Tahoma"/>
              <a:cs typeface="Tahoma"/>
            </a:endParaRPr>
          </a:p>
          <a:p>
            <a:pPr marL="65405">
              <a:lnSpc>
                <a:spcPct val="100000"/>
              </a:lnSpc>
              <a:spcBef>
                <a:spcPts val="90"/>
              </a:spcBef>
            </a:pPr>
            <a:r>
              <a:rPr lang="en-US" sz="1400" dirty="0" smtClean="0">
                <a:latin typeface="Tahoma"/>
                <a:cs typeface="Tahoma"/>
              </a:rPr>
              <a:t>68-78</a:t>
            </a:r>
            <a:endParaRPr sz="1400" dirty="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75"/>
              </a:spcBef>
            </a:pPr>
            <a:r>
              <a:rPr lang="en-US" sz="1400" dirty="0" smtClean="0">
                <a:latin typeface="Tahoma"/>
                <a:cs typeface="Tahoma"/>
              </a:rPr>
              <a:t>79-80</a:t>
            </a:r>
            <a:endParaRPr sz="1400" dirty="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80"/>
              </a:spcBef>
            </a:pPr>
            <a:r>
              <a:rPr lang="en-US" sz="1400" dirty="0" smtClean="0">
                <a:latin typeface="Tahoma"/>
                <a:cs typeface="Tahoma"/>
              </a:rPr>
              <a:t>81-94</a:t>
            </a:r>
            <a:endParaRPr sz="1400" dirty="0">
              <a:latin typeface="Tahoma"/>
              <a:cs typeface="Tahoma"/>
            </a:endParaRPr>
          </a:p>
          <a:p>
            <a:pPr marL="59690">
              <a:lnSpc>
                <a:spcPts val="1664"/>
              </a:lnSpc>
              <a:spcBef>
                <a:spcPts val="70"/>
              </a:spcBef>
            </a:pPr>
            <a:r>
              <a:rPr lang="en-US" sz="1400" dirty="0" smtClean="0">
                <a:latin typeface="Tahoma"/>
                <a:cs typeface="Tahoma"/>
              </a:rPr>
              <a:t>85-90</a:t>
            </a:r>
            <a:endParaRPr sz="1400" dirty="0">
              <a:latin typeface="Tahoma"/>
              <a:cs typeface="Tahoma"/>
            </a:endParaRPr>
          </a:p>
          <a:p>
            <a:pPr marL="19685">
              <a:lnSpc>
                <a:spcPts val="1664"/>
              </a:lnSpc>
            </a:pPr>
            <a:endParaRPr sz="1300" dirty="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5142" y="1428736"/>
            <a:ext cx="7265670" cy="329898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455"/>
              </a:spcBef>
            </a:pP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Основные</a:t>
            </a:r>
            <a:r>
              <a:rPr sz="13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подходы</a:t>
            </a:r>
            <a:r>
              <a:rPr sz="13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 </a:t>
            </a:r>
            <a:r>
              <a:rPr sz="1300" b="1" u="heavy" spc="-5" dirty="0" err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исполнению</a:t>
            </a:r>
            <a:r>
              <a:rPr sz="1300" b="1" u="heavy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 err="1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</a:t>
            </a:r>
            <a:r>
              <a:rPr lang="en-US"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lang="ru-RU"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Орловского района</a:t>
            </a:r>
            <a:endParaRPr sz="1300" dirty="0">
              <a:latin typeface="+mn-lt"/>
              <a:cs typeface="Tahoma"/>
            </a:endParaRPr>
          </a:p>
          <a:p>
            <a:pPr marL="12700" marR="5080">
              <a:lnSpc>
                <a:spcPct val="124000"/>
              </a:lnSpc>
              <a:spcBef>
                <a:spcPts val="125"/>
              </a:spcBef>
            </a:pPr>
            <a:r>
              <a:rPr sz="1300" b="1" u="heavy" spc="-5" dirty="0" err="1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Основные</a:t>
            </a:r>
            <a:r>
              <a:rPr sz="1300" b="1" u="heavy" spc="1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10" dirty="0" err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характеристики</a:t>
            </a:r>
            <a:r>
              <a:rPr sz="1300" b="1" u="heavy" spc="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lang="ru-RU"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местного</a:t>
            </a:r>
            <a:r>
              <a:rPr sz="1300" b="1" u="heavy" spc="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</a:t>
            </a:r>
            <a:r>
              <a:rPr sz="13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консолидированного</a:t>
            </a:r>
            <a:r>
              <a:rPr sz="1300" b="1" u="heavy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</a:t>
            </a:r>
            <a:r>
              <a:rPr sz="13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 err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за</a:t>
            </a:r>
            <a:r>
              <a:rPr sz="13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202</a:t>
            </a:r>
            <a:r>
              <a:rPr lang="en-US" sz="1300" b="1" u="heavy" spc="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4</a:t>
            </a:r>
            <a:r>
              <a:rPr sz="1300" b="1" u="heavy" spc="-10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год </a:t>
            </a:r>
            <a:r>
              <a:rPr sz="1300" b="1" spc="-365" dirty="0">
                <a:solidFill>
                  <a:srgbClr val="0462C1"/>
                </a:solid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Исполнение</a:t>
            </a:r>
            <a:r>
              <a:rPr sz="1300" b="1" u="heavy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 по доходам</a:t>
            </a:r>
            <a:endParaRPr sz="1300" dirty="0">
              <a:latin typeface="+mn-lt"/>
              <a:cs typeface="Tahoma"/>
            </a:endParaRPr>
          </a:p>
          <a:p>
            <a:pPr marL="488315" marR="4166235">
              <a:lnSpc>
                <a:spcPct val="108500"/>
              </a:lnSpc>
              <a:spcBef>
                <a:spcPts val="220"/>
              </a:spcBef>
            </a:pP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налоговые</a:t>
            </a: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 неналоговые</a:t>
            </a:r>
            <a:r>
              <a:rPr sz="13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доходы </a:t>
            </a:r>
            <a:r>
              <a:rPr sz="1300" spc="-390" dirty="0">
                <a:solidFill>
                  <a:srgbClr val="0462C1"/>
                </a:solid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безвозмездные</a:t>
            </a:r>
            <a:r>
              <a:rPr sz="1300" u="sng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поступления</a:t>
            </a:r>
            <a:endParaRPr sz="1300" dirty="0">
              <a:latin typeface="+mn-lt"/>
              <a:cs typeface="Tahoma"/>
            </a:endParaRPr>
          </a:p>
          <a:p>
            <a:pPr marL="21590">
              <a:lnSpc>
                <a:spcPct val="100000"/>
              </a:lnSpc>
              <a:spcBef>
                <a:spcPts val="240"/>
              </a:spcBef>
            </a:pP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Исполнение по</a:t>
            </a:r>
            <a:r>
              <a:rPr sz="1300" b="1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расходам</a:t>
            </a:r>
            <a:r>
              <a:rPr sz="1300" b="1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</a:t>
            </a:r>
            <a:r>
              <a:rPr sz="13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endParaRPr sz="1300" dirty="0">
              <a:latin typeface="+mn-lt"/>
              <a:cs typeface="Tahoma"/>
            </a:endParaRP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здравоохранение</a:t>
            </a: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образование</a:t>
            </a:r>
            <a:endParaRPr lang="ru-RU" sz="1300" dirty="0">
              <a:latin typeface="+mn-lt"/>
              <a:cs typeface="Tahoma"/>
            </a:endParaRPr>
          </a:p>
          <a:p>
            <a:pPr marL="492759" marR="5067300">
              <a:lnSpc>
                <a:spcPct val="100000"/>
              </a:lnSpc>
              <a:spcBef>
                <a:spcPts val="100"/>
              </a:spcBef>
            </a:pPr>
            <a:r>
              <a:rPr lang="ru-RU"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культура </a:t>
            </a:r>
            <a:endParaRPr lang="ru-RU" sz="1300" dirty="0">
              <a:latin typeface="+mn-lt"/>
              <a:cs typeface="Tahoma"/>
            </a:endParaRPr>
          </a:p>
          <a:p>
            <a:pPr marL="489584">
              <a:spcBef>
                <a:spcPts val="300"/>
              </a:spcBef>
            </a:pPr>
            <a:r>
              <a:rPr lang="ru-RU"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физическая культура</a:t>
            </a:r>
            <a:r>
              <a:rPr lang="ru-RU" sz="13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lang="ru-RU"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</a:t>
            </a:r>
            <a:r>
              <a:rPr lang="ru-RU" sz="13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спорт</a:t>
            </a:r>
            <a:endParaRPr lang="ru-RU" sz="1300" dirty="0">
              <a:latin typeface="+mn-lt"/>
              <a:cs typeface="Tahoma"/>
            </a:endParaRP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социальная политика</a:t>
            </a: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жилищно-коммунальное хозяйство</a:t>
            </a: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дорожное хозяйство</a:t>
            </a:r>
          </a:p>
          <a:p>
            <a:pPr marL="26670">
              <a:lnSpc>
                <a:spcPct val="100000"/>
              </a:lnSpc>
              <a:spcBef>
                <a:spcPts val="10"/>
              </a:spcBef>
            </a:pPr>
            <a:r>
              <a:rPr sz="1300" b="1" u="heavy" spc="-5" dirty="0" err="1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Межбюджетные</a:t>
            </a:r>
            <a:r>
              <a:rPr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10" dirty="0" err="1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отношения</a:t>
            </a:r>
            <a:endParaRPr sz="1300" dirty="0">
              <a:latin typeface="+mn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71488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58" y="714356"/>
            <a:ext cx="8358246" cy="2428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Каменно-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Балковская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СОШ-2634,0 тыс.рублей: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ограждения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-260,0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-Выборочный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отопления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-1,4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-Ремонт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пожарной сигнализации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-974,0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5" y="3444806"/>
            <a:ext cx="2534949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89" y="3524460"/>
            <a:ext cx="2371479" cy="2872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24460"/>
            <a:ext cx="2631236" cy="28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07504" y="214290"/>
            <a:ext cx="8750776" cy="25666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Камышевская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СОШ-2511,0 тыс.рублей :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Монтаж технических средств видеонаблюдения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-97,0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-Благоустройство территории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о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тмостка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вокруг здания учреждения)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-252,0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тыс. руб.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-Выборочный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капитальный ремонт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кровли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(устройство водосточной системы )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362,0 тыс. руб.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Выборочный капитальный ремонт здания (система отопления, моечный цех, продуктовый склад)-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1800,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0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тыс.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руб.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857472"/>
            <a:ext cx="2773542" cy="3717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58026"/>
            <a:ext cx="2643758" cy="37164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57472"/>
            <a:ext cx="242072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-979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3705" y="548680"/>
            <a:ext cx="8643998" cy="2214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Курганенская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СОШ -254,0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Устройство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молниезащиты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здания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-254,0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тыс.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рублей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705678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5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285728"/>
            <a:ext cx="8643998" cy="2135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Широкинская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СОШ-3665,0 тыс.рублей :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Выборочный капитальный ремонт в здании ( ремонт пола в столовой и  фойе)- 606,0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-Разработку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проектно-сметной документации и прохождение промышленной экспертизы в целях газификации учреждения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259,0 тыс.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руб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 Приобретение газовых котлов КСВЛ 100(190КВ) с дутьевыми газовыми горелками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- 2,8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млн. руб.</a:t>
            </a: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41893"/>
            <a:ext cx="3312368" cy="3567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34998"/>
            <a:ext cx="2633961" cy="356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50001" y="277753"/>
            <a:ext cx="8643998" cy="2000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Островянская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СОШ-530,0 тыс.рублей 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/>
              <a:t>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приобретение узла учета газа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-530,0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тыс.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рублей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Tx/>
              <a:buChar char="-"/>
            </a:pPr>
            <a:endParaRPr lang="ru-RU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2480"/>
            <a:ext cx="5796136" cy="43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357166"/>
            <a:ext cx="8643998" cy="16316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Быстрянская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СОШ-1889,0 тыс.рублей:</a:t>
            </a:r>
          </a:p>
          <a:p>
            <a:r>
              <a:rPr lang="ru-RU" sz="1600" dirty="0"/>
              <a:t>-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Реконструкция системы видеонаблюдения в здании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-189,0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-Выборочный капитальный ремонт в здании (электроосветительная система, спортивный зал)-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1700 тыс.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руб.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2" y="2185668"/>
            <a:ext cx="4360559" cy="4448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17" y="2185667"/>
            <a:ext cx="4187957" cy="44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357165"/>
            <a:ext cx="8643998" cy="1441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cs typeface="Times New Roman" pitchFamily="18" charset="0"/>
              </a:rPr>
              <a:t>МБОУ Майорская   СОШ-220,0 тыс.рублей :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Монтаж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ограждения территории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- 220,0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7"/>
            <a:ext cx="6552728" cy="40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357166"/>
            <a:ext cx="8643998" cy="17036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Огнезащитная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</a:rPr>
              <a:t>обработка деревянных конструкций чердачных помещений на общую сумму 800,0 тыс. руб.  в следующих учреждениях: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МБОУ Майорская СОШ ,МБОУ ОСОШ № 2 ,МБОУ Пролетарская СОШ ,МБОУ Черкесская СОШ ,МБОУ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Курганенская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СОШ, МБОУ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Донская СОШ </a:t>
            </a: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04864"/>
            <a:ext cx="511256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-211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18112" y="306260"/>
            <a:ext cx="8918383" cy="2595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dirty="0"/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81000" y="517504"/>
            <a:ext cx="8382000" cy="8952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ИНИЦИАТИВНОЕ БЮДЖЕТИРОВАНИЕ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81000" y="1268761"/>
            <a:ext cx="2822848" cy="1512168"/>
          </a:xfrm>
          <a:solidFill>
            <a:schemeClr val="tx2">
              <a:lumMod val="60000"/>
              <a:lumOff val="40000"/>
              <a:alpha val="25000"/>
            </a:schemeClr>
          </a:solidFill>
        </p:spPr>
        <p:txBody>
          <a:bodyPr/>
          <a:lstStyle/>
          <a:p>
            <a:pPr algn="ctr"/>
            <a:r>
              <a:rPr lang="ru-RU" sz="1600" u="sng" dirty="0" err="1" smtClean="0">
                <a:solidFill>
                  <a:schemeClr val="tx2">
                    <a:lumMod val="75000"/>
                  </a:schemeClr>
                </a:solidFill>
              </a:rPr>
              <a:t>Камышевская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 СОШ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Благоустройство территории (тротуары)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2465,5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3320772" y="1268761"/>
            <a:ext cx="2605733" cy="1512168"/>
          </a:xfrm>
          <a:solidFill>
            <a:schemeClr val="tx2">
              <a:lumMod val="60000"/>
              <a:lumOff val="40000"/>
              <a:alpha val="25000"/>
            </a:schemeClr>
          </a:solidFill>
        </p:spPr>
        <p:txBody>
          <a:bodyPr/>
          <a:lstStyle/>
          <a:p>
            <a:pPr algn="ctr"/>
            <a:r>
              <a:rPr lang="ru-RU" sz="1600" u="sng" dirty="0" err="1" smtClean="0">
                <a:solidFill>
                  <a:schemeClr val="tx2">
                    <a:lumMod val="75000"/>
                  </a:schemeClr>
                </a:solidFill>
              </a:rPr>
              <a:t>Курганенская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 СОШ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Устройство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тротуарной бетонной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плитки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2059,8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43429" y="1268761"/>
            <a:ext cx="2836495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Красноармейская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</a:rPr>
              <a:t>СОШ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Благоустройство территории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3752,0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400" b="1" dirty="0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442793" y="31638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3442793" y="3055281"/>
          <a:ext cx="2713383" cy="3800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Точечный рисунок" r:id="rId4" imgW="12219048" imgH="5800000" progId="PBrush">
                  <p:embed/>
                </p:oleObj>
              </mc:Choice>
              <mc:Fallback>
                <p:oleObj name="Точечный рисунок" r:id="rId4" imgW="12219048" imgH="5800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2793" y="3055281"/>
                        <a:ext cx="2713383" cy="3800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66046" y="31620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/>
          </p:nvPr>
        </p:nvGraphicFramePr>
        <p:xfrm>
          <a:off x="251520" y="3055281"/>
          <a:ext cx="3069252" cy="3800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Точечный рисунок" r:id="rId6" imgW="5380952" imgH="5896798" progId="PBrush">
                  <p:embed/>
                </p:oleObj>
              </mc:Choice>
              <mc:Fallback>
                <p:oleObj name="Точечный рисунок" r:id="rId6" imgW="5380952" imgH="589679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055281"/>
                        <a:ext cx="3069252" cy="3800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6278197" y="3047344"/>
          <a:ext cx="2758298" cy="381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Точечный рисунок" r:id="rId8" imgW="5619048" imgH="7059010" progId="PBrush">
                  <p:embed/>
                </p:oleObj>
              </mc:Choice>
              <mc:Fallback>
                <p:oleObj name="Точечный рисунок" r:id="rId8" imgW="5619048" imgH="70590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197" y="3047344"/>
                        <a:ext cx="2758298" cy="3810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0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образование-59,5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7430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429132"/>
            <a:ext cx="2786082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3" y="144463"/>
            <a:ext cx="27130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>
            <p:extLst/>
          </p:nvPr>
        </p:nvGraphicFramePr>
        <p:xfrm>
          <a:off x="3714744" y="1397000"/>
          <a:ext cx="521497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74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072074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85728"/>
            <a:ext cx="82296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  <a:t/>
            </a:r>
            <a:b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</a:br>
            <a:r>
              <a:rPr sz="2000" b="1" spc="80" dirty="0" smtClean="0">
                <a:solidFill>
                  <a:srgbClr val="5B5B5B"/>
                </a:solidFill>
                <a:latin typeface="Tahoma"/>
                <a:cs typeface="Tahoma"/>
              </a:rPr>
              <a:t>ИСПОЛНЕНИЕ</a:t>
            </a:r>
            <a:r>
              <a:rPr sz="2000" b="1" spc="204" dirty="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dirty="0" smtClean="0">
                <a:solidFill>
                  <a:srgbClr val="5B5B5B"/>
                </a:solidFill>
                <a:latin typeface="Tahoma"/>
                <a:cs typeface="Tahoma"/>
              </a:rPr>
              <a:t>БЮД</a:t>
            </a:r>
            <a:r>
              <a:rPr lang="ru-RU" sz="2000" b="1" spc="75" dirty="0" smtClean="0">
                <a:solidFill>
                  <a:srgbClr val="5B5B5B"/>
                </a:solidFill>
                <a:latin typeface="Tahoma"/>
                <a:cs typeface="Tahoma"/>
              </a:rPr>
              <a:t>Ж</a:t>
            </a:r>
            <a:r>
              <a:rPr sz="2000" b="1" spc="75" dirty="0" smtClean="0">
                <a:solidFill>
                  <a:srgbClr val="5B5B5B"/>
                </a:solidFill>
                <a:latin typeface="Tahoma"/>
                <a:cs typeface="Tahoma"/>
              </a:rPr>
              <a:t>ЕТА</a:t>
            </a:r>
            <a:r>
              <a:rPr sz="2000" b="1" spc="204" dirty="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0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br>
              <a:rPr lang="ru-RU" sz="2000" b="1" spc="80" dirty="0" smtClean="0">
                <a:solidFill>
                  <a:srgbClr val="5B5B5B"/>
                </a:solidFill>
                <a:latin typeface="Tahoma"/>
                <a:cs typeface="Tahoma"/>
              </a:rPr>
            </a:br>
            <a:r>
              <a:rPr sz="2000" b="1" spc="45" dirty="0" smtClean="0">
                <a:solidFill>
                  <a:srgbClr val="5B5B5B"/>
                </a:solidFill>
                <a:latin typeface="Tahoma"/>
                <a:cs typeface="Tahoma"/>
              </a:rPr>
              <a:t>ЗА</a:t>
            </a:r>
            <a:r>
              <a:rPr sz="2000" b="1" spc="175" dirty="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dirty="0" smtClean="0">
                <a:solidFill>
                  <a:srgbClr val="5B5B5B"/>
                </a:solidFill>
                <a:latin typeface="Tahoma"/>
                <a:cs typeface="Tahoma"/>
              </a:rPr>
              <a:t>202</a:t>
            </a:r>
            <a:r>
              <a:rPr lang="en-US" sz="2000" b="1" spc="60" dirty="0" smtClean="0">
                <a:solidFill>
                  <a:srgbClr val="5B5B5B"/>
                </a:solidFill>
                <a:latin typeface="Tahoma"/>
                <a:cs typeface="Tahoma"/>
              </a:rPr>
              <a:t>4</a:t>
            </a:r>
            <a:r>
              <a:rPr sz="2000" b="1" spc="195" dirty="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5B5B5B"/>
                </a:solidFill>
                <a:latin typeface="Tahoma"/>
                <a:cs typeface="Tahoma"/>
              </a:rPr>
              <a:t>ГОД</a:t>
            </a:r>
            <a:r>
              <a:rPr sz="2000" b="1" spc="204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ОСУЩЕСТВЛЯЛОСЬ</a:t>
            </a:r>
            <a:r>
              <a:rPr sz="2000" b="1" spc="21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5B5B5B"/>
                </a:solidFill>
                <a:latin typeface="Tahoma"/>
                <a:cs typeface="Tahoma"/>
              </a:rPr>
              <a:t>НА</a:t>
            </a:r>
            <a:r>
              <a:rPr sz="2000" b="1" spc="18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5B5B5B"/>
                </a:solidFill>
                <a:latin typeface="Tahoma"/>
                <a:cs typeface="Tahoma"/>
              </a:rPr>
              <a:t>ОСНОВЕ: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71500" y="1214421"/>
            <a:ext cx="8077200" cy="3900503"/>
            <a:chOff x="571500" y="1152525"/>
            <a:chExt cx="8077200" cy="39624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1152525"/>
              <a:ext cx="2743200" cy="2095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2380" y="1484756"/>
              <a:ext cx="526415" cy="490220"/>
            </a:xfrm>
            <a:custGeom>
              <a:avLst/>
              <a:gdLst/>
              <a:ahLst/>
              <a:cxnLst/>
              <a:rect l="l" t="t" r="r" b="b"/>
              <a:pathLst>
                <a:path w="526414" h="490219">
                  <a:moveTo>
                    <a:pt x="363474" y="112268"/>
                  </a:moveTo>
                  <a:lnTo>
                    <a:pt x="354926" y="68745"/>
                  </a:lnTo>
                  <a:lnTo>
                    <a:pt x="346202" y="55397"/>
                  </a:lnTo>
                  <a:lnTo>
                    <a:pt x="346202" y="112268"/>
                  </a:lnTo>
                  <a:lnTo>
                    <a:pt x="346202" y="215773"/>
                  </a:lnTo>
                  <a:lnTo>
                    <a:pt x="338836" y="251548"/>
                  </a:lnTo>
                  <a:lnTo>
                    <a:pt x="318909" y="280962"/>
                  </a:lnTo>
                  <a:lnTo>
                    <a:pt x="289674" y="300901"/>
                  </a:lnTo>
                  <a:lnTo>
                    <a:pt x="254381" y="308229"/>
                  </a:lnTo>
                  <a:lnTo>
                    <a:pt x="218706" y="300901"/>
                  </a:lnTo>
                  <a:lnTo>
                    <a:pt x="189877" y="280962"/>
                  </a:lnTo>
                  <a:lnTo>
                    <a:pt x="170599" y="251548"/>
                  </a:lnTo>
                  <a:lnTo>
                    <a:pt x="163576" y="215773"/>
                  </a:lnTo>
                  <a:lnTo>
                    <a:pt x="163576" y="112268"/>
                  </a:lnTo>
                  <a:lnTo>
                    <a:pt x="170599" y="76504"/>
                  </a:lnTo>
                  <a:lnTo>
                    <a:pt x="189877" y="47091"/>
                  </a:lnTo>
                  <a:lnTo>
                    <a:pt x="218706" y="27152"/>
                  </a:lnTo>
                  <a:lnTo>
                    <a:pt x="254381" y="19812"/>
                  </a:lnTo>
                  <a:lnTo>
                    <a:pt x="289674" y="27152"/>
                  </a:lnTo>
                  <a:lnTo>
                    <a:pt x="318909" y="47091"/>
                  </a:lnTo>
                  <a:lnTo>
                    <a:pt x="338836" y="76504"/>
                  </a:lnTo>
                  <a:lnTo>
                    <a:pt x="346202" y="112268"/>
                  </a:lnTo>
                  <a:lnTo>
                    <a:pt x="346202" y="55397"/>
                  </a:lnTo>
                  <a:lnTo>
                    <a:pt x="331597" y="33045"/>
                  </a:lnTo>
                  <a:lnTo>
                    <a:pt x="312610" y="19812"/>
                  </a:lnTo>
                  <a:lnTo>
                    <a:pt x="296926" y="8890"/>
                  </a:lnTo>
                  <a:lnTo>
                    <a:pt x="254381" y="0"/>
                  </a:lnTo>
                  <a:lnTo>
                    <a:pt x="211569" y="8890"/>
                  </a:lnTo>
                  <a:lnTo>
                    <a:pt x="176479" y="33045"/>
                  </a:lnTo>
                  <a:lnTo>
                    <a:pt x="152742" y="68745"/>
                  </a:lnTo>
                  <a:lnTo>
                    <a:pt x="144018" y="112268"/>
                  </a:lnTo>
                  <a:lnTo>
                    <a:pt x="144018" y="215773"/>
                  </a:lnTo>
                  <a:lnTo>
                    <a:pt x="152742" y="258826"/>
                  </a:lnTo>
                  <a:lnTo>
                    <a:pt x="176479" y="294576"/>
                  </a:lnTo>
                  <a:lnTo>
                    <a:pt x="211569" y="319011"/>
                  </a:lnTo>
                  <a:lnTo>
                    <a:pt x="254381" y="328041"/>
                  </a:lnTo>
                  <a:lnTo>
                    <a:pt x="296926" y="319011"/>
                  </a:lnTo>
                  <a:lnTo>
                    <a:pt x="312216" y="308229"/>
                  </a:lnTo>
                  <a:lnTo>
                    <a:pt x="331584" y="294576"/>
                  </a:lnTo>
                  <a:lnTo>
                    <a:pt x="354926" y="258826"/>
                  </a:lnTo>
                  <a:lnTo>
                    <a:pt x="363474" y="215773"/>
                  </a:lnTo>
                  <a:lnTo>
                    <a:pt x="363474" y="112268"/>
                  </a:lnTo>
                  <a:close/>
                </a:path>
                <a:path w="526414" h="490219">
                  <a:moveTo>
                    <a:pt x="526415" y="479171"/>
                  </a:moveTo>
                  <a:lnTo>
                    <a:pt x="525729" y="470281"/>
                  </a:lnTo>
                  <a:lnTo>
                    <a:pt x="525310" y="464604"/>
                  </a:lnTo>
                  <a:lnTo>
                    <a:pt x="518121" y="428739"/>
                  </a:lnTo>
                  <a:lnTo>
                    <a:pt x="506730" y="400380"/>
                  </a:lnTo>
                  <a:lnTo>
                    <a:pt x="506730" y="470281"/>
                  </a:lnTo>
                  <a:lnTo>
                    <a:pt x="19685" y="470281"/>
                  </a:lnTo>
                  <a:lnTo>
                    <a:pt x="24701" y="439864"/>
                  </a:lnTo>
                  <a:lnTo>
                    <a:pt x="40360" y="397535"/>
                  </a:lnTo>
                  <a:lnTo>
                    <a:pt x="72377" y="352082"/>
                  </a:lnTo>
                  <a:lnTo>
                    <a:pt x="126492" y="312293"/>
                  </a:lnTo>
                  <a:lnTo>
                    <a:pt x="152488" y="344474"/>
                  </a:lnTo>
                  <a:lnTo>
                    <a:pt x="185267" y="368833"/>
                  </a:lnTo>
                  <a:lnTo>
                    <a:pt x="222973" y="384251"/>
                  </a:lnTo>
                  <a:lnTo>
                    <a:pt x="263779" y="389636"/>
                  </a:lnTo>
                  <a:lnTo>
                    <a:pt x="304673" y="384251"/>
                  </a:lnTo>
                  <a:lnTo>
                    <a:pt x="340271" y="369824"/>
                  </a:lnTo>
                  <a:lnTo>
                    <a:pt x="342734" y="368833"/>
                  </a:lnTo>
                  <a:lnTo>
                    <a:pt x="375894" y="344474"/>
                  </a:lnTo>
                  <a:lnTo>
                    <a:pt x="402082" y="312293"/>
                  </a:lnTo>
                  <a:lnTo>
                    <a:pt x="454926" y="352082"/>
                  </a:lnTo>
                  <a:lnTo>
                    <a:pt x="486308" y="397535"/>
                  </a:lnTo>
                  <a:lnTo>
                    <a:pt x="501726" y="439864"/>
                  </a:lnTo>
                  <a:lnTo>
                    <a:pt x="506730" y="470281"/>
                  </a:lnTo>
                  <a:lnTo>
                    <a:pt x="506730" y="400380"/>
                  </a:lnTo>
                  <a:lnTo>
                    <a:pt x="462305" y="331901"/>
                  </a:lnTo>
                  <a:lnTo>
                    <a:pt x="402082" y="290322"/>
                  </a:lnTo>
                  <a:lnTo>
                    <a:pt x="397764" y="288036"/>
                  </a:lnTo>
                  <a:lnTo>
                    <a:pt x="392303" y="290322"/>
                  </a:lnTo>
                  <a:lnTo>
                    <a:pt x="389001" y="295783"/>
                  </a:lnTo>
                  <a:lnTo>
                    <a:pt x="366077" y="326910"/>
                  </a:lnTo>
                  <a:lnTo>
                    <a:pt x="336194" y="350189"/>
                  </a:lnTo>
                  <a:lnTo>
                    <a:pt x="301409" y="364782"/>
                  </a:lnTo>
                  <a:lnTo>
                    <a:pt x="263779" y="369824"/>
                  </a:lnTo>
                  <a:lnTo>
                    <a:pt x="225615" y="364782"/>
                  </a:lnTo>
                  <a:lnTo>
                    <a:pt x="190715" y="350189"/>
                  </a:lnTo>
                  <a:lnTo>
                    <a:pt x="160718" y="326910"/>
                  </a:lnTo>
                  <a:lnTo>
                    <a:pt x="149720" y="312293"/>
                  </a:lnTo>
                  <a:lnTo>
                    <a:pt x="137287" y="295783"/>
                  </a:lnTo>
                  <a:lnTo>
                    <a:pt x="135128" y="290322"/>
                  </a:lnTo>
                  <a:lnTo>
                    <a:pt x="129667" y="288036"/>
                  </a:lnTo>
                  <a:lnTo>
                    <a:pt x="124206" y="290322"/>
                  </a:lnTo>
                  <a:lnTo>
                    <a:pt x="64020" y="331901"/>
                  </a:lnTo>
                  <a:lnTo>
                    <a:pt x="27317" y="381266"/>
                  </a:lnTo>
                  <a:lnTo>
                    <a:pt x="8267" y="428739"/>
                  </a:lnTo>
                  <a:lnTo>
                    <a:pt x="0" y="479171"/>
                  </a:lnTo>
                  <a:lnTo>
                    <a:pt x="0" y="483616"/>
                  </a:lnTo>
                  <a:lnTo>
                    <a:pt x="1143" y="484632"/>
                  </a:lnTo>
                  <a:lnTo>
                    <a:pt x="2159" y="485775"/>
                  </a:lnTo>
                  <a:lnTo>
                    <a:pt x="6604" y="490220"/>
                  </a:lnTo>
                  <a:lnTo>
                    <a:pt x="519811" y="490220"/>
                  </a:lnTo>
                  <a:lnTo>
                    <a:pt x="521970" y="488061"/>
                  </a:lnTo>
                  <a:lnTo>
                    <a:pt x="524129" y="485775"/>
                  </a:lnTo>
                  <a:lnTo>
                    <a:pt x="526415" y="484632"/>
                  </a:lnTo>
                  <a:lnTo>
                    <a:pt x="526415" y="479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8975" y="3095625"/>
              <a:ext cx="2752725" cy="2019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7" y="1270888"/>
              <a:ext cx="2448052" cy="17978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5975" y="1152525"/>
              <a:ext cx="2752725" cy="2095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564" y="3212973"/>
              <a:ext cx="2448052" cy="17383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83051" y="1412747"/>
              <a:ext cx="316230" cy="627380"/>
            </a:xfrm>
            <a:custGeom>
              <a:avLst/>
              <a:gdLst/>
              <a:ahLst/>
              <a:cxnLst/>
              <a:rect l="l" t="t" r="r" b="b"/>
              <a:pathLst>
                <a:path w="316229" h="627380">
                  <a:moveTo>
                    <a:pt x="4445" y="0"/>
                  </a:moveTo>
                  <a:lnTo>
                    <a:pt x="0" y="627252"/>
                  </a:lnTo>
                  <a:lnTo>
                    <a:pt x="315722" y="32232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7982" y="2996945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29">
                  <a:moveTo>
                    <a:pt x="144017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7" y="265175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6063" y="3212998"/>
              <a:ext cx="941171" cy="5213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2179" y="3212973"/>
              <a:ext cx="2439670" cy="17282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405" y="1700783"/>
              <a:ext cx="469392" cy="5071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12405" y="1700783"/>
              <a:ext cx="469900" cy="507365"/>
            </a:xfrm>
            <a:custGeom>
              <a:avLst/>
              <a:gdLst/>
              <a:ahLst/>
              <a:cxnLst/>
              <a:rect l="l" t="t" r="r" b="b"/>
              <a:pathLst>
                <a:path w="469900" h="507364">
                  <a:moveTo>
                    <a:pt x="438403" y="366649"/>
                  </a:moveTo>
                  <a:lnTo>
                    <a:pt x="30988" y="366649"/>
                  </a:lnTo>
                  <a:lnTo>
                    <a:pt x="30988" y="48767"/>
                  </a:lnTo>
                  <a:lnTo>
                    <a:pt x="438403" y="48767"/>
                  </a:lnTo>
                  <a:lnTo>
                    <a:pt x="438403" y="366649"/>
                  </a:lnTo>
                  <a:close/>
                </a:path>
                <a:path w="469900" h="507364">
                  <a:moveTo>
                    <a:pt x="22860" y="18923"/>
                  </a:moveTo>
                  <a:lnTo>
                    <a:pt x="446404" y="18923"/>
                  </a:lnTo>
                  <a:lnTo>
                    <a:pt x="449834" y="18923"/>
                  </a:lnTo>
                  <a:lnTo>
                    <a:pt x="451866" y="21081"/>
                  </a:lnTo>
                  <a:lnTo>
                    <a:pt x="451866" y="24764"/>
                  </a:lnTo>
                  <a:lnTo>
                    <a:pt x="451866" y="28448"/>
                  </a:lnTo>
                  <a:lnTo>
                    <a:pt x="449834" y="30606"/>
                  </a:lnTo>
                  <a:lnTo>
                    <a:pt x="446404" y="30606"/>
                  </a:lnTo>
                  <a:lnTo>
                    <a:pt x="22860" y="30606"/>
                  </a:lnTo>
                  <a:lnTo>
                    <a:pt x="19430" y="30606"/>
                  </a:lnTo>
                  <a:lnTo>
                    <a:pt x="16764" y="28448"/>
                  </a:lnTo>
                  <a:lnTo>
                    <a:pt x="16764" y="24764"/>
                  </a:lnTo>
                  <a:lnTo>
                    <a:pt x="16764" y="21081"/>
                  </a:lnTo>
                  <a:lnTo>
                    <a:pt x="19430" y="18923"/>
                  </a:lnTo>
                  <a:lnTo>
                    <a:pt x="22860" y="18923"/>
                  </a:lnTo>
                  <a:close/>
                </a:path>
                <a:path w="469900" h="507364">
                  <a:moveTo>
                    <a:pt x="446404" y="0"/>
                  </a:moveTo>
                  <a:lnTo>
                    <a:pt x="22860" y="0"/>
                  </a:lnTo>
                  <a:lnTo>
                    <a:pt x="13876" y="1922"/>
                  </a:lnTo>
                  <a:lnTo>
                    <a:pt x="6619" y="7191"/>
                  </a:lnTo>
                  <a:lnTo>
                    <a:pt x="1768" y="15055"/>
                  </a:lnTo>
                  <a:lnTo>
                    <a:pt x="0" y="24764"/>
                  </a:lnTo>
                  <a:lnTo>
                    <a:pt x="970" y="32065"/>
                  </a:lnTo>
                  <a:lnTo>
                    <a:pt x="3762" y="38496"/>
                  </a:lnTo>
                  <a:lnTo>
                    <a:pt x="8197" y="43713"/>
                  </a:lnTo>
                  <a:lnTo>
                    <a:pt x="14097" y="47370"/>
                  </a:lnTo>
                  <a:lnTo>
                    <a:pt x="14097" y="376174"/>
                  </a:lnTo>
                  <a:lnTo>
                    <a:pt x="14097" y="381253"/>
                  </a:lnTo>
                  <a:lnTo>
                    <a:pt x="18161" y="385571"/>
                  </a:lnTo>
                  <a:lnTo>
                    <a:pt x="22860" y="385571"/>
                  </a:lnTo>
                  <a:lnTo>
                    <a:pt x="226187" y="385571"/>
                  </a:lnTo>
                  <a:lnTo>
                    <a:pt x="226187" y="430656"/>
                  </a:lnTo>
                  <a:lnTo>
                    <a:pt x="90170" y="489585"/>
                  </a:lnTo>
                  <a:lnTo>
                    <a:pt x="86105" y="491108"/>
                  </a:lnTo>
                  <a:lnTo>
                    <a:pt x="83439" y="496950"/>
                  </a:lnTo>
                  <a:lnTo>
                    <a:pt x="85471" y="501268"/>
                  </a:lnTo>
                  <a:lnTo>
                    <a:pt x="86868" y="504951"/>
                  </a:lnTo>
                  <a:lnTo>
                    <a:pt x="90170" y="507111"/>
                  </a:lnTo>
                  <a:lnTo>
                    <a:pt x="93599" y="507111"/>
                  </a:lnTo>
                  <a:lnTo>
                    <a:pt x="94234" y="507111"/>
                  </a:lnTo>
                  <a:lnTo>
                    <a:pt x="94869" y="507111"/>
                  </a:lnTo>
                  <a:lnTo>
                    <a:pt x="96266" y="506349"/>
                  </a:lnTo>
                  <a:lnTo>
                    <a:pt x="234950" y="446658"/>
                  </a:lnTo>
                  <a:lnTo>
                    <a:pt x="372364" y="506349"/>
                  </a:lnTo>
                  <a:lnTo>
                    <a:pt x="373761" y="507111"/>
                  </a:lnTo>
                  <a:lnTo>
                    <a:pt x="375030" y="507111"/>
                  </a:lnTo>
                  <a:lnTo>
                    <a:pt x="375793" y="507111"/>
                  </a:lnTo>
                  <a:lnTo>
                    <a:pt x="379095" y="507111"/>
                  </a:lnTo>
                  <a:lnTo>
                    <a:pt x="382524" y="504951"/>
                  </a:lnTo>
                  <a:lnTo>
                    <a:pt x="383794" y="501268"/>
                  </a:lnTo>
                  <a:lnTo>
                    <a:pt x="385825" y="496950"/>
                  </a:lnTo>
                  <a:lnTo>
                    <a:pt x="383159" y="491108"/>
                  </a:lnTo>
                  <a:lnTo>
                    <a:pt x="379095" y="489585"/>
                  </a:lnTo>
                  <a:lnTo>
                    <a:pt x="242443" y="430656"/>
                  </a:lnTo>
                  <a:lnTo>
                    <a:pt x="242443" y="385571"/>
                  </a:lnTo>
                  <a:lnTo>
                    <a:pt x="446404" y="385571"/>
                  </a:lnTo>
                  <a:lnTo>
                    <a:pt x="451230" y="385571"/>
                  </a:lnTo>
                  <a:lnTo>
                    <a:pt x="455168" y="381253"/>
                  </a:lnTo>
                  <a:lnTo>
                    <a:pt x="455168" y="376174"/>
                  </a:lnTo>
                  <a:lnTo>
                    <a:pt x="455168" y="47370"/>
                  </a:lnTo>
                  <a:lnTo>
                    <a:pt x="460819" y="43713"/>
                  </a:lnTo>
                  <a:lnTo>
                    <a:pt x="465328" y="38496"/>
                  </a:lnTo>
                  <a:lnTo>
                    <a:pt x="468312" y="32065"/>
                  </a:lnTo>
                  <a:lnTo>
                    <a:pt x="469392" y="24764"/>
                  </a:lnTo>
                  <a:lnTo>
                    <a:pt x="467514" y="15055"/>
                  </a:lnTo>
                  <a:lnTo>
                    <a:pt x="462470" y="7191"/>
                  </a:lnTo>
                  <a:lnTo>
                    <a:pt x="455140" y="1922"/>
                  </a:lnTo>
                  <a:lnTo>
                    <a:pt x="44640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2231" y="1806829"/>
              <a:ext cx="186690" cy="2018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47469" y="1802066"/>
              <a:ext cx="196215" cy="21132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34339" y="2215134"/>
            <a:ext cx="1925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Президента Федеральному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Собранию, определяющих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бюджетную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политику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27221" y="3245357"/>
            <a:ext cx="17881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Основных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направле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ий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27221" y="4159757"/>
            <a:ext cx="21183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Бюджетной</a:t>
            </a:r>
            <a:r>
              <a:rPr sz="1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налоговой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>
                <a:solidFill>
                  <a:srgbClr val="FFFFFF"/>
                </a:solidFill>
                <a:latin typeface="Tahoma"/>
                <a:cs typeface="Tahoma"/>
              </a:rPr>
              <a:t>политики</a:t>
            </a:r>
            <a:r>
              <a:rPr sz="12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 района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339" y="1300733"/>
            <a:ext cx="72771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62245" algn="l"/>
              </a:tabLst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оло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жений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иона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ьн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262245" algn="l"/>
              </a:tabLst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послания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проектов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95975" y="4895848"/>
            <a:ext cx="2733675" cy="196214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091809" y="5047233"/>
            <a:ext cx="22339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Муниципальных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91809" y="5336844"/>
            <a:ext cx="1623463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spc="-5">
                <a:solidFill>
                  <a:srgbClr val="FFFFFF"/>
                </a:solidFill>
                <a:latin typeface="Tahoma"/>
                <a:cs typeface="Tahoma"/>
              </a:rPr>
              <a:t>программ </a:t>
            </a:r>
            <a:r>
              <a:rPr sz="19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900" b="1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</a:t>
            </a:r>
            <a:r>
              <a:rPr sz="1900" b="1" spc="-5" smtClean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района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500" y="4895848"/>
            <a:ext cx="7753337" cy="1962149"/>
            <a:chOff x="571500" y="4895848"/>
            <a:chExt cx="7753337" cy="1962149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84414" y="5517235"/>
              <a:ext cx="440423" cy="4982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500" y="4895848"/>
              <a:ext cx="2733675" cy="196214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34339" y="4966058"/>
            <a:ext cx="2189480" cy="1346522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Плана</a:t>
            </a:r>
            <a:endParaRPr sz="20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Первоочередных мероприятий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 обеспечению социальной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стабильности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устойчивого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экономики</a:t>
            </a:r>
            <a:endParaRPr sz="1200" dirty="0">
              <a:latin typeface="Tahoma"/>
              <a:cs typeface="Tahoma"/>
            </a:endParaRPr>
          </a:p>
          <a:p>
            <a:pPr marL="12700" marR="28067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Орловском районе</a:t>
            </a:r>
            <a:endParaRPr sz="1200" dirty="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763648" y="2924936"/>
            <a:ext cx="5544820" cy="3651885"/>
            <a:chOff x="1763648" y="2924936"/>
            <a:chExt cx="5544820" cy="3651885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8470" y="5013185"/>
              <a:ext cx="417372" cy="37732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101085" y="5877267"/>
              <a:ext cx="318770" cy="627380"/>
            </a:xfrm>
            <a:custGeom>
              <a:avLst/>
              <a:gdLst/>
              <a:ahLst/>
              <a:cxnLst/>
              <a:rect l="l" t="t" r="r" b="b"/>
              <a:pathLst>
                <a:path w="318770" h="627379">
                  <a:moveTo>
                    <a:pt x="0" y="0"/>
                  </a:moveTo>
                  <a:lnTo>
                    <a:pt x="10413" y="627138"/>
                  </a:lnTo>
                  <a:lnTo>
                    <a:pt x="318769" y="314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3649" y="3068967"/>
              <a:ext cx="144145" cy="243204"/>
            </a:xfrm>
            <a:custGeom>
              <a:avLst/>
              <a:gdLst/>
              <a:ahLst/>
              <a:cxnLst/>
              <a:rect l="l" t="t" r="r" b="b"/>
              <a:pathLst>
                <a:path w="144144" h="243204">
                  <a:moveTo>
                    <a:pt x="144018" y="0"/>
                  </a:moveTo>
                  <a:lnTo>
                    <a:pt x="0" y="0"/>
                  </a:lnTo>
                  <a:lnTo>
                    <a:pt x="0" y="171056"/>
                  </a:lnTo>
                  <a:lnTo>
                    <a:pt x="0" y="182867"/>
                  </a:lnTo>
                  <a:lnTo>
                    <a:pt x="11811" y="182867"/>
                  </a:lnTo>
                  <a:lnTo>
                    <a:pt x="72009" y="243065"/>
                  </a:lnTo>
                  <a:lnTo>
                    <a:pt x="132207" y="182867"/>
                  </a:lnTo>
                  <a:lnTo>
                    <a:pt x="144018" y="182867"/>
                  </a:lnTo>
                  <a:lnTo>
                    <a:pt x="144018" y="171056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27982" y="2924936"/>
              <a:ext cx="1656080" cy="1275080"/>
            </a:xfrm>
            <a:custGeom>
              <a:avLst/>
              <a:gdLst/>
              <a:ahLst/>
              <a:cxnLst/>
              <a:rect l="l" t="t" r="r" b="b"/>
              <a:pathLst>
                <a:path w="1656079" h="1275079">
                  <a:moveTo>
                    <a:pt x="144018" y="72009"/>
                  </a:moveTo>
                  <a:lnTo>
                    <a:pt x="72009" y="0"/>
                  </a:lnTo>
                  <a:lnTo>
                    <a:pt x="0" y="72009"/>
                  </a:lnTo>
                  <a:lnTo>
                    <a:pt x="144018" y="72009"/>
                  </a:lnTo>
                  <a:close/>
                </a:path>
                <a:path w="1656079" h="1275079">
                  <a:moveTo>
                    <a:pt x="1655699" y="981329"/>
                  </a:moveTo>
                  <a:lnTo>
                    <a:pt x="1355852" y="648335"/>
                  </a:lnTo>
                  <a:lnTo>
                    <a:pt x="1329563" y="1274953"/>
                  </a:lnTo>
                  <a:lnTo>
                    <a:pt x="1655699" y="981329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4323" y="2924936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30">
                  <a:moveTo>
                    <a:pt x="144018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8" y="26517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63942" y="3189604"/>
              <a:ext cx="144145" cy="72390"/>
            </a:xfrm>
            <a:custGeom>
              <a:avLst/>
              <a:gdLst/>
              <a:ahLst/>
              <a:cxnLst/>
              <a:rect l="l" t="t" r="r" b="b"/>
              <a:pathLst>
                <a:path w="144145" h="72389">
                  <a:moveTo>
                    <a:pt x="144017" y="0"/>
                  </a:moveTo>
                  <a:lnTo>
                    <a:pt x="0" y="0"/>
                  </a:lnTo>
                  <a:lnTo>
                    <a:pt x="72008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2315" y="4797183"/>
              <a:ext cx="144145" cy="336550"/>
            </a:xfrm>
            <a:custGeom>
              <a:avLst/>
              <a:gdLst/>
              <a:ahLst/>
              <a:cxnLst/>
              <a:rect l="l" t="t" r="r" b="b"/>
              <a:pathLst>
                <a:path w="144145" h="336550">
                  <a:moveTo>
                    <a:pt x="144018" y="0"/>
                  </a:moveTo>
                  <a:lnTo>
                    <a:pt x="0" y="0"/>
                  </a:lnTo>
                  <a:lnTo>
                    <a:pt x="0" y="264401"/>
                  </a:lnTo>
                  <a:lnTo>
                    <a:pt x="0" y="265163"/>
                  </a:lnTo>
                  <a:lnTo>
                    <a:pt x="762" y="265163"/>
                  </a:lnTo>
                  <a:lnTo>
                    <a:pt x="72009" y="336410"/>
                  </a:lnTo>
                  <a:lnTo>
                    <a:pt x="143256" y="265163"/>
                  </a:lnTo>
                  <a:lnTo>
                    <a:pt x="144018" y="265163"/>
                  </a:lnTo>
                  <a:lnTo>
                    <a:pt x="144018" y="264401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1E2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24144" y="5949276"/>
              <a:ext cx="317500" cy="627380"/>
            </a:xfrm>
            <a:custGeom>
              <a:avLst/>
              <a:gdLst/>
              <a:ahLst/>
              <a:cxnLst/>
              <a:rect l="l" t="t" r="r" b="b"/>
              <a:pathLst>
                <a:path w="317500" h="627379">
                  <a:moveTo>
                    <a:pt x="317372" y="0"/>
                  </a:moveTo>
                  <a:lnTo>
                    <a:pt x="0" y="303123"/>
                  </a:lnTo>
                  <a:lnTo>
                    <a:pt x="309371" y="627164"/>
                  </a:lnTo>
                  <a:lnTo>
                    <a:pt x="31737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962135" y="5156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s://www.donland.ru/upload/uf/6fe/u88ip9ch5821qv2nsebgl7b1paoxq8g1/20230120_103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214710" cy="2620703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428992" y="1428736"/>
          <a:ext cx="5715008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85728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kern="12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На содержания Физкультурно-оздоровительного комплекса направлено более 40,0 млн.рублей</a:t>
            </a:r>
            <a:r>
              <a:rPr lang="ru-RU" sz="2500" b="1" kern="1200" dirty="0" smtClean="0">
                <a:solidFill>
                  <a:srgbClr val="7030A0"/>
                </a:solidFill>
                <a:latin typeface="Times New Roman"/>
                <a:ea typeface="+mj-ea"/>
                <a:cs typeface="Times New Roman"/>
              </a:rPr>
              <a:t/>
            </a:r>
            <a:br>
              <a:rPr lang="ru-RU" sz="2500" b="1" kern="1200" dirty="0" smtClean="0">
                <a:solidFill>
                  <a:srgbClr val="7030A0"/>
                </a:solidFill>
                <a:latin typeface="Times New Roman"/>
                <a:ea typeface="+mj-ea"/>
                <a:cs typeface="Times New Roman"/>
              </a:rPr>
            </a:br>
            <a:r>
              <a:rPr lang="ru-RU" sz="25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00958" y="1571612"/>
            <a:ext cx="142876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Тыс.рублей</a:t>
            </a:r>
            <a:endParaRPr lang="ru-RU" dirty="0"/>
          </a:p>
        </p:txBody>
      </p:sp>
      <p:pic>
        <p:nvPicPr>
          <p:cNvPr id="6150" name="Picture 6" descr="https://www.donland.ru/upload/uf/b42/wrm7qi4zpmgh76a80p22ngg9m705yg3f/20230120_111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285860"/>
            <a:ext cx="3357586" cy="2615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47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-33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20525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: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1843104"/>
            <a:ext cx="8143932" cy="123110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Монтаж навеса на крыльце и устройство бетонной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отмостки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здания СК «Колос»- 364,6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тыс.руб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 Ремонт кровли административного здания на стадионе МБУ ДО СШ-304,5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20" y="3285508"/>
            <a:ext cx="6327687" cy="30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286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Меры социальной поддержки отдельных категорий граждан Орловского района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28625" y="1214438"/>
            <a:ext cx="8501063" cy="928687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детей-сирот и детей оставшихся без попечения родителей, составили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13,9 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071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семью опекунов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500563" y="2214563"/>
            <a:ext cx="2000250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приемные семьи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43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Обеспечено бесплатным проездом на транспорте (кроме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такси) 48сирот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8596" y="4786322"/>
            <a:ext cx="4357717" cy="20716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Выплачено </a:t>
            </a:r>
            <a:r>
              <a:rPr lang="ru-RU" dirty="0" smtClean="0">
                <a:solidFill>
                  <a:srgbClr val="0070C0"/>
                </a:solidFill>
              </a:rPr>
              <a:t>1089  </a:t>
            </a:r>
            <a:r>
              <a:rPr lang="ru-RU" dirty="0">
                <a:solidFill>
                  <a:srgbClr val="0070C0"/>
                </a:solidFill>
              </a:rPr>
              <a:t>компенсаций родительской платы за </a:t>
            </a:r>
            <a:r>
              <a:rPr lang="ru-RU" dirty="0">
                <a:solidFill>
                  <a:schemeClr val="tx1"/>
                </a:solidFill>
              </a:rPr>
              <a:t>присмотр и уход за детьми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357188" y="3786188"/>
            <a:ext cx="8501062" cy="928687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родителей детей, посещающие дошкольные образовательные организации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6,5млн.рублей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gorobzor.ru/content/news/2017/12/bashkiriya_vydelila_100_mln_rubley_na_podderzhku_sirot_v_priemnyh_semyah_image_5a279fbc9a3732.5197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285992"/>
            <a:ext cx="2000265" cy="1428760"/>
          </a:xfrm>
          <a:prstGeom prst="rect">
            <a:avLst/>
          </a:prstGeom>
          <a:noFill/>
        </p:spPr>
      </p:pic>
      <p:pic>
        <p:nvPicPr>
          <p:cNvPr id="3076" name="Picture 4" descr="https://www.lesechos-etudes.fr/media/_uploads_versions/etudes/J1227A_panoralar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786322"/>
            <a:ext cx="3571900" cy="1928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7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2024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428596" y="1285860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99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14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78460" y="7095060"/>
            <a:ext cx="1106275" cy="8297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116632"/>
            <a:ext cx="5630859" cy="18722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1"/>
                </a:solidFill>
              </a:rPr>
              <a:t>2024 </a:t>
            </a:r>
            <a:r>
              <a:rPr lang="ru-RU" sz="2400" b="1" dirty="0" smtClean="0">
                <a:solidFill>
                  <a:schemeClr val="tx1"/>
                </a:solidFill>
              </a:rPr>
              <a:t>году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по Управлению культуры и спорта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91 525,4 </a:t>
            </a:r>
            <a:r>
              <a:rPr lang="ru-RU" sz="2400" b="1" dirty="0" err="1" smtClean="0">
                <a:solidFill>
                  <a:schemeClr val="tx1"/>
                </a:solidFill>
              </a:rPr>
              <a:t>тыс.рублей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3214678" y="2071678"/>
          <a:ext cx="557216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214282" y="2071678"/>
            <a:ext cx="2928958" cy="4500594"/>
            <a:chOff x="9" y="0"/>
            <a:chExt cx="3252834" cy="428630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" y="0"/>
              <a:ext cx="3094158" cy="428630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" y="1607364"/>
              <a:ext cx="3252834" cy="1993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Федеральный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бюджет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199,5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тыс.рублей</a:t>
              </a:r>
              <a:endParaRPr lang="ru-RU" sz="32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60338"/>
            <a:ext cx="2234927" cy="1828502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7" y="2492896"/>
            <a:ext cx="1850705" cy="11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33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59817" cy="11264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mic Sans MS" pitchFamily="66" charset="0"/>
              </a:rPr>
              <a:t>Дополнительное образование детей-</a:t>
            </a:r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lgerian" pitchFamily="82" charset="0"/>
                <a:cs typeface="Times New Roman" pitchFamily="18" charset="0"/>
              </a:rPr>
              <a:t>22 864,5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lgerian" pitchFamily="82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рублей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https://orl.rnd.muzkult.ru/media/2021/02/03/1246930237/IMG_20210130_085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342" y="5733256"/>
            <a:ext cx="2199381" cy="108012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4370" y="1485232"/>
            <a:ext cx="242637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Схема 17"/>
          <p:cNvGraphicFramePr/>
          <p:nvPr>
            <p:extLst/>
          </p:nvPr>
        </p:nvGraphicFramePr>
        <p:xfrm>
          <a:off x="3347864" y="2492896"/>
          <a:ext cx="554461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" y="2235319"/>
            <a:ext cx="2845122" cy="19262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0" y="4728023"/>
            <a:ext cx="295671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>
            <p:extLst/>
          </p:nvPr>
        </p:nvGraphicFramePr>
        <p:xfrm>
          <a:off x="285720" y="0"/>
          <a:ext cx="871543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3786214" cy="171448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Детская школа искусств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748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2"/>
            <a:ext cx="9144000" cy="6857999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371600" y="1340769"/>
            <a:ext cx="7123113" cy="576064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67544" y="300168"/>
            <a:ext cx="8524056" cy="104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072,8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1" y="1370921"/>
            <a:ext cx="3312368" cy="2484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65" y="1370921"/>
            <a:ext cx="2949792" cy="3933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19680"/>
            <a:ext cx="4187957" cy="25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7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развитие отрасли «Культура»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-66,8 млн.рублей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785786" y="1714488"/>
          <a:ext cx="771530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9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571472" y="4286256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1208,1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86256"/>
            <a:ext cx="2143140" cy="193508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320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,5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85719" y="2357430"/>
            <a:ext cx="2857521" cy="178595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комплектование книжных фондов муниципальных библиотек(из всех источников)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63888" y="2357430"/>
            <a:ext cx="2736304" cy="178595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 средств АРМ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Орловская МЦБ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00826" y="2357430"/>
            <a:ext cx="2463662" cy="17859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оборудования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Орловский РДК</a:t>
            </a: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745,3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D:\Мои документы\ПУБЛИЧНЫЕ СЛУШАНЬЯ\2024 публичные\фото\Культура_РДК+ОМЦБ\ОМЦБ_книги №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357165"/>
            <a:ext cx="2857521" cy="1928723"/>
          </a:xfrm>
          <a:prstGeom prst="rect">
            <a:avLst/>
          </a:prstGeom>
          <a:noFill/>
        </p:spPr>
      </p:pic>
      <p:pic>
        <p:nvPicPr>
          <p:cNvPr id="2052" name="Picture 4" descr="D:\Мои документы\ПУБЛИЧНЫЕ СЛУШАНЬЯ\2024 публичные\фото\Культура_РДК+ОМЦБ\ОМЦБ_компьютеры №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28604"/>
            <a:ext cx="2500330" cy="185738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00042"/>
            <a:ext cx="2463662" cy="17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44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928" y="610565"/>
            <a:ext cx="804100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280"/>
              </a:lnSpc>
              <a:spcBef>
                <a:spcPts val="105"/>
              </a:spcBef>
            </a:pP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ОСНОВНЫЕ</a:t>
            </a:r>
            <a:r>
              <a:rPr sz="2000" b="1" spc="15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НАПРАВЛЕНИЯ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БЮДЖЕТНОЙ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5B5B5B"/>
                </a:solidFill>
                <a:latin typeface="Tahoma"/>
                <a:cs typeface="Tahoma"/>
              </a:rPr>
              <a:t>И</a:t>
            </a:r>
            <a:r>
              <a:rPr sz="2000" b="1" spc="18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НАЛОГОВОЙ</a:t>
            </a:r>
            <a:endParaRPr sz="2000" dirty="0">
              <a:latin typeface="Tahoma"/>
              <a:cs typeface="Tahoma"/>
            </a:endParaRPr>
          </a:p>
          <a:p>
            <a:pPr marL="12700" algn="ctr">
              <a:lnSpc>
                <a:spcPts val="2280"/>
              </a:lnSpc>
            </a:pPr>
            <a:r>
              <a:rPr sz="2000" b="1" spc="80" dirty="0">
                <a:solidFill>
                  <a:srgbClr val="5B5B5B"/>
                </a:solidFill>
                <a:latin typeface="Tahoma"/>
                <a:cs typeface="Tahoma"/>
              </a:rPr>
              <a:t>ПОЛИТИКИ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dirty="0" smtClean="0">
                <a:solidFill>
                  <a:srgbClr val="5B5B5B"/>
                </a:solidFill>
                <a:latin typeface="Tahoma"/>
                <a:cs typeface="Tahoma"/>
              </a:rPr>
              <a:t>В</a:t>
            </a:r>
            <a:r>
              <a:rPr sz="2000" b="1" spc="190" dirty="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202</a:t>
            </a:r>
            <a:r>
              <a:rPr lang="en-US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4</a:t>
            </a:r>
            <a:r>
              <a:rPr sz="2000" b="1" spc="220" dirty="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5B5B5B"/>
                </a:solidFill>
                <a:latin typeface="Tahoma"/>
                <a:cs typeface="Tahoma"/>
              </a:rPr>
              <a:t>ГОДУ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95159" y="1299336"/>
            <a:ext cx="1127125" cy="1050925"/>
            <a:chOff x="1095159" y="1299336"/>
            <a:chExt cx="1127125" cy="1050925"/>
          </a:xfrm>
        </p:grpSpPr>
        <p:sp>
          <p:nvSpPr>
            <p:cNvPr id="7" name="object 7"/>
            <p:cNvSpPr/>
            <p:nvPr/>
          </p:nvSpPr>
          <p:spPr>
            <a:xfrm>
              <a:off x="1095159" y="1299336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60" y="0"/>
                  </a:moveTo>
                  <a:lnTo>
                    <a:pt x="514849" y="1928"/>
                  </a:lnTo>
                  <a:lnTo>
                    <a:pt x="467384" y="7608"/>
                  </a:lnTo>
                  <a:lnTo>
                    <a:pt x="421236" y="16881"/>
                  </a:lnTo>
                  <a:lnTo>
                    <a:pt x="376573" y="29590"/>
                  </a:lnTo>
                  <a:lnTo>
                    <a:pt x="333566" y="45578"/>
                  </a:lnTo>
                  <a:lnTo>
                    <a:pt x="292382" y="64686"/>
                  </a:lnTo>
                  <a:lnTo>
                    <a:pt x="253192" y="86757"/>
                  </a:lnTo>
                  <a:lnTo>
                    <a:pt x="216165" y="111632"/>
                  </a:lnTo>
                  <a:lnTo>
                    <a:pt x="181469" y="139155"/>
                  </a:lnTo>
                  <a:lnTo>
                    <a:pt x="149275" y="169167"/>
                  </a:lnTo>
                  <a:lnTo>
                    <a:pt x="119751" y="201511"/>
                  </a:lnTo>
                  <a:lnTo>
                    <a:pt x="93066" y="236029"/>
                  </a:lnTo>
                  <a:lnTo>
                    <a:pt x="69390" y="272563"/>
                  </a:lnTo>
                  <a:lnTo>
                    <a:pt x="48893" y="310955"/>
                  </a:lnTo>
                  <a:lnTo>
                    <a:pt x="31743" y="351048"/>
                  </a:lnTo>
                  <a:lnTo>
                    <a:pt x="18109" y="392684"/>
                  </a:lnTo>
                  <a:lnTo>
                    <a:pt x="8161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1" y="614834"/>
                  </a:lnTo>
                  <a:lnTo>
                    <a:pt x="18109" y="657850"/>
                  </a:lnTo>
                  <a:lnTo>
                    <a:pt x="31743" y="699480"/>
                  </a:lnTo>
                  <a:lnTo>
                    <a:pt x="48893" y="739566"/>
                  </a:lnTo>
                  <a:lnTo>
                    <a:pt x="69390" y="777950"/>
                  </a:lnTo>
                  <a:lnTo>
                    <a:pt x="93066" y="814475"/>
                  </a:lnTo>
                  <a:lnTo>
                    <a:pt x="119751" y="848983"/>
                  </a:lnTo>
                  <a:lnTo>
                    <a:pt x="149275" y="881317"/>
                  </a:lnTo>
                  <a:lnTo>
                    <a:pt x="181469" y="911319"/>
                  </a:lnTo>
                  <a:lnTo>
                    <a:pt x="216165" y="938832"/>
                  </a:lnTo>
                  <a:lnTo>
                    <a:pt x="253192" y="963698"/>
                  </a:lnTo>
                  <a:lnTo>
                    <a:pt x="292382" y="985760"/>
                  </a:lnTo>
                  <a:lnTo>
                    <a:pt x="333566" y="1004860"/>
                  </a:lnTo>
                  <a:lnTo>
                    <a:pt x="376573" y="1020840"/>
                  </a:lnTo>
                  <a:lnTo>
                    <a:pt x="421236" y="1033543"/>
                  </a:lnTo>
                  <a:lnTo>
                    <a:pt x="467384" y="1042812"/>
                  </a:lnTo>
                  <a:lnTo>
                    <a:pt x="514849" y="1048489"/>
                  </a:lnTo>
                  <a:lnTo>
                    <a:pt x="563460" y="1050416"/>
                  </a:lnTo>
                  <a:lnTo>
                    <a:pt x="612091" y="1048489"/>
                  </a:lnTo>
                  <a:lnTo>
                    <a:pt x="659574" y="1042812"/>
                  </a:lnTo>
                  <a:lnTo>
                    <a:pt x="705739" y="1033543"/>
                  </a:lnTo>
                  <a:lnTo>
                    <a:pt x="750416" y="1020840"/>
                  </a:lnTo>
                  <a:lnTo>
                    <a:pt x="793438" y="1004860"/>
                  </a:lnTo>
                  <a:lnTo>
                    <a:pt x="834634" y="985760"/>
                  </a:lnTo>
                  <a:lnTo>
                    <a:pt x="873835" y="963698"/>
                  </a:lnTo>
                  <a:lnTo>
                    <a:pt x="910873" y="938832"/>
                  </a:lnTo>
                  <a:lnTo>
                    <a:pt x="945578" y="911319"/>
                  </a:lnTo>
                  <a:lnTo>
                    <a:pt x="977780" y="881317"/>
                  </a:lnTo>
                  <a:lnTo>
                    <a:pt x="1007311" y="848983"/>
                  </a:lnTo>
                  <a:lnTo>
                    <a:pt x="1034002" y="814475"/>
                  </a:lnTo>
                  <a:lnTo>
                    <a:pt x="1057683" y="777950"/>
                  </a:lnTo>
                  <a:lnTo>
                    <a:pt x="1078184" y="739566"/>
                  </a:lnTo>
                  <a:lnTo>
                    <a:pt x="1095338" y="699480"/>
                  </a:lnTo>
                  <a:lnTo>
                    <a:pt x="1108974" y="657850"/>
                  </a:lnTo>
                  <a:lnTo>
                    <a:pt x="1118924" y="614834"/>
                  </a:lnTo>
                  <a:lnTo>
                    <a:pt x="1125018" y="570588"/>
                  </a:lnTo>
                  <a:lnTo>
                    <a:pt x="1127086" y="525272"/>
                  </a:lnTo>
                  <a:lnTo>
                    <a:pt x="1125018" y="479954"/>
                  </a:lnTo>
                  <a:lnTo>
                    <a:pt x="1118924" y="435705"/>
                  </a:lnTo>
                  <a:lnTo>
                    <a:pt x="1108974" y="392684"/>
                  </a:lnTo>
                  <a:lnTo>
                    <a:pt x="1095338" y="351048"/>
                  </a:lnTo>
                  <a:lnTo>
                    <a:pt x="1078184" y="310955"/>
                  </a:lnTo>
                  <a:lnTo>
                    <a:pt x="1057683" y="272563"/>
                  </a:lnTo>
                  <a:lnTo>
                    <a:pt x="1034002" y="236029"/>
                  </a:lnTo>
                  <a:lnTo>
                    <a:pt x="1007311" y="201511"/>
                  </a:lnTo>
                  <a:lnTo>
                    <a:pt x="977780" y="169167"/>
                  </a:lnTo>
                  <a:lnTo>
                    <a:pt x="945578" y="139155"/>
                  </a:lnTo>
                  <a:lnTo>
                    <a:pt x="910873" y="111632"/>
                  </a:lnTo>
                  <a:lnTo>
                    <a:pt x="873835" y="86757"/>
                  </a:lnTo>
                  <a:lnTo>
                    <a:pt x="834634" y="64686"/>
                  </a:lnTo>
                  <a:lnTo>
                    <a:pt x="793438" y="45578"/>
                  </a:lnTo>
                  <a:lnTo>
                    <a:pt x="750416" y="29590"/>
                  </a:lnTo>
                  <a:lnTo>
                    <a:pt x="705739" y="16881"/>
                  </a:lnTo>
                  <a:lnTo>
                    <a:pt x="659574" y="7608"/>
                  </a:lnTo>
                  <a:lnTo>
                    <a:pt x="612091" y="1928"/>
                  </a:lnTo>
                  <a:lnTo>
                    <a:pt x="563460" y="0"/>
                  </a:lnTo>
                  <a:close/>
                </a:path>
              </a:pathLst>
            </a:custGeom>
            <a:solidFill>
              <a:srgbClr val="4471C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274" y="1436928"/>
              <a:ext cx="699973" cy="6999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1271" y="2372614"/>
            <a:ext cx="19837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СБ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Л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СИРОВ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ОСТИ 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47490" y="4914519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499" y="0"/>
                </a:moveTo>
                <a:lnTo>
                  <a:pt x="514868" y="1928"/>
                </a:lnTo>
                <a:lnTo>
                  <a:pt x="467389" y="7608"/>
                </a:lnTo>
                <a:lnTo>
                  <a:pt x="421229" y="16881"/>
                </a:lnTo>
                <a:lnTo>
                  <a:pt x="376557" y="29590"/>
                </a:lnTo>
                <a:lnTo>
                  <a:pt x="333543" y="45578"/>
                </a:lnTo>
                <a:lnTo>
                  <a:pt x="292355" y="64686"/>
                </a:lnTo>
                <a:lnTo>
                  <a:pt x="253163" y="86757"/>
                </a:lnTo>
                <a:lnTo>
                  <a:pt x="216134" y="111632"/>
                </a:lnTo>
                <a:lnTo>
                  <a:pt x="181440" y="139155"/>
                </a:lnTo>
                <a:lnTo>
                  <a:pt x="149247" y="169167"/>
                </a:lnTo>
                <a:lnTo>
                  <a:pt x="119726" y="201511"/>
                </a:lnTo>
                <a:lnTo>
                  <a:pt x="93045" y="236029"/>
                </a:lnTo>
                <a:lnTo>
                  <a:pt x="69373" y="272563"/>
                </a:lnTo>
                <a:lnTo>
                  <a:pt x="48880" y="310955"/>
                </a:lnTo>
                <a:lnTo>
                  <a:pt x="31734" y="351048"/>
                </a:lnTo>
                <a:lnTo>
                  <a:pt x="18103" y="392684"/>
                </a:lnTo>
                <a:lnTo>
                  <a:pt x="8158" y="435705"/>
                </a:lnTo>
                <a:lnTo>
                  <a:pt x="2067" y="479954"/>
                </a:lnTo>
                <a:lnTo>
                  <a:pt x="0" y="525271"/>
                </a:lnTo>
                <a:lnTo>
                  <a:pt x="2067" y="570581"/>
                </a:lnTo>
                <a:lnTo>
                  <a:pt x="8158" y="614821"/>
                </a:lnTo>
                <a:lnTo>
                  <a:pt x="18103" y="657834"/>
                </a:lnTo>
                <a:lnTo>
                  <a:pt x="31734" y="699462"/>
                </a:lnTo>
                <a:lnTo>
                  <a:pt x="48880" y="739546"/>
                </a:lnTo>
                <a:lnTo>
                  <a:pt x="69373" y="777930"/>
                </a:lnTo>
                <a:lnTo>
                  <a:pt x="93045" y="814456"/>
                </a:lnTo>
                <a:lnTo>
                  <a:pt x="119726" y="848966"/>
                </a:lnTo>
                <a:lnTo>
                  <a:pt x="149247" y="881303"/>
                </a:lnTo>
                <a:lnTo>
                  <a:pt x="181440" y="911308"/>
                </a:lnTo>
                <a:lnTo>
                  <a:pt x="216134" y="938824"/>
                </a:lnTo>
                <a:lnTo>
                  <a:pt x="253163" y="963694"/>
                </a:lnTo>
                <a:lnTo>
                  <a:pt x="292355" y="985759"/>
                </a:lnTo>
                <a:lnTo>
                  <a:pt x="333543" y="1004862"/>
                </a:lnTo>
                <a:lnTo>
                  <a:pt x="376557" y="1020846"/>
                </a:lnTo>
                <a:lnTo>
                  <a:pt x="421229" y="1033552"/>
                </a:lnTo>
                <a:lnTo>
                  <a:pt x="467389" y="1042823"/>
                </a:lnTo>
                <a:lnTo>
                  <a:pt x="514868" y="1048501"/>
                </a:lnTo>
                <a:lnTo>
                  <a:pt x="563499" y="1050429"/>
                </a:lnTo>
                <a:lnTo>
                  <a:pt x="612129" y="1048501"/>
                </a:lnTo>
                <a:lnTo>
                  <a:pt x="659608" y="1042823"/>
                </a:lnTo>
                <a:lnTo>
                  <a:pt x="705768" y="1033552"/>
                </a:lnTo>
                <a:lnTo>
                  <a:pt x="750440" y="1020846"/>
                </a:lnTo>
                <a:lnTo>
                  <a:pt x="793454" y="1004862"/>
                </a:lnTo>
                <a:lnTo>
                  <a:pt x="834642" y="985759"/>
                </a:lnTo>
                <a:lnTo>
                  <a:pt x="873834" y="963694"/>
                </a:lnTo>
                <a:lnTo>
                  <a:pt x="910863" y="938824"/>
                </a:lnTo>
                <a:lnTo>
                  <a:pt x="945557" y="911308"/>
                </a:lnTo>
                <a:lnTo>
                  <a:pt x="977750" y="881303"/>
                </a:lnTo>
                <a:lnTo>
                  <a:pt x="1007271" y="848966"/>
                </a:lnTo>
                <a:lnTo>
                  <a:pt x="1033952" y="814456"/>
                </a:lnTo>
                <a:lnTo>
                  <a:pt x="1057624" y="777930"/>
                </a:lnTo>
                <a:lnTo>
                  <a:pt x="1078117" y="739546"/>
                </a:lnTo>
                <a:lnTo>
                  <a:pt x="1095263" y="699462"/>
                </a:lnTo>
                <a:lnTo>
                  <a:pt x="1108894" y="657834"/>
                </a:lnTo>
                <a:lnTo>
                  <a:pt x="1118839" y="614821"/>
                </a:lnTo>
                <a:lnTo>
                  <a:pt x="1124930" y="570581"/>
                </a:lnTo>
                <a:lnTo>
                  <a:pt x="1126998" y="525271"/>
                </a:lnTo>
                <a:lnTo>
                  <a:pt x="1124930" y="479954"/>
                </a:lnTo>
                <a:lnTo>
                  <a:pt x="1118839" y="435705"/>
                </a:lnTo>
                <a:lnTo>
                  <a:pt x="1108894" y="392684"/>
                </a:lnTo>
                <a:lnTo>
                  <a:pt x="1095263" y="351048"/>
                </a:lnTo>
                <a:lnTo>
                  <a:pt x="1078117" y="310955"/>
                </a:lnTo>
                <a:lnTo>
                  <a:pt x="1057624" y="272563"/>
                </a:lnTo>
                <a:lnTo>
                  <a:pt x="1033952" y="236029"/>
                </a:lnTo>
                <a:lnTo>
                  <a:pt x="1007271" y="201511"/>
                </a:lnTo>
                <a:lnTo>
                  <a:pt x="977750" y="169167"/>
                </a:lnTo>
                <a:lnTo>
                  <a:pt x="945557" y="139155"/>
                </a:lnTo>
                <a:lnTo>
                  <a:pt x="910863" y="111632"/>
                </a:lnTo>
                <a:lnTo>
                  <a:pt x="873834" y="86757"/>
                </a:lnTo>
                <a:lnTo>
                  <a:pt x="834642" y="64686"/>
                </a:lnTo>
                <a:lnTo>
                  <a:pt x="793454" y="45578"/>
                </a:lnTo>
                <a:lnTo>
                  <a:pt x="750440" y="29590"/>
                </a:lnTo>
                <a:lnTo>
                  <a:pt x="705768" y="16881"/>
                </a:lnTo>
                <a:lnTo>
                  <a:pt x="659608" y="7608"/>
                </a:lnTo>
                <a:lnTo>
                  <a:pt x="612129" y="1928"/>
                </a:lnTo>
                <a:lnTo>
                  <a:pt x="563499" y="0"/>
                </a:lnTo>
                <a:close/>
              </a:path>
            </a:pathLst>
          </a:custGeom>
          <a:solidFill>
            <a:srgbClr val="E21E2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900544" y="4975225"/>
            <a:ext cx="1127125" cy="1050925"/>
            <a:chOff x="6900544" y="4975225"/>
            <a:chExt cx="1127125" cy="1050925"/>
          </a:xfrm>
        </p:grpSpPr>
        <p:sp>
          <p:nvSpPr>
            <p:cNvPr id="12" name="object 12"/>
            <p:cNvSpPr/>
            <p:nvPr/>
          </p:nvSpPr>
          <p:spPr>
            <a:xfrm>
              <a:off x="6900544" y="497522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7"/>
                  </a:lnTo>
                  <a:lnTo>
                    <a:pt x="467421" y="7604"/>
                  </a:lnTo>
                  <a:lnTo>
                    <a:pt x="421271" y="16873"/>
                  </a:lnTo>
                  <a:lnTo>
                    <a:pt x="376607" y="29576"/>
                  </a:lnTo>
                  <a:lnTo>
                    <a:pt x="333597" y="45556"/>
                  </a:lnTo>
                  <a:lnTo>
                    <a:pt x="292411" y="64656"/>
                  </a:lnTo>
                  <a:lnTo>
                    <a:pt x="253219" y="86718"/>
                  </a:lnTo>
                  <a:lnTo>
                    <a:pt x="216188" y="111584"/>
                  </a:lnTo>
                  <a:lnTo>
                    <a:pt x="181490" y="139097"/>
                  </a:lnTo>
                  <a:lnTo>
                    <a:pt x="149292" y="169099"/>
                  </a:lnTo>
                  <a:lnTo>
                    <a:pt x="119765" y="201433"/>
                  </a:lnTo>
                  <a:lnTo>
                    <a:pt x="93078" y="235941"/>
                  </a:lnTo>
                  <a:lnTo>
                    <a:pt x="69399" y="272466"/>
                  </a:lnTo>
                  <a:lnTo>
                    <a:pt x="48899" y="310850"/>
                  </a:lnTo>
                  <a:lnTo>
                    <a:pt x="31747" y="350936"/>
                  </a:lnTo>
                  <a:lnTo>
                    <a:pt x="18111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6"/>
                  </a:lnTo>
                  <a:lnTo>
                    <a:pt x="8162" y="614716"/>
                  </a:lnTo>
                  <a:lnTo>
                    <a:pt x="18111" y="657738"/>
                  </a:lnTo>
                  <a:lnTo>
                    <a:pt x="31747" y="699373"/>
                  </a:lnTo>
                  <a:lnTo>
                    <a:pt x="48899" y="739465"/>
                  </a:lnTo>
                  <a:lnTo>
                    <a:pt x="69399" y="777855"/>
                  </a:lnTo>
                  <a:lnTo>
                    <a:pt x="93078" y="814386"/>
                  </a:lnTo>
                  <a:lnTo>
                    <a:pt x="119765" y="848901"/>
                  </a:lnTo>
                  <a:lnTo>
                    <a:pt x="149292" y="881241"/>
                  </a:lnTo>
                  <a:lnTo>
                    <a:pt x="181490" y="911249"/>
                  </a:lnTo>
                  <a:lnTo>
                    <a:pt x="216188" y="938768"/>
                  </a:lnTo>
                  <a:lnTo>
                    <a:pt x="253219" y="963639"/>
                  </a:lnTo>
                  <a:lnTo>
                    <a:pt x="292411" y="985706"/>
                  </a:lnTo>
                  <a:lnTo>
                    <a:pt x="333597" y="1004810"/>
                  </a:lnTo>
                  <a:lnTo>
                    <a:pt x="376607" y="1020794"/>
                  </a:lnTo>
                  <a:lnTo>
                    <a:pt x="421271" y="1033501"/>
                  </a:lnTo>
                  <a:lnTo>
                    <a:pt x="467421" y="1042772"/>
                  </a:lnTo>
                  <a:lnTo>
                    <a:pt x="514886" y="1048451"/>
                  </a:lnTo>
                  <a:lnTo>
                    <a:pt x="563499" y="1050378"/>
                  </a:lnTo>
                  <a:lnTo>
                    <a:pt x="612129" y="1048451"/>
                  </a:lnTo>
                  <a:lnTo>
                    <a:pt x="659608" y="1042772"/>
                  </a:lnTo>
                  <a:lnTo>
                    <a:pt x="705768" y="1033501"/>
                  </a:lnTo>
                  <a:lnTo>
                    <a:pt x="750440" y="1020794"/>
                  </a:lnTo>
                  <a:lnTo>
                    <a:pt x="793454" y="1004810"/>
                  </a:lnTo>
                  <a:lnTo>
                    <a:pt x="834642" y="985706"/>
                  </a:lnTo>
                  <a:lnTo>
                    <a:pt x="873834" y="963639"/>
                  </a:lnTo>
                  <a:lnTo>
                    <a:pt x="910863" y="938768"/>
                  </a:lnTo>
                  <a:lnTo>
                    <a:pt x="945557" y="911249"/>
                  </a:lnTo>
                  <a:lnTo>
                    <a:pt x="977750" y="881241"/>
                  </a:lnTo>
                  <a:lnTo>
                    <a:pt x="1007271" y="848901"/>
                  </a:lnTo>
                  <a:lnTo>
                    <a:pt x="1033952" y="814386"/>
                  </a:lnTo>
                  <a:lnTo>
                    <a:pt x="1057624" y="777855"/>
                  </a:lnTo>
                  <a:lnTo>
                    <a:pt x="1078117" y="739465"/>
                  </a:lnTo>
                  <a:lnTo>
                    <a:pt x="1095263" y="699373"/>
                  </a:lnTo>
                  <a:lnTo>
                    <a:pt x="1108894" y="657738"/>
                  </a:lnTo>
                  <a:lnTo>
                    <a:pt x="1118839" y="614716"/>
                  </a:lnTo>
                  <a:lnTo>
                    <a:pt x="1124930" y="570466"/>
                  </a:lnTo>
                  <a:lnTo>
                    <a:pt x="1126998" y="525144"/>
                  </a:lnTo>
                  <a:lnTo>
                    <a:pt x="1124930" y="479828"/>
                  </a:lnTo>
                  <a:lnTo>
                    <a:pt x="1118839" y="435582"/>
                  </a:lnTo>
                  <a:lnTo>
                    <a:pt x="1108894" y="392566"/>
                  </a:lnTo>
                  <a:lnTo>
                    <a:pt x="1095263" y="350936"/>
                  </a:lnTo>
                  <a:lnTo>
                    <a:pt x="1078117" y="310850"/>
                  </a:lnTo>
                  <a:lnTo>
                    <a:pt x="1057624" y="272466"/>
                  </a:lnTo>
                  <a:lnTo>
                    <a:pt x="1033952" y="235941"/>
                  </a:lnTo>
                  <a:lnTo>
                    <a:pt x="1007271" y="201433"/>
                  </a:lnTo>
                  <a:lnTo>
                    <a:pt x="977750" y="169099"/>
                  </a:lnTo>
                  <a:lnTo>
                    <a:pt x="945557" y="139097"/>
                  </a:lnTo>
                  <a:lnTo>
                    <a:pt x="910863" y="111584"/>
                  </a:lnTo>
                  <a:lnTo>
                    <a:pt x="873834" y="86718"/>
                  </a:lnTo>
                  <a:lnTo>
                    <a:pt x="834642" y="64656"/>
                  </a:lnTo>
                  <a:lnTo>
                    <a:pt x="793454" y="45556"/>
                  </a:lnTo>
                  <a:lnTo>
                    <a:pt x="750440" y="29576"/>
                  </a:lnTo>
                  <a:lnTo>
                    <a:pt x="705768" y="16873"/>
                  </a:lnTo>
                  <a:lnTo>
                    <a:pt x="659608" y="7604"/>
                  </a:lnTo>
                  <a:lnTo>
                    <a:pt x="612129" y="1927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6F2F9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2230" y="5211724"/>
              <a:ext cx="583018" cy="58301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979" y="3161538"/>
            <a:ext cx="1127125" cy="1050925"/>
            <a:chOff x="1055979" y="3161538"/>
            <a:chExt cx="1127125" cy="1050925"/>
          </a:xfrm>
        </p:grpSpPr>
        <p:sp>
          <p:nvSpPr>
            <p:cNvPr id="15" name="object 15"/>
            <p:cNvSpPr/>
            <p:nvPr/>
          </p:nvSpPr>
          <p:spPr>
            <a:xfrm>
              <a:off x="1055979" y="3161538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7"/>
                  </a:lnTo>
                  <a:lnTo>
                    <a:pt x="467413" y="7604"/>
                  </a:lnTo>
                  <a:lnTo>
                    <a:pt x="421252" y="16873"/>
                  </a:lnTo>
                  <a:lnTo>
                    <a:pt x="376580" y="29576"/>
                  </a:lnTo>
                  <a:lnTo>
                    <a:pt x="333564" y="45556"/>
                  </a:lnTo>
                  <a:lnTo>
                    <a:pt x="292374" y="64656"/>
                  </a:lnTo>
                  <a:lnTo>
                    <a:pt x="253180" y="86718"/>
                  </a:lnTo>
                  <a:lnTo>
                    <a:pt x="216150" y="111584"/>
                  </a:lnTo>
                  <a:lnTo>
                    <a:pt x="181453" y="139097"/>
                  </a:lnTo>
                  <a:lnTo>
                    <a:pt x="149259" y="169099"/>
                  </a:lnTo>
                  <a:lnTo>
                    <a:pt x="119736" y="201433"/>
                  </a:lnTo>
                  <a:lnTo>
                    <a:pt x="93053" y="235941"/>
                  </a:lnTo>
                  <a:lnTo>
                    <a:pt x="69379" y="272466"/>
                  </a:lnTo>
                  <a:lnTo>
                    <a:pt x="48884" y="310850"/>
                  </a:lnTo>
                  <a:lnTo>
                    <a:pt x="31736" y="350936"/>
                  </a:lnTo>
                  <a:lnTo>
                    <a:pt x="18105" y="392566"/>
                  </a:lnTo>
                  <a:lnTo>
                    <a:pt x="8159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59" y="614711"/>
                  </a:lnTo>
                  <a:lnTo>
                    <a:pt x="18105" y="657732"/>
                  </a:lnTo>
                  <a:lnTo>
                    <a:pt x="31736" y="699368"/>
                  </a:lnTo>
                  <a:lnTo>
                    <a:pt x="48884" y="739461"/>
                  </a:lnTo>
                  <a:lnTo>
                    <a:pt x="69379" y="777853"/>
                  </a:lnTo>
                  <a:lnTo>
                    <a:pt x="93053" y="814387"/>
                  </a:lnTo>
                  <a:lnTo>
                    <a:pt x="119736" y="848905"/>
                  </a:lnTo>
                  <a:lnTo>
                    <a:pt x="149259" y="881249"/>
                  </a:lnTo>
                  <a:lnTo>
                    <a:pt x="181453" y="911261"/>
                  </a:lnTo>
                  <a:lnTo>
                    <a:pt x="216150" y="938784"/>
                  </a:lnTo>
                  <a:lnTo>
                    <a:pt x="253180" y="963659"/>
                  </a:lnTo>
                  <a:lnTo>
                    <a:pt x="292374" y="985730"/>
                  </a:lnTo>
                  <a:lnTo>
                    <a:pt x="333564" y="1004838"/>
                  </a:lnTo>
                  <a:lnTo>
                    <a:pt x="376580" y="1020826"/>
                  </a:lnTo>
                  <a:lnTo>
                    <a:pt x="421252" y="1033535"/>
                  </a:lnTo>
                  <a:lnTo>
                    <a:pt x="467413" y="1042808"/>
                  </a:lnTo>
                  <a:lnTo>
                    <a:pt x="514894" y="1048488"/>
                  </a:lnTo>
                  <a:lnTo>
                    <a:pt x="563524" y="1050417"/>
                  </a:lnTo>
                  <a:lnTo>
                    <a:pt x="612154" y="1048488"/>
                  </a:lnTo>
                  <a:lnTo>
                    <a:pt x="659634" y="1042808"/>
                  </a:lnTo>
                  <a:lnTo>
                    <a:pt x="705794" y="1033535"/>
                  </a:lnTo>
                  <a:lnTo>
                    <a:pt x="750465" y="1020826"/>
                  </a:lnTo>
                  <a:lnTo>
                    <a:pt x="793480" y="1004838"/>
                  </a:lnTo>
                  <a:lnTo>
                    <a:pt x="834667" y="985730"/>
                  </a:lnTo>
                  <a:lnTo>
                    <a:pt x="873860" y="963659"/>
                  </a:lnTo>
                  <a:lnTo>
                    <a:pt x="910888" y="938784"/>
                  </a:lnTo>
                  <a:lnTo>
                    <a:pt x="945583" y="911261"/>
                  </a:lnTo>
                  <a:lnTo>
                    <a:pt x="977775" y="881249"/>
                  </a:lnTo>
                  <a:lnTo>
                    <a:pt x="1007296" y="848905"/>
                  </a:lnTo>
                  <a:lnTo>
                    <a:pt x="1033977" y="814387"/>
                  </a:lnTo>
                  <a:lnTo>
                    <a:pt x="1057649" y="777853"/>
                  </a:lnTo>
                  <a:lnTo>
                    <a:pt x="1078143" y="739461"/>
                  </a:lnTo>
                  <a:lnTo>
                    <a:pt x="1095289" y="699368"/>
                  </a:lnTo>
                  <a:lnTo>
                    <a:pt x="1108919" y="657732"/>
                  </a:lnTo>
                  <a:lnTo>
                    <a:pt x="1118864" y="614711"/>
                  </a:lnTo>
                  <a:lnTo>
                    <a:pt x="1124955" y="570462"/>
                  </a:lnTo>
                  <a:lnTo>
                    <a:pt x="1127023" y="525144"/>
                  </a:lnTo>
                  <a:lnTo>
                    <a:pt x="1124955" y="479828"/>
                  </a:lnTo>
                  <a:lnTo>
                    <a:pt x="1118864" y="435582"/>
                  </a:lnTo>
                  <a:lnTo>
                    <a:pt x="1108919" y="392566"/>
                  </a:lnTo>
                  <a:lnTo>
                    <a:pt x="1095289" y="350936"/>
                  </a:lnTo>
                  <a:lnTo>
                    <a:pt x="1078143" y="310850"/>
                  </a:lnTo>
                  <a:lnTo>
                    <a:pt x="1057649" y="272466"/>
                  </a:lnTo>
                  <a:lnTo>
                    <a:pt x="1033977" y="235941"/>
                  </a:lnTo>
                  <a:lnTo>
                    <a:pt x="1007296" y="201433"/>
                  </a:lnTo>
                  <a:lnTo>
                    <a:pt x="977775" y="169099"/>
                  </a:lnTo>
                  <a:lnTo>
                    <a:pt x="945583" y="139097"/>
                  </a:lnTo>
                  <a:lnTo>
                    <a:pt x="910888" y="111584"/>
                  </a:lnTo>
                  <a:lnTo>
                    <a:pt x="873860" y="86718"/>
                  </a:lnTo>
                  <a:lnTo>
                    <a:pt x="834667" y="64656"/>
                  </a:lnTo>
                  <a:lnTo>
                    <a:pt x="793480" y="45556"/>
                  </a:lnTo>
                  <a:lnTo>
                    <a:pt x="750465" y="29576"/>
                  </a:lnTo>
                  <a:lnTo>
                    <a:pt x="705794" y="16873"/>
                  </a:lnTo>
                  <a:lnTo>
                    <a:pt x="659634" y="7604"/>
                  </a:lnTo>
                  <a:lnTo>
                    <a:pt x="612154" y="1927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FFC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839" y="3404171"/>
              <a:ext cx="551116" cy="55111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913753" y="1268349"/>
            <a:ext cx="1127125" cy="1050925"/>
            <a:chOff x="6913753" y="1268349"/>
            <a:chExt cx="1127125" cy="1050925"/>
          </a:xfrm>
        </p:grpSpPr>
        <p:sp>
          <p:nvSpPr>
            <p:cNvPr id="18" name="object 18"/>
            <p:cNvSpPr/>
            <p:nvPr/>
          </p:nvSpPr>
          <p:spPr>
            <a:xfrm>
              <a:off x="6913753" y="1268349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8"/>
                  </a:lnTo>
                  <a:lnTo>
                    <a:pt x="467421" y="7608"/>
                  </a:lnTo>
                  <a:lnTo>
                    <a:pt x="421271" y="16881"/>
                  </a:lnTo>
                  <a:lnTo>
                    <a:pt x="376607" y="29590"/>
                  </a:lnTo>
                  <a:lnTo>
                    <a:pt x="333597" y="45578"/>
                  </a:lnTo>
                  <a:lnTo>
                    <a:pt x="292411" y="64686"/>
                  </a:lnTo>
                  <a:lnTo>
                    <a:pt x="253219" y="86757"/>
                  </a:lnTo>
                  <a:lnTo>
                    <a:pt x="216188" y="111632"/>
                  </a:lnTo>
                  <a:lnTo>
                    <a:pt x="181490" y="139155"/>
                  </a:lnTo>
                  <a:lnTo>
                    <a:pt x="149292" y="169167"/>
                  </a:lnTo>
                  <a:lnTo>
                    <a:pt x="119765" y="201511"/>
                  </a:lnTo>
                  <a:lnTo>
                    <a:pt x="93078" y="236029"/>
                  </a:lnTo>
                  <a:lnTo>
                    <a:pt x="69399" y="272563"/>
                  </a:lnTo>
                  <a:lnTo>
                    <a:pt x="48899" y="310955"/>
                  </a:lnTo>
                  <a:lnTo>
                    <a:pt x="31747" y="351048"/>
                  </a:lnTo>
                  <a:lnTo>
                    <a:pt x="18111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2" y="614834"/>
                  </a:lnTo>
                  <a:lnTo>
                    <a:pt x="18111" y="657850"/>
                  </a:lnTo>
                  <a:lnTo>
                    <a:pt x="31747" y="699480"/>
                  </a:lnTo>
                  <a:lnTo>
                    <a:pt x="48899" y="739566"/>
                  </a:lnTo>
                  <a:lnTo>
                    <a:pt x="69399" y="777950"/>
                  </a:lnTo>
                  <a:lnTo>
                    <a:pt x="93078" y="814475"/>
                  </a:lnTo>
                  <a:lnTo>
                    <a:pt x="119765" y="848983"/>
                  </a:lnTo>
                  <a:lnTo>
                    <a:pt x="149292" y="881317"/>
                  </a:lnTo>
                  <a:lnTo>
                    <a:pt x="181490" y="911319"/>
                  </a:lnTo>
                  <a:lnTo>
                    <a:pt x="216188" y="938832"/>
                  </a:lnTo>
                  <a:lnTo>
                    <a:pt x="253219" y="963698"/>
                  </a:lnTo>
                  <a:lnTo>
                    <a:pt x="292411" y="985760"/>
                  </a:lnTo>
                  <a:lnTo>
                    <a:pt x="333597" y="1004860"/>
                  </a:lnTo>
                  <a:lnTo>
                    <a:pt x="376607" y="1020840"/>
                  </a:lnTo>
                  <a:lnTo>
                    <a:pt x="421271" y="1033543"/>
                  </a:lnTo>
                  <a:lnTo>
                    <a:pt x="467421" y="1042812"/>
                  </a:lnTo>
                  <a:lnTo>
                    <a:pt x="514886" y="1048489"/>
                  </a:lnTo>
                  <a:lnTo>
                    <a:pt x="563499" y="1050416"/>
                  </a:lnTo>
                  <a:lnTo>
                    <a:pt x="612129" y="1048489"/>
                  </a:lnTo>
                  <a:lnTo>
                    <a:pt x="659608" y="1042812"/>
                  </a:lnTo>
                  <a:lnTo>
                    <a:pt x="705768" y="1033543"/>
                  </a:lnTo>
                  <a:lnTo>
                    <a:pt x="750440" y="1020840"/>
                  </a:lnTo>
                  <a:lnTo>
                    <a:pt x="793454" y="1004860"/>
                  </a:lnTo>
                  <a:lnTo>
                    <a:pt x="834642" y="985760"/>
                  </a:lnTo>
                  <a:lnTo>
                    <a:pt x="873834" y="963698"/>
                  </a:lnTo>
                  <a:lnTo>
                    <a:pt x="910863" y="938832"/>
                  </a:lnTo>
                  <a:lnTo>
                    <a:pt x="945557" y="911319"/>
                  </a:lnTo>
                  <a:lnTo>
                    <a:pt x="977750" y="881317"/>
                  </a:lnTo>
                  <a:lnTo>
                    <a:pt x="1007271" y="848983"/>
                  </a:lnTo>
                  <a:lnTo>
                    <a:pt x="1033952" y="814475"/>
                  </a:lnTo>
                  <a:lnTo>
                    <a:pt x="1057624" y="777950"/>
                  </a:lnTo>
                  <a:lnTo>
                    <a:pt x="1078117" y="739566"/>
                  </a:lnTo>
                  <a:lnTo>
                    <a:pt x="1095263" y="699480"/>
                  </a:lnTo>
                  <a:lnTo>
                    <a:pt x="1108894" y="657850"/>
                  </a:lnTo>
                  <a:lnTo>
                    <a:pt x="1118839" y="614834"/>
                  </a:lnTo>
                  <a:lnTo>
                    <a:pt x="1124930" y="570588"/>
                  </a:lnTo>
                  <a:lnTo>
                    <a:pt x="1126998" y="525272"/>
                  </a:lnTo>
                  <a:lnTo>
                    <a:pt x="1124930" y="479954"/>
                  </a:lnTo>
                  <a:lnTo>
                    <a:pt x="1118839" y="435705"/>
                  </a:lnTo>
                  <a:lnTo>
                    <a:pt x="1108894" y="392684"/>
                  </a:lnTo>
                  <a:lnTo>
                    <a:pt x="1095263" y="351048"/>
                  </a:lnTo>
                  <a:lnTo>
                    <a:pt x="1078117" y="310955"/>
                  </a:lnTo>
                  <a:lnTo>
                    <a:pt x="1057624" y="272563"/>
                  </a:lnTo>
                  <a:lnTo>
                    <a:pt x="1033952" y="236029"/>
                  </a:lnTo>
                  <a:lnTo>
                    <a:pt x="1007271" y="201511"/>
                  </a:lnTo>
                  <a:lnTo>
                    <a:pt x="977750" y="169167"/>
                  </a:lnTo>
                  <a:lnTo>
                    <a:pt x="945557" y="139155"/>
                  </a:lnTo>
                  <a:lnTo>
                    <a:pt x="910863" y="111632"/>
                  </a:lnTo>
                  <a:lnTo>
                    <a:pt x="873834" y="86757"/>
                  </a:lnTo>
                  <a:lnTo>
                    <a:pt x="834642" y="64686"/>
                  </a:lnTo>
                  <a:lnTo>
                    <a:pt x="793454" y="45578"/>
                  </a:lnTo>
                  <a:lnTo>
                    <a:pt x="750440" y="29590"/>
                  </a:lnTo>
                  <a:lnTo>
                    <a:pt x="705768" y="16881"/>
                  </a:lnTo>
                  <a:lnTo>
                    <a:pt x="659608" y="7608"/>
                  </a:lnTo>
                  <a:lnTo>
                    <a:pt x="612129" y="1928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5B9BD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0999" y="1452778"/>
              <a:ext cx="540486" cy="54048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936358" y="3095625"/>
            <a:ext cx="1127125" cy="1104265"/>
            <a:chOff x="6936358" y="3095625"/>
            <a:chExt cx="1127125" cy="1104265"/>
          </a:xfrm>
        </p:grpSpPr>
        <p:sp>
          <p:nvSpPr>
            <p:cNvPr id="21" name="object 21"/>
            <p:cNvSpPr/>
            <p:nvPr/>
          </p:nvSpPr>
          <p:spPr>
            <a:xfrm>
              <a:off x="6936358" y="3149472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7"/>
                  </a:lnTo>
                  <a:lnTo>
                    <a:pt x="467512" y="7604"/>
                  </a:lnTo>
                  <a:lnTo>
                    <a:pt x="421347" y="16873"/>
                  </a:lnTo>
                  <a:lnTo>
                    <a:pt x="376670" y="29576"/>
                  </a:lnTo>
                  <a:lnTo>
                    <a:pt x="333648" y="45556"/>
                  </a:lnTo>
                  <a:lnTo>
                    <a:pt x="292452" y="64656"/>
                  </a:lnTo>
                  <a:lnTo>
                    <a:pt x="253251" y="86718"/>
                  </a:lnTo>
                  <a:lnTo>
                    <a:pt x="216213" y="111584"/>
                  </a:lnTo>
                  <a:lnTo>
                    <a:pt x="181508" y="139097"/>
                  </a:lnTo>
                  <a:lnTo>
                    <a:pt x="149306" y="169099"/>
                  </a:lnTo>
                  <a:lnTo>
                    <a:pt x="119775" y="201433"/>
                  </a:lnTo>
                  <a:lnTo>
                    <a:pt x="93084" y="235941"/>
                  </a:lnTo>
                  <a:lnTo>
                    <a:pt x="69403" y="272466"/>
                  </a:lnTo>
                  <a:lnTo>
                    <a:pt x="48902" y="310850"/>
                  </a:lnTo>
                  <a:lnTo>
                    <a:pt x="31748" y="350936"/>
                  </a:lnTo>
                  <a:lnTo>
                    <a:pt x="18112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62" y="614711"/>
                  </a:lnTo>
                  <a:lnTo>
                    <a:pt x="18112" y="657732"/>
                  </a:lnTo>
                  <a:lnTo>
                    <a:pt x="31748" y="699368"/>
                  </a:lnTo>
                  <a:lnTo>
                    <a:pt x="48902" y="739461"/>
                  </a:lnTo>
                  <a:lnTo>
                    <a:pt x="69403" y="777853"/>
                  </a:lnTo>
                  <a:lnTo>
                    <a:pt x="93084" y="814387"/>
                  </a:lnTo>
                  <a:lnTo>
                    <a:pt x="119775" y="848905"/>
                  </a:lnTo>
                  <a:lnTo>
                    <a:pt x="149306" y="881249"/>
                  </a:lnTo>
                  <a:lnTo>
                    <a:pt x="181508" y="911261"/>
                  </a:lnTo>
                  <a:lnTo>
                    <a:pt x="216213" y="938784"/>
                  </a:lnTo>
                  <a:lnTo>
                    <a:pt x="253251" y="963659"/>
                  </a:lnTo>
                  <a:lnTo>
                    <a:pt x="292452" y="985730"/>
                  </a:lnTo>
                  <a:lnTo>
                    <a:pt x="333648" y="1004838"/>
                  </a:lnTo>
                  <a:lnTo>
                    <a:pt x="376670" y="1020826"/>
                  </a:lnTo>
                  <a:lnTo>
                    <a:pt x="421347" y="1033535"/>
                  </a:lnTo>
                  <a:lnTo>
                    <a:pt x="467512" y="1042808"/>
                  </a:lnTo>
                  <a:lnTo>
                    <a:pt x="514994" y="1048488"/>
                  </a:lnTo>
                  <a:lnTo>
                    <a:pt x="563626" y="1050416"/>
                  </a:lnTo>
                  <a:lnTo>
                    <a:pt x="612238" y="1048488"/>
                  </a:lnTo>
                  <a:lnTo>
                    <a:pt x="659703" y="1042808"/>
                  </a:lnTo>
                  <a:lnTo>
                    <a:pt x="705853" y="1033535"/>
                  </a:lnTo>
                  <a:lnTo>
                    <a:pt x="750517" y="1020826"/>
                  </a:lnTo>
                  <a:lnTo>
                    <a:pt x="793527" y="1004838"/>
                  </a:lnTo>
                  <a:lnTo>
                    <a:pt x="834713" y="985730"/>
                  </a:lnTo>
                  <a:lnTo>
                    <a:pt x="873905" y="963659"/>
                  </a:lnTo>
                  <a:lnTo>
                    <a:pt x="910936" y="938784"/>
                  </a:lnTo>
                  <a:lnTo>
                    <a:pt x="945634" y="911261"/>
                  </a:lnTo>
                  <a:lnTo>
                    <a:pt x="977832" y="881249"/>
                  </a:lnTo>
                  <a:lnTo>
                    <a:pt x="1007359" y="848905"/>
                  </a:lnTo>
                  <a:lnTo>
                    <a:pt x="1034046" y="814387"/>
                  </a:lnTo>
                  <a:lnTo>
                    <a:pt x="1057725" y="777853"/>
                  </a:lnTo>
                  <a:lnTo>
                    <a:pt x="1078225" y="739461"/>
                  </a:lnTo>
                  <a:lnTo>
                    <a:pt x="1095377" y="699368"/>
                  </a:lnTo>
                  <a:lnTo>
                    <a:pt x="1109013" y="657732"/>
                  </a:lnTo>
                  <a:lnTo>
                    <a:pt x="1118962" y="614711"/>
                  </a:lnTo>
                  <a:lnTo>
                    <a:pt x="1125056" y="570462"/>
                  </a:lnTo>
                  <a:lnTo>
                    <a:pt x="1127125" y="525144"/>
                  </a:lnTo>
                  <a:lnTo>
                    <a:pt x="1125056" y="479828"/>
                  </a:lnTo>
                  <a:lnTo>
                    <a:pt x="1118962" y="435582"/>
                  </a:lnTo>
                  <a:lnTo>
                    <a:pt x="1109013" y="392566"/>
                  </a:lnTo>
                  <a:lnTo>
                    <a:pt x="1095377" y="350936"/>
                  </a:lnTo>
                  <a:lnTo>
                    <a:pt x="1078225" y="310850"/>
                  </a:lnTo>
                  <a:lnTo>
                    <a:pt x="1057725" y="272466"/>
                  </a:lnTo>
                  <a:lnTo>
                    <a:pt x="1034046" y="235941"/>
                  </a:lnTo>
                  <a:lnTo>
                    <a:pt x="1007359" y="201433"/>
                  </a:lnTo>
                  <a:lnTo>
                    <a:pt x="977832" y="169099"/>
                  </a:lnTo>
                  <a:lnTo>
                    <a:pt x="945634" y="139097"/>
                  </a:lnTo>
                  <a:lnTo>
                    <a:pt x="910936" y="111584"/>
                  </a:lnTo>
                  <a:lnTo>
                    <a:pt x="873905" y="86718"/>
                  </a:lnTo>
                  <a:lnTo>
                    <a:pt x="834713" y="64656"/>
                  </a:lnTo>
                  <a:lnTo>
                    <a:pt x="793527" y="45556"/>
                  </a:lnTo>
                  <a:lnTo>
                    <a:pt x="750517" y="29576"/>
                  </a:lnTo>
                  <a:lnTo>
                    <a:pt x="705853" y="16873"/>
                  </a:lnTo>
                  <a:lnTo>
                    <a:pt x="659703" y="7604"/>
                  </a:lnTo>
                  <a:lnTo>
                    <a:pt x="612238" y="1927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6FAC4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7257" y="3095625"/>
              <a:ext cx="990600" cy="990600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4108322" y="3126485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626" y="0"/>
                </a:moveTo>
                <a:lnTo>
                  <a:pt x="514994" y="1928"/>
                </a:lnTo>
                <a:lnTo>
                  <a:pt x="467512" y="7608"/>
                </a:lnTo>
                <a:lnTo>
                  <a:pt x="421347" y="16881"/>
                </a:lnTo>
                <a:lnTo>
                  <a:pt x="376670" y="29590"/>
                </a:lnTo>
                <a:lnTo>
                  <a:pt x="333648" y="45578"/>
                </a:lnTo>
                <a:lnTo>
                  <a:pt x="292452" y="64686"/>
                </a:lnTo>
                <a:lnTo>
                  <a:pt x="253251" y="86757"/>
                </a:lnTo>
                <a:lnTo>
                  <a:pt x="216213" y="111632"/>
                </a:lnTo>
                <a:lnTo>
                  <a:pt x="181508" y="139155"/>
                </a:lnTo>
                <a:lnTo>
                  <a:pt x="149306" y="169167"/>
                </a:lnTo>
                <a:lnTo>
                  <a:pt x="119775" y="201511"/>
                </a:lnTo>
                <a:lnTo>
                  <a:pt x="93084" y="236029"/>
                </a:lnTo>
                <a:lnTo>
                  <a:pt x="69403" y="272563"/>
                </a:lnTo>
                <a:lnTo>
                  <a:pt x="48902" y="310955"/>
                </a:lnTo>
                <a:lnTo>
                  <a:pt x="31748" y="351048"/>
                </a:lnTo>
                <a:lnTo>
                  <a:pt x="18112" y="392684"/>
                </a:lnTo>
                <a:lnTo>
                  <a:pt x="8162" y="435705"/>
                </a:lnTo>
                <a:lnTo>
                  <a:pt x="2068" y="479954"/>
                </a:lnTo>
                <a:lnTo>
                  <a:pt x="0" y="525271"/>
                </a:lnTo>
                <a:lnTo>
                  <a:pt x="2068" y="570588"/>
                </a:lnTo>
                <a:lnTo>
                  <a:pt x="8162" y="614834"/>
                </a:lnTo>
                <a:lnTo>
                  <a:pt x="18112" y="657850"/>
                </a:lnTo>
                <a:lnTo>
                  <a:pt x="31748" y="699480"/>
                </a:lnTo>
                <a:lnTo>
                  <a:pt x="48902" y="739566"/>
                </a:lnTo>
                <a:lnTo>
                  <a:pt x="69403" y="777950"/>
                </a:lnTo>
                <a:lnTo>
                  <a:pt x="93084" y="814475"/>
                </a:lnTo>
                <a:lnTo>
                  <a:pt x="119775" y="848983"/>
                </a:lnTo>
                <a:lnTo>
                  <a:pt x="149306" y="881317"/>
                </a:lnTo>
                <a:lnTo>
                  <a:pt x="181508" y="911319"/>
                </a:lnTo>
                <a:lnTo>
                  <a:pt x="216213" y="938832"/>
                </a:lnTo>
                <a:lnTo>
                  <a:pt x="253251" y="963698"/>
                </a:lnTo>
                <a:lnTo>
                  <a:pt x="292452" y="985760"/>
                </a:lnTo>
                <a:lnTo>
                  <a:pt x="333648" y="1004860"/>
                </a:lnTo>
                <a:lnTo>
                  <a:pt x="376670" y="1020840"/>
                </a:lnTo>
                <a:lnTo>
                  <a:pt x="421347" y="1033543"/>
                </a:lnTo>
                <a:lnTo>
                  <a:pt x="467512" y="1042812"/>
                </a:lnTo>
                <a:lnTo>
                  <a:pt x="514994" y="1048489"/>
                </a:lnTo>
                <a:lnTo>
                  <a:pt x="563626" y="1050416"/>
                </a:lnTo>
                <a:lnTo>
                  <a:pt x="612238" y="1048489"/>
                </a:lnTo>
                <a:lnTo>
                  <a:pt x="659703" y="1042812"/>
                </a:lnTo>
                <a:lnTo>
                  <a:pt x="705853" y="1033543"/>
                </a:lnTo>
                <a:lnTo>
                  <a:pt x="750517" y="1020840"/>
                </a:lnTo>
                <a:lnTo>
                  <a:pt x="793527" y="1004860"/>
                </a:lnTo>
                <a:lnTo>
                  <a:pt x="834713" y="985760"/>
                </a:lnTo>
                <a:lnTo>
                  <a:pt x="873905" y="963698"/>
                </a:lnTo>
                <a:lnTo>
                  <a:pt x="910936" y="938832"/>
                </a:lnTo>
                <a:lnTo>
                  <a:pt x="945634" y="911319"/>
                </a:lnTo>
                <a:lnTo>
                  <a:pt x="977832" y="881317"/>
                </a:lnTo>
                <a:lnTo>
                  <a:pt x="1007359" y="848983"/>
                </a:lnTo>
                <a:lnTo>
                  <a:pt x="1034046" y="814475"/>
                </a:lnTo>
                <a:lnTo>
                  <a:pt x="1057725" y="777950"/>
                </a:lnTo>
                <a:lnTo>
                  <a:pt x="1078225" y="739566"/>
                </a:lnTo>
                <a:lnTo>
                  <a:pt x="1095377" y="699480"/>
                </a:lnTo>
                <a:lnTo>
                  <a:pt x="1109013" y="657850"/>
                </a:lnTo>
                <a:lnTo>
                  <a:pt x="1118962" y="614834"/>
                </a:lnTo>
                <a:lnTo>
                  <a:pt x="1125056" y="570588"/>
                </a:lnTo>
                <a:lnTo>
                  <a:pt x="1127125" y="525271"/>
                </a:lnTo>
                <a:lnTo>
                  <a:pt x="1125056" y="479954"/>
                </a:lnTo>
                <a:lnTo>
                  <a:pt x="1118962" y="435705"/>
                </a:lnTo>
                <a:lnTo>
                  <a:pt x="1109013" y="392684"/>
                </a:lnTo>
                <a:lnTo>
                  <a:pt x="1095377" y="351048"/>
                </a:lnTo>
                <a:lnTo>
                  <a:pt x="1078225" y="310955"/>
                </a:lnTo>
                <a:lnTo>
                  <a:pt x="1057725" y="272563"/>
                </a:lnTo>
                <a:lnTo>
                  <a:pt x="1034046" y="236029"/>
                </a:lnTo>
                <a:lnTo>
                  <a:pt x="1007359" y="201511"/>
                </a:lnTo>
                <a:lnTo>
                  <a:pt x="977832" y="169167"/>
                </a:lnTo>
                <a:lnTo>
                  <a:pt x="945634" y="139155"/>
                </a:lnTo>
                <a:lnTo>
                  <a:pt x="910936" y="111632"/>
                </a:lnTo>
                <a:lnTo>
                  <a:pt x="873905" y="86757"/>
                </a:lnTo>
                <a:lnTo>
                  <a:pt x="834713" y="64686"/>
                </a:lnTo>
                <a:lnTo>
                  <a:pt x="793527" y="45578"/>
                </a:lnTo>
                <a:lnTo>
                  <a:pt x="750517" y="29590"/>
                </a:lnTo>
                <a:lnTo>
                  <a:pt x="705853" y="16881"/>
                </a:lnTo>
                <a:lnTo>
                  <a:pt x="659703" y="7608"/>
                </a:lnTo>
                <a:lnTo>
                  <a:pt x="612238" y="1928"/>
                </a:lnTo>
                <a:lnTo>
                  <a:pt x="563626" y="0"/>
                </a:lnTo>
                <a:close/>
              </a:path>
            </a:pathLst>
          </a:custGeom>
          <a:solidFill>
            <a:srgbClr val="A4A4A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104132" y="1310005"/>
            <a:ext cx="1127125" cy="1050925"/>
            <a:chOff x="4104132" y="1310005"/>
            <a:chExt cx="1127125" cy="1050925"/>
          </a:xfrm>
        </p:grpSpPr>
        <p:sp>
          <p:nvSpPr>
            <p:cNvPr id="25" name="object 25"/>
            <p:cNvSpPr/>
            <p:nvPr/>
          </p:nvSpPr>
          <p:spPr>
            <a:xfrm>
              <a:off x="4104132" y="131000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8"/>
                  </a:lnTo>
                  <a:lnTo>
                    <a:pt x="467512" y="7608"/>
                  </a:lnTo>
                  <a:lnTo>
                    <a:pt x="421347" y="16881"/>
                  </a:lnTo>
                  <a:lnTo>
                    <a:pt x="376670" y="29590"/>
                  </a:lnTo>
                  <a:lnTo>
                    <a:pt x="333648" y="45578"/>
                  </a:lnTo>
                  <a:lnTo>
                    <a:pt x="292452" y="64686"/>
                  </a:lnTo>
                  <a:lnTo>
                    <a:pt x="253251" y="86757"/>
                  </a:lnTo>
                  <a:lnTo>
                    <a:pt x="216213" y="111632"/>
                  </a:lnTo>
                  <a:lnTo>
                    <a:pt x="181508" y="139155"/>
                  </a:lnTo>
                  <a:lnTo>
                    <a:pt x="149306" y="169167"/>
                  </a:lnTo>
                  <a:lnTo>
                    <a:pt x="119775" y="201511"/>
                  </a:lnTo>
                  <a:lnTo>
                    <a:pt x="93084" y="236029"/>
                  </a:lnTo>
                  <a:lnTo>
                    <a:pt x="69403" y="272563"/>
                  </a:lnTo>
                  <a:lnTo>
                    <a:pt x="48902" y="310955"/>
                  </a:lnTo>
                  <a:lnTo>
                    <a:pt x="31748" y="351048"/>
                  </a:lnTo>
                  <a:lnTo>
                    <a:pt x="18112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70"/>
                  </a:lnTo>
                  <a:lnTo>
                    <a:pt x="8162" y="614802"/>
                  </a:lnTo>
                  <a:lnTo>
                    <a:pt x="18112" y="657808"/>
                  </a:lnTo>
                  <a:lnTo>
                    <a:pt x="31748" y="699430"/>
                  </a:lnTo>
                  <a:lnTo>
                    <a:pt x="48902" y="739511"/>
                  </a:lnTo>
                  <a:lnTo>
                    <a:pt x="69403" y="777894"/>
                  </a:lnTo>
                  <a:lnTo>
                    <a:pt x="93084" y="814419"/>
                  </a:lnTo>
                  <a:lnTo>
                    <a:pt x="119775" y="848929"/>
                  </a:lnTo>
                  <a:lnTo>
                    <a:pt x="149306" y="881267"/>
                  </a:lnTo>
                  <a:lnTo>
                    <a:pt x="181508" y="911274"/>
                  </a:lnTo>
                  <a:lnTo>
                    <a:pt x="216213" y="938793"/>
                  </a:lnTo>
                  <a:lnTo>
                    <a:pt x="253251" y="963666"/>
                  </a:lnTo>
                  <a:lnTo>
                    <a:pt x="292452" y="985734"/>
                  </a:lnTo>
                  <a:lnTo>
                    <a:pt x="333648" y="1004840"/>
                  </a:lnTo>
                  <a:lnTo>
                    <a:pt x="376670" y="1020827"/>
                  </a:lnTo>
                  <a:lnTo>
                    <a:pt x="421347" y="1033535"/>
                  </a:lnTo>
                  <a:lnTo>
                    <a:pt x="467512" y="1042809"/>
                  </a:lnTo>
                  <a:lnTo>
                    <a:pt x="514994" y="1048488"/>
                  </a:lnTo>
                  <a:lnTo>
                    <a:pt x="563626" y="1050417"/>
                  </a:lnTo>
                  <a:lnTo>
                    <a:pt x="612238" y="1048488"/>
                  </a:lnTo>
                  <a:lnTo>
                    <a:pt x="659703" y="1042809"/>
                  </a:lnTo>
                  <a:lnTo>
                    <a:pt x="705853" y="1033535"/>
                  </a:lnTo>
                  <a:lnTo>
                    <a:pt x="750517" y="1020827"/>
                  </a:lnTo>
                  <a:lnTo>
                    <a:pt x="793527" y="1004840"/>
                  </a:lnTo>
                  <a:lnTo>
                    <a:pt x="834713" y="985734"/>
                  </a:lnTo>
                  <a:lnTo>
                    <a:pt x="873905" y="963666"/>
                  </a:lnTo>
                  <a:lnTo>
                    <a:pt x="910936" y="938793"/>
                  </a:lnTo>
                  <a:lnTo>
                    <a:pt x="945634" y="911274"/>
                  </a:lnTo>
                  <a:lnTo>
                    <a:pt x="977832" y="881267"/>
                  </a:lnTo>
                  <a:lnTo>
                    <a:pt x="1007359" y="848929"/>
                  </a:lnTo>
                  <a:lnTo>
                    <a:pt x="1034046" y="814419"/>
                  </a:lnTo>
                  <a:lnTo>
                    <a:pt x="1057725" y="777894"/>
                  </a:lnTo>
                  <a:lnTo>
                    <a:pt x="1078225" y="739511"/>
                  </a:lnTo>
                  <a:lnTo>
                    <a:pt x="1095377" y="699430"/>
                  </a:lnTo>
                  <a:lnTo>
                    <a:pt x="1109013" y="657808"/>
                  </a:lnTo>
                  <a:lnTo>
                    <a:pt x="1118962" y="614802"/>
                  </a:lnTo>
                  <a:lnTo>
                    <a:pt x="1125056" y="570570"/>
                  </a:lnTo>
                  <a:lnTo>
                    <a:pt x="1127125" y="525272"/>
                  </a:lnTo>
                  <a:lnTo>
                    <a:pt x="1125056" y="479954"/>
                  </a:lnTo>
                  <a:lnTo>
                    <a:pt x="1118962" y="435705"/>
                  </a:lnTo>
                  <a:lnTo>
                    <a:pt x="1109013" y="392684"/>
                  </a:lnTo>
                  <a:lnTo>
                    <a:pt x="1095377" y="351048"/>
                  </a:lnTo>
                  <a:lnTo>
                    <a:pt x="1078225" y="310955"/>
                  </a:lnTo>
                  <a:lnTo>
                    <a:pt x="1057725" y="272563"/>
                  </a:lnTo>
                  <a:lnTo>
                    <a:pt x="1034046" y="236029"/>
                  </a:lnTo>
                  <a:lnTo>
                    <a:pt x="1007359" y="201511"/>
                  </a:lnTo>
                  <a:lnTo>
                    <a:pt x="977832" y="169167"/>
                  </a:lnTo>
                  <a:lnTo>
                    <a:pt x="945634" y="139155"/>
                  </a:lnTo>
                  <a:lnTo>
                    <a:pt x="910936" y="111632"/>
                  </a:lnTo>
                  <a:lnTo>
                    <a:pt x="873905" y="86757"/>
                  </a:lnTo>
                  <a:lnTo>
                    <a:pt x="834713" y="64686"/>
                  </a:lnTo>
                  <a:lnTo>
                    <a:pt x="793527" y="45578"/>
                  </a:lnTo>
                  <a:lnTo>
                    <a:pt x="750517" y="29590"/>
                  </a:lnTo>
                  <a:lnTo>
                    <a:pt x="705853" y="16881"/>
                  </a:lnTo>
                  <a:lnTo>
                    <a:pt x="659703" y="7608"/>
                  </a:lnTo>
                  <a:lnTo>
                    <a:pt x="612238" y="1928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EC7C3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15155" y="1583817"/>
              <a:ext cx="530860" cy="462280"/>
            </a:xfrm>
            <a:custGeom>
              <a:avLst/>
              <a:gdLst/>
              <a:ahLst/>
              <a:cxnLst/>
              <a:rect l="l" t="t" r="r" b="b"/>
              <a:pathLst>
                <a:path w="530860" h="462280">
                  <a:moveTo>
                    <a:pt x="260477" y="90424"/>
                  </a:moveTo>
                  <a:lnTo>
                    <a:pt x="74422" y="261112"/>
                  </a:lnTo>
                  <a:lnTo>
                    <a:pt x="74422" y="441833"/>
                  </a:lnTo>
                  <a:lnTo>
                    <a:pt x="76017" y="449200"/>
                  </a:lnTo>
                  <a:lnTo>
                    <a:pt x="80232" y="455628"/>
                  </a:lnTo>
                  <a:lnTo>
                    <a:pt x="86209" y="460174"/>
                  </a:lnTo>
                  <a:lnTo>
                    <a:pt x="93091" y="461899"/>
                  </a:lnTo>
                  <a:lnTo>
                    <a:pt x="223266" y="461899"/>
                  </a:lnTo>
                  <a:lnTo>
                    <a:pt x="223266" y="321310"/>
                  </a:lnTo>
                  <a:lnTo>
                    <a:pt x="455930" y="321310"/>
                  </a:lnTo>
                  <a:lnTo>
                    <a:pt x="455930" y="261112"/>
                  </a:lnTo>
                  <a:lnTo>
                    <a:pt x="260477" y="90424"/>
                  </a:lnTo>
                  <a:close/>
                </a:path>
                <a:path w="530860" h="462280">
                  <a:moveTo>
                    <a:pt x="455930" y="321310"/>
                  </a:moveTo>
                  <a:lnTo>
                    <a:pt x="307086" y="321310"/>
                  </a:lnTo>
                  <a:lnTo>
                    <a:pt x="307086" y="461899"/>
                  </a:lnTo>
                  <a:lnTo>
                    <a:pt x="437388" y="461899"/>
                  </a:lnTo>
                  <a:lnTo>
                    <a:pt x="444196" y="460174"/>
                  </a:lnTo>
                  <a:lnTo>
                    <a:pt x="450135" y="455628"/>
                  </a:lnTo>
                  <a:lnTo>
                    <a:pt x="454336" y="449200"/>
                  </a:lnTo>
                  <a:lnTo>
                    <a:pt x="455930" y="441833"/>
                  </a:lnTo>
                  <a:lnTo>
                    <a:pt x="455930" y="321310"/>
                  </a:lnTo>
                  <a:close/>
                </a:path>
                <a:path w="530860" h="462280">
                  <a:moveTo>
                    <a:pt x="265176" y="2540"/>
                  </a:moveTo>
                  <a:lnTo>
                    <a:pt x="251805" y="4445"/>
                  </a:lnTo>
                  <a:lnTo>
                    <a:pt x="241935" y="10160"/>
                  </a:lnTo>
                  <a:lnTo>
                    <a:pt x="0" y="231012"/>
                  </a:lnTo>
                  <a:lnTo>
                    <a:pt x="0" y="241046"/>
                  </a:lnTo>
                  <a:lnTo>
                    <a:pt x="18669" y="271145"/>
                  </a:lnTo>
                  <a:lnTo>
                    <a:pt x="37211" y="271145"/>
                  </a:lnTo>
                  <a:lnTo>
                    <a:pt x="260477" y="60325"/>
                  </a:lnTo>
                  <a:lnTo>
                    <a:pt x="348288" y="60325"/>
                  </a:lnTo>
                  <a:lnTo>
                    <a:pt x="288417" y="10160"/>
                  </a:lnTo>
                  <a:lnTo>
                    <a:pt x="278546" y="4445"/>
                  </a:lnTo>
                  <a:lnTo>
                    <a:pt x="265176" y="2540"/>
                  </a:lnTo>
                  <a:close/>
                </a:path>
                <a:path w="530860" h="462280">
                  <a:moveTo>
                    <a:pt x="348288" y="60325"/>
                  </a:moveTo>
                  <a:lnTo>
                    <a:pt x="260477" y="60325"/>
                  </a:lnTo>
                  <a:lnTo>
                    <a:pt x="493141" y="271145"/>
                  </a:lnTo>
                  <a:lnTo>
                    <a:pt x="511810" y="271145"/>
                  </a:lnTo>
                  <a:lnTo>
                    <a:pt x="530352" y="241046"/>
                  </a:lnTo>
                  <a:lnTo>
                    <a:pt x="530352" y="231012"/>
                  </a:lnTo>
                  <a:lnTo>
                    <a:pt x="455930" y="160655"/>
                  </a:lnTo>
                  <a:lnTo>
                    <a:pt x="455930" y="80391"/>
                  </a:lnTo>
                  <a:lnTo>
                    <a:pt x="372237" y="80391"/>
                  </a:lnTo>
                  <a:lnTo>
                    <a:pt x="348288" y="60325"/>
                  </a:lnTo>
                  <a:close/>
                </a:path>
                <a:path w="530860" h="462280">
                  <a:moveTo>
                    <a:pt x="455930" y="0"/>
                  </a:moveTo>
                  <a:lnTo>
                    <a:pt x="372237" y="0"/>
                  </a:lnTo>
                  <a:lnTo>
                    <a:pt x="372237" y="80391"/>
                  </a:lnTo>
                  <a:lnTo>
                    <a:pt x="455930" y="80391"/>
                  </a:lnTo>
                  <a:lnTo>
                    <a:pt x="455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73886" y="4951984"/>
            <a:ext cx="1127125" cy="1050925"/>
            <a:chOff x="1073886" y="4951984"/>
            <a:chExt cx="1127125" cy="1050925"/>
          </a:xfrm>
        </p:grpSpPr>
        <p:sp>
          <p:nvSpPr>
            <p:cNvPr id="28" name="object 28"/>
            <p:cNvSpPr/>
            <p:nvPr/>
          </p:nvSpPr>
          <p:spPr>
            <a:xfrm>
              <a:off x="1073886" y="4951984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8"/>
                  </a:lnTo>
                  <a:lnTo>
                    <a:pt x="467413" y="7608"/>
                  </a:lnTo>
                  <a:lnTo>
                    <a:pt x="421252" y="16881"/>
                  </a:lnTo>
                  <a:lnTo>
                    <a:pt x="376580" y="29590"/>
                  </a:lnTo>
                  <a:lnTo>
                    <a:pt x="333564" y="45578"/>
                  </a:lnTo>
                  <a:lnTo>
                    <a:pt x="292374" y="64686"/>
                  </a:lnTo>
                  <a:lnTo>
                    <a:pt x="253180" y="86757"/>
                  </a:lnTo>
                  <a:lnTo>
                    <a:pt x="216150" y="111632"/>
                  </a:lnTo>
                  <a:lnTo>
                    <a:pt x="181453" y="139155"/>
                  </a:lnTo>
                  <a:lnTo>
                    <a:pt x="149259" y="169167"/>
                  </a:lnTo>
                  <a:lnTo>
                    <a:pt x="119736" y="201511"/>
                  </a:lnTo>
                  <a:lnTo>
                    <a:pt x="93053" y="236029"/>
                  </a:lnTo>
                  <a:lnTo>
                    <a:pt x="69379" y="272563"/>
                  </a:lnTo>
                  <a:lnTo>
                    <a:pt x="48884" y="310955"/>
                  </a:lnTo>
                  <a:lnTo>
                    <a:pt x="31736" y="351048"/>
                  </a:lnTo>
                  <a:lnTo>
                    <a:pt x="18105" y="392684"/>
                  </a:lnTo>
                  <a:lnTo>
                    <a:pt x="8159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9"/>
                  </a:lnTo>
                  <a:lnTo>
                    <a:pt x="8159" y="614836"/>
                  </a:lnTo>
                  <a:lnTo>
                    <a:pt x="18105" y="657855"/>
                  </a:lnTo>
                  <a:lnTo>
                    <a:pt x="31736" y="699487"/>
                  </a:lnTo>
                  <a:lnTo>
                    <a:pt x="48884" y="739577"/>
                  </a:lnTo>
                  <a:lnTo>
                    <a:pt x="69379" y="777965"/>
                  </a:lnTo>
                  <a:lnTo>
                    <a:pt x="93053" y="814494"/>
                  </a:lnTo>
                  <a:lnTo>
                    <a:pt x="119736" y="849007"/>
                  </a:lnTo>
                  <a:lnTo>
                    <a:pt x="149259" y="881346"/>
                  </a:lnTo>
                  <a:lnTo>
                    <a:pt x="181453" y="911354"/>
                  </a:lnTo>
                  <a:lnTo>
                    <a:pt x="216150" y="938871"/>
                  </a:lnTo>
                  <a:lnTo>
                    <a:pt x="253180" y="963742"/>
                  </a:lnTo>
                  <a:lnTo>
                    <a:pt x="292374" y="985808"/>
                  </a:lnTo>
                  <a:lnTo>
                    <a:pt x="333564" y="1004912"/>
                  </a:lnTo>
                  <a:lnTo>
                    <a:pt x="376580" y="1020896"/>
                  </a:lnTo>
                  <a:lnTo>
                    <a:pt x="421252" y="1033603"/>
                  </a:lnTo>
                  <a:lnTo>
                    <a:pt x="467413" y="1042874"/>
                  </a:lnTo>
                  <a:lnTo>
                    <a:pt x="514894" y="1048552"/>
                  </a:lnTo>
                  <a:lnTo>
                    <a:pt x="563524" y="1050480"/>
                  </a:lnTo>
                  <a:lnTo>
                    <a:pt x="612154" y="1048552"/>
                  </a:lnTo>
                  <a:lnTo>
                    <a:pt x="659634" y="1042874"/>
                  </a:lnTo>
                  <a:lnTo>
                    <a:pt x="705794" y="1033603"/>
                  </a:lnTo>
                  <a:lnTo>
                    <a:pt x="750465" y="1020896"/>
                  </a:lnTo>
                  <a:lnTo>
                    <a:pt x="793480" y="1004912"/>
                  </a:lnTo>
                  <a:lnTo>
                    <a:pt x="834667" y="985808"/>
                  </a:lnTo>
                  <a:lnTo>
                    <a:pt x="873860" y="963742"/>
                  </a:lnTo>
                  <a:lnTo>
                    <a:pt x="910888" y="938871"/>
                  </a:lnTo>
                  <a:lnTo>
                    <a:pt x="945583" y="911354"/>
                  </a:lnTo>
                  <a:lnTo>
                    <a:pt x="977775" y="881346"/>
                  </a:lnTo>
                  <a:lnTo>
                    <a:pt x="1007296" y="849007"/>
                  </a:lnTo>
                  <a:lnTo>
                    <a:pt x="1033977" y="814494"/>
                  </a:lnTo>
                  <a:lnTo>
                    <a:pt x="1057649" y="777965"/>
                  </a:lnTo>
                  <a:lnTo>
                    <a:pt x="1078143" y="739577"/>
                  </a:lnTo>
                  <a:lnTo>
                    <a:pt x="1095289" y="699487"/>
                  </a:lnTo>
                  <a:lnTo>
                    <a:pt x="1108919" y="657855"/>
                  </a:lnTo>
                  <a:lnTo>
                    <a:pt x="1118864" y="614836"/>
                  </a:lnTo>
                  <a:lnTo>
                    <a:pt x="1124955" y="570589"/>
                  </a:lnTo>
                  <a:lnTo>
                    <a:pt x="1127023" y="525272"/>
                  </a:lnTo>
                  <a:lnTo>
                    <a:pt x="1124955" y="479954"/>
                  </a:lnTo>
                  <a:lnTo>
                    <a:pt x="1118864" y="435705"/>
                  </a:lnTo>
                  <a:lnTo>
                    <a:pt x="1108919" y="392684"/>
                  </a:lnTo>
                  <a:lnTo>
                    <a:pt x="1095289" y="351048"/>
                  </a:lnTo>
                  <a:lnTo>
                    <a:pt x="1078143" y="310955"/>
                  </a:lnTo>
                  <a:lnTo>
                    <a:pt x="1057649" y="272563"/>
                  </a:lnTo>
                  <a:lnTo>
                    <a:pt x="1033977" y="236029"/>
                  </a:lnTo>
                  <a:lnTo>
                    <a:pt x="1007296" y="201511"/>
                  </a:lnTo>
                  <a:lnTo>
                    <a:pt x="977775" y="169167"/>
                  </a:lnTo>
                  <a:lnTo>
                    <a:pt x="945583" y="139155"/>
                  </a:lnTo>
                  <a:lnTo>
                    <a:pt x="910888" y="111632"/>
                  </a:lnTo>
                  <a:lnTo>
                    <a:pt x="873860" y="86757"/>
                  </a:lnTo>
                  <a:lnTo>
                    <a:pt x="834667" y="64686"/>
                  </a:lnTo>
                  <a:lnTo>
                    <a:pt x="793480" y="45578"/>
                  </a:lnTo>
                  <a:lnTo>
                    <a:pt x="750465" y="29590"/>
                  </a:lnTo>
                  <a:lnTo>
                    <a:pt x="705794" y="16881"/>
                  </a:lnTo>
                  <a:lnTo>
                    <a:pt x="659634" y="7608"/>
                  </a:lnTo>
                  <a:lnTo>
                    <a:pt x="612154" y="1928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30BEA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8655" y="5234254"/>
              <a:ext cx="455421" cy="45542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97814" y="6113170"/>
            <a:ext cx="2139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884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МОНИТОРИНГ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СОБИРАЕМОСТИ</a:t>
            </a:r>
            <a:r>
              <a:rPr sz="1200" b="1" spc="-6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НАЛОГОВ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736" y="4262754"/>
            <a:ext cx="2760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-5092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ПЕРВООЧЕРЕДНЫХ </a:t>
            </a:r>
            <a:r>
              <a:rPr sz="1200" b="1" spc="-34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3927" y="2546350"/>
            <a:ext cx="1886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r>
              <a:rPr sz="1200" b="1" spc="-8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ГРАЖДАН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17133" y="4257497"/>
            <a:ext cx="2811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</a:t>
            </a:r>
            <a:r>
              <a:rPr sz="1200" b="1" spc="-5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ИНВЕСТИЦИОННЫХ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94272" y="4623561"/>
            <a:ext cx="2896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ИНЖЕНЕРНОЙ</a:t>
            </a:r>
            <a:r>
              <a:rPr sz="1200" b="1" spc="-4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ИНФРАСТРУКТУРЫ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03421" y="4440682"/>
            <a:ext cx="5568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7" baseline="32407" dirty="0">
                <a:solidFill>
                  <a:srgbClr val="8A8585"/>
                </a:solidFill>
                <a:latin typeface="Tahoma"/>
                <a:cs typeface="Tahoma"/>
              </a:rPr>
              <a:t>ПРЕДПРИНИМАТЕЛЬСКОЙ</a:t>
            </a:r>
            <a:r>
              <a:rPr sz="1800" b="1" spc="-75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800" b="1" baseline="32407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800" b="1" spc="202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1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</a:t>
            </a:r>
            <a:r>
              <a:rPr sz="1200" b="1" spc="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РАЗВИТИЕ</a:t>
            </a:r>
            <a:r>
              <a:rPr sz="1200" b="1" spc="-2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38421" y="4167632"/>
            <a:ext cx="1057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71721" y="4533341"/>
            <a:ext cx="1595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ИНВЕСТИЦИОННОЙ</a:t>
            </a:r>
            <a:endParaRPr sz="1200">
              <a:latin typeface="Tahoma"/>
              <a:cs typeface="Tahoma"/>
            </a:endParaRPr>
          </a:p>
          <a:p>
            <a:pPr marL="3619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АКТИВНОСТИ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02121" y="2320290"/>
            <a:ext cx="23488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РЕАЛИЗАЦИЯ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НАЦИОНАЛЬНЫХ</a:t>
            </a:r>
            <a:r>
              <a:rPr sz="1200" b="1" spc="-7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ПРОЕКТОВ,</a:t>
            </a:r>
            <a:endParaRPr sz="120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«МАЙСКИХ»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УКАЗОВ</a:t>
            </a:r>
            <a:endParaRPr sz="1200">
              <a:latin typeface="Tahoma"/>
              <a:cs typeface="Tahoma"/>
            </a:endParaRPr>
          </a:p>
          <a:p>
            <a:pPr marL="4508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ПРЕЗИДЕНТА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07384" y="6061049"/>
            <a:ext cx="18230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127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ФИНАНСОВАЯ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МЕСТНЫХ</a:t>
            </a:r>
            <a:r>
              <a:rPr sz="1200" b="1" spc="-8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3598" y="6075070"/>
            <a:ext cx="2092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СОБЛЮДЕНИЕ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ВЗВЕШЕННОЙ</a:t>
            </a:r>
            <a:r>
              <a:rPr sz="1200" b="1" spc="-6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ДОЛГОВОЙ </a:t>
            </a:r>
            <a:r>
              <a:rPr sz="1200" b="1" spc="-3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ПОЛИТИКИ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3879" y="5158359"/>
            <a:ext cx="513905" cy="51390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13046" y="3176155"/>
            <a:ext cx="763765" cy="76376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962135" y="4699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2"/>
            <a:ext cx="9144000" cy="6857999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371600" y="1340769"/>
            <a:ext cx="7123113" cy="576064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67544" y="300168"/>
            <a:ext cx="8524056" cy="104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модельной муниципальной библиотеки п.Красноармейский-5000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93545" y="1800101"/>
            <a:ext cx="3946423" cy="4097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4701999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22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30 466,1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286,6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муниципального задания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428868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Монтаж системы пожарной сигнализации ДК «Родина»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7859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Изготовление проектно-сметной документации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69,0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C:\Users\user\Pictures\123\proektno-smetnaya-dokumentaciy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28605"/>
            <a:ext cx="2214578" cy="1928825"/>
          </a:xfrm>
          <a:prstGeom prst="rect">
            <a:avLst/>
          </a:prstGeom>
          <a:noFill/>
        </p:spPr>
      </p:pic>
      <p:pic>
        <p:nvPicPr>
          <p:cNvPr id="20484" name="Picture 4" descr="https://school14.siteedu.ru/media/sub/1811/uploads/munzadani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14" y="428605"/>
            <a:ext cx="3318578" cy="200026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36" y="428605"/>
            <a:ext cx="2750714" cy="19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95"/>
            <a:ext cx="9144000" cy="6857999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935596" y="3114100"/>
            <a:ext cx="2664296" cy="11206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139,5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899592" y="1861127"/>
            <a:ext cx="2736304" cy="86298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Замена дверей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36678" y="1793795"/>
            <a:ext cx="2736304" cy="85938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Замена 2-х газовых котлов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40151" y="3075186"/>
            <a:ext cx="2520280" cy="11422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396,0</a:t>
            </a:r>
          </a:p>
          <a:p>
            <a:pPr algn="ctr"/>
            <a:r>
              <a:rPr lang="ru-RU" sz="2000" b="1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79345" y="340808"/>
            <a:ext cx="734481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Выборочный капитальный ремонт МБУК «Орловская МЦБ» </a:t>
            </a:r>
          </a:p>
        </p:txBody>
      </p:sp>
      <p:sp>
        <p:nvSpPr>
          <p:cNvPr id="6" name="Стрелка вправо 5"/>
          <p:cNvSpPr/>
          <p:nvPr/>
        </p:nvSpPr>
        <p:spPr>
          <a:xfrm rot="8212619">
            <a:off x="2517387" y="1301583"/>
            <a:ext cx="5620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932079">
            <a:off x="6931313" y="1310003"/>
            <a:ext cx="53795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025428" y="2780928"/>
            <a:ext cx="484632" cy="338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957975" y="2730040"/>
            <a:ext cx="484632" cy="338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45" y="4402897"/>
            <a:ext cx="2340527" cy="2455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02897"/>
            <a:ext cx="2448271" cy="24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в 2024 году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285720" y="642918"/>
          <a:ext cx="8572560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5143512"/>
            <a:ext cx="1131882" cy="113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857224" y="4857760"/>
            <a:ext cx="1143008" cy="2857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116,9%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мероприятия в сфере культуры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2 302,3 тыс.рублей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D:\Мои документы\ПУБЛИЧНЫЕ СЛУШАНЬЯ\2024 публичные\фото\Культура_РДК+ОМЦБ\РДК_КММ\7 июля «Семья – очаг любви и верности» (2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75"/>
            <a:ext cx="2286000" cy="1571625"/>
          </a:xfrm>
          <a:prstGeom prst="rect">
            <a:avLst/>
          </a:prstGeom>
          <a:noFill/>
        </p:spPr>
      </p:pic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857364"/>
            <a:ext cx="2824496" cy="153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3574" y="1679931"/>
            <a:ext cx="2408740" cy="15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43"/>
            <a:ext cx="4067944" cy="275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38" y="3705731"/>
            <a:ext cx="3950062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9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098" name="Picture 2" descr="https://e7.pngegg.com/pngimages/982/174/png-clipart-red-arrow-growth-arrow-miscellaneous-symbo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000240"/>
            <a:ext cx="1603152" cy="1152488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428596" y="357166"/>
          <a:ext cx="84296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00" name="AutoShape 4" descr="https://pbs.twimg.com/media/FNYGu2FXIAA5zC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16200000" flipH="1">
            <a:off x="3821901" y="1035827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AutoShape 6" descr="https://pbs.twimg.com/media/FNYGu2FXIAA5zC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429132"/>
            <a:ext cx="2857500" cy="192405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85728"/>
            <a:ext cx="3086100" cy="1863725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786322"/>
            <a:ext cx="2886075" cy="1857375"/>
          </a:xfrm>
          <a:prstGeom prst="rect">
            <a:avLst/>
          </a:prstGeom>
          <a:noFill/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609600" y="228600"/>
            <a:ext cx="4676780" cy="170020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/>
              <a:t>Клубные формирования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274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42852"/>
            <a:ext cx="5472122" cy="114300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- 1786,0 тыс.рублей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Гончаров\Desktop\Спорт 2024\WhatsApp Image 2024-08-10 at 15.35.28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232248" cy="302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Гончаров\Desktop\КОНТРОЛИ  2020-2025 ГОД\ИНФОРМАЦИЯ ДЛЯ ЗАЙЦЕВОЙ 2020-2024\2024\WhatsApp Image 2024-10-18 at 08.25.01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97" y="2060848"/>
            <a:ext cx="5346065" cy="44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Гончаров\Desktop\КОНТРОЛИ  2020-2025 ГОД\ИНФОРМАЦИЯ ДЛЯ ЗАЙЦЕВОЙ 2020-2024\2024\WhatsApp Image 2024-10-18 at 08.24.49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53659"/>
            <a:ext cx="2088232" cy="3163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3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user\Downloads\1646110509_1-abrakadabra-fun-p-neitralnaya-muzika-dlya-prezentatsi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2852"/>
            <a:ext cx="8147248" cy="114300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ГТО 2024 год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Диаграмма 25"/>
          <p:cNvGraphicFramePr/>
          <p:nvPr>
            <p:extLst/>
          </p:nvPr>
        </p:nvGraphicFramePr>
        <p:xfrm>
          <a:off x="4067944" y="1397000"/>
          <a:ext cx="4824536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623985" cy="209005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956376" y="1052736"/>
            <a:ext cx="829404" cy="233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Чел.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C:\Users\Гончаров\Desktop\Спорт 2024\WhatsApp Image 2024-03-02 at 13.22.58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6809"/>
            <a:ext cx="4623985" cy="3205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6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571472" y="2428868"/>
            <a:ext cx="3643338" cy="28575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«Социальная поддержка граждан»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14876" y="2285992"/>
            <a:ext cx="3857652" cy="30003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«Доступная среда»</a:t>
            </a:r>
            <a:endParaRPr lang="ru-RU" sz="2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71472" y="188640"/>
            <a:ext cx="8286808" cy="264320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Разработчик и ответственный исполнитель -Управление </a:t>
            </a:r>
            <a:r>
              <a:rPr lang="en-US" sz="2800" b="1" dirty="0" smtClean="0"/>
              <a:t>c</a:t>
            </a:r>
            <a:r>
              <a:rPr lang="ru-RU" sz="2800" b="1" dirty="0" err="1" smtClean="0"/>
              <a:t>оциальной</a:t>
            </a:r>
            <a:r>
              <a:rPr lang="ru-RU" sz="2800" b="1" dirty="0" smtClean="0"/>
              <a:t>  защиты населения</a:t>
            </a:r>
            <a:endParaRPr lang="ru-RU" sz="2800" b="1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00034" y="5143512"/>
            <a:ext cx="8215370" cy="142876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332 986.5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500042"/>
            <a:ext cx="8358246" cy="9286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23 612.3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786322"/>
            <a:ext cx="3298028" cy="18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Схема 7"/>
          <p:cNvGraphicFramePr/>
          <p:nvPr>
            <p:extLst/>
          </p:nvPr>
        </p:nvGraphicFramePr>
        <p:xfrm>
          <a:off x="0" y="1643050"/>
          <a:ext cx="9144000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28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D82245-0DF0-4A5D-808B-4956D6AB7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32" y="2092034"/>
            <a:ext cx="2010701" cy="47175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4"/>
            <a:ext cx="87220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 </a:t>
            </a:r>
            <a:r>
              <a:rPr lang="ru-RU" sz="28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28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8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28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57158" y="2500306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31588" y="3992754"/>
            <a:ext cx="5337683" cy="142876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7" y="2635599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21" y="4691850"/>
            <a:ext cx="1704641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7" y="4806013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21" y="5753989"/>
            <a:ext cx="1696015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614" y="5991634"/>
            <a:ext cx="938279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71" y="5869512"/>
            <a:ext cx="1610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ДЕФИЦИТ-ПРОФИЦИТ+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7552" y="4021516"/>
            <a:ext cx="5337683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524" y="4007856"/>
            <a:ext cx="5337683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530" y="3704667"/>
            <a:ext cx="4909055" cy="107157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7" y="1653341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90902" y="2534137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1 429.0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2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123.7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2" y="4740771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1 552.7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1 456.6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-49.7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1 506.3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101.9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97.0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1 099.3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67276" y="3604088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1 091.1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99.7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5" y="3601822"/>
            <a:ext cx="1716823" cy="559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1" y="3648562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5" y="3324350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425" y="4940715"/>
            <a:ext cx="938279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2" y="3866656"/>
            <a:ext cx="938279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2" y="2771098"/>
            <a:ext cx="938279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7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86710" y="1357298"/>
            <a:ext cx="1071570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Млн.руб.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00034" y="214302"/>
            <a:ext cx="8464454" cy="17462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Капитальный ремонт:</a:t>
            </a:r>
          </a:p>
          <a:p>
            <a:pPr marL="342900" indent="-342900" algn="ctr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рамках программы «Доступная среда» - 296,4 тыс. рублей;</a:t>
            </a:r>
          </a:p>
          <a:p>
            <a:pPr marL="342900" indent="-342900" algn="ctr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рамках программы «Социальная поддержка граждан»-290,4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500034" y="2420888"/>
          <a:ext cx="3639918" cy="396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6378" y="2461075"/>
            <a:ext cx="36004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57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428604"/>
            <a:ext cx="8358246" cy="1000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счет областных субвенций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500034" y="1428736"/>
          <a:ext cx="621510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1643050"/>
            <a:ext cx="292895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1041" y="5602133"/>
            <a:ext cx="1998677" cy="12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06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-214338"/>
            <a:ext cx="50434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«Центр социального обслуживания»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500430" y="357166"/>
          <a:ext cx="564357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image_image_10308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2357430"/>
            <a:ext cx="3047789" cy="1785950"/>
          </a:xfrm>
          <a:prstGeom prst="rect">
            <a:avLst/>
          </a:prstGeom>
        </p:spPr>
      </p:pic>
      <p:pic>
        <p:nvPicPr>
          <p:cNvPr id="2050" name="Picture 2" descr="D:\Мои документы\ПУБЛИЧНЫЕ СЛУШАНЬЯ\июль 2020\фото\УСЗН\цсо\iP1G01JS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428604"/>
            <a:ext cx="2857485" cy="1928826"/>
          </a:xfrm>
          <a:prstGeom prst="rect">
            <a:avLst/>
          </a:prstGeom>
          <a:noFill/>
        </p:spPr>
      </p:pic>
      <p:pic>
        <p:nvPicPr>
          <p:cNvPr id="4" name="Picture 2" descr="D:\Мои документы\ПУБЛИЧНЫЕ СЛУШАНЬЯ\2024 публичные\фото\УСЗН\демография старшее поколение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357694"/>
            <a:ext cx="3348923" cy="188594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68" y="5602133"/>
            <a:ext cx="1998677" cy="12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762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14290"/>
            <a:ext cx="4500594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мобильных бригад, осуществляющих доставку лиц старше 65 лет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4536628" y="2564904"/>
          <a:ext cx="4464528" cy="400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9" name="Picture 5" descr="D:\Мои документы\ПУБЛИЧНЫЕ СЛУШАНЬЯ\2024 публичные\фото\УСЗН\демография65 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71480"/>
            <a:ext cx="4429124" cy="307183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432162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428604"/>
            <a:ext cx="5786478" cy="164307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Расходы по обеспечению мер </a:t>
            </a:r>
            <a:r>
              <a:rPr lang="ru-RU" dirty="0" err="1"/>
              <a:t>соцподдержки</a:t>
            </a:r>
            <a:r>
              <a:rPr lang="ru-RU" dirty="0"/>
              <a:t>  ветеранам труда, ветеранам труда РО, сельским специалистам, реабилитированным, труженикам тыла составили в  2024 г. – 92996,8 тыс.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143116"/>
            <a:ext cx="5929354" cy="24288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в 2024 году выделено средств на сумму — 23306,4 тыс. руб. Размер пособия на приобретение школьной формы, проезда и приобретение лекарственных препаратов детям до 6 лет в 2024 году – 1042,0 руб.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928926" y="4643446"/>
            <a:ext cx="5929354" cy="192882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На обеспечение МСП детей 1-2 г жизни из малоимущих семей для приобретения специальных молочных продуктов детского питания расходовано 2460,8 тыс. руб. Размер пособия в 2024 году — 1039,0  руб.</a:t>
            </a: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pbs.twimg.com/media/DZSHfg8WsAALWYi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428892" cy="2087560"/>
          </a:xfrm>
          <a:prstGeom prst="rect">
            <a:avLst/>
          </a:prstGeom>
          <a:noFill/>
        </p:spPr>
      </p:pic>
      <p:pic>
        <p:nvPicPr>
          <p:cNvPr id="11268" name="Picture 4" descr="https://bizbi.ru/upload/iblock/d3a/d3a4a9ba4eb9b30443164b9693f134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2795585" cy="1863723"/>
          </a:xfrm>
          <a:prstGeom prst="rect">
            <a:avLst/>
          </a:prstGeom>
          <a:noFill/>
        </p:spPr>
      </p:pic>
      <p:pic>
        <p:nvPicPr>
          <p:cNvPr id="9220" name="Picture 4" descr="https://i.ytimg.com/vi/RZ_UlEiaQrc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28"/>
            <a:ext cx="2643174" cy="1785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5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14678" y="500042"/>
            <a:ext cx="5715040" cy="178595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/>
              <a:t>Расходы по выплате ежемесячного пособия на ребенка в 2024 г. составили – 18753,4 т. руб.</a:t>
            </a:r>
          </a:p>
          <a:p>
            <a:r>
              <a:rPr lang="ru-RU" sz="1600" dirty="0"/>
              <a:t>Размер пособия составляет 524,0 руб., на детей одиноких матерей — 1048,0 руб., на детей, родители которых уклоняются от уплаты алиментов  и на детей военнослужащих срочной службы составляет — 786,0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357430"/>
            <a:ext cx="5715040" cy="1643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Расходы по выплате регионального материнского капитала составили в 2024г — 3697,3 т. руб. Размер выплаты составлял 145040,0 рублей.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57554" y="4071942"/>
            <a:ext cx="5572164" cy="250033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составляет в 2024 году -  2557,7 т. руб. </a:t>
            </a: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ostrovrusa.ru/wp-content/uploads/2021/01/kak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2681202" cy="1757324"/>
          </a:xfrm>
          <a:prstGeom prst="rect">
            <a:avLst/>
          </a:prstGeom>
          <a:noFill/>
        </p:spPr>
      </p:pic>
      <p:pic>
        <p:nvPicPr>
          <p:cNvPr id="2053" name="Picture 5" descr="https://gastrotract.ru/wp-content/uploads/2017/03/13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2500330" cy="248034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401829"/>
            <a:ext cx="2681202" cy="15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500042"/>
            <a:ext cx="5643602" cy="18573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Расходы на выплату ежемесячного пособия на третьего ребенка или последующих детей составили  2645,4 т. руб.  </a:t>
            </a:r>
            <a:endParaRPr lang="ru-RU" dirty="0" smtClean="0"/>
          </a:p>
          <a:p>
            <a:pPr lvl="0"/>
            <a:r>
              <a:rPr lang="ru-RU" dirty="0" smtClean="0"/>
              <a:t>Размер </a:t>
            </a:r>
            <a:r>
              <a:rPr lang="ru-RU" dirty="0"/>
              <a:t>выплаты в 2024 г составлял — 10710,0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428868"/>
            <a:ext cx="5786478" cy="2000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/>
              <a:t>На организацию и обеспечение отдыха и оздоровления детей расходовано средств областного бюджета в 2024 г- 5625,1 т. руб.   На транспортные услуги по доставке детей из малоимущих семей в детские оздоровительные лагеря и санатории за счет местного бюджета израсходовано 762,4 т. руб.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0364" y="4429132"/>
            <a:ext cx="5715040" cy="214314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На обеспечение МСП по выплате адресных субсидий на оплату жилья и коммунальных услуг расходы составили — 1348,3 т. руб.</a:t>
            </a: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im0-tub-ru.yandex.net/i?id=5643e1b79a1fe2945eae46e635b38b3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15" y="4643446"/>
            <a:ext cx="2821849" cy="1857388"/>
          </a:xfrm>
          <a:prstGeom prst="rect">
            <a:avLst/>
          </a:prstGeom>
          <a:noFill/>
        </p:spPr>
      </p:pic>
      <p:sp>
        <p:nvSpPr>
          <p:cNvPr id="4101" name="AutoShape 5" descr="https://klike.net/uploads/posts/2023-07/1690519171_2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C:\Users\user\Downloads\1690519171_2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2605951" cy="192882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487683"/>
            <a:ext cx="258369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46978" y="428604"/>
            <a:ext cx="5582739" cy="150019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На обеспечение мер социальной поддержки членам семей граждан Российской Федерации, принимающих участие в специальной военной </a:t>
            </a:r>
            <a:r>
              <a:rPr lang="ru-RU" dirty="0" err="1" smtClean="0"/>
              <a:t>операции,расходы</a:t>
            </a:r>
            <a:r>
              <a:rPr lang="ru-RU" dirty="0" smtClean="0"/>
              <a:t> </a:t>
            </a:r>
            <a:r>
              <a:rPr lang="ru-RU" dirty="0"/>
              <a:t>составили — 252,8 т.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6978" y="2276872"/>
            <a:ext cx="5511302" cy="180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На обеспечение мер социальной поддержки в виде адресной социальной выплаты расходы составили — 266,4 т. руб.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46978" y="4786322"/>
            <a:ext cx="5511302" cy="17145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На обеспечение мер социальной поддержки в виде социального пособия, социального пособия на основании социального контракта  расходы составили — 11774,8 т. руб.</a:t>
            </a: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7" y="4955001"/>
            <a:ext cx="2875676" cy="1377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575" y="324876"/>
            <a:ext cx="3035829" cy="1707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2492896"/>
            <a:ext cx="303582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143240" y="428604"/>
            <a:ext cx="5786478" cy="150019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На обеспечение государственной социальной помощи на основании социального контракта отдельным категориям граждан  было израсходовано — </a:t>
            </a:r>
            <a:r>
              <a:rPr lang="en-US" dirty="0"/>
              <a:t>6021,9</a:t>
            </a:r>
            <a:r>
              <a:rPr lang="ru-RU" dirty="0"/>
              <a:t> т.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43240" y="2214554"/>
            <a:ext cx="5715040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Компенсация расходов по оплате жилищно-коммунальных услуг, оказываемых отдельным категориям граждан из числа ветеранов и инвалидов. В 2024 год расходы составили — 19128,6 т. руб.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71802" y="4786322"/>
            <a:ext cx="5786478" cy="17145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/>
              <a:t>На выплату ежегодной денежной выплаты гражданам, награжденным нагрудными знаками «Почетный донор СССР», «Почетный донор России» израсходовано в 2024 г.- 439,7 т. руб.</a:t>
            </a: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1"/>
            <a:ext cx="3007318" cy="1691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349618"/>
            <a:ext cx="2666944" cy="1873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878592"/>
            <a:ext cx="2666944" cy="17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Приобретение</a:t>
            </a:r>
            <a:endParaRPr lang="en-US" sz="1800" dirty="0" smtClean="0"/>
          </a:p>
          <a:p>
            <a:pPr algn="ctr"/>
            <a:r>
              <a:rPr lang="ru-RU" sz="1800" dirty="0" smtClean="0"/>
              <a:t> дизель-генератора, </a:t>
            </a:r>
          </a:p>
          <a:p>
            <a:pPr algn="ctr"/>
            <a:r>
              <a:rPr lang="ru-RU" sz="1800" dirty="0" smtClean="0">
                <a:solidFill>
                  <a:schemeClr val="tx2"/>
                </a:solidFill>
                <a:cs typeface="Times New Roman" pitchFamily="18" charset="0"/>
              </a:rPr>
              <a:t>772,0 тыс.рублей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Разработка проектов зон санитарной охраны объектов водоснабжения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4785,0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714356"/>
            <a:ext cx="77153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на жилищно-коммунальное хозяйство-27,9 </a:t>
            </a:r>
            <a:r>
              <a:rPr lang="ru-RU" dirty="0" err="1" smtClean="0"/>
              <a:t>млн.рублей</a:t>
            </a:r>
            <a:endParaRPr lang="ru-RU" dirty="0"/>
          </a:p>
        </p:txBody>
      </p:sp>
      <p:pic>
        <p:nvPicPr>
          <p:cNvPr id="15" name="Содержимое 14" descr="project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18050" y="3214686"/>
            <a:ext cx="4041775" cy="314327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68960"/>
            <a:ext cx="4041775" cy="328899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 descr="https://insights.dice.com/wp-content/uploads/2017/09/shutterstock_380228170.jpg"/>
          <p:cNvPicPr>
            <a:picLocks noChangeAspect="1" noChangeArrowheads="1"/>
          </p:cNvPicPr>
          <p:nvPr/>
        </p:nvPicPr>
        <p:blipFill>
          <a:blip r:embed="rId3" cstate="print"/>
          <a:srcRect l="69771" b="5565"/>
          <a:stretch>
            <a:fillRect/>
          </a:stretch>
        </p:blipFill>
        <p:spPr bwMode="auto">
          <a:xfrm>
            <a:off x="2061709" y="1880563"/>
            <a:ext cx="2173955" cy="497743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81779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КОНСОЛИДИРОВАННОГО БЮДЖЕТА за 20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год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7"/>
            <a:ext cx="1747774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6" y="2635598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19" y="4691850"/>
            <a:ext cx="1704641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5" y="4806012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19" y="5753988"/>
            <a:ext cx="1696015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615" y="5991632"/>
            <a:ext cx="938278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69" y="5869510"/>
            <a:ext cx="175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-</a:t>
            </a:r>
          </a:p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7552" y="4021515"/>
            <a:ext cx="5337682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525" y="4007855"/>
            <a:ext cx="5337682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4025" y="3818794"/>
            <a:ext cx="4798495" cy="1018510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5" y="1653339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57554" y="2500306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1 605,3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0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-136,7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0" y="4740770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1 742,0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1 632,7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-57,1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1 689,8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ru-RU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1 158,3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57752" y="3571876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1 154,9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99.</a:t>
            </a:r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3" y="3601822"/>
            <a:ext cx="1716823" cy="55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0" y="3648561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3" y="3324348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425" y="4940713"/>
            <a:ext cx="938278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1" y="3866655"/>
            <a:ext cx="938278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1" y="2771096"/>
            <a:ext cx="938278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15272" y="1500174"/>
            <a:ext cx="1214446" cy="3571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Млн.руб.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Приобретение транспортного средства КДМ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11 006,6 тыс.рублей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Приобретение экскаватора-погрузчика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5 749,4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2924945"/>
            <a:ext cx="4044949" cy="366977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24945"/>
            <a:ext cx="4041775" cy="3669773"/>
          </a:xfrm>
        </p:spPr>
      </p:pic>
    </p:spTree>
    <p:extLst>
      <p:ext uri="{BB962C8B-B14F-4D97-AF65-F5344CB8AC3E}">
        <p14:creationId xmlns:p14="http://schemas.microsoft.com/office/powerpoint/2010/main" val="17125979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096" y="4077118"/>
            <a:ext cx="2819645" cy="16031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7616698" cy="6857996"/>
            <a:chOff x="0" y="0"/>
            <a:chExt cx="7616698" cy="685799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1196721"/>
              <a:ext cx="1998988" cy="1631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2085" cy="6857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4090" y="1395511"/>
              <a:ext cx="1209281" cy="1650364"/>
            </a:xfrm>
            <a:custGeom>
              <a:avLst/>
              <a:gdLst/>
              <a:ahLst/>
              <a:cxnLst/>
              <a:rect l="l" t="t" r="r" b="b"/>
              <a:pathLst>
                <a:path w="1121410" h="1650364">
                  <a:moveTo>
                    <a:pt x="619785" y="0"/>
                  </a:moveTo>
                  <a:lnTo>
                    <a:pt x="558815" y="4900"/>
                  </a:lnTo>
                  <a:lnTo>
                    <a:pt x="497868" y="22717"/>
                  </a:lnTo>
                  <a:lnTo>
                    <a:pt x="437586" y="52370"/>
                  </a:lnTo>
                  <a:lnTo>
                    <a:pt x="378611" y="92776"/>
                  </a:lnTo>
                  <a:lnTo>
                    <a:pt x="321588" y="142854"/>
                  </a:lnTo>
                  <a:lnTo>
                    <a:pt x="294008" y="171181"/>
                  </a:lnTo>
                  <a:lnTo>
                    <a:pt x="267158" y="201521"/>
                  </a:lnTo>
                  <a:lnTo>
                    <a:pt x="241116" y="233737"/>
                  </a:lnTo>
                  <a:lnTo>
                    <a:pt x="215963" y="267695"/>
                  </a:lnTo>
                  <a:lnTo>
                    <a:pt x="191780" y="303260"/>
                  </a:lnTo>
                  <a:lnTo>
                    <a:pt x="168646" y="340295"/>
                  </a:lnTo>
                  <a:lnTo>
                    <a:pt x="146643" y="378667"/>
                  </a:lnTo>
                  <a:lnTo>
                    <a:pt x="125851" y="418239"/>
                  </a:lnTo>
                  <a:lnTo>
                    <a:pt x="106349" y="458876"/>
                  </a:lnTo>
                  <a:lnTo>
                    <a:pt x="88218" y="500444"/>
                  </a:lnTo>
                  <a:lnTo>
                    <a:pt x="71539" y="542806"/>
                  </a:lnTo>
                  <a:lnTo>
                    <a:pt x="56392" y="585828"/>
                  </a:lnTo>
                  <a:lnTo>
                    <a:pt x="42857" y="629374"/>
                  </a:lnTo>
                  <a:lnTo>
                    <a:pt x="31015" y="673310"/>
                  </a:lnTo>
                  <a:lnTo>
                    <a:pt x="20945" y="717499"/>
                  </a:lnTo>
                  <a:lnTo>
                    <a:pt x="12728" y="761807"/>
                  </a:lnTo>
                  <a:lnTo>
                    <a:pt x="6445" y="806098"/>
                  </a:lnTo>
                  <a:lnTo>
                    <a:pt x="2176" y="850237"/>
                  </a:lnTo>
                  <a:lnTo>
                    <a:pt x="0" y="894090"/>
                  </a:lnTo>
                  <a:lnTo>
                    <a:pt x="0" y="937519"/>
                  </a:lnTo>
                  <a:lnTo>
                    <a:pt x="2253" y="980392"/>
                  </a:lnTo>
                  <a:lnTo>
                    <a:pt x="6842" y="1022571"/>
                  </a:lnTo>
                  <a:lnTo>
                    <a:pt x="13846" y="1063922"/>
                  </a:lnTo>
                  <a:lnTo>
                    <a:pt x="23346" y="1104310"/>
                  </a:lnTo>
                  <a:lnTo>
                    <a:pt x="35422" y="1143599"/>
                  </a:lnTo>
                  <a:lnTo>
                    <a:pt x="55174" y="1196016"/>
                  </a:lnTo>
                  <a:lnTo>
                    <a:pt x="78180" y="1244678"/>
                  </a:lnTo>
                  <a:lnTo>
                    <a:pt x="104215" y="1289726"/>
                  </a:lnTo>
                  <a:lnTo>
                    <a:pt x="133052" y="1331299"/>
                  </a:lnTo>
                  <a:lnTo>
                    <a:pt x="164465" y="1369536"/>
                  </a:lnTo>
                  <a:lnTo>
                    <a:pt x="198231" y="1404576"/>
                  </a:lnTo>
                  <a:lnTo>
                    <a:pt x="234121" y="1436558"/>
                  </a:lnTo>
                  <a:lnTo>
                    <a:pt x="271912" y="1465623"/>
                  </a:lnTo>
                  <a:lnTo>
                    <a:pt x="311377" y="1491909"/>
                  </a:lnTo>
                  <a:lnTo>
                    <a:pt x="352291" y="1515556"/>
                  </a:lnTo>
                  <a:lnTo>
                    <a:pt x="394428" y="1536703"/>
                  </a:lnTo>
                  <a:lnTo>
                    <a:pt x="437562" y="1555490"/>
                  </a:lnTo>
                  <a:lnTo>
                    <a:pt x="481468" y="1572055"/>
                  </a:lnTo>
                  <a:lnTo>
                    <a:pt x="525919" y="1586538"/>
                  </a:lnTo>
                  <a:lnTo>
                    <a:pt x="570692" y="1599079"/>
                  </a:lnTo>
                  <a:lnTo>
                    <a:pt x="615558" y="1609816"/>
                  </a:lnTo>
                  <a:lnTo>
                    <a:pt x="803179" y="1641447"/>
                  </a:lnTo>
                  <a:lnTo>
                    <a:pt x="964951" y="1650361"/>
                  </a:lnTo>
                  <a:lnTo>
                    <a:pt x="1078455" y="1647606"/>
                  </a:lnTo>
                  <a:lnTo>
                    <a:pt x="1121272" y="1644233"/>
                  </a:lnTo>
                  <a:lnTo>
                    <a:pt x="1060650" y="1591994"/>
                  </a:lnTo>
                  <a:lnTo>
                    <a:pt x="929852" y="1445589"/>
                  </a:lnTo>
                  <a:lnTo>
                    <a:pt x="805483" y="1220484"/>
                  </a:lnTo>
                  <a:lnTo>
                    <a:pt x="764148" y="932144"/>
                  </a:lnTo>
                  <a:lnTo>
                    <a:pt x="768790" y="875700"/>
                  </a:lnTo>
                  <a:lnTo>
                    <a:pt x="775605" y="819575"/>
                  </a:lnTo>
                  <a:lnTo>
                    <a:pt x="784150" y="763932"/>
                  </a:lnTo>
                  <a:lnTo>
                    <a:pt x="793985" y="708938"/>
                  </a:lnTo>
                  <a:lnTo>
                    <a:pt x="804669" y="654756"/>
                  </a:lnTo>
                  <a:lnTo>
                    <a:pt x="837406" y="498727"/>
                  </a:lnTo>
                  <a:lnTo>
                    <a:pt x="847075" y="449439"/>
                  </a:lnTo>
                  <a:lnTo>
                    <a:pt x="855389" y="401786"/>
                  </a:lnTo>
                  <a:lnTo>
                    <a:pt x="861905" y="355932"/>
                  </a:lnTo>
                  <a:lnTo>
                    <a:pt x="866183" y="312042"/>
                  </a:lnTo>
                  <a:lnTo>
                    <a:pt x="867781" y="270281"/>
                  </a:lnTo>
                  <a:lnTo>
                    <a:pt x="866259" y="230812"/>
                  </a:lnTo>
                  <a:lnTo>
                    <a:pt x="852090" y="159413"/>
                  </a:lnTo>
                  <a:lnTo>
                    <a:pt x="820146" y="99159"/>
                  </a:lnTo>
                  <a:lnTo>
                    <a:pt x="768093" y="51364"/>
                  </a:lnTo>
                  <a:lnTo>
                    <a:pt x="709877" y="19236"/>
                  </a:lnTo>
                  <a:lnTo>
                    <a:pt x="650078" y="2732"/>
                  </a:lnTo>
                  <a:lnTo>
                    <a:pt x="61978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3711" y="2582579"/>
              <a:ext cx="1780539" cy="1084580"/>
            </a:xfrm>
            <a:custGeom>
              <a:avLst/>
              <a:gdLst/>
              <a:ahLst/>
              <a:cxnLst/>
              <a:rect l="l" t="t" r="r" b="b"/>
              <a:pathLst>
                <a:path w="1780539" h="1084579">
                  <a:moveTo>
                    <a:pt x="631071" y="0"/>
                  </a:moveTo>
                  <a:lnTo>
                    <a:pt x="588322" y="676"/>
                  </a:lnTo>
                  <a:lnTo>
                    <a:pt x="546377" y="4399"/>
                  </a:lnTo>
                  <a:lnTo>
                    <a:pt x="505323" y="11029"/>
                  </a:lnTo>
                  <a:lnTo>
                    <a:pt x="465244" y="20424"/>
                  </a:lnTo>
                  <a:lnTo>
                    <a:pt x="426227" y="32445"/>
                  </a:lnTo>
                  <a:lnTo>
                    <a:pt x="388356" y="46950"/>
                  </a:lnTo>
                  <a:lnTo>
                    <a:pt x="351716" y="63800"/>
                  </a:lnTo>
                  <a:lnTo>
                    <a:pt x="316393" y="82854"/>
                  </a:lnTo>
                  <a:lnTo>
                    <a:pt x="282473" y="103973"/>
                  </a:lnTo>
                  <a:lnTo>
                    <a:pt x="250041" y="127014"/>
                  </a:lnTo>
                  <a:lnTo>
                    <a:pt x="219181" y="151839"/>
                  </a:lnTo>
                  <a:lnTo>
                    <a:pt x="189980" y="178306"/>
                  </a:lnTo>
                  <a:lnTo>
                    <a:pt x="162523" y="206276"/>
                  </a:lnTo>
                  <a:lnTo>
                    <a:pt x="136895" y="235607"/>
                  </a:lnTo>
                  <a:lnTo>
                    <a:pt x="113182" y="266160"/>
                  </a:lnTo>
                  <a:lnTo>
                    <a:pt x="91469" y="297794"/>
                  </a:lnTo>
                  <a:lnTo>
                    <a:pt x="54383" y="363744"/>
                  </a:lnTo>
                  <a:lnTo>
                    <a:pt x="26321" y="432334"/>
                  </a:lnTo>
                  <a:lnTo>
                    <a:pt x="7965" y="502440"/>
                  </a:lnTo>
                  <a:lnTo>
                    <a:pt x="0" y="572941"/>
                  </a:lnTo>
                  <a:lnTo>
                    <a:pt x="126" y="607987"/>
                  </a:lnTo>
                  <a:lnTo>
                    <a:pt x="9025" y="676972"/>
                  </a:lnTo>
                  <a:lnTo>
                    <a:pt x="30020" y="743543"/>
                  </a:lnTo>
                  <a:lnTo>
                    <a:pt x="63796" y="806577"/>
                  </a:lnTo>
                  <a:lnTo>
                    <a:pt x="111033" y="864950"/>
                  </a:lnTo>
                  <a:lnTo>
                    <a:pt x="139914" y="892038"/>
                  </a:lnTo>
                  <a:lnTo>
                    <a:pt x="172416" y="917540"/>
                  </a:lnTo>
                  <a:lnTo>
                    <a:pt x="209773" y="943040"/>
                  </a:lnTo>
                  <a:lnTo>
                    <a:pt x="248918" y="966106"/>
                  </a:lnTo>
                  <a:lnTo>
                    <a:pt x="289731" y="986823"/>
                  </a:lnTo>
                  <a:lnTo>
                    <a:pt x="332094" y="1005277"/>
                  </a:lnTo>
                  <a:lnTo>
                    <a:pt x="375888" y="1021553"/>
                  </a:lnTo>
                  <a:lnTo>
                    <a:pt x="420992" y="1035738"/>
                  </a:lnTo>
                  <a:lnTo>
                    <a:pt x="467288" y="1047916"/>
                  </a:lnTo>
                  <a:lnTo>
                    <a:pt x="514657" y="1058175"/>
                  </a:lnTo>
                  <a:lnTo>
                    <a:pt x="562980" y="1066599"/>
                  </a:lnTo>
                  <a:lnTo>
                    <a:pt x="612137" y="1073274"/>
                  </a:lnTo>
                  <a:lnTo>
                    <a:pt x="662010" y="1078286"/>
                  </a:lnTo>
                  <a:lnTo>
                    <a:pt x="712479" y="1081721"/>
                  </a:lnTo>
                  <a:lnTo>
                    <a:pt x="763424" y="1083664"/>
                  </a:lnTo>
                  <a:lnTo>
                    <a:pt x="814728" y="1084201"/>
                  </a:lnTo>
                  <a:lnTo>
                    <a:pt x="866270" y="1083418"/>
                  </a:lnTo>
                  <a:lnTo>
                    <a:pt x="917932" y="1081401"/>
                  </a:lnTo>
                  <a:lnTo>
                    <a:pt x="969594" y="1078235"/>
                  </a:lnTo>
                  <a:lnTo>
                    <a:pt x="1021138" y="1074005"/>
                  </a:lnTo>
                  <a:lnTo>
                    <a:pt x="1072443" y="1068799"/>
                  </a:lnTo>
                  <a:lnTo>
                    <a:pt x="1123392" y="1062701"/>
                  </a:lnTo>
                  <a:lnTo>
                    <a:pt x="1381521" y="1020287"/>
                  </a:lnTo>
                  <a:lnTo>
                    <a:pt x="1589942" y="970563"/>
                  </a:lnTo>
                  <a:lnTo>
                    <a:pt x="1729235" y="929220"/>
                  </a:lnTo>
                  <a:lnTo>
                    <a:pt x="1779982" y="911952"/>
                  </a:lnTo>
                  <a:lnTo>
                    <a:pt x="1680711" y="894851"/>
                  </a:lnTo>
                  <a:lnTo>
                    <a:pt x="1450734" y="835339"/>
                  </a:lnTo>
                  <a:lnTo>
                    <a:pt x="1191801" y="721107"/>
                  </a:lnTo>
                  <a:lnTo>
                    <a:pt x="1005663" y="539842"/>
                  </a:lnTo>
                  <a:lnTo>
                    <a:pt x="986464" y="496311"/>
                  </a:lnTo>
                  <a:lnTo>
                    <a:pt x="971067" y="452450"/>
                  </a:lnTo>
                  <a:lnTo>
                    <a:pt x="958693" y="408622"/>
                  </a:lnTo>
                  <a:lnTo>
                    <a:pt x="948564" y="365195"/>
                  </a:lnTo>
                  <a:lnTo>
                    <a:pt x="939901" y="322534"/>
                  </a:lnTo>
                  <a:lnTo>
                    <a:pt x="931926" y="281004"/>
                  </a:lnTo>
                  <a:lnTo>
                    <a:pt x="923859" y="240971"/>
                  </a:lnTo>
                  <a:lnTo>
                    <a:pt x="914921" y="202800"/>
                  </a:lnTo>
                  <a:lnTo>
                    <a:pt x="891321" y="133508"/>
                  </a:lnTo>
                  <a:lnTo>
                    <a:pt x="854894" y="76052"/>
                  </a:lnTo>
                  <a:lnTo>
                    <a:pt x="799411" y="33357"/>
                  </a:lnTo>
                  <a:lnTo>
                    <a:pt x="762577" y="18459"/>
                  </a:lnTo>
                  <a:lnTo>
                    <a:pt x="718643" y="8347"/>
                  </a:lnTo>
                  <a:lnTo>
                    <a:pt x="674540" y="2510"/>
                  </a:lnTo>
                  <a:lnTo>
                    <a:pt x="631071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5703" y="4087621"/>
              <a:ext cx="1870075" cy="792480"/>
            </a:xfrm>
            <a:custGeom>
              <a:avLst/>
              <a:gdLst/>
              <a:ahLst/>
              <a:cxnLst/>
              <a:rect l="l" t="t" r="r" b="b"/>
              <a:pathLst>
                <a:path w="1870075" h="792479">
                  <a:moveTo>
                    <a:pt x="1869476" y="0"/>
                  </a:moveTo>
                  <a:lnTo>
                    <a:pt x="1782975" y="38409"/>
                  </a:lnTo>
                  <a:lnTo>
                    <a:pt x="1563708" y="119634"/>
                  </a:lnTo>
                  <a:lnTo>
                    <a:pt x="1272026" y="192666"/>
                  </a:lnTo>
                  <a:lnTo>
                    <a:pt x="968284" y="206501"/>
                  </a:lnTo>
                  <a:lnTo>
                    <a:pt x="911092" y="198974"/>
                  </a:lnTo>
                  <a:lnTo>
                    <a:pt x="856991" y="189468"/>
                  </a:lnTo>
                  <a:lnTo>
                    <a:pt x="805637" y="178548"/>
                  </a:lnTo>
                  <a:lnTo>
                    <a:pt x="756686" y="166780"/>
                  </a:lnTo>
                  <a:lnTo>
                    <a:pt x="664624" y="142957"/>
                  </a:lnTo>
                  <a:lnTo>
                    <a:pt x="620825" y="132032"/>
                  </a:lnTo>
                  <a:lnTo>
                    <a:pt x="578056" y="122518"/>
                  </a:lnTo>
                  <a:lnTo>
                    <a:pt x="535974" y="114979"/>
                  </a:lnTo>
                  <a:lnTo>
                    <a:pt x="494235" y="109981"/>
                  </a:lnTo>
                  <a:lnTo>
                    <a:pt x="452497" y="108089"/>
                  </a:lnTo>
                  <a:lnTo>
                    <a:pt x="410415" y="109868"/>
                  </a:lnTo>
                  <a:lnTo>
                    <a:pt x="367646" y="115881"/>
                  </a:lnTo>
                  <a:lnTo>
                    <a:pt x="323847" y="126695"/>
                  </a:lnTo>
                  <a:lnTo>
                    <a:pt x="278674" y="142875"/>
                  </a:lnTo>
                  <a:lnTo>
                    <a:pt x="236376" y="161968"/>
                  </a:lnTo>
                  <a:lnTo>
                    <a:pt x="197724" y="182394"/>
                  </a:lnTo>
                  <a:lnTo>
                    <a:pt x="162673" y="204026"/>
                  </a:lnTo>
                  <a:lnTo>
                    <a:pt x="131176" y="226739"/>
                  </a:lnTo>
                  <a:lnTo>
                    <a:pt x="78660" y="274906"/>
                  </a:lnTo>
                  <a:lnTo>
                    <a:pt x="39804" y="325890"/>
                  </a:lnTo>
                  <a:lnTo>
                    <a:pt x="14239" y="378688"/>
                  </a:lnTo>
                  <a:lnTo>
                    <a:pt x="1593" y="432295"/>
                  </a:lnTo>
                  <a:lnTo>
                    <a:pt x="0" y="459088"/>
                  </a:lnTo>
                  <a:lnTo>
                    <a:pt x="1497" y="485707"/>
                  </a:lnTo>
                  <a:lnTo>
                    <a:pt x="13578" y="537921"/>
                  </a:lnTo>
                  <a:lnTo>
                    <a:pt x="37467" y="587932"/>
                  </a:lnTo>
                  <a:lnTo>
                    <a:pt x="72793" y="634736"/>
                  </a:lnTo>
                  <a:lnTo>
                    <a:pt x="119185" y="677328"/>
                  </a:lnTo>
                  <a:lnTo>
                    <a:pt x="176273" y="714706"/>
                  </a:lnTo>
                  <a:lnTo>
                    <a:pt x="243687" y="745864"/>
                  </a:lnTo>
                  <a:lnTo>
                    <a:pt x="281149" y="758797"/>
                  </a:lnTo>
                  <a:lnTo>
                    <a:pt x="321054" y="769799"/>
                  </a:lnTo>
                  <a:lnTo>
                    <a:pt x="363355" y="778744"/>
                  </a:lnTo>
                  <a:lnTo>
                    <a:pt x="408006" y="785507"/>
                  </a:lnTo>
                  <a:lnTo>
                    <a:pt x="454959" y="789962"/>
                  </a:lnTo>
                  <a:lnTo>
                    <a:pt x="504170" y="791983"/>
                  </a:lnTo>
                  <a:lnTo>
                    <a:pt x="555592" y="791446"/>
                  </a:lnTo>
                  <a:lnTo>
                    <a:pt x="609177" y="788224"/>
                  </a:lnTo>
                  <a:lnTo>
                    <a:pt x="664881" y="782192"/>
                  </a:lnTo>
                  <a:lnTo>
                    <a:pt x="1190587" y="614701"/>
                  </a:lnTo>
                  <a:lnTo>
                    <a:pt x="1567168" y="350853"/>
                  </a:lnTo>
                  <a:lnTo>
                    <a:pt x="1793754" y="107126"/>
                  </a:lnTo>
                  <a:lnTo>
                    <a:pt x="1869476" y="0"/>
                  </a:lnTo>
                  <a:close/>
                </a:path>
              </a:pathLst>
            </a:custGeom>
            <a:solidFill>
              <a:srgbClr val="A1B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05245" y="4398009"/>
              <a:ext cx="1754505" cy="1218565"/>
            </a:xfrm>
            <a:custGeom>
              <a:avLst/>
              <a:gdLst/>
              <a:ahLst/>
              <a:cxnLst/>
              <a:rect l="l" t="t" r="r" b="b"/>
              <a:pathLst>
                <a:path w="1754504" h="1218564">
                  <a:moveTo>
                    <a:pt x="1434853" y="0"/>
                  </a:moveTo>
                  <a:lnTo>
                    <a:pt x="1411043" y="53518"/>
                  </a:lnTo>
                  <a:lnTo>
                    <a:pt x="1325141" y="182975"/>
                  </a:lnTo>
                  <a:lnTo>
                    <a:pt x="1155444" y="341721"/>
                  </a:lnTo>
                  <a:lnTo>
                    <a:pt x="880244" y="483107"/>
                  </a:lnTo>
                  <a:lnTo>
                    <a:pt x="821235" y="502869"/>
                  </a:lnTo>
                  <a:lnTo>
                    <a:pt x="762327" y="520807"/>
                  </a:lnTo>
                  <a:lnTo>
                    <a:pt x="703789" y="537197"/>
                  </a:lnTo>
                  <a:lnTo>
                    <a:pt x="645888" y="552314"/>
                  </a:lnTo>
                  <a:lnTo>
                    <a:pt x="588894" y="566431"/>
                  </a:lnTo>
                  <a:lnTo>
                    <a:pt x="426028" y="605540"/>
                  </a:lnTo>
                  <a:lnTo>
                    <a:pt x="375340" y="618410"/>
                  </a:lnTo>
                  <a:lnTo>
                    <a:pt x="326899" y="631656"/>
                  </a:lnTo>
                  <a:lnTo>
                    <a:pt x="280973" y="645551"/>
                  </a:lnTo>
                  <a:lnTo>
                    <a:pt x="237831" y="660371"/>
                  </a:lnTo>
                  <a:lnTo>
                    <a:pt x="197741" y="676391"/>
                  </a:lnTo>
                  <a:lnTo>
                    <a:pt x="160971" y="693885"/>
                  </a:lnTo>
                  <a:lnTo>
                    <a:pt x="127790" y="713127"/>
                  </a:lnTo>
                  <a:lnTo>
                    <a:pt x="73265" y="757959"/>
                  </a:lnTo>
                  <a:lnTo>
                    <a:pt x="28766" y="822245"/>
                  </a:lnTo>
                  <a:lnTo>
                    <a:pt x="12317" y="859020"/>
                  </a:lnTo>
                  <a:lnTo>
                    <a:pt x="0" y="928210"/>
                  </a:lnTo>
                  <a:lnTo>
                    <a:pt x="3561" y="960503"/>
                  </a:lnTo>
                  <a:lnTo>
                    <a:pt x="28695" y="1020186"/>
                  </a:lnTo>
                  <a:lnTo>
                    <a:pt x="75939" y="1072927"/>
                  </a:lnTo>
                  <a:lnTo>
                    <a:pt x="107138" y="1096544"/>
                  </a:lnTo>
                  <a:lnTo>
                    <a:pt x="143007" y="1118244"/>
                  </a:lnTo>
                  <a:lnTo>
                    <a:pt x="183260" y="1137967"/>
                  </a:lnTo>
                  <a:lnTo>
                    <a:pt x="227613" y="1155653"/>
                  </a:lnTo>
                  <a:lnTo>
                    <a:pt x="275778" y="1171241"/>
                  </a:lnTo>
                  <a:lnTo>
                    <a:pt x="327470" y="1184671"/>
                  </a:lnTo>
                  <a:lnTo>
                    <a:pt x="382404" y="1195882"/>
                  </a:lnTo>
                  <a:lnTo>
                    <a:pt x="424485" y="1202820"/>
                  </a:lnTo>
                  <a:lnTo>
                    <a:pt x="468018" y="1208508"/>
                  </a:lnTo>
                  <a:lnTo>
                    <a:pt x="512860" y="1212924"/>
                  </a:lnTo>
                  <a:lnTo>
                    <a:pt x="558867" y="1216040"/>
                  </a:lnTo>
                  <a:lnTo>
                    <a:pt x="605898" y="1217834"/>
                  </a:lnTo>
                  <a:lnTo>
                    <a:pt x="653807" y="1218279"/>
                  </a:lnTo>
                  <a:lnTo>
                    <a:pt x="702453" y="1217351"/>
                  </a:lnTo>
                  <a:lnTo>
                    <a:pt x="751692" y="1215025"/>
                  </a:lnTo>
                  <a:lnTo>
                    <a:pt x="801381" y="1211277"/>
                  </a:lnTo>
                  <a:lnTo>
                    <a:pt x="851376" y="1206080"/>
                  </a:lnTo>
                  <a:lnTo>
                    <a:pt x="901535" y="1199411"/>
                  </a:lnTo>
                  <a:lnTo>
                    <a:pt x="951714" y="1191244"/>
                  </a:lnTo>
                  <a:lnTo>
                    <a:pt x="1001769" y="1181554"/>
                  </a:lnTo>
                  <a:lnTo>
                    <a:pt x="1051559" y="1170317"/>
                  </a:lnTo>
                  <a:lnTo>
                    <a:pt x="1100939" y="1157508"/>
                  </a:lnTo>
                  <a:lnTo>
                    <a:pt x="1149767" y="1143101"/>
                  </a:lnTo>
                  <a:lnTo>
                    <a:pt x="1197898" y="1127072"/>
                  </a:lnTo>
                  <a:lnTo>
                    <a:pt x="1245191" y="1109396"/>
                  </a:lnTo>
                  <a:lnTo>
                    <a:pt x="1291501" y="1090049"/>
                  </a:lnTo>
                  <a:lnTo>
                    <a:pt x="1336686" y="1069004"/>
                  </a:lnTo>
                  <a:lnTo>
                    <a:pt x="1380602" y="1046238"/>
                  </a:lnTo>
                  <a:lnTo>
                    <a:pt x="1423106" y="1021724"/>
                  </a:lnTo>
                  <a:lnTo>
                    <a:pt x="1464056" y="995440"/>
                  </a:lnTo>
                  <a:lnTo>
                    <a:pt x="1503306" y="967358"/>
                  </a:lnTo>
                  <a:lnTo>
                    <a:pt x="1554017" y="925154"/>
                  </a:lnTo>
                  <a:lnTo>
                    <a:pt x="1598234" y="882616"/>
                  </a:lnTo>
                  <a:lnTo>
                    <a:pt x="1636259" y="839860"/>
                  </a:lnTo>
                  <a:lnTo>
                    <a:pt x="1668395" y="797002"/>
                  </a:lnTo>
                  <a:lnTo>
                    <a:pt x="1694943" y="754155"/>
                  </a:lnTo>
                  <a:lnTo>
                    <a:pt x="1716205" y="711435"/>
                  </a:lnTo>
                  <a:lnTo>
                    <a:pt x="1732481" y="668958"/>
                  </a:lnTo>
                  <a:lnTo>
                    <a:pt x="1744075" y="626838"/>
                  </a:lnTo>
                  <a:lnTo>
                    <a:pt x="1751287" y="585191"/>
                  </a:lnTo>
                  <a:lnTo>
                    <a:pt x="1754420" y="544131"/>
                  </a:lnTo>
                  <a:lnTo>
                    <a:pt x="1753775" y="503773"/>
                  </a:lnTo>
                  <a:lnTo>
                    <a:pt x="1749653" y="464234"/>
                  </a:lnTo>
                  <a:lnTo>
                    <a:pt x="1742356" y="425627"/>
                  </a:lnTo>
                  <a:lnTo>
                    <a:pt x="1732187" y="388068"/>
                  </a:lnTo>
                  <a:lnTo>
                    <a:pt x="1719446" y="351672"/>
                  </a:lnTo>
                  <a:lnTo>
                    <a:pt x="1704435" y="316554"/>
                  </a:lnTo>
                  <a:lnTo>
                    <a:pt x="1605821" y="166038"/>
                  </a:lnTo>
                  <a:lnTo>
                    <a:pt x="1523674" y="76882"/>
                  </a:lnTo>
                  <a:lnTo>
                    <a:pt x="1460267" y="19992"/>
                  </a:lnTo>
                  <a:lnTo>
                    <a:pt x="1434853" y="0"/>
                  </a:lnTo>
                  <a:close/>
                </a:path>
              </a:pathLst>
            </a:custGeom>
            <a:solidFill>
              <a:srgbClr val="C12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89753" y="1958518"/>
              <a:ext cx="1767839" cy="1233805"/>
            </a:xfrm>
            <a:custGeom>
              <a:avLst/>
              <a:gdLst/>
              <a:ahLst/>
              <a:cxnLst/>
              <a:rect l="l" t="t" r="r" b="b"/>
              <a:pathLst>
                <a:path w="1767840" h="1233805">
                  <a:moveTo>
                    <a:pt x="1293612" y="0"/>
                  </a:moveTo>
                  <a:lnTo>
                    <a:pt x="1240418" y="2012"/>
                  </a:lnTo>
                  <a:lnTo>
                    <a:pt x="1185790" y="7331"/>
                  </a:lnTo>
                  <a:lnTo>
                    <a:pt x="1129919" y="16077"/>
                  </a:lnTo>
                  <a:lnTo>
                    <a:pt x="1082321" y="26247"/>
                  </a:lnTo>
                  <a:lnTo>
                    <a:pt x="1034507" y="38518"/>
                  </a:lnTo>
                  <a:lnTo>
                    <a:pt x="986527" y="52966"/>
                  </a:lnTo>
                  <a:lnTo>
                    <a:pt x="938431" y="69665"/>
                  </a:lnTo>
                  <a:lnTo>
                    <a:pt x="890269" y="88689"/>
                  </a:lnTo>
                  <a:lnTo>
                    <a:pt x="842093" y="110114"/>
                  </a:lnTo>
                  <a:lnTo>
                    <a:pt x="793951" y="134013"/>
                  </a:lnTo>
                  <a:lnTo>
                    <a:pt x="745895" y="160463"/>
                  </a:lnTo>
                  <a:lnTo>
                    <a:pt x="697974" y="189536"/>
                  </a:lnTo>
                  <a:lnTo>
                    <a:pt x="650239" y="221309"/>
                  </a:lnTo>
                  <a:lnTo>
                    <a:pt x="601664" y="256761"/>
                  </a:lnTo>
                  <a:lnTo>
                    <a:pt x="555619" y="293238"/>
                  </a:lnTo>
                  <a:lnTo>
                    <a:pt x="512031" y="330609"/>
                  </a:lnTo>
                  <a:lnTo>
                    <a:pt x="470828" y="368741"/>
                  </a:lnTo>
                  <a:lnTo>
                    <a:pt x="431934" y="407503"/>
                  </a:lnTo>
                  <a:lnTo>
                    <a:pt x="395275" y="446763"/>
                  </a:lnTo>
                  <a:lnTo>
                    <a:pt x="360779" y="486388"/>
                  </a:lnTo>
                  <a:lnTo>
                    <a:pt x="328371" y="526247"/>
                  </a:lnTo>
                  <a:lnTo>
                    <a:pt x="297978" y="566207"/>
                  </a:lnTo>
                  <a:lnTo>
                    <a:pt x="269525" y="606137"/>
                  </a:lnTo>
                  <a:lnTo>
                    <a:pt x="242939" y="645904"/>
                  </a:lnTo>
                  <a:lnTo>
                    <a:pt x="218146" y="685377"/>
                  </a:lnTo>
                  <a:lnTo>
                    <a:pt x="195072" y="724424"/>
                  </a:lnTo>
                  <a:lnTo>
                    <a:pt x="173643" y="762913"/>
                  </a:lnTo>
                  <a:lnTo>
                    <a:pt x="153786" y="800711"/>
                  </a:lnTo>
                  <a:lnTo>
                    <a:pt x="135426" y="837686"/>
                  </a:lnTo>
                  <a:lnTo>
                    <a:pt x="118491" y="873708"/>
                  </a:lnTo>
                  <a:lnTo>
                    <a:pt x="62472" y="1013332"/>
                  </a:lnTo>
                  <a:lnTo>
                    <a:pt x="25908" y="1127835"/>
                  </a:lnTo>
                  <a:lnTo>
                    <a:pt x="6012" y="1205285"/>
                  </a:lnTo>
                  <a:lnTo>
                    <a:pt x="0" y="1233753"/>
                  </a:lnTo>
                  <a:lnTo>
                    <a:pt x="46446" y="1185199"/>
                  </a:lnTo>
                  <a:lnTo>
                    <a:pt x="172212" y="1075066"/>
                  </a:lnTo>
                  <a:lnTo>
                    <a:pt x="356937" y="956647"/>
                  </a:lnTo>
                  <a:lnTo>
                    <a:pt x="580263" y="883233"/>
                  </a:lnTo>
                  <a:lnTo>
                    <a:pt x="631711" y="877777"/>
                  </a:lnTo>
                  <a:lnTo>
                    <a:pt x="682393" y="874641"/>
                  </a:lnTo>
                  <a:lnTo>
                    <a:pt x="732390" y="873350"/>
                  </a:lnTo>
                  <a:lnTo>
                    <a:pt x="781781" y="873430"/>
                  </a:lnTo>
                  <a:lnTo>
                    <a:pt x="830648" y="874405"/>
                  </a:lnTo>
                  <a:lnTo>
                    <a:pt x="927129" y="877144"/>
                  </a:lnTo>
                  <a:lnTo>
                    <a:pt x="974904" y="877959"/>
                  </a:lnTo>
                  <a:lnTo>
                    <a:pt x="1022476" y="877772"/>
                  </a:lnTo>
                  <a:lnTo>
                    <a:pt x="1068343" y="876089"/>
                  </a:lnTo>
                  <a:lnTo>
                    <a:pt x="1113912" y="872832"/>
                  </a:lnTo>
                  <a:lnTo>
                    <a:pt x="1159217" y="867598"/>
                  </a:lnTo>
                  <a:lnTo>
                    <a:pt x="1204288" y="859986"/>
                  </a:lnTo>
                  <a:lnTo>
                    <a:pt x="1249156" y="849594"/>
                  </a:lnTo>
                  <a:lnTo>
                    <a:pt x="1293852" y="836020"/>
                  </a:lnTo>
                  <a:lnTo>
                    <a:pt x="1338408" y="818864"/>
                  </a:lnTo>
                  <a:lnTo>
                    <a:pt x="1382856" y="797723"/>
                  </a:lnTo>
                  <a:lnTo>
                    <a:pt x="1427225" y="772196"/>
                  </a:lnTo>
                  <a:lnTo>
                    <a:pt x="1471549" y="741882"/>
                  </a:lnTo>
                  <a:lnTo>
                    <a:pt x="1525519" y="699890"/>
                  </a:lnTo>
                  <a:lnTo>
                    <a:pt x="1573628" y="658165"/>
                  </a:lnTo>
                  <a:lnTo>
                    <a:pt x="1616026" y="616809"/>
                  </a:lnTo>
                  <a:lnTo>
                    <a:pt x="1652860" y="575922"/>
                  </a:lnTo>
                  <a:lnTo>
                    <a:pt x="1684280" y="535605"/>
                  </a:lnTo>
                  <a:lnTo>
                    <a:pt x="1710434" y="495959"/>
                  </a:lnTo>
                  <a:lnTo>
                    <a:pt x="1731470" y="457087"/>
                  </a:lnTo>
                  <a:lnTo>
                    <a:pt x="1747539" y="419088"/>
                  </a:lnTo>
                  <a:lnTo>
                    <a:pt x="1758788" y="382063"/>
                  </a:lnTo>
                  <a:lnTo>
                    <a:pt x="1767423" y="311344"/>
                  </a:lnTo>
                  <a:lnTo>
                    <a:pt x="1765106" y="277851"/>
                  </a:lnTo>
                  <a:lnTo>
                    <a:pt x="1747948" y="215105"/>
                  </a:lnTo>
                  <a:lnTo>
                    <a:pt x="1715082" y="158684"/>
                  </a:lnTo>
                  <a:lnTo>
                    <a:pt x="1667698" y="109400"/>
                  </a:lnTo>
                  <a:lnTo>
                    <a:pt x="1606987" y="68059"/>
                  </a:lnTo>
                  <a:lnTo>
                    <a:pt x="1572005" y="50621"/>
                  </a:lnTo>
                  <a:lnTo>
                    <a:pt x="1531411" y="35321"/>
                  </a:lnTo>
                  <a:lnTo>
                    <a:pt x="1488242" y="22606"/>
                  </a:lnTo>
                  <a:lnTo>
                    <a:pt x="1442687" y="12596"/>
                  </a:lnTo>
                  <a:lnTo>
                    <a:pt x="1394936" y="5412"/>
                  </a:lnTo>
                  <a:lnTo>
                    <a:pt x="1345182" y="1173"/>
                  </a:lnTo>
                  <a:lnTo>
                    <a:pt x="1293612" y="0"/>
                  </a:lnTo>
                  <a:close/>
                </a:path>
              </a:pathLst>
            </a:custGeom>
            <a:solidFill>
              <a:srgbClr val="F79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0519" y="1341659"/>
              <a:ext cx="1167130" cy="1697355"/>
            </a:xfrm>
            <a:custGeom>
              <a:avLst/>
              <a:gdLst/>
              <a:ahLst/>
              <a:cxnLst/>
              <a:rect l="l" t="t" r="r" b="b"/>
              <a:pathLst>
                <a:path w="1167129" h="1697355">
                  <a:moveTo>
                    <a:pt x="988605" y="0"/>
                  </a:moveTo>
                  <a:lnTo>
                    <a:pt x="912558" y="11941"/>
                  </a:lnTo>
                  <a:lnTo>
                    <a:pt x="871362" y="24164"/>
                  </a:lnTo>
                  <a:lnTo>
                    <a:pt x="828453" y="40266"/>
                  </a:lnTo>
                  <a:lnTo>
                    <a:pt x="784131" y="60032"/>
                  </a:lnTo>
                  <a:lnTo>
                    <a:pt x="738696" y="83246"/>
                  </a:lnTo>
                  <a:lnTo>
                    <a:pt x="692451" y="109692"/>
                  </a:lnTo>
                  <a:lnTo>
                    <a:pt x="645696" y="139155"/>
                  </a:lnTo>
                  <a:lnTo>
                    <a:pt x="598731" y="171418"/>
                  </a:lnTo>
                  <a:lnTo>
                    <a:pt x="560552" y="199488"/>
                  </a:lnTo>
                  <a:lnTo>
                    <a:pt x="522455" y="229263"/>
                  </a:lnTo>
                  <a:lnTo>
                    <a:pt x="484577" y="260639"/>
                  </a:lnTo>
                  <a:lnTo>
                    <a:pt x="447050" y="293517"/>
                  </a:lnTo>
                  <a:lnTo>
                    <a:pt x="410011" y="327792"/>
                  </a:lnTo>
                  <a:lnTo>
                    <a:pt x="373593" y="363365"/>
                  </a:lnTo>
                  <a:lnTo>
                    <a:pt x="337931" y="400133"/>
                  </a:lnTo>
                  <a:lnTo>
                    <a:pt x="303160" y="437994"/>
                  </a:lnTo>
                  <a:lnTo>
                    <a:pt x="269415" y="476846"/>
                  </a:lnTo>
                  <a:lnTo>
                    <a:pt x="236829" y="516588"/>
                  </a:lnTo>
                  <a:lnTo>
                    <a:pt x="205537" y="557117"/>
                  </a:lnTo>
                  <a:lnTo>
                    <a:pt x="175675" y="598333"/>
                  </a:lnTo>
                  <a:lnTo>
                    <a:pt x="147376" y="640132"/>
                  </a:lnTo>
                  <a:lnTo>
                    <a:pt x="120775" y="682414"/>
                  </a:lnTo>
                  <a:lnTo>
                    <a:pt x="96008" y="725076"/>
                  </a:lnTo>
                  <a:lnTo>
                    <a:pt x="73207" y="768017"/>
                  </a:lnTo>
                  <a:lnTo>
                    <a:pt x="52509" y="811135"/>
                  </a:lnTo>
                  <a:lnTo>
                    <a:pt x="34047" y="854327"/>
                  </a:lnTo>
                  <a:lnTo>
                    <a:pt x="17956" y="897493"/>
                  </a:lnTo>
                  <a:lnTo>
                    <a:pt x="4371" y="940530"/>
                  </a:lnTo>
                  <a:lnTo>
                    <a:pt x="0" y="1292574"/>
                  </a:lnTo>
                  <a:lnTo>
                    <a:pt x="143801" y="1526698"/>
                  </a:lnTo>
                  <a:lnTo>
                    <a:pt x="317107" y="1656905"/>
                  </a:lnTo>
                  <a:lnTo>
                    <a:pt x="401246" y="1697196"/>
                  </a:lnTo>
                  <a:lnTo>
                    <a:pt x="394350" y="1638198"/>
                  </a:lnTo>
                  <a:lnTo>
                    <a:pt x="397801" y="1482963"/>
                  </a:lnTo>
                  <a:lnTo>
                    <a:pt x="447805" y="1264124"/>
                  </a:lnTo>
                  <a:lnTo>
                    <a:pt x="580570" y="1014317"/>
                  </a:lnTo>
                  <a:lnTo>
                    <a:pt x="614372" y="969981"/>
                  </a:lnTo>
                  <a:lnTo>
                    <a:pt x="649534" y="926232"/>
                  </a:lnTo>
                  <a:lnTo>
                    <a:pt x="685748" y="883060"/>
                  </a:lnTo>
                  <a:lnTo>
                    <a:pt x="722706" y="840458"/>
                  </a:lnTo>
                  <a:lnTo>
                    <a:pt x="760100" y="798416"/>
                  </a:lnTo>
                  <a:lnTo>
                    <a:pt x="907881" y="635697"/>
                  </a:lnTo>
                  <a:lnTo>
                    <a:pt x="942839" y="596337"/>
                  </a:lnTo>
                  <a:lnTo>
                    <a:pt x="976386" y="557488"/>
                  </a:lnTo>
                  <a:lnTo>
                    <a:pt x="1008214" y="519143"/>
                  </a:lnTo>
                  <a:lnTo>
                    <a:pt x="1038016" y="481292"/>
                  </a:lnTo>
                  <a:lnTo>
                    <a:pt x="1065484" y="443927"/>
                  </a:lnTo>
                  <a:lnTo>
                    <a:pt x="1090310" y="407040"/>
                  </a:lnTo>
                  <a:lnTo>
                    <a:pt x="1112187" y="370623"/>
                  </a:lnTo>
                  <a:lnTo>
                    <a:pt x="1130805" y="334668"/>
                  </a:lnTo>
                  <a:lnTo>
                    <a:pt x="1145859" y="299165"/>
                  </a:lnTo>
                  <a:lnTo>
                    <a:pt x="1164038" y="229487"/>
                  </a:lnTo>
                  <a:lnTo>
                    <a:pt x="1166548" y="195294"/>
                  </a:lnTo>
                  <a:lnTo>
                    <a:pt x="1164063" y="150593"/>
                  </a:lnTo>
                  <a:lnTo>
                    <a:pt x="1156554" y="112146"/>
                  </a:lnTo>
                  <a:lnTo>
                    <a:pt x="1127669" y="53150"/>
                  </a:lnTo>
                  <a:lnTo>
                    <a:pt x="1082300" y="16581"/>
                  </a:lnTo>
                  <a:lnTo>
                    <a:pt x="1022854" y="712"/>
                  </a:lnTo>
                  <a:lnTo>
                    <a:pt x="988605" y="0"/>
                  </a:lnTo>
                  <a:close/>
                </a:path>
              </a:pathLst>
            </a:custGeom>
            <a:solidFill>
              <a:srgbClr val="395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1563" y="3156616"/>
              <a:ext cx="1715135" cy="635635"/>
            </a:xfrm>
            <a:custGeom>
              <a:avLst/>
              <a:gdLst/>
              <a:ahLst/>
              <a:cxnLst/>
              <a:rect l="l" t="t" r="r" b="b"/>
              <a:pathLst>
                <a:path w="1715134" h="635635">
                  <a:moveTo>
                    <a:pt x="1111529" y="0"/>
                  </a:moveTo>
                  <a:lnTo>
                    <a:pt x="1048385" y="1873"/>
                  </a:lnTo>
                  <a:lnTo>
                    <a:pt x="991449" y="5421"/>
                  </a:lnTo>
                  <a:lnTo>
                    <a:pt x="935668" y="10574"/>
                  </a:lnTo>
                  <a:lnTo>
                    <a:pt x="881116" y="17226"/>
                  </a:lnTo>
                  <a:lnTo>
                    <a:pt x="827865" y="25271"/>
                  </a:lnTo>
                  <a:lnTo>
                    <a:pt x="775989" y="34601"/>
                  </a:lnTo>
                  <a:lnTo>
                    <a:pt x="725560" y="45110"/>
                  </a:lnTo>
                  <a:lnTo>
                    <a:pt x="676652" y="56691"/>
                  </a:lnTo>
                  <a:lnTo>
                    <a:pt x="629338" y="69239"/>
                  </a:lnTo>
                  <a:lnTo>
                    <a:pt x="583691" y="82645"/>
                  </a:lnTo>
                  <a:lnTo>
                    <a:pt x="530871" y="99387"/>
                  </a:lnTo>
                  <a:lnTo>
                    <a:pt x="480470" y="117016"/>
                  </a:lnTo>
                  <a:lnTo>
                    <a:pt x="432436" y="135303"/>
                  </a:lnTo>
                  <a:lnTo>
                    <a:pt x="386713" y="154017"/>
                  </a:lnTo>
                  <a:lnTo>
                    <a:pt x="343251" y="172927"/>
                  </a:lnTo>
                  <a:lnTo>
                    <a:pt x="301994" y="191800"/>
                  </a:lnTo>
                  <a:lnTo>
                    <a:pt x="262889" y="210407"/>
                  </a:lnTo>
                  <a:lnTo>
                    <a:pt x="152644" y="268837"/>
                  </a:lnTo>
                  <a:lnTo>
                    <a:pt x="69961" y="318754"/>
                  </a:lnTo>
                  <a:lnTo>
                    <a:pt x="18020" y="353550"/>
                  </a:lnTo>
                  <a:lnTo>
                    <a:pt x="0" y="366617"/>
                  </a:lnTo>
                  <a:lnTo>
                    <a:pt x="12630" y="364087"/>
                  </a:lnTo>
                  <a:lnTo>
                    <a:pt x="47513" y="357997"/>
                  </a:lnTo>
                  <a:lnTo>
                    <a:pt x="100137" y="350598"/>
                  </a:lnTo>
                  <a:lnTo>
                    <a:pt x="165988" y="344138"/>
                  </a:lnTo>
                  <a:lnTo>
                    <a:pt x="211057" y="342619"/>
                  </a:lnTo>
                  <a:lnTo>
                    <a:pt x="259011" y="342728"/>
                  </a:lnTo>
                  <a:lnTo>
                    <a:pt x="308787" y="345098"/>
                  </a:lnTo>
                  <a:lnTo>
                    <a:pt x="359320" y="350363"/>
                  </a:lnTo>
                  <a:lnTo>
                    <a:pt x="409547" y="359156"/>
                  </a:lnTo>
                  <a:lnTo>
                    <a:pt x="458403" y="372110"/>
                  </a:lnTo>
                  <a:lnTo>
                    <a:pt x="504825" y="389858"/>
                  </a:lnTo>
                  <a:lnTo>
                    <a:pt x="546693" y="412146"/>
                  </a:lnTo>
                  <a:lnTo>
                    <a:pt x="584865" y="436054"/>
                  </a:lnTo>
                  <a:lnTo>
                    <a:pt x="620337" y="460987"/>
                  </a:lnTo>
                  <a:lnTo>
                    <a:pt x="654105" y="486348"/>
                  </a:lnTo>
                  <a:lnTo>
                    <a:pt x="687167" y="511539"/>
                  </a:lnTo>
                  <a:lnTo>
                    <a:pt x="720519" y="535965"/>
                  </a:lnTo>
                  <a:lnTo>
                    <a:pt x="755158" y="559027"/>
                  </a:lnTo>
                  <a:lnTo>
                    <a:pt x="792082" y="580129"/>
                  </a:lnTo>
                  <a:lnTo>
                    <a:pt x="832285" y="598675"/>
                  </a:lnTo>
                  <a:lnTo>
                    <a:pt x="876767" y="614066"/>
                  </a:lnTo>
                  <a:lnTo>
                    <a:pt x="926523" y="625707"/>
                  </a:lnTo>
                  <a:lnTo>
                    <a:pt x="982550" y="633001"/>
                  </a:lnTo>
                  <a:lnTo>
                    <a:pt x="1045844" y="635349"/>
                  </a:lnTo>
                  <a:lnTo>
                    <a:pt x="1105971" y="633748"/>
                  </a:lnTo>
                  <a:lnTo>
                    <a:pt x="1163840" y="629991"/>
                  </a:lnTo>
                  <a:lnTo>
                    <a:pt x="1219364" y="624163"/>
                  </a:lnTo>
                  <a:lnTo>
                    <a:pt x="1272459" y="616348"/>
                  </a:lnTo>
                  <a:lnTo>
                    <a:pt x="1323038" y="606632"/>
                  </a:lnTo>
                  <a:lnTo>
                    <a:pt x="1371014" y="595098"/>
                  </a:lnTo>
                  <a:lnTo>
                    <a:pt x="1416302" y="581831"/>
                  </a:lnTo>
                  <a:lnTo>
                    <a:pt x="1458816" y="566916"/>
                  </a:lnTo>
                  <a:lnTo>
                    <a:pt x="1498469" y="550437"/>
                  </a:lnTo>
                  <a:lnTo>
                    <a:pt x="1535176" y="532479"/>
                  </a:lnTo>
                  <a:lnTo>
                    <a:pt x="1583845" y="503304"/>
                  </a:lnTo>
                  <a:lnTo>
                    <a:pt x="1624892" y="471940"/>
                  </a:lnTo>
                  <a:lnTo>
                    <a:pt x="1658283" y="438704"/>
                  </a:lnTo>
                  <a:lnTo>
                    <a:pt x="1683985" y="403910"/>
                  </a:lnTo>
                  <a:lnTo>
                    <a:pt x="1701966" y="367874"/>
                  </a:lnTo>
                  <a:lnTo>
                    <a:pt x="1712191" y="330912"/>
                  </a:lnTo>
                  <a:lnTo>
                    <a:pt x="1714627" y="293338"/>
                  </a:lnTo>
                  <a:lnTo>
                    <a:pt x="1706618" y="250948"/>
                  </a:lnTo>
                  <a:lnTo>
                    <a:pt x="1688403" y="209904"/>
                  </a:lnTo>
                  <a:lnTo>
                    <a:pt x="1660128" y="170815"/>
                  </a:lnTo>
                  <a:lnTo>
                    <a:pt x="1621935" y="134287"/>
                  </a:lnTo>
                  <a:lnTo>
                    <a:pt x="1573971" y="100928"/>
                  </a:lnTo>
                  <a:lnTo>
                    <a:pt x="1516380" y="71342"/>
                  </a:lnTo>
                  <a:lnTo>
                    <a:pt x="1476452" y="54928"/>
                  </a:lnTo>
                  <a:lnTo>
                    <a:pt x="1433275" y="40464"/>
                  </a:lnTo>
                  <a:lnTo>
                    <a:pt x="1386948" y="28045"/>
                  </a:lnTo>
                  <a:lnTo>
                    <a:pt x="1337569" y="17768"/>
                  </a:lnTo>
                  <a:lnTo>
                    <a:pt x="1285239" y="9728"/>
                  </a:lnTo>
                  <a:lnTo>
                    <a:pt x="1230056" y="4023"/>
                  </a:lnTo>
                  <a:lnTo>
                    <a:pt x="1172119" y="748"/>
                  </a:lnTo>
                  <a:lnTo>
                    <a:pt x="1111529" y="0"/>
                  </a:lnTo>
                  <a:close/>
                </a:path>
              </a:pathLst>
            </a:custGeom>
            <a:solidFill>
              <a:srgbClr val="4BC1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0" y="4653153"/>
              <a:ext cx="864235" cy="1367790"/>
            </a:xfrm>
            <a:custGeom>
              <a:avLst/>
              <a:gdLst/>
              <a:ahLst/>
              <a:cxnLst/>
              <a:rect l="l" t="t" r="r" b="b"/>
              <a:pathLst>
                <a:path w="864235" h="1367789">
                  <a:moveTo>
                    <a:pt x="0" y="0"/>
                  </a:moveTo>
                  <a:lnTo>
                    <a:pt x="29731" y="41427"/>
                  </a:lnTo>
                  <a:lnTo>
                    <a:pt x="91170" y="150637"/>
                  </a:lnTo>
                  <a:lnTo>
                    <a:pt x="142678" y="305020"/>
                  </a:lnTo>
                  <a:lnTo>
                    <a:pt x="142621" y="481965"/>
                  </a:lnTo>
                  <a:lnTo>
                    <a:pt x="129188" y="533233"/>
                  </a:lnTo>
                  <a:lnTo>
                    <a:pt x="112882" y="581388"/>
                  </a:lnTo>
                  <a:lnTo>
                    <a:pt x="94831" y="627020"/>
                  </a:lnTo>
                  <a:lnTo>
                    <a:pt x="58003" y="713074"/>
                  </a:lnTo>
                  <a:lnTo>
                    <a:pt x="41481" y="754678"/>
                  </a:lnTo>
                  <a:lnTo>
                    <a:pt x="27724" y="796120"/>
                  </a:lnTo>
                  <a:lnTo>
                    <a:pt x="17859" y="837990"/>
                  </a:lnTo>
                  <a:lnTo>
                    <a:pt x="13015" y="880879"/>
                  </a:lnTo>
                  <a:lnTo>
                    <a:pt x="14318" y="925377"/>
                  </a:lnTo>
                  <a:lnTo>
                    <a:pt x="22896" y="972074"/>
                  </a:lnTo>
                  <a:lnTo>
                    <a:pt x="39877" y="1021562"/>
                  </a:lnTo>
                  <a:lnTo>
                    <a:pt x="65188" y="1075318"/>
                  </a:lnTo>
                  <a:lnTo>
                    <a:pt x="93240" y="1124481"/>
                  </a:lnTo>
                  <a:lnTo>
                    <a:pt x="123769" y="1169072"/>
                  </a:lnTo>
                  <a:lnTo>
                    <a:pt x="156509" y="1209108"/>
                  </a:lnTo>
                  <a:lnTo>
                    <a:pt x="191196" y="1244607"/>
                  </a:lnTo>
                  <a:lnTo>
                    <a:pt x="227563" y="1275590"/>
                  </a:lnTo>
                  <a:lnTo>
                    <a:pt x="265346" y="1302074"/>
                  </a:lnTo>
                  <a:lnTo>
                    <a:pt x="304280" y="1324078"/>
                  </a:lnTo>
                  <a:lnTo>
                    <a:pt x="344098" y="1341621"/>
                  </a:lnTo>
                  <a:lnTo>
                    <a:pt x="384537" y="1354722"/>
                  </a:lnTo>
                  <a:lnTo>
                    <a:pt x="425329" y="1363398"/>
                  </a:lnTo>
                  <a:lnTo>
                    <a:pt x="466211" y="1367669"/>
                  </a:lnTo>
                  <a:lnTo>
                    <a:pt x="506917" y="1367554"/>
                  </a:lnTo>
                  <a:lnTo>
                    <a:pt x="547182" y="1363071"/>
                  </a:lnTo>
                  <a:lnTo>
                    <a:pt x="586739" y="1354239"/>
                  </a:lnTo>
                  <a:lnTo>
                    <a:pt x="623406" y="1341689"/>
                  </a:lnTo>
                  <a:lnTo>
                    <a:pt x="658391" y="1325398"/>
                  </a:lnTo>
                  <a:lnTo>
                    <a:pt x="691456" y="1305483"/>
                  </a:lnTo>
                  <a:lnTo>
                    <a:pt x="722361" y="1282063"/>
                  </a:lnTo>
                  <a:lnTo>
                    <a:pt x="750867" y="1255256"/>
                  </a:lnTo>
                  <a:lnTo>
                    <a:pt x="776735" y="1225180"/>
                  </a:lnTo>
                  <a:lnTo>
                    <a:pt x="799725" y="1191954"/>
                  </a:lnTo>
                  <a:lnTo>
                    <a:pt x="819600" y="1155696"/>
                  </a:lnTo>
                  <a:lnTo>
                    <a:pt x="836118" y="1116524"/>
                  </a:lnTo>
                  <a:lnTo>
                    <a:pt x="849042" y="1074558"/>
                  </a:lnTo>
                  <a:lnTo>
                    <a:pt x="858133" y="1029915"/>
                  </a:lnTo>
                  <a:lnTo>
                    <a:pt x="863150" y="982713"/>
                  </a:lnTo>
                  <a:lnTo>
                    <a:pt x="863854" y="933071"/>
                  </a:lnTo>
                  <a:lnTo>
                    <a:pt x="860008" y="881107"/>
                  </a:lnTo>
                  <a:lnTo>
                    <a:pt x="851371" y="826940"/>
                  </a:lnTo>
                  <a:lnTo>
                    <a:pt x="837704" y="770688"/>
                  </a:lnTo>
                  <a:lnTo>
                    <a:pt x="818769" y="712470"/>
                  </a:lnTo>
                  <a:lnTo>
                    <a:pt x="798664" y="662808"/>
                  </a:lnTo>
                  <a:lnTo>
                    <a:pt x="776106" y="615084"/>
                  </a:lnTo>
                  <a:lnTo>
                    <a:pt x="751341" y="569298"/>
                  </a:lnTo>
                  <a:lnTo>
                    <a:pt x="724616" y="525450"/>
                  </a:lnTo>
                  <a:lnTo>
                    <a:pt x="696179" y="483540"/>
                  </a:lnTo>
                  <a:lnTo>
                    <a:pt x="666274" y="443568"/>
                  </a:lnTo>
                  <a:lnTo>
                    <a:pt x="635150" y="405534"/>
                  </a:lnTo>
                  <a:lnTo>
                    <a:pt x="603053" y="369438"/>
                  </a:lnTo>
                  <a:lnTo>
                    <a:pt x="570229" y="335280"/>
                  </a:lnTo>
                  <a:lnTo>
                    <a:pt x="530086" y="297265"/>
                  </a:lnTo>
                  <a:lnTo>
                    <a:pt x="489423" y="261816"/>
                  </a:lnTo>
                  <a:lnTo>
                    <a:pt x="448528" y="228934"/>
                  </a:lnTo>
                  <a:lnTo>
                    <a:pt x="407692" y="198617"/>
                  </a:lnTo>
                  <a:lnTo>
                    <a:pt x="367202" y="170866"/>
                  </a:lnTo>
                  <a:lnTo>
                    <a:pt x="327347" y="145681"/>
                  </a:lnTo>
                  <a:lnTo>
                    <a:pt x="288416" y="123063"/>
                  </a:lnTo>
                  <a:lnTo>
                    <a:pt x="176218" y="65151"/>
                  </a:lnTo>
                  <a:lnTo>
                    <a:pt x="84534" y="27146"/>
                  </a:lnTo>
                  <a:lnTo>
                    <a:pt x="22687" y="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4348" y="571480"/>
            <a:ext cx="764386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/>
              <a:t>ДОРОЖНЫЙ</a:t>
            </a:r>
            <a:r>
              <a:rPr sz="2000" b="1" spc="-70" dirty="0"/>
              <a:t> </a:t>
            </a:r>
            <a:r>
              <a:rPr sz="2000" b="1" spc="-10" dirty="0"/>
              <a:t>ФОНД</a:t>
            </a:r>
            <a:r>
              <a:rPr sz="2000" b="1" spc="-85" dirty="0"/>
              <a:t> </a:t>
            </a:r>
            <a:r>
              <a:rPr lang="ru-RU" sz="2000" b="1" spc="-15" dirty="0" smtClean="0"/>
              <a:t>ОРЛОВСКОГО РАЙОНА </a:t>
            </a:r>
            <a:r>
              <a:rPr sz="2000" b="1" dirty="0" smtClean="0"/>
              <a:t>ЗА</a:t>
            </a:r>
            <a:r>
              <a:rPr sz="2000" b="1" spc="-50" dirty="0" smtClean="0"/>
              <a:t> </a:t>
            </a:r>
            <a:r>
              <a:rPr sz="2000" b="1" spc="-10" dirty="0" smtClean="0"/>
              <a:t>202</a:t>
            </a:r>
            <a:r>
              <a:rPr lang="ru-RU" sz="2000" b="1" spc="-10" dirty="0" smtClean="0"/>
              <a:t>4</a:t>
            </a:r>
            <a:r>
              <a:rPr sz="2000" b="1" spc="-40" dirty="0" smtClean="0"/>
              <a:t> </a:t>
            </a:r>
            <a:r>
              <a:rPr sz="2000" b="1" spc="-10" dirty="0"/>
              <a:t>ГОД</a:t>
            </a:r>
            <a:endParaRPr sz="2000" b="1" dirty="0"/>
          </a:p>
        </p:txBody>
      </p:sp>
      <p:sp>
        <p:nvSpPr>
          <p:cNvPr id="17" name="object 17"/>
          <p:cNvSpPr txBox="1"/>
          <p:nvPr/>
        </p:nvSpPr>
        <p:spPr>
          <a:xfrm>
            <a:off x="1535430" y="1076959"/>
            <a:ext cx="19919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solidFill>
                  <a:srgbClr val="6F2F9F"/>
                </a:solidFill>
                <a:latin typeface="Calibri"/>
                <a:cs typeface="Calibri"/>
              </a:rPr>
              <a:t>Транспортный налог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35430" y="1646935"/>
            <a:ext cx="137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32,1 млн.</a:t>
            </a:r>
            <a:r>
              <a:rPr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6827" y="2880105"/>
            <a:ext cx="159766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Акцизы</a:t>
            </a:r>
            <a:r>
              <a:rPr sz="1800" b="1" spc="-60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на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нефтепродукты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35,7</a:t>
            </a:r>
            <a:r>
              <a:rPr sz="1800" b="1" spc="-3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6827" y="4172457"/>
            <a:ext cx="144335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242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П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7D9345"/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к</a:t>
            </a: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7D9345"/>
                </a:solidFill>
                <a:latin typeface="Calibri"/>
                <a:cs typeface="Calibri"/>
              </a:rPr>
              <a:t>н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ые  работы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80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0.2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033" y="5420969"/>
            <a:ext cx="1373505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Капитальный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ремонт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9,9 млн </a:t>
            </a:r>
            <a:r>
              <a:rPr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68441" y="1142746"/>
            <a:ext cx="295084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Межбюджетные </a:t>
            </a:r>
            <a:r>
              <a:rPr sz="1800" b="1" spc="-5">
                <a:solidFill>
                  <a:srgbClr val="395C84"/>
                </a:solidFill>
                <a:latin typeface="Calibri"/>
                <a:cs typeface="Calibri"/>
              </a:rPr>
              <a:t>трансферты </a:t>
            </a:r>
            <a:r>
              <a:rPr sz="1800" b="1" spc="-395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395C84"/>
                </a:solidFill>
                <a:latin typeface="Calibri"/>
                <a:cs typeface="Calibri"/>
              </a:rPr>
              <a:t>областного</a:t>
            </a:r>
            <a:r>
              <a:rPr sz="1800" b="1" spc="-50" smtClean="0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lang="en-US" sz="1800" b="1" dirty="0" smtClean="0">
                <a:solidFill>
                  <a:srgbClr val="585858"/>
                </a:solidFill>
                <a:latin typeface="Calibri"/>
                <a:cs typeface="Calibri"/>
              </a:rPr>
              <a:t>0.0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млн.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649730">
              <a:lnSpc>
                <a:spcPct val="100000"/>
              </a:lnSpc>
              <a:spcBef>
                <a:spcPts val="370"/>
              </a:spcBef>
            </a:pP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Остатки</a:t>
            </a:r>
            <a:r>
              <a:rPr sz="1800" b="1" spc="-50" dirty="0">
                <a:solidFill>
                  <a:srgbClr val="F7921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52893" y="2243271"/>
            <a:ext cx="1373505" cy="10795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495"/>
              </a:spcBef>
            </a:pPr>
            <a:r>
              <a:rPr sz="1800" b="1" spc="-5" dirty="0" smtClean="0">
                <a:solidFill>
                  <a:srgbClr val="F7921F"/>
                </a:solidFill>
                <a:latin typeface="Calibri"/>
                <a:cs typeface="Calibri"/>
              </a:rPr>
              <a:t>01.01.202</a:t>
            </a:r>
            <a:r>
              <a:rPr lang="ru-RU" sz="1800" b="1" spc="-5" dirty="0" smtClean="0">
                <a:solidFill>
                  <a:srgbClr val="F7921F"/>
                </a:solidFill>
                <a:latin typeface="Calibri"/>
                <a:cs typeface="Calibri"/>
              </a:rPr>
              <a:t>4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35,4 млн.</a:t>
            </a:r>
            <a:r>
              <a:rPr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 marL="552450">
              <a:lnSpc>
                <a:spcPct val="100000"/>
              </a:lnSpc>
              <a:spcBef>
                <a:spcPts val="1030"/>
              </a:spcBef>
            </a:pPr>
            <a:r>
              <a:rPr sz="1800" b="1" spc="-5" dirty="0">
                <a:solidFill>
                  <a:srgbClr val="12A0D9"/>
                </a:solidFill>
                <a:latin typeface="Calibri"/>
                <a:cs typeface="Calibri"/>
              </a:rPr>
              <a:t>Прочие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5075" y="3296792"/>
            <a:ext cx="1396365" cy="5226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 indent="107314">
              <a:lnSpc>
                <a:spcPts val="1760"/>
              </a:lnSpc>
              <a:spcBef>
                <a:spcPts val="490"/>
              </a:spcBef>
            </a:pP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по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с</a:t>
            </a: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т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упле</a:t>
            </a:r>
            <a:r>
              <a:rPr sz="1800" b="1" spc="5" smtClean="0">
                <a:solidFill>
                  <a:srgbClr val="12A0D9"/>
                </a:solidFill>
                <a:latin typeface="Calibri"/>
                <a:cs typeface="Calibri"/>
              </a:rPr>
              <a:t>н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ия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79672" y="5699861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Ремонт</a:t>
            </a:r>
            <a:r>
              <a:rPr sz="1800" b="1" spc="-85" dirty="0">
                <a:solidFill>
                  <a:srgbClr val="F8B1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8B100"/>
                </a:solidFill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9672" y="5974181"/>
            <a:ext cx="144589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содержание</a:t>
            </a:r>
            <a:endParaRPr sz="1800" dirty="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6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57,3 млн.</a:t>
            </a:r>
            <a:r>
              <a:rPr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344671" y="3065779"/>
            <a:ext cx="3441065" cy="2433320"/>
            <a:chOff x="3344671" y="3065779"/>
            <a:chExt cx="3441065" cy="2433320"/>
          </a:xfrm>
        </p:grpSpPr>
        <p:sp>
          <p:nvSpPr>
            <p:cNvPr id="28" name="object 28"/>
            <p:cNvSpPr/>
            <p:nvPr/>
          </p:nvSpPr>
          <p:spPr>
            <a:xfrm>
              <a:off x="5251068" y="4060648"/>
              <a:ext cx="1534160" cy="1438275"/>
            </a:xfrm>
            <a:custGeom>
              <a:avLst/>
              <a:gdLst/>
              <a:ahLst/>
              <a:cxnLst/>
              <a:rect l="l" t="t" r="r" b="b"/>
              <a:pathLst>
                <a:path w="1534159" h="1438275">
                  <a:moveTo>
                    <a:pt x="856449" y="0"/>
                  </a:moveTo>
                  <a:lnTo>
                    <a:pt x="808513" y="192"/>
                  </a:lnTo>
                  <a:lnTo>
                    <a:pt x="760759" y="3643"/>
                  </a:lnTo>
                  <a:lnTo>
                    <a:pt x="713295" y="10100"/>
                  </a:lnTo>
                  <a:lnTo>
                    <a:pt x="666230" y="19315"/>
                  </a:lnTo>
                  <a:lnTo>
                    <a:pt x="619672" y="31035"/>
                  </a:lnTo>
                  <a:lnTo>
                    <a:pt x="573731" y="45011"/>
                  </a:lnTo>
                  <a:lnTo>
                    <a:pt x="528514" y="60992"/>
                  </a:lnTo>
                  <a:lnTo>
                    <a:pt x="484131" y="78727"/>
                  </a:lnTo>
                  <a:lnTo>
                    <a:pt x="440689" y="97966"/>
                  </a:lnTo>
                  <a:lnTo>
                    <a:pt x="266497" y="188926"/>
                  </a:lnTo>
                  <a:lnTo>
                    <a:pt x="126714" y="282053"/>
                  </a:lnTo>
                  <a:lnTo>
                    <a:pt x="33746" y="354605"/>
                  </a:lnTo>
                  <a:lnTo>
                    <a:pt x="0" y="383843"/>
                  </a:lnTo>
                  <a:lnTo>
                    <a:pt x="80085" y="388008"/>
                  </a:lnTo>
                  <a:lnTo>
                    <a:pt x="271970" y="423928"/>
                  </a:lnTo>
                  <a:lnTo>
                    <a:pt x="503098" y="526736"/>
                  </a:lnTo>
                  <a:lnTo>
                    <a:pt x="700913" y="731569"/>
                  </a:lnTo>
                  <a:lnTo>
                    <a:pt x="729043" y="779554"/>
                  </a:lnTo>
                  <a:lnTo>
                    <a:pt x="755185" y="828631"/>
                  </a:lnTo>
                  <a:lnTo>
                    <a:pt x="779612" y="878395"/>
                  </a:lnTo>
                  <a:lnTo>
                    <a:pt x="802598" y="928441"/>
                  </a:lnTo>
                  <a:lnTo>
                    <a:pt x="824416" y="978365"/>
                  </a:lnTo>
                  <a:lnTo>
                    <a:pt x="885605" y="1123356"/>
                  </a:lnTo>
                  <a:lnTo>
                    <a:pt x="905493" y="1168744"/>
                  </a:lnTo>
                  <a:lnTo>
                    <a:pt x="925582" y="1211986"/>
                  </a:lnTo>
                  <a:lnTo>
                    <a:pt x="946147" y="1252677"/>
                  </a:lnTo>
                  <a:lnTo>
                    <a:pt x="967461" y="1290412"/>
                  </a:lnTo>
                  <a:lnTo>
                    <a:pt x="989799" y="1324788"/>
                  </a:lnTo>
                  <a:lnTo>
                    <a:pt x="1013434" y="1355399"/>
                  </a:lnTo>
                  <a:lnTo>
                    <a:pt x="1065691" y="1403707"/>
                  </a:lnTo>
                  <a:lnTo>
                    <a:pt x="1126423" y="1432100"/>
                  </a:lnTo>
                  <a:lnTo>
                    <a:pt x="1196850" y="1438051"/>
                  </a:lnTo>
                  <a:lnTo>
                    <a:pt x="1231143" y="1434604"/>
                  </a:lnTo>
                  <a:lnTo>
                    <a:pt x="1294058" y="1417296"/>
                  </a:lnTo>
                  <a:lnTo>
                    <a:pt x="1349476" y="1387156"/>
                  </a:lnTo>
                  <a:lnTo>
                    <a:pt x="1397475" y="1345445"/>
                  </a:lnTo>
                  <a:lnTo>
                    <a:pt x="1438134" y="1293428"/>
                  </a:lnTo>
                  <a:lnTo>
                    <a:pt x="1471529" y="1232365"/>
                  </a:lnTo>
                  <a:lnTo>
                    <a:pt x="1497741" y="1163520"/>
                  </a:lnTo>
                  <a:lnTo>
                    <a:pt x="1508176" y="1126574"/>
                  </a:lnTo>
                  <a:lnTo>
                    <a:pt x="1516846" y="1088156"/>
                  </a:lnTo>
                  <a:lnTo>
                    <a:pt x="1523758" y="1048424"/>
                  </a:lnTo>
                  <a:lnTo>
                    <a:pt x="1528923" y="1007535"/>
                  </a:lnTo>
                  <a:lnTo>
                    <a:pt x="1532350" y="965647"/>
                  </a:lnTo>
                  <a:lnTo>
                    <a:pt x="1534050" y="922919"/>
                  </a:lnTo>
                  <a:lnTo>
                    <a:pt x="1534032" y="879508"/>
                  </a:lnTo>
                  <a:lnTo>
                    <a:pt x="1532305" y="835572"/>
                  </a:lnTo>
                  <a:lnTo>
                    <a:pt x="1528881" y="791268"/>
                  </a:lnTo>
                  <a:lnTo>
                    <a:pt x="1523767" y="746755"/>
                  </a:lnTo>
                  <a:lnTo>
                    <a:pt x="1516975" y="702190"/>
                  </a:lnTo>
                  <a:lnTo>
                    <a:pt x="1508514" y="657732"/>
                  </a:lnTo>
                  <a:lnTo>
                    <a:pt x="1498394" y="613537"/>
                  </a:lnTo>
                  <a:lnTo>
                    <a:pt x="1486624" y="569765"/>
                  </a:lnTo>
                  <a:lnTo>
                    <a:pt x="1473214" y="526572"/>
                  </a:lnTo>
                  <a:lnTo>
                    <a:pt x="1458174" y="484117"/>
                  </a:lnTo>
                  <a:lnTo>
                    <a:pt x="1441515" y="442556"/>
                  </a:lnTo>
                  <a:lnTo>
                    <a:pt x="1423245" y="402049"/>
                  </a:lnTo>
                  <a:lnTo>
                    <a:pt x="1403374" y="362754"/>
                  </a:lnTo>
                  <a:lnTo>
                    <a:pt x="1381912" y="324826"/>
                  </a:lnTo>
                  <a:lnTo>
                    <a:pt x="1358869" y="288426"/>
                  </a:lnTo>
                  <a:lnTo>
                    <a:pt x="1334255" y="253710"/>
                  </a:lnTo>
                  <a:lnTo>
                    <a:pt x="1308080" y="220836"/>
                  </a:lnTo>
                  <a:lnTo>
                    <a:pt x="1280352" y="189962"/>
                  </a:lnTo>
                  <a:lnTo>
                    <a:pt x="1251083" y="161247"/>
                  </a:lnTo>
                  <a:lnTo>
                    <a:pt x="1220281" y="134847"/>
                  </a:lnTo>
                  <a:lnTo>
                    <a:pt x="1187957" y="110920"/>
                  </a:lnTo>
                  <a:lnTo>
                    <a:pt x="1141793" y="81291"/>
                  </a:lnTo>
                  <a:lnTo>
                    <a:pt x="1095049" y="56675"/>
                  </a:lnTo>
                  <a:lnTo>
                    <a:pt x="1047835" y="36819"/>
                  </a:lnTo>
                  <a:lnTo>
                    <a:pt x="1000259" y="21475"/>
                  </a:lnTo>
                  <a:lnTo>
                    <a:pt x="952431" y="10390"/>
                  </a:lnTo>
                  <a:lnTo>
                    <a:pt x="904458" y="3315"/>
                  </a:lnTo>
                  <a:lnTo>
                    <a:pt x="85644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6" y="3068954"/>
              <a:ext cx="2448305" cy="13723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47846" y="3068954"/>
              <a:ext cx="2448560" cy="1372870"/>
            </a:xfrm>
            <a:custGeom>
              <a:avLst/>
              <a:gdLst/>
              <a:ahLst/>
              <a:cxnLst/>
              <a:rect l="l" t="t" r="r" b="b"/>
              <a:pathLst>
                <a:path w="2448560" h="1372870">
                  <a:moveTo>
                    <a:pt x="0" y="686181"/>
                  </a:moveTo>
                  <a:lnTo>
                    <a:pt x="5946" y="618120"/>
                  </a:lnTo>
                  <a:lnTo>
                    <a:pt x="23411" y="551956"/>
                  </a:lnTo>
                  <a:lnTo>
                    <a:pt x="51834" y="488002"/>
                  </a:lnTo>
                  <a:lnTo>
                    <a:pt x="90653" y="426573"/>
                  </a:lnTo>
                  <a:lnTo>
                    <a:pt x="139306" y="367983"/>
                  </a:lnTo>
                  <a:lnTo>
                    <a:pt x="167146" y="339851"/>
                  </a:lnTo>
                  <a:lnTo>
                    <a:pt x="197233" y="312547"/>
                  </a:lnTo>
                  <a:lnTo>
                    <a:pt x="229499" y="286110"/>
                  </a:lnTo>
                  <a:lnTo>
                    <a:pt x="263873" y="260580"/>
                  </a:lnTo>
                  <a:lnTo>
                    <a:pt x="300284" y="235995"/>
                  </a:lnTo>
                  <a:lnTo>
                    <a:pt x="338663" y="212395"/>
                  </a:lnTo>
                  <a:lnTo>
                    <a:pt x="378939" y="189820"/>
                  </a:lnTo>
                  <a:lnTo>
                    <a:pt x="421043" y="168308"/>
                  </a:lnTo>
                  <a:lnTo>
                    <a:pt x="464903" y="147899"/>
                  </a:lnTo>
                  <a:lnTo>
                    <a:pt x="510451" y="128632"/>
                  </a:lnTo>
                  <a:lnTo>
                    <a:pt x="557615" y="110547"/>
                  </a:lnTo>
                  <a:lnTo>
                    <a:pt x="606326" y="93683"/>
                  </a:lnTo>
                  <a:lnTo>
                    <a:pt x="656513" y="78079"/>
                  </a:lnTo>
                  <a:lnTo>
                    <a:pt x="708106" y="63775"/>
                  </a:lnTo>
                  <a:lnTo>
                    <a:pt x="761036" y="50809"/>
                  </a:lnTo>
                  <a:lnTo>
                    <a:pt x="815232" y="39222"/>
                  </a:lnTo>
                  <a:lnTo>
                    <a:pt x="870623" y="29052"/>
                  </a:lnTo>
                  <a:lnTo>
                    <a:pt x="927140" y="20338"/>
                  </a:lnTo>
                  <a:lnTo>
                    <a:pt x="984712" y="13121"/>
                  </a:lnTo>
                  <a:lnTo>
                    <a:pt x="1043270" y="7439"/>
                  </a:lnTo>
                  <a:lnTo>
                    <a:pt x="1102742" y="3332"/>
                  </a:lnTo>
                  <a:lnTo>
                    <a:pt x="1163060" y="839"/>
                  </a:lnTo>
                  <a:lnTo>
                    <a:pt x="1224152" y="0"/>
                  </a:lnTo>
                  <a:lnTo>
                    <a:pt x="1285245" y="839"/>
                  </a:lnTo>
                  <a:lnTo>
                    <a:pt x="1345563" y="3332"/>
                  </a:lnTo>
                  <a:lnTo>
                    <a:pt x="1405035" y="7439"/>
                  </a:lnTo>
                  <a:lnTo>
                    <a:pt x="1463593" y="13121"/>
                  </a:lnTo>
                  <a:lnTo>
                    <a:pt x="1521165" y="20338"/>
                  </a:lnTo>
                  <a:lnTo>
                    <a:pt x="1577682" y="29052"/>
                  </a:lnTo>
                  <a:lnTo>
                    <a:pt x="1633073" y="39222"/>
                  </a:lnTo>
                  <a:lnTo>
                    <a:pt x="1687269" y="50809"/>
                  </a:lnTo>
                  <a:lnTo>
                    <a:pt x="1740199" y="63775"/>
                  </a:lnTo>
                  <a:lnTo>
                    <a:pt x="1791792" y="78079"/>
                  </a:lnTo>
                  <a:lnTo>
                    <a:pt x="1841979" y="93683"/>
                  </a:lnTo>
                  <a:lnTo>
                    <a:pt x="1890690" y="110547"/>
                  </a:lnTo>
                  <a:lnTo>
                    <a:pt x="1937854" y="128632"/>
                  </a:lnTo>
                  <a:lnTo>
                    <a:pt x="1983402" y="147899"/>
                  </a:lnTo>
                  <a:lnTo>
                    <a:pt x="2027262" y="168308"/>
                  </a:lnTo>
                  <a:lnTo>
                    <a:pt x="2069366" y="189820"/>
                  </a:lnTo>
                  <a:lnTo>
                    <a:pt x="2109642" y="212395"/>
                  </a:lnTo>
                  <a:lnTo>
                    <a:pt x="2148021" y="235995"/>
                  </a:lnTo>
                  <a:lnTo>
                    <a:pt x="2184432" y="260580"/>
                  </a:lnTo>
                  <a:lnTo>
                    <a:pt x="2218806" y="286110"/>
                  </a:lnTo>
                  <a:lnTo>
                    <a:pt x="2251072" y="312547"/>
                  </a:lnTo>
                  <a:lnTo>
                    <a:pt x="2281159" y="339852"/>
                  </a:lnTo>
                  <a:lnTo>
                    <a:pt x="2308999" y="367983"/>
                  </a:lnTo>
                  <a:lnTo>
                    <a:pt x="2334520" y="396904"/>
                  </a:lnTo>
                  <a:lnTo>
                    <a:pt x="2378326" y="456952"/>
                  </a:lnTo>
                  <a:lnTo>
                    <a:pt x="2412017" y="519683"/>
                  </a:lnTo>
                  <a:lnTo>
                    <a:pt x="2435031" y="584782"/>
                  </a:lnTo>
                  <a:lnTo>
                    <a:pt x="2446807" y="651933"/>
                  </a:lnTo>
                  <a:lnTo>
                    <a:pt x="2448305" y="686181"/>
                  </a:lnTo>
                  <a:lnTo>
                    <a:pt x="2446807" y="720428"/>
                  </a:lnTo>
                  <a:lnTo>
                    <a:pt x="2442359" y="754241"/>
                  </a:lnTo>
                  <a:lnTo>
                    <a:pt x="2424894" y="820405"/>
                  </a:lnTo>
                  <a:lnTo>
                    <a:pt x="2396471" y="884359"/>
                  </a:lnTo>
                  <a:lnTo>
                    <a:pt x="2357652" y="945788"/>
                  </a:lnTo>
                  <a:lnTo>
                    <a:pt x="2308999" y="1004378"/>
                  </a:lnTo>
                  <a:lnTo>
                    <a:pt x="2281159" y="1032510"/>
                  </a:lnTo>
                  <a:lnTo>
                    <a:pt x="2251072" y="1059814"/>
                  </a:lnTo>
                  <a:lnTo>
                    <a:pt x="2218806" y="1086251"/>
                  </a:lnTo>
                  <a:lnTo>
                    <a:pt x="2184432" y="1111781"/>
                  </a:lnTo>
                  <a:lnTo>
                    <a:pt x="2148021" y="1136366"/>
                  </a:lnTo>
                  <a:lnTo>
                    <a:pt x="2109642" y="1159966"/>
                  </a:lnTo>
                  <a:lnTo>
                    <a:pt x="2069366" y="1182541"/>
                  </a:lnTo>
                  <a:lnTo>
                    <a:pt x="2027262" y="1204053"/>
                  </a:lnTo>
                  <a:lnTo>
                    <a:pt x="1983402" y="1224462"/>
                  </a:lnTo>
                  <a:lnTo>
                    <a:pt x="1937854" y="1243729"/>
                  </a:lnTo>
                  <a:lnTo>
                    <a:pt x="1890690" y="1261814"/>
                  </a:lnTo>
                  <a:lnTo>
                    <a:pt x="1841979" y="1278678"/>
                  </a:lnTo>
                  <a:lnTo>
                    <a:pt x="1791792" y="1294282"/>
                  </a:lnTo>
                  <a:lnTo>
                    <a:pt x="1740199" y="1308586"/>
                  </a:lnTo>
                  <a:lnTo>
                    <a:pt x="1687269" y="1321552"/>
                  </a:lnTo>
                  <a:lnTo>
                    <a:pt x="1633073" y="1333139"/>
                  </a:lnTo>
                  <a:lnTo>
                    <a:pt x="1577682" y="1343309"/>
                  </a:lnTo>
                  <a:lnTo>
                    <a:pt x="1521165" y="1352023"/>
                  </a:lnTo>
                  <a:lnTo>
                    <a:pt x="1463593" y="1359240"/>
                  </a:lnTo>
                  <a:lnTo>
                    <a:pt x="1405035" y="1364922"/>
                  </a:lnTo>
                  <a:lnTo>
                    <a:pt x="1345563" y="1369029"/>
                  </a:lnTo>
                  <a:lnTo>
                    <a:pt x="1285245" y="1371522"/>
                  </a:lnTo>
                  <a:lnTo>
                    <a:pt x="1224152" y="1372362"/>
                  </a:lnTo>
                  <a:lnTo>
                    <a:pt x="1163060" y="1371522"/>
                  </a:lnTo>
                  <a:lnTo>
                    <a:pt x="1102742" y="1369029"/>
                  </a:lnTo>
                  <a:lnTo>
                    <a:pt x="1043270" y="1364922"/>
                  </a:lnTo>
                  <a:lnTo>
                    <a:pt x="984712" y="1359240"/>
                  </a:lnTo>
                  <a:lnTo>
                    <a:pt x="927140" y="1352023"/>
                  </a:lnTo>
                  <a:lnTo>
                    <a:pt x="870623" y="1343309"/>
                  </a:lnTo>
                  <a:lnTo>
                    <a:pt x="815232" y="1333139"/>
                  </a:lnTo>
                  <a:lnTo>
                    <a:pt x="761036" y="1321552"/>
                  </a:lnTo>
                  <a:lnTo>
                    <a:pt x="708106" y="1308586"/>
                  </a:lnTo>
                  <a:lnTo>
                    <a:pt x="656513" y="1294282"/>
                  </a:lnTo>
                  <a:lnTo>
                    <a:pt x="606326" y="1278678"/>
                  </a:lnTo>
                  <a:lnTo>
                    <a:pt x="557615" y="1261814"/>
                  </a:lnTo>
                  <a:lnTo>
                    <a:pt x="510451" y="1243729"/>
                  </a:lnTo>
                  <a:lnTo>
                    <a:pt x="464903" y="1224462"/>
                  </a:lnTo>
                  <a:lnTo>
                    <a:pt x="421043" y="1204053"/>
                  </a:lnTo>
                  <a:lnTo>
                    <a:pt x="378939" y="1182541"/>
                  </a:lnTo>
                  <a:lnTo>
                    <a:pt x="338663" y="1159966"/>
                  </a:lnTo>
                  <a:lnTo>
                    <a:pt x="300284" y="1136366"/>
                  </a:lnTo>
                  <a:lnTo>
                    <a:pt x="263873" y="1111781"/>
                  </a:lnTo>
                  <a:lnTo>
                    <a:pt x="229499" y="1086251"/>
                  </a:lnTo>
                  <a:lnTo>
                    <a:pt x="197233" y="1059814"/>
                  </a:lnTo>
                  <a:lnTo>
                    <a:pt x="167146" y="1032510"/>
                  </a:lnTo>
                  <a:lnTo>
                    <a:pt x="139306" y="1004378"/>
                  </a:lnTo>
                  <a:lnTo>
                    <a:pt x="113785" y="975457"/>
                  </a:lnTo>
                  <a:lnTo>
                    <a:pt x="69979" y="915409"/>
                  </a:lnTo>
                  <a:lnTo>
                    <a:pt x="36288" y="852678"/>
                  </a:lnTo>
                  <a:lnTo>
                    <a:pt x="13274" y="787579"/>
                  </a:lnTo>
                  <a:lnTo>
                    <a:pt x="1498" y="720428"/>
                  </a:lnTo>
                  <a:lnTo>
                    <a:pt x="0" y="686181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784596" y="5614517"/>
            <a:ext cx="1639570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С</a:t>
            </a:r>
            <a:r>
              <a:rPr sz="1800" b="1" spc="-1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006FC0"/>
                </a:solidFill>
                <a:latin typeface="Calibri"/>
                <a:cs typeface="Calibri"/>
              </a:rPr>
              <a:t>и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ельст</a:t>
            </a:r>
            <a:r>
              <a:rPr sz="1800" b="1" spc="-10" dirty="0">
                <a:solidFill>
                  <a:srgbClr val="006FC0"/>
                </a:solidFill>
                <a:latin typeface="Calibri"/>
                <a:cs typeface="Calibri"/>
              </a:rPr>
              <a:t>в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о</a:t>
            </a:r>
            <a:r>
              <a:rPr sz="18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и  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реконструкция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6,7</a:t>
            </a:r>
            <a:r>
              <a:rPr sz="1800" b="1" spc="-40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31716" y="3102940"/>
            <a:ext cx="14827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ДОХОДЫ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103,2 млн </a:t>
            </a:r>
            <a:r>
              <a:rPr sz="1800" b="1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31716" y="3804284"/>
            <a:ext cx="1482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РАСХОДЫ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74,1 млн </a:t>
            </a:r>
            <a:r>
              <a:rPr sz="1800" b="1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78889" y="3002407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34,6</a:t>
            </a:r>
            <a:r>
              <a:rPr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6589" y="1778000"/>
            <a:ext cx="58959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31,1</a:t>
            </a:r>
            <a:r>
              <a:rPr sz="1500" b="1" spc="-8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69683" y="3290392"/>
            <a:ext cx="4489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5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16726" y="2210180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34,3</a:t>
            </a:r>
            <a:r>
              <a:rPr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32401" y="1634109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0.0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14876" y="5523382"/>
            <a:ext cx="5261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77,3</a:t>
            </a:r>
            <a:r>
              <a:rPr lang="en-US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59785" y="5163058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13,4</a:t>
            </a:r>
            <a:r>
              <a:rPr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55139" y="4370958"/>
            <a:ext cx="5308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0.</a:t>
            </a: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en-US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00698" y="4658995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9,0</a:t>
            </a:r>
            <a:r>
              <a:rPr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06688" y="46990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041648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Строительство </a:t>
            </a:r>
            <a:r>
              <a:rPr lang="ru-RU" sz="1600" dirty="0"/>
              <a:t>автомобильной дороги по ул. Набережная, х. Романовский, Орловский район, Ростовская </a:t>
            </a:r>
            <a:r>
              <a:rPr lang="ru-RU" sz="1600" dirty="0" smtClean="0"/>
              <a:t>область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909,8 тыс.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рублей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643438" y="642918"/>
            <a:ext cx="4214841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Строительство </a:t>
            </a:r>
            <a:r>
              <a:rPr lang="ru-RU" sz="1600" dirty="0"/>
              <a:t>тротуара по </a:t>
            </a:r>
            <a:endParaRPr lang="ru-RU" sz="1600" dirty="0" smtClean="0"/>
          </a:p>
          <a:p>
            <a:pPr algn="ctr"/>
            <a:r>
              <a:rPr lang="ru-RU" sz="1600" dirty="0" smtClean="0"/>
              <a:t>ул</a:t>
            </a:r>
            <a:r>
              <a:rPr lang="ru-RU" sz="1600" dirty="0"/>
              <a:t>. М. Горького (от пер. Советский до пер. Февральский) в п. Орловский </a:t>
            </a:r>
            <a:endParaRPr lang="ru-RU" sz="1600" dirty="0" smtClean="0"/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707,5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тыс.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рублей.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8519"/>
            <a:ext cx="4041775" cy="4104857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8518"/>
            <a:ext cx="3480246" cy="410485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714356"/>
            <a:ext cx="4184524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Строительство тротуара по пер. Красноармейский (от ул. Ленина до ул. Кирова) в п. Красноармейский Орловского района Ростовской </a:t>
            </a:r>
            <a:r>
              <a:rPr lang="ru-RU" sz="1600" dirty="0" smtClean="0"/>
              <a:t>области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2 075,4 тыс.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рублей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14876" y="714356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Содержание 354,428 км автомобильных дорог общего пользования местного значения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57 300,0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тыс.рублей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8050" y="2928934"/>
            <a:ext cx="4041775" cy="386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908264"/>
            <a:ext cx="4184523" cy="38862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714356"/>
            <a:ext cx="4184524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Капитальный ремонт </a:t>
            </a:r>
            <a:r>
              <a:rPr lang="ru-RU" sz="1600" dirty="0" err="1">
                <a:solidFill>
                  <a:schemeClr val="tx1"/>
                </a:solidFill>
              </a:rPr>
              <a:t>внутрипоселковой</a:t>
            </a:r>
            <a:r>
              <a:rPr lang="ru-RU" sz="1600" dirty="0">
                <a:solidFill>
                  <a:schemeClr val="tx1"/>
                </a:solidFill>
              </a:rPr>
              <a:t> автомобильной дороги по ул. Южная (от пер. Февральский и до пер. Советский) в п. </a:t>
            </a:r>
            <a:r>
              <a:rPr lang="ru-RU" sz="1600" dirty="0" smtClean="0">
                <a:solidFill>
                  <a:schemeClr val="tx1"/>
                </a:solidFill>
              </a:rPr>
              <a:t>Орловский-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7513,6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14876" y="714356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/>
              <a:t>Капитальный ремонт тротуара по пер. Чапаевский (от ул. Транспортная до ул. Южная) в п. </a:t>
            </a:r>
            <a:r>
              <a:rPr lang="ru-RU" sz="1600" dirty="0" smtClean="0"/>
              <a:t>Орловский-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2438,6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4104456" cy="3888431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2924175"/>
            <a:ext cx="3968626" cy="3889200"/>
          </a:xfrm>
        </p:spPr>
      </p:pic>
    </p:spTree>
    <p:extLst>
      <p:ext uri="{BB962C8B-B14F-4D97-AF65-F5344CB8AC3E}">
        <p14:creationId xmlns:p14="http://schemas.microsoft.com/office/powerpoint/2010/main" val="4882883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63539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2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396797"/>
              </p:ext>
            </p:extLst>
          </p:nvPr>
        </p:nvGraphicFramePr>
        <p:xfrm>
          <a:off x="251520" y="2071678"/>
          <a:ext cx="8568952" cy="452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942245"/>
              </p:ext>
            </p:extLst>
          </p:nvPr>
        </p:nvGraphicFramePr>
        <p:xfrm>
          <a:off x="0" y="571481"/>
          <a:ext cx="885828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14356"/>
            <a:ext cx="2775252" cy="19941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Благоустройство территории </a:t>
            </a:r>
          </a:p>
          <a:p>
            <a:pPr algn="ctr"/>
            <a:r>
              <a:rPr lang="ru-RU" sz="1800" dirty="0" smtClean="0"/>
              <a:t>п. </a:t>
            </a:r>
            <a:r>
              <a:rPr lang="ru-RU" sz="1800" dirty="0" err="1" smtClean="0"/>
              <a:t>Волочаевский</a:t>
            </a:r>
            <a:r>
              <a:rPr lang="ru-RU" sz="1800" dirty="0" smtClean="0"/>
              <a:t>, </a:t>
            </a:r>
            <a:endParaRPr lang="en-US" sz="1800" dirty="0" smtClean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839,7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3347865" y="714356"/>
            <a:ext cx="2592287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/>
              <a:t>Благоустройство территории </a:t>
            </a:r>
            <a:r>
              <a:rPr lang="ru-RU" sz="1800" dirty="0" err="1" smtClean="0"/>
              <a:t>х.Островянский</a:t>
            </a:r>
            <a:r>
              <a:rPr lang="ru-RU" sz="1800" dirty="0" smtClean="0"/>
              <a:t>, </a:t>
            </a:r>
            <a:endParaRPr lang="en-US" sz="1800" dirty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600,0 тыс.рублей</a:t>
            </a:r>
          </a:p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2936"/>
            <a:ext cx="2822575" cy="37512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2852936"/>
            <a:ext cx="2578100" cy="3751265"/>
          </a:xfrm>
        </p:spPr>
      </p:pic>
      <p:sp>
        <p:nvSpPr>
          <p:cNvPr id="10" name="Текст 12"/>
          <p:cNvSpPr txBox="1">
            <a:spLocks/>
          </p:cNvSpPr>
          <p:nvPr/>
        </p:nvSpPr>
        <p:spPr bwMode="auto">
          <a:xfrm>
            <a:off x="6084168" y="714356"/>
            <a:ext cx="2822849" cy="1994163"/>
          </a:xfrm>
          <a:prstGeom prst="rect">
            <a:avLst/>
          </a:prstGeom>
          <a:ln w="425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5720" indent="0" algn="l" rtl="0" fontAlgn="base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itchFamily="18" charset="0"/>
              <a:buNone/>
              <a:defRPr sz="1900" b="1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itchFamily="18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Благоустройство территории </a:t>
            </a:r>
            <a:r>
              <a:rPr lang="ru-RU" sz="1800" dirty="0" err="1" smtClean="0"/>
              <a:t>п.Красноармейский</a:t>
            </a:r>
            <a:r>
              <a:rPr lang="ru-RU" sz="1800" dirty="0" smtClean="0"/>
              <a:t>, </a:t>
            </a:r>
            <a:endParaRPr lang="en-US" sz="1800" dirty="0" smtClean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882,4 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72" y="2773611"/>
            <a:ext cx="2678833" cy="3830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99" y="2852936"/>
            <a:ext cx="2547814" cy="375126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4294967295"/>
          </p:nvPr>
        </p:nvSpPr>
        <p:spPr>
          <a:xfrm>
            <a:off x="357158" y="620688"/>
            <a:ext cx="8286808" cy="1589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09537" indent="0" algn="ctr">
              <a:buNone/>
            </a:pPr>
            <a:r>
              <a:rPr lang="ru-RU" sz="1800" b="1" dirty="0" smtClean="0"/>
              <a:t>Благоустройство территорий Донского сельского поселения </a:t>
            </a:r>
            <a:r>
              <a:rPr lang="ru-RU" sz="1800" dirty="0"/>
              <a:t>(устройство детской-игровой площадки</a:t>
            </a:r>
            <a:r>
              <a:rPr lang="ru-RU" sz="1800" dirty="0" smtClean="0"/>
              <a:t>)</a:t>
            </a:r>
          </a:p>
          <a:p>
            <a:pPr marL="109537" indent="0" algn="ctr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1789,0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09537" indent="0" algn="ctr">
              <a:buNone/>
            </a:pPr>
            <a:r>
              <a:rPr lang="ru-RU" sz="1800" dirty="0" smtClean="0"/>
              <a:t>(</a:t>
            </a:r>
            <a:r>
              <a:rPr lang="ru-RU" sz="1200" i="1" dirty="0"/>
              <a:t>областной бюджет-640,7 </a:t>
            </a:r>
            <a:r>
              <a:rPr lang="ru-RU" sz="1200" i="1" dirty="0" err="1"/>
              <a:t>тыс.рублей</a:t>
            </a:r>
            <a:r>
              <a:rPr lang="ru-RU" sz="1200" i="1" dirty="0"/>
              <a:t> и местный бюджет </a:t>
            </a:r>
            <a:r>
              <a:rPr lang="ru-RU" sz="1200" i="1" dirty="0" smtClean="0"/>
              <a:t>-1148,3 </a:t>
            </a:r>
            <a:r>
              <a:rPr lang="ru-RU" sz="1200" i="1" dirty="0" err="1"/>
              <a:t>тыс.рублей</a:t>
            </a:r>
            <a:r>
              <a:rPr lang="ru-RU" sz="1200" i="1" dirty="0" smtClean="0"/>
              <a:t>)</a:t>
            </a:r>
            <a:endParaRPr lang="ru-RU" sz="1200" i="1" dirty="0"/>
          </a:p>
          <a:p>
            <a:pPr algn="ctr"/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55776" y="32849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972671"/>
              </p:ext>
            </p:extLst>
          </p:nvPr>
        </p:nvGraphicFramePr>
        <p:xfrm>
          <a:off x="357158" y="2276872"/>
          <a:ext cx="8286808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Точечный рисунок" r:id="rId3" imgW="15133333" imgH="8504762" progId="Paint.Picture">
                  <p:embed/>
                </p:oleObj>
              </mc:Choice>
              <mc:Fallback>
                <p:oleObj name="Точечный рисунок" r:id="rId3" imgW="15133333" imgH="850476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2276872"/>
                        <a:ext cx="8286808" cy="4392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906251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14356"/>
            <a:ext cx="2775252" cy="21385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Монтаж системы оповещения в учреждениях культуры</a:t>
            </a:r>
          </a:p>
          <a:p>
            <a:pPr algn="ctr"/>
            <a:r>
              <a:rPr lang="ru-RU" sz="1800" dirty="0" smtClean="0"/>
              <a:t>Каменно-</a:t>
            </a:r>
            <a:r>
              <a:rPr lang="ru-RU" sz="1800" dirty="0" err="1" smtClean="0"/>
              <a:t>Балковское</a:t>
            </a:r>
            <a:r>
              <a:rPr lang="ru-RU" sz="1800" dirty="0" smtClean="0"/>
              <a:t> с/п, </a:t>
            </a:r>
            <a:endParaRPr lang="en-US" sz="1800" dirty="0" smtClean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343,6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3347865" y="714356"/>
            <a:ext cx="2592287" cy="21385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кровли СДК </a:t>
            </a:r>
          </a:p>
          <a:p>
            <a:pPr algn="ctr"/>
            <a:r>
              <a:rPr lang="ru-RU" sz="1800" dirty="0" err="1" smtClean="0"/>
              <a:t>х.Успенский</a:t>
            </a:r>
            <a:r>
              <a:rPr lang="ru-RU" sz="1800" dirty="0" smtClean="0"/>
              <a:t> (Майорское с/п), </a:t>
            </a:r>
            <a:endParaRPr lang="en-US" sz="1800" dirty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275,7 тыс.рублей</a:t>
            </a:r>
          </a:p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24943"/>
            <a:ext cx="2822575" cy="36792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2924944"/>
            <a:ext cx="2578100" cy="3679256"/>
          </a:xfrm>
        </p:spPr>
      </p:pic>
      <p:sp>
        <p:nvSpPr>
          <p:cNvPr id="10" name="Текст 12"/>
          <p:cNvSpPr txBox="1">
            <a:spLocks/>
          </p:cNvSpPr>
          <p:nvPr/>
        </p:nvSpPr>
        <p:spPr bwMode="auto">
          <a:xfrm>
            <a:off x="6084168" y="714356"/>
            <a:ext cx="2822849" cy="2138580"/>
          </a:xfrm>
          <a:prstGeom prst="rect">
            <a:avLst/>
          </a:prstGeom>
          <a:ln w="425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5720" indent="0" algn="l" rtl="0" fontAlgn="base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itchFamily="18" charset="0"/>
              <a:buNone/>
              <a:defRPr sz="1900" b="1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fontAlgn="base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Font typeface="Georgia" pitchFamily="18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Замена оконных блоков в учреждениях культуры Пролетарское с/п, </a:t>
            </a:r>
            <a:endParaRPr lang="en-US" sz="1800" dirty="0" smtClean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393,8 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72" y="2773611"/>
            <a:ext cx="2678833" cy="38305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14" y="2924944"/>
            <a:ext cx="2853035" cy="3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174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Приобретение </a:t>
            </a:r>
          </a:p>
          <a:p>
            <a:pPr algn="ctr"/>
            <a:r>
              <a:rPr lang="ru-RU" sz="1800" dirty="0" smtClean="0"/>
              <a:t>маневренного фонда и помещения под музей Луганское с/п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450,0  тыс.рублей 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Иные межбюджетные трансферты, </a:t>
            </a:r>
          </a:p>
          <a:p>
            <a:pPr algn="ctr"/>
            <a:r>
              <a:rPr lang="ru-RU" sz="1400" dirty="0" smtClean="0"/>
              <a:t>с целью недопущения кредиторской задолженности </a:t>
            </a:r>
            <a:r>
              <a:rPr lang="ru-RU" sz="1400" i="1" dirty="0" smtClean="0"/>
              <a:t>(Каменно-</a:t>
            </a:r>
            <a:r>
              <a:rPr lang="ru-RU" sz="1400" i="1" dirty="0" err="1" smtClean="0"/>
              <a:t>Балковское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Курганенское</a:t>
            </a:r>
            <a:r>
              <a:rPr lang="ru-RU" sz="1400" i="1" dirty="0" smtClean="0"/>
              <a:t>, Луганское, Майорское, Пролетарское с/п)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1444,8 тыс.рублей</a:t>
            </a:r>
          </a:p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3212977"/>
            <a:ext cx="4041775" cy="3381498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1663"/>
            <a:ext cx="3744415" cy="345281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714356"/>
            <a:ext cx="9143999" cy="6143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28604"/>
            <a:ext cx="9144000" cy="1265417"/>
          </a:xfrm>
          <a:custGeom>
            <a:avLst/>
            <a:gdLst/>
            <a:ahLst/>
            <a:cxnLst/>
            <a:rect l="l" t="t" r="r" b="b"/>
            <a:pathLst>
              <a:path w="6858000" h="2258695">
                <a:moveTo>
                  <a:pt x="0" y="2258568"/>
                </a:moveTo>
                <a:lnTo>
                  <a:pt x="6858000" y="2258568"/>
                </a:lnTo>
                <a:lnTo>
                  <a:pt x="6858000" y="0"/>
                </a:lnTo>
                <a:lnTo>
                  <a:pt x="0" y="0"/>
                </a:lnTo>
                <a:lnTo>
                  <a:pt x="0" y="2258568"/>
                </a:lnTo>
                <a:close/>
              </a:path>
            </a:pathLst>
          </a:custGeom>
          <a:solidFill>
            <a:srgbClr val="4F6128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7518" y="532923"/>
            <a:ext cx="774954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spc="-5" smtClean="0"/>
              <a:t>ДОХОДЫ</a:t>
            </a:r>
            <a:r>
              <a:rPr sz="4000" spc="-40" smtClean="0"/>
              <a:t> </a:t>
            </a:r>
            <a:r>
              <a:rPr sz="4000" spc="-10" dirty="0"/>
              <a:t>БЮДЖЕТА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35426287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57" y="642918"/>
            <a:ext cx="3204757" cy="3315939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 rot="522622">
            <a:off x="5128528" y="606440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 descr="https://sun9-47.userapi.com/impg/i6a2_ax464QWGQ8dT8qRlLyo9eyG-yR80-CqBw/9qIgsGsb_Q0.jpg?size=1280x960&amp;quality=96&amp;sign=e38e2c64cb3a27633e6e3fd9826d118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642918"/>
            <a:ext cx="2786082" cy="328614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84" name="Прямоугольник 83"/>
          <p:cNvSpPr/>
          <p:nvPr/>
        </p:nvSpPr>
        <p:spPr>
          <a:xfrm rot="522622">
            <a:off x="2485322" y="535001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 rot="522622">
            <a:off x="5901880" y="627235"/>
            <a:ext cx="729125" cy="346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/>
          <p:cNvSpPr/>
          <p:nvPr/>
        </p:nvSpPr>
        <p:spPr>
          <a:xfrm>
            <a:off x="262752" y="3999019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300244" y="3976431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6353498" y="3967080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2893316" y="5244289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916136" y="5221763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257" y="4075634"/>
            <a:ext cx="2425700" cy="24257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274615" y="4789469"/>
            <a:ext cx="253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Эффективная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бюджетная  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налоговая политика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D:\Users\Veremeychuk\Pictures\Материалы к презентации (отчет 2019)\Слайд 130\Рисун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8961" y="4047983"/>
            <a:ext cx="2425700" cy="24257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368767" y="4707035"/>
            <a:ext cx="263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сбалансированности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Орловского района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Users\Veremeychuk\Pictures\Материалы к презентации (отчет 2019)\Слайд 130\Рисунок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6887" y="4048314"/>
            <a:ext cx="2425700" cy="2425700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630145" y="4547433"/>
            <a:ext cx="2071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Выполнение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стратегических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задач в секторах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муниципальной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ответственности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90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60" y="642918"/>
            <a:ext cx="3124837" cy="34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</a:t>
            </a:r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часов</a:t>
            </a:r>
          </a:p>
          <a:p>
            <a:pPr algn="ctr" eaLnBrk="0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 smtClean="0"/>
              <a:t>СОЦИАЛЬНЫЕ СЕТИ</a:t>
            </a:r>
          </a:p>
          <a:p>
            <a:pPr algn="ctr" eaLnBrk="0" hangingPunct="0"/>
            <a:endParaRPr lang="ru-RU" b="1" dirty="0" smtClean="0"/>
          </a:p>
          <a:p>
            <a:pPr algn="ctr" eaLnBrk="0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13"/>
          <p:cNvSpPr/>
          <p:nvPr/>
        </p:nvSpPr>
        <p:spPr>
          <a:xfrm>
            <a:off x="1285852" y="5357826"/>
            <a:ext cx="2000264" cy="1000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428" y="5572140"/>
            <a:ext cx="3429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https://vk.com/public217644077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647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45220</TotalTime>
  <Words>3188</Words>
  <Application>Microsoft Office PowerPoint</Application>
  <PresentationFormat>Экран (4:3)</PresentationFormat>
  <Paragraphs>791</Paragraphs>
  <Slides>91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5" baseType="lpstr">
      <vt:lpstr>Algerian</vt:lpstr>
      <vt:lpstr>Arial</vt:lpstr>
      <vt:lpstr>Bookman Old Style</vt:lpstr>
      <vt:lpstr>Calibri</vt:lpstr>
      <vt:lpstr>Comic Sans MS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Городская</vt:lpstr>
      <vt:lpstr>Точечный рисунок</vt:lpstr>
      <vt:lpstr>Презентация PowerPoint</vt:lpstr>
      <vt:lpstr>Глоссарий</vt:lpstr>
      <vt:lpstr>Презентация PowerPoint</vt:lpstr>
      <vt:lpstr>СОДЕРЖАНИЕ:</vt:lpstr>
      <vt:lpstr> ИСПОЛНЕНИЕ БЮДЖЕТА ОРЛОВСКОГО РАЙОНА  ЗА 2024 ГОД ОСУЩЕСТВЛЯЛОСЬ НА ОСНОВЕ:</vt:lpstr>
      <vt:lpstr>ОСНОВНЫЕ НАПРАВЛЕНИЯ БЮДЖЕТНОЙ И НАЛОГОВОЙ ПОЛИТИКИ ОРЛОВСКОГО РАЙОНА В 2024 ГОДУ</vt:lpstr>
      <vt:lpstr>Презентация PowerPoint</vt:lpstr>
      <vt:lpstr>Презентация PowerPoint</vt:lpstr>
      <vt:lpstr>ДОХОДЫ БЮДЖЕТА</vt:lpstr>
      <vt:lpstr>Презентация PowerPoint</vt:lpstr>
      <vt:lpstr>Презентация PowerPoint</vt:lpstr>
      <vt:lpstr> КРУПНЕЙШИЕ НАЛОГОПЛАТЕЛЬЩИКИ ОРЛОВСКОГО РАЙОНА </vt:lpstr>
      <vt:lpstr>Презентация PowerPoint</vt:lpstr>
      <vt:lpstr>РАСХОДЫ БЮДЖЕТА</vt:lpstr>
      <vt:lpstr> Структура расходов бюджета Орловского района в 2024 году  1 506 317,5 тыс. рублей</vt:lpstr>
      <vt:lpstr>Расходы на реализацию национальных проектов в 2024 году </vt:lpstr>
      <vt:lpstr> Расходы бюджета Орловского района в 2024 году</vt:lpstr>
      <vt:lpstr>Расходы бюджета Орловского района на повышение оплаты труда в 2024 году</vt:lpstr>
      <vt:lpstr> «Бюджет развития» Орловского района в 2024 году </vt:lpstr>
      <vt:lpstr>Презентация PowerPoint</vt:lpstr>
      <vt:lpstr>.</vt:lpstr>
      <vt:lpstr>Расходы бюджета Орловского района в 2024 году по Управлению образования 791.6 млн.рублей</vt:lpstr>
      <vt:lpstr>-Оплата труда и начисления на оплату             труда -100.6 млн.рублей  -Коммунальные услуги-43.4 млн. рублей  -Услуги по содержанию имущества-29,9 млн.рублей   -Питание школьников-9,8 млн.рублей   -Закупка молока и продуктов питания-5,5 млн.рублей </vt:lpstr>
      <vt:lpstr> Дошкольное образование- 173.8 млн.рублей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Начальное общее, основное общее, среднее общее образование-376,4 млн.рублей</vt:lpstr>
      <vt:lpstr> Обеспечение питанием школьников  </vt:lpstr>
      <vt:lpstr>Ежемесячного вознаграждения за классное руководство -29,9 млн. рублей</vt:lpstr>
      <vt:lpstr>На  обеспечение деятельности советников директоров -3198,0 тыс.рублей</vt:lpstr>
      <vt:lpstr>Создание и (обновление) материально-технической базы</vt:lpstr>
      <vt:lpstr>    МБОУ ОСОШ №1: - Выборочный капитальный ремонт (ремонт служебных помещение, ремонт электроосветительной системы, напольное покрытие) – более 4,0 млн. руб. -Приобретение МФУ (для проведения ГИА)-499,4 тыс.рублей  .   </vt:lpstr>
      <vt:lpstr>   МБОУ ОСОШ №2 -194,0 тыс.рублей  - Выборочный капитальный ремонт электроосветительной системы в здании  194,0 тыс. руб.  .   </vt:lpstr>
      <vt:lpstr>  МБОУ ОСОШ №3 – 888,0 тыс.рублей -Монтаж системы оповещения и управления эвакуацией для обеспечения антитеррористической защищенности в размере 290,0 тыс.руб.; -Выборочный капитальный ремонт системы отопления 598,0 тыс. руб.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ИНИЦИАТИВНОЕ БЮДЖЕТИРОВАНИЕ</vt:lpstr>
      <vt:lpstr>Дополнительное образование-59,5 млн.рублей</vt:lpstr>
      <vt:lpstr>На содержания Физкультурно-оздоровительного комплекса направлено более 40,0 млн.рублей  </vt:lpstr>
      <vt:lpstr>На иные цели для учреждений дополнительного образования : </vt:lpstr>
      <vt:lpstr>Меры социальной поддержки отдельных категорий граждан Орловского района</vt:lpstr>
      <vt:lpstr>Реализация Указов Президента Российской       Федерации в 2024 году</vt:lpstr>
      <vt:lpstr>Расходы бюджета Орловского района в 2024 году  по Управлению культуры и спорта 91 525,4 тыс.рублей</vt:lpstr>
      <vt:lpstr>Дополнительное образование детей- 22 864,5 тыс.рублей</vt:lpstr>
      <vt:lpstr>Детская школа искусств</vt:lpstr>
      <vt:lpstr> Приобретение музыкальных инструментов 1 072,8 тыс.рублей </vt:lpstr>
      <vt:lpstr>На развитие отрасли «Культура» -66,8 млн.рублей</vt:lpstr>
      <vt:lpstr>Презентация PowerPoint</vt:lpstr>
      <vt:lpstr> Создание модельной муниципальной библиотеки п.Красноармейский-5000.0 тыс.рублей</vt:lpstr>
      <vt:lpstr>Презентация PowerPoint</vt:lpstr>
      <vt:lpstr>Презентация PowerPoint</vt:lpstr>
      <vt:lpstr> Реализация Указов Президента Российской Федерации в 2024 году</vt:lpstr>
      <vt:lpstr>Расходы на мероприятия в сфере культуры -2 302,3 тыс.рублей</vt:lpstr>
      <vt:lpstr>Клубные формирования</vt:lpstr>
      <vt:lpstr>Физическая культура и спорт - 1786,0 тыс.рублей</vt:lpstr>
      <vt:lpstr>ГТО 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  МБУ «Центр социального обслуживания»  </vt:lpstr>
      <vt:lpstr>  Содержание мобильных бригад, осуществляющих доставку лиц старше 65 лет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.</vt:lpstr>
      <vt:lpstr>ДОРОЖНЫЙ ФОНД ОРЛОВСКОГО РАЙОНА ЗА 2024 ГОД</vt:lpstr>
      <vt:lpstr>.</vt:lpstr>
      <vt:lpstr>.</vt:lpstr>
      <vt:lpstr>.</vt:lpstr>
      <vt:lpstr>Презентация PowerPoint</vt:lpstr>
      <vt:lpstr>.</vt:lpstr>
      <vt:lpstr>.</vt:lpstr>
      <vt:lpstr>.</vt:lpstr>
      <vt:lpstr>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Волженина</dc:creator>
  <cp:lastModifiedBy>user</cp:lastModifiedBy>
  <cp:revision>4358</cp:revision>
  <cp:lastPrinted>2025-04-21T08:35:26Z</cp:lastPrinted>
  <dcterms:created xsi:type="dcterms:W3CDTF">2012-04-26T14:31:40Z</dcterms:created>
  <dcterms:modified xsi:type="dcterms:W3CDTF">2025-04-21T10:57:12Z</dcterms:modified>
</cp:coreProperties>
</file>