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323" autoAdjust="0"/>
    <p:restoredTop sz="94721" autoAdjust="0"/>
  </p:normalViewPr>
  <p:slideViewPr>
    <p:cSldViewPr>
      <p:cViewPr varScale="1">
        <p:scale>
          <a:sx n="83" d="100"/>
          <a:sy n="83" d="100"/>
        </p:scale>
        <p:origin x="-8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180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0487516218220792"/>
          <c:y val="3.660897228776077E-2"/>
          <c:w val="0.89512483781779362"/>
          <c:h val="0.77008436960975957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 муниципального района</c:v>
                </c:pt>
              </c:strCache>
            </c:strRef>
          </c:tx>
          <c:dLbls>
            <c:dLbl>
              <c:idx val="0"/>
              <c:layout>
                <c:manualLayout>
                  <c:x val="9.39407327737007E-2"/>
                  <c:y val="-5.4548081306416196E-2"/>
                </c:manualLayout>
              </c:layout>
              <c:showVal val="1"/>
            </c:dLbl>
            <c:dLbl>
              <c:idx val="1"/>
              <c:layout>
                <c:manualLayout>
                  <c:x val="9.9588542076159484E-2"/>
                  <c:y val="-0.12400793650793651"/>
                </c:manualLayout>
              </c:layout>
              <c:showVal val="1"/>
            </c:dLbl>
            <c:dLbl>
              <c:idx val="2"/>
              <c:layout>
                <c:manualLayout>
                  <c:x val="9.8278166522525398E-2"/>
                  <c:y val="-0.19097222222222263"/>
                </c:manualLayout>
              </c:layout>
              <c:showVal val="1"/>
            </c:dLbl>
            <c:dLbl>
              <c:idx val="3"/>
              <c:layout>
                <c:manualLayout>
                  <c:x val="7.5960848365383291E-2"/>
                  <c:y val="-0.17609127497386329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 i="0" baseline="0">
                    <a:solidFill>
                      <a:srgbClr val="002060"/>
                    </a:solidFill>
                    <a:latin typeface="Calibri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2012 год</c:v>
                </c:pt>
                <c:pt idx="1">
                  <c:v>2013 год</c:v>
                </c:pt>
                <c:pt idx="2">
                  <c:v>2014 год</c:v>
                </c:pt>
                <c:pt idx="3">
                  <c:v>2015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724328.3</c:v>
                </c:pt>
                <c:pt idx="1">
                  <c:v>740630.4</c:v>
                </c:pt>
                <c:pt idx="2">
                  <c:v>825290.9</c:v>
                </c:pt>
                <c:pt idx="3">
                  <c:v>900883.3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Консолидированный бюджет</c:v>
                </c:pt>
              </c:strCache>
            </c:strRef>
          </c:tx>
          <c:dLbls>
            <c:dLbl>
              <c:idx val="0"/>
              <c:layout>
                <c:manualLayout>
                  <c:x val="9.39407327737007E-2"/>
                  <c:y val="-7.0711748392506768E-2"/>
                </c:manualLayout>
              </c:layout>
              <c:showVal val="1"/>
            </c:dLbl>
            <c:dLbl>
              <c:idx val="1"/>
              <c:layout>
                <c:manualLayout>
                  <c:x val="0.10220929318342636"/>
                  <c:y val="-5.9523809523809514E-2"/>
                </c:manualLayout>
              </c:layout>
              <c:showVal val="1"/>
            </c:dLbl>
            <c:dLbl>
              <c:idx val="2"/>
              <c:layout>
                <c:manualLayout>
                  <c:x val="0.10220929318342636"/>
                  <c:y val="-8.1845238095238096E-2"/>
                </c:manualLayout>
              </c:layout>
              <c:showVal val="1"/>
            </c:dLbl>
            <c:dLbl>
              <c:idx val="3"/>
              <c:layout>
                <c:manualLayout>
                  <c:x val="8.3864035432555231E-2"/>
                  <c:y val="-0.11904761904761926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 i="0" baseline="0">
                    <a:solidFill>
                      <a:srgbClr val="002060"/>
                    </a:solidFill>
                    <a:latin typeface="Calibri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2012 год</c:v>
                </c:pt>
                <c:pt idx="1">
                  <c:v>2013 год</c:v>
                </c:pt>
                <c:pt idx="2">
                  <c:v>2014 год</c:v>
                </c:pt>
                <c:pt idx="3">
                  <c:v>2015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796707.6</c:v>
                </c:pt>
                <c:pt idx="1">
                  <c:v>821641.3</c:v>
                </c:pt>
                <c:pt idx="2">
                  <c:v>907610.2</c:v>
                </c:pt>
                <c:pt idx="3">
                  <c:v>986346</c:v>
                </c:pt>
              </c:numCache>
            </c:numRef>
          </c:val>
        </c:ser>
        <c:dLbls>
          <c:showVal val="1"/>
        </c:dLbls>
        <c:overlap val="100"/>
        <c:axId val="83570688"/>
        <c:axId val="83572224"/>
      </c:barChart>
      <c:catAx>
        <c:axId val="83570688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aseline="0"/>
            </a:pPr>
            <a:endParaRPr lang="ru-RU"/>
          </a:p>
        </c:txPr>
        <c:crossAx val="83572224"/>
        <c:crosses val="autoZero"/>
        <c:auto val="1"/>
        <c:lblAlgn val="ctr"/>
        <c:lblOffset val="100"/>
      </c:catAx>
      <c:valAx>
        <c:axId val="8357222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 baseline="0">
                <a:latin typeface="Calibri" pitchFamily="34" charset="0"/>
              </a:defRPr>
            </a:pPr>
            <a:endParaRPr lang="ru-RU"/>
          </a:p>
        </c:txPr>
        <c:crossAx val="83570688"/>
        <c:crosses val="autoZero"/>
        <c:crossBetween val="between"/>
      </c:valAx>
    </c:plotArea>
    <c:legend>
      <c:legendPos val="b"/>
      <c:legendEntry>
        <c:idx val="0"/>
        <c:txPr>
          <a:bodyPr/>
          <a:lstStyle/>
          <a:p>
            <a:pPr>
              <a:defRPr sz="1800" b="1" i="0" baseline="0">
                <a:solidFill>
                  <a:srgbClr val="002060"/>
                </a:solidFill>
                <a:latin typeface="Calibri" pitchFamily="34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800" b="1" i="0" baseline="0">
                <a:solidFill>
                  <a:srgbClr val="002060"/>
                </a:solidFill>
                <a:latin typeface="Calibri" pitchFamily="34" charset="0"/>
              </a:defRPr>
            </a:pPr>
            <a:endParaRPr lang="ru-RU"/>
          </a:p>
        </c:txPr>
      </c:legendEntry>
      <c:layout/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1.3087693676541438E-2"/>
                  <c:y val="-0.33460581960888852"/>
                </c:manualLayout>
              </c:layout>
              <c:showVal val="1"/>
            </c:dLbl>
            <c:dLbl>
              <c:idx val="1"/>
              <c:layout>
                <c:manualLayout>
                  <c:x val="1.5036826082686833E-2"/>
                  <c:y val="-0.43016687804947107"/>
                </c:manualLayout>
              </c:layout>
              <c:showVal val="1"/>
            </c:dLbl>
            <c:dLbl>
              <c:idx val="2"/>
              <c:layout>
                <c:manualLayout>
                  <c:x val="1.4014169273719505E-2"/>
                  <c:y val="-0.43885909636011233"/>
                </c:manualLayout>
              </c:layout>
              <c:showVal val="1"/>
            </c:dLbl>
            <c:dLbl>
              <c:idx val="3"/>
              <c:layout>
                <c:manualLayout>
                  <c:x val="3.2043186289338742E-2"/>
                  <c:y val="-0.41732000171714362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 baseline="0">
                    <a:latin typeface="Calibri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2012 год</c:v>
                </c:pt>
                <c:pt idx="1">
                  <c:v>2013 год</c:v>
                </c:pt>
                <c:pt idx="2">
                  <c:v>2014 год</c:v>
                </c:pt>
                <c:pt idx="3">
                  <c:v>2015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178504.6</c:v>
                </c:pt>
                <c:pt idx="1">
                  <c:v>197202.7</c:v>
                </c:pt>
                <c:pt idx="2">
                  <c:v>195350.39999999962</c:v>
                </c:pt>
                <c:pt idx="3" formatCode="0.0">
                  <c:v>213293</c:v>
                </c:pt>
              </c:numCache>
            </c:numRef>
          </c:val>
        </c:ser>
        <c:shape val="cylinder"/>
        <c:axId val="98018048"/>
        <c:axId val="98020352"/>
        <c:axId val="0"/>
      </c:bar3DChart>
      <c:catAx>
        <c:axId val="98018048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 b="1" baseline="0">
                <a:solidFill>
                  <a:srgbClr val="002060"/>
                </a:solidFill>
              </a:defRPr>
            </a:pPr>
            <a:endParaRPr lang="ru-RU"/>
          </a:p>
        </c:txPr>
        <c:crossAx val="98020352"/>
        <c:crosses val="autoZero"/>
        <c:auto val="1"/>
        <c:lblAlgn val="ctr"/>
        <c:lblOffset val="100"/>
      </c:catAx>
      <c:valAx>
        <c:axId val="98020352"/>
        <c:scaling>
          <c:orientation val="minMax"/>
          <c:min val="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 baseline="0"/>
            </a:pPr>
            <a:endParaRPr lang="ru-RU"/>
          </a:p>
        </c:txPr>
        <c:crossAx val="98018048"/>
        <c:crosses val="autoZero"/>
        <c:crossBetween val="between"/>
      </c:valAx>
    </c:plotArea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"/>
  <c:chart>
    <c:autoTitleDeleted val="1"/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2.7484248507373684E-2"/>
                  <c:y val="-0.42167661862783384"/>
                </c:manualLayout>
              </c:layout>
              <c:showVal val="1"/>
            </c:dLbl>
            <c:dLbl>
              <c:idx val="1"/>
              <c:layout>
                <c:manualLayout>
                  <c:x val="4.0693040346333913E-2"/>
                  <c:y val="-0.42509233971495924"/>
                </c:manualLayout>
              </c:layout>
              <c:showVal val="1"/>
            </c:dLbl>
            <c:dLbl>
              <c:idx val="2"/>
              <c:layout>
                <c:manualLayout>
                  <c:x val="3.5177345692515238E-2"/>
                  <c:y val="-0.41935672238854338"/>
                </c:manualLayout>
              </c:layout>
              <c:showVal val="1"/>
            </c:dLbl>
            <c:dLbl>
              <c:idx val="3"/>
              <c:layout>
                <c:manualLayout>
                  <c:x val="3.2043293105035016E-2"/>
                  <c:y val="-0.45770460892896681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 baseline="0">
                    <a:latin typeface="Calibri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0.86800000000000299</c:v>
                </c:pt>
                <c:pt idx="1">
                  <c:v>0.85500000000000065</c:v>
                </c:pt>
                <c:pt idx="2">
                  <c:v>0.84800000000000064</c:v>
                </c:pt>
              </c:numCache>
            </c:numRef>
          </c:val>
        </c:ser>
        <c:shape val="box"/>
        <c:axId val="98635136"/>
        <c:axId val="67727744"/>
        <c:axId val="0"/>
      </c:bar3DChart>
      <c:catAx>
        <c:axId val="98635136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 b="0" i="0" baseline="0"/>
            </a:pPr>
            <a:endParaRPr lang="ru-RU"/>
          </a:p>
        </c:txPr>
        <c:crossAx val="67727744"/>
        <c:crosses val="autoZero"/>
        <c:auto val="1"/>
        <c:lblAlgn val="ctr"/>
        <c:lblOffset val="100"/>
      </c:catAx>
      <c:valAx>
        <c:axId val="67727744"/>
        <c:scaling>
          <c:orientation val="minMax"/>
          <c:min val="0"/>
        </c:scaling>
        <c:axPos val="l"/>
        <c:majorGridlines/>
        <c:numFmt formatCode="0.00%" sourceLinked="1"/>
        <c:tickLblPos val="nextTo"/>
        <c:txPr>
          <a:bodyPr/>
          <a:lstStyle/>
          <a:p>
            <a:pPr>
              <a:defRPr sz="1500" baseline="0"/>
            </a:pPr>
            <a:endParaRPr lang="ru-RU"/>
          </a:p>
        </c:txPr>
        <c:crossAx val="98635136"/>
        <c:crosses val="autoZero"/>
        <c:crossBetween val="between"/>
      </c:valAx>
    </c:plotArea>
    <c:plotVisOnly val="1"/>
  </c:chart>
  <c:spPr>
    <a:ln w="0"/>
  </c:sp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5"/>
  <c:chart>
    <c:autoTitleDeleted val="1"/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2.8909583198888755E-2"/>
                  <c:y val="-0.16433645719396103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i="0" baseline="0">
                        <a:solidFill>
                          <a:srgbClr val="002060"/>
                        </a:solidFill>
                        <a:latin typeface="Calibri" pitchFamily="34" charset="0"/>
                      </a:rPr>
                      <a:t>6718.8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1.503682608268684E-2"/>
                  <c:y val="-0.43016687804947157"/>
                </c:manualLayout>
              </c:layout>
              <c:showVal val="1"/>
            </c:dLbl>
            <c:dLbl>
              <c:idx val="2"/>
              <c:layout>
                <c:manualLayout>
                  <c:x val="1.4014169273719505E-2"/>
                  <c:y val="-0.43885909636011255"/>
                </c:manualLayout>
              </c:layout>
              <c:showVal val="1"/>
            </c:dLbl>
            <c:dLbl>
              <c:idx val="3"/>
              <c:layout>
                <c:manualLayout>
                  <c:x val="3.2043293105035016E-2"/>
                  <c:y val="-0.45770460892896681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 i="0" baseline="0">
                    <a:solidFill>
                      <a:srgbClr val="002060"/>
                    </a:solidFill>
                    <a:latin typeface="Calibri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6718.8</c:v>
                </c:pt>
                <c:pt idx="1">
                  <c:v>35356.699999999997</c:v>
                </c:pt>
                <c:pt idx="2">
                  <c:v>35709.4</c:v>
                </c:pt>
              </c:numCache>
            </c:numRef>
          </c:val>
        </c:ser>
        <c:shape val="box"/>
        <c:axId val="98506624"/>
        <c:axId val="98508160"/>
        <c:axId val="0"/>
      </c:bar3DChart>
      <c:catAx>
        <c:axId val="98506624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 b="1" i="0" baseline="0">
                <a:latin typeface="Calibri" pitchFamily="34" charset="0"/>
              </a:defRPr>
            </a:pPr>
            <a:endParaRPr lang="ru-RU"/>
          </a:p>
        </c:txPr>
        <c:crossAx val="98508160"/>
        <c:crosses val="autoZero"/>
        <c:auto val="1"/>
        <c:lblAlgn val="ctr"/>
        <c:lblOffset val="100"/>
      </c:catAx>
      <c:valAx>
        <c:axId val="98508160"/>
        <c:scaling>
          <c:orientation val="minMax"/>
          <c:min val="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 baseline="0"/>
            </a:pPr>
            <a:endParaRPr lang="ru-RU"/>
          </a:p>
        </c:txPr>
        <c:crossAx val="98506624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220"/>
      <c:perspective val="30"/>
    </c:view3D>
    <c:plotArea>
      <c:layout>
        <c:manualLayout>
          <c:layoutTarget val="inner"/>
          <c:xMode val="edge"/>
          <c:yMode val="edge"/>
          <c:x val="1.2906459609215581E-2"/>
          <c:y val="9.5797400324959762E-3"/>
          <c:w val="0.75457855966447585"/>
          <c:h val="0.9594067183988296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1"/>
            <c:explosion val="26"/>
          </c:dPt>
          <c:dLbls>
            <c:dLbl>
              <c:idx val="0"/>
              <c:layout>
                <c:manualLayout>
                  <c:x val="-0.29315495219033627"/>
                  <c:y val="2.8228272465937742E-2"/>
                </c:manualLayout>
              </c:layout>
              <c:showPercent val="1"/>
            </c:dLbl>
            <c:dLbl>
              <c:idx val="1"/>
              <c:layout>
                <c:manualLayout>
                  <c:x val="0.13843760831173371"/>
                  <c:y val="5.3846950307657897E-2"/>
                </c:manualLayout>
              </c:layout>
              <c:showPercent val="1"/>
            </c:dLbl>
            <c:dLbl>
              <c:idx val="2"/>
              <c:layout>
                <c:manualLayout>
                  <c:x val="7.4155157282941919E-2"/>
                  <c:y val="5.7325296473329311E-2"/>
                </c:manualLayout>
              </c:layout>
              <c:showPercent val="1"/>
            </c:dLbl>
            <c:dLbl>
              <c:idx val="3"/>
              <c:layout>
                <c:manualLayout>
                  <c:x val="8.5568098059143574E-2"/>
                  <c:y val="9.0213396106579746E-2"/>
                </c:manualLayout>
              </c:layout>
              <c:showPercent val="1"/>
            </c:dLbl>
            <c:dLbl>
              <c:idx val="4"/>
              <c:layout>
                <c:manualLayout>
                  <c:x val="-1.3381471549894105E-2"/>
                  <c:y val="0.15351395232202991"/>
                </c:manualLayout>
              </c:layout>
              <c:showPercent val="1"/>
            </c:dLbl>
            <c:dLbl>
              <c:idx val="5"/>
              <c:layout>
                <c:manualLayout>
                  <c:x val="-5.1425524934383328E-2"/>
                  <c:y val="6.1637295338082737E-2"/>
                </c:manualLayout>
              </c:layout>
              <c:showPercent val="1"/>
            </c:dLbl>
            <c:numFmt formatCode="0.0%" sourceLinked="0"/>
            <c:txPr>
              <a:bodyPr/>
              <a:lstStyle/>
              <a:p>
                <a:pPr>
                  <a:defRPr sz="1800" b="1" i="0" baseline="0">
                    <a:solidFill>
                      <a:srgbClr val="002060"/>
                    </a:solidFill>
                    <a:latin typeface="Calibri" pitchFamily="34" charset="0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Лист1!$A$2:$A$6</c:f>
              <c:strCache>
                <c:ptCount val="5"/>
                <c:pt idx="0">
                  <c:v>Налог на прибыль, НДФЛ - 154198.9</c:v>
                </c:pt>
                <c:pt idx="1">
                  <c:v>Упрощенная система налогообложения - 3083.9</c:v>
                </c:pt>
                <c:pt idx="2">
                  <c:v>Единый сельхозналог - 7674.8</c:v>
                </c:pt>
                <c:pt idx="3">
                  <c:v>Единый налог на вмененный доход - 12256.0</c:v>
                </c:pt>
                <c:pt idx="4">
                  <c:v>Госпошлина - 2333.2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154198.9</c:v>
                </c:pt>
                <c:pt idx="1">
                  <c:v>3083.9</c:v>
                </c:pt>
                <c:pt idx="2">
                  <c:v>7674.8</c:v>
                </c:pt>
                <c:pt idx="3">
                  <c:v>12256</c:v>
                </c:pt>
                <c:pt idx="4">
                  <c:v>2333.1999999999998</c:v>
                </c:pt>
              </c:numCache>
            </c:numRef>
          </c:val>
        </c:ser>
        <c:dLbls>
          <c:showPercent val="1"/>
        </c:dLbls>
      </c:pie3DChart>
    </c:plotArea>
    <c:legend>
      <c:legendPos val="tr"/>
      <c:layout>
        <c:manualLayout>
          <c:xMode val="edge"/>
          <c:yMode val="edge"/>
          <c:x val="0.69783847757193607"/>
          <c:y val="4.7746880044608475E-2"/>
          <c:w val="0.2882726999671899"/>
          <c:h val="0.93741710941801293"/>
        </c:manualLayout>
      </c:layout>
      <c:txPr>
        <a:bodyPr/>
        <a:lstStyle/>
        <a:p>
          <a:pPr>
            <a:defRPr sz="1600" b="1" i="0" baseline="0">
              <a:latin typeface="Calibri" pitchFamily="34" charset="0"/>
            </a:defRPr>
          </a:pPr>
          <a:endParaRPr lang="ru-RU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hPercent val="47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FFFFFF"/>
        </a:solidFill>
        <a:ln w="12700">
          <a:solidFill>
            <a:srgbClr val="CCFFFF"/>
          </a:solidFill>
          <a:prstDash val="solid"/>
        </a:ln>
      </c:spPr>
    </c:sideWall>
    <c:backWall>
      <c:spPr>
        <a:solidFill>
          <a:srgbClr val="FFFFFF"/>
        </a:solidFill>
        <a:ln w="12700">
          <a:solidFill>
            <a:srgbClr val="CCFFFF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4186630926453366E-2"/>
          <c:y val="1.7363992291661211E-2"/>
          <c:w val="0.90796277145811788"/>
          <c:h val="0.65254237288135597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(тыс. рублей)</c:v>
                </c:pt>
              </c:strCache>
            </c:strRef>
          </c:tx>
          <c:spPr>
            <a:solidFill>
              <a:srgbClr val="00CC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348629293678716E-2"/>
                  <c:y val="-2.0986911519780993E-2"/>
                </c:manualLayout>
              </c:layout>
              <c:showVal val="1"/>
            </c:dLbl>
            <c:dLbl>
              <c:idx val="1"/>
              <c:layout>
                <c:manualLayout>
                  <c:x val="-1.5569194579846417E-2"/>
                  <c:y val="-4.3685134549351926E-2"/>
                </c:manualLayout>
              </c:layout>
              <c:showVal val="1"/>
            </c:dLbl>
            <c:dLbl>
              <c:idx val="2"/>
              <c:layout>
                <c:manualLayout>
                  <c:x val="8.4630301099710079E-3"/>
                  <c:y val="-4.0025181125122426E-2"/>
                </c:manualLayout>
              </c:layout>
              <c:showVal val="1"/>
            </c:dLbl>
            <c:dLbl>
              <c:idx val="3"/>
              <c:layout>
                <c:manualLayout>
                  <c:x val="1.4915110022125299E-2"/>
                  <c:y val="-1.9941748511235039E-2"/>
                </c:manualLayout>
              </c:layout>
              <c:showVal val="1"/>
            </c:dLbl>
            <c:dLbl>
              <c:idx val="4"/>
              <c:layout>
                <c:manualLayout>
                  <c:x val="2.7571840544949294E-2"/>
                  <c:y val="-2.4142881824438769E-2"/>
                </c:manualLayout>
              </c:layout>
              <c:showVal val="1"/>
            </c:dLbl>
            <c:dLbl>
              <c:idx val="5"/>
              <c:layout>
                <c:manualLayout>
                  <c:x val="3.2989900663393981E-2"/>
                  <c:y val="-2.4148456610444347E-2"/>
                </c:manualLayout>
              </c:layout>
              <c:showVal val="1"/>
            </c:dLbl>
            <c:spPr>
              <a:solidFill>
                <a:srgbClr val="FFFFFF"/>
              </a:solidFill>
              <a:ln w="25400">
                <a:noFill/>
              </a:ln>
            </c:spPr>
            <c:txPr>
              <a:bodyPr/>
              <a:lstStyle/>
              <a:p>
                <a:pPr>
                  <a:defRPr sz="172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strRef>
              <c:f>Sheet1!$B$1:$G$1</c:f>
              <c:strCache>
                <c:ptCount val="6"/>
                <c:pt idx="0">
                  <c:v>Факт 2010</c:v>
                </c:pt>
                <c:pt idx="1">
                  <c:v>Факт 2011</c:v>
                </c:pt>
                <c:pt idx="2">
                  <c:v>Ожидаем.  2012г.</c:v>
                </c:pt>
                <c:pt idx="3">
                  <c:v>Проект 2013</c:v>
                </c:pt>
                <c:pt idx="4">
                  <c:v>Проект 2014г.</c:v>
                </c:pt>
                <c:pt idx="5">
                  <c:v>Проект 2015г.</c:v>
                </c:pt>
              </c:strCache>
            </c:strRef>
          </c:cat>
          <c:val>
            <c:numRef>
              <c:f>Sheet1!$B$2:$G$2</c:f>
              <c:numCache>
                <c:formatCode>#,##0.0;[Red]#,##0.0</c:formatCode>
                <c:ptCount val="6"/>
                <c:pt idx="0" formatCode="#,##0.0">
                  <c:v>115411.1</c:v>
                </c:pt>
                <c:pt idx="1">
                  <c:v>124181.3</c:v>
                </c:pt>
                <c:pt idx="2">
                  <c:v>128350</c:v>
                </c:pt>
                <c:pt idx="3">
                  <c:v>153300</c:v>
                </c:pt>
                <c:pt idx="4">
                  <c:v>172236.3</c:v>
                </c:pt>
                <c:pt idx="5">
                  <c:v>193778.5</c:v>
                </c:pt>
              </c:numCache>
            </c:numRef>
          </c:val>
        </c:ser>
        <c:gapDepth val="0"/>
        <c:shape val="box"/>
        <c:axId val="92129920"/>
        <c:axId val="92307840"/>
        <c:axId val="0"/>
      </c:bar3DChart>
      <c:catAx>
        <c:axId val="92129920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206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92307840"/>
        <c:crosses val="autoZero"/>
        <c:auto val="1"/>
        <c:lblAlgn val="ctr"/>
        <c:lblOffset val="100"/>
        <c:tickLblSkip val="1"/>
        <c:tickMarkSkip val="1"/>
      </c:catAx>
      <c:valAx>
        <c:axId val="92307840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#,##0.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92129920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egendEntry>
        <c:idx val="0"/>
        <c:txPr>
          <a:bodyPr/>
          <a:lstStyle/>
          <a:p>
            <a:pPr>
              <a:defRPr sz="73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</c:legendEntry>
      <c:layout>
        <c:manualLayout>
          <c:xMode val="edge"/>
          <c:yMode val="edge"/>
          <c:x val="0"/>
          <c:y val="1.9333629807902109E-3"/>
          <c:w val="0.10031023784901758"/>
          <c:h val="3.3898305084745811E-2"/>
        </c:manualLayout>
      </c:layout>
      <c:spPr>
        <a:noFill/>
        <a:ln w="25400">
          <a:noFill/>
        </a:ln>
      </c:spPr>
      <c:txPr>
        <a:bodyPr/>
        <a:lstStyle/>
        <a:p>
          <a:pPr>
            <a:defRPr sz="154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600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hPercent val="66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sideWall>
    <c:backWall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7.063373774706741E-2"/>
          <c:y val="3.0335308244947196E-2"/>
          <c:w val="0.92936626225292973"/>
          <c:h val="0.76786199975563207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КБ</c:v>
                </c:pt>
              </c:strCache>
            </c:strRef>
          </c:tx>
          <c:spPr>
            <a:solidFill>
              <a:srgbClr val="9999FF"/>
            </a:solidFill>
            <a:ln w="12693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2.4975895870159269E-3"/>
                  <c:y val="-1.8947369206273146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-5.2105265317250946E-2"/>
                </c:manualLayout>
              </c:layout>
              <c:tx>
                <c:rich>
                  <a:bodyPr/>
                  <a:lstStyle/>
                  <a:p>
                    <a:r>
                      <a:rPr lang="en-US" sz="1800" baseline="0"/>
                      <a:t>291290</a:t>
                    </a:r>
                    <a:r>
                      <a:rPr lang="ru-RU" sz="1800" baseline="0"/>
                      <a:t>,0</a:t>
                    </a:r>
                    <a:endParaRPr lang="en-US" sz="1800" baseline="0"/>
                  </a:p>
                </c:rich>
              </c:tx>
              <c:showVal val="1"/>
            </c:dLbl>
            <c:dLbl>
              <c:idx val="2"/>
              <c:layout>
                <c:manualLayout>
                  <c:x val="4.8881959881767294E-3"/>
                  <c:y val="-3.3157896110977872E-2"/>
                </c:manualLayout>
              </c:layout>
              <c:showVal val="1"/>
            </c:dLbl>
            <c:spPr>
              <a:noFill/>
              <a:ln w="25387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Calibri" pitchFamily="34" charset="0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Sheet1!$B$1:$D$1</c:f>
              <c:strCache>
                <c:ptCount val="3"/>
                <c:pt idx="0">
                  <c:v>Проект 2013</c:v>
                </c:pt>
                <c:pt idx="1">
                  <c:v>Проект 2014</c:v>
                </c:pt>
                <c:pt idx="2">
                  <c:v>Проект 2015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271302.7</c:v>
                </c:pt>
                <c:pt idx="1">
                  <c:v>291290</c:v>
                </c:pt>
                <c:pt idx="2">
                  <c:v>316792.3</c:v>
                </c:pt>
              </c:numCache>
            </c:numRef>
          </c:val>
          <c:shape val="cylinder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МР</c:v>
                </c:pt>
              </c:strCache>
            </c:strRef>
          </c:tx>
          <c:spPr>
            <a:solidFill>
              <a:srgbClr val="FF00FF"/>
            </a:solidFill>
            <a:ln w="12693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3.7303049172425128E-2"/>
                  <c:y val="-6.1578949920387475E-2"/>
                </c:manualLayout>
              </c:layout>
              <c:tx>
                <c:rich>
                  <a:bodyPr/>
                  <a:lstStyle/>
                  <a:p>
                    <a:r>
                      <a:rPr lang="en-US" sz="1800" baseline="0"/>
                      <a:t>189968</a:t>
                    </a:r>
                    <a:r>
                      <a:rPr lang="ru-RU" sz="1800" baseline="0"/>
                      <a:t>,0</a:t>
                    </a:r>
                    <a:endParaRPr lang="en-US" sz="1800" baseline="0"/>
                  </a:p>
                </c:rich>
              </c:tx>
              <c:showVal val="1"/>
            </c:dLbl>
            <c:dLbl>
              <c:idx val="1"/>
              <c:layout>
                <c:manualLayout>
                  <c:x val="3.5439420914281247E-2"/>
                  <c:y val="-5.2105265317250946E-2"/>
                </c:manualLayout>
              </c:layout>
              <c:showVal val="1"/>
            </c:dLbl>
            <c:dLbl>
              <c:idx val="2"/>
              <c:layout>
                <c:manualLayout>
                  <c:x val="3.9105567905413842E-2"/>
                  <c:y val="-6.8684213372739861E-2"/>
                </c:manualLayout>
              </c:layout>
              <c:showVal val="1"/>
            </c:dLbl>
            <c:dLbl>
              <c:idx val="3"/>
              <c:spPr>
                <a:solidFill>
                  <a:srgbClr val="FFFFFF"/>
                </a:solidFill>
                <a:ln w="25387">
                  <a:noFill/>
                </a:ln>
              </c:spPr>
              <c:txPr>
                <a:bodyPr/>
                <a:lstStyle/>
                <a:p>
                  <a:pPr>
                    <a:defRPr sz="1800" b="1" i="0" u="none" strike="noStrike" baseline="0">
                      <a:solidFill>
                        <a:srgbClr val="000000"/>
                      </a:solidFill>
                      <a:latin typeface="Calibri" pitchFamily="34" charset="0"/>
                      <a:ea typeface="Arial Cyr"/>
                      <a:cs typeface="Arial Cyr"/>
                    </a:defRPr>
                  </a:pPr>
                  <a:endParaRPr lang="ru-RU"/>
                </a:p>
              </c:txPr>
            </c:dLbl>
            <c:dLbl>
              <c:idx val="4"/>
              <c:spPr>
                <a:solidFill>
                  <a:srgbClr val="FFFFFF"/>
                </a:solidFill>
                <a:ln w="25387">
                  <a:noFill/>
                </a:ln>
              </c:spPr>
              <c:txPr>
                <a:bodyPr/>
                <a:lstStyle/>
                <a:p>
                  <a:pPr>
                    <a:defRPr sz="1800" b="1" i="0" u="none" strike="noStrike" baseline="0">
                      <a:solidFill>
                        <a:srgbClr val="000000"/>
                      </a:solidFill>
                      <a:latin typeface="Calibri" pitchFamily="34" charset="0"/>
                      <a:ea typeface="Arial Cyr"/>
                      <a:cs typeface="Arial Cyr"/>
                    </a:defRPr>
                  </a:pPr>
                  <a:endParaRPr lang="ru-RU"/>
                </a:p>
              </c:txPr>
            </c:dLbl>
            <c:dLbl>
              <c:idx val="5"/>
              <c:spPr>
                <a:solidFill>
                  <a:srgbClr val="FFFFFF"/>
                </a:solidFill>
                <a:ln w="25387">
                  <a:noFill/>
                </a:ln>
              </c:spPr>
              <c:txPr>
                <a:bodyPr/>
                <a:lstStyle/>
                <a:p>
                  <a:pPr>
                    <a:defRPr sz="1800" b="1" i="0" u="none" strike="noStrike" baseline="0">
                      <a:solidFill>
                        <a:srgbClr val="000000"/>
                      </a:solidFill>
                      <a:latin typeface="Calibri" pitchFamily="34" charset="0"/>
                      <a:ea typeface="Arial Cyr"/>
                      <a:cs typeface="Arial Cyr"/>
                    </a:defRPr>
                  </a:pPr>
                  <a:endParaRPr lang="ru-RU"/>
                </a:p>
              </c:txPr>
            </c:dLbl>
            <c:spPr>
              <a:solidFill>
                <a:srgbClr val="FFFFFF"/>
              </a:solidFill>
              <a:ln w="25387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Calibri" pitchFamily="34" charset="0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strRef>
              <c:f>Sheet1!$B$1:$D$1</c:f>
              <c:strCache>
                <c:ptCount val="3"/>
                <c:pt idx="0">
                  <c:v>Проект 2013</c:v>
                </c:pt>
                <c:pt idx="1">
                  <c:v>Проект 2014</c:v>
                </c:pt>
                <c:pt idx="2">
                  <c:v>Проект 2015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189968</c:v>
                </c:pt>
                <c:pt idx="1">
                  <c:v>208607.7</c:v>
                </c:pt>
                <c:pt idx="2">
                  <c:v>230935.4</c:v>
                </c:pt>
              </c:numCache>
            </c:numRef>
          </c:val>
          <c:shape val="cylinder"/>
        </c:ser>
        <c:dLbls>
          <c:showVal val="1"/>
        </c:dLbls>
        <c:gapDepth val="0"/>
        <c:shape val="box"/>
        <c:axId val="62303616"/>
        <c:axId val="62373248"/>
        <c:axId val="0"/>
      </c:bar3DChart>
      <c:catAx>
        <c:axId val="62303616"/>
        <c:scaling>
          <c:orientation val="minMax"/>
        </c:scaling>
        <c:axPos val="b"/>
        <c:numFmt formatCode="General" sourceLinked="1"/>
        <c:tickLblPos val="low"/>
        <c:spPr>
          <a:ln w="3173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rgbClr val="002060"/>
                </a:solidFill>
                <a:latin typeface="Calibri" pitchFamily="34" charset="0"/>
                <a:ea typeface="Arial Cyr"/>
                <a:cs typeface="Arial Cyr"/>
              </a:defRPr>
            </a:pPr>
            <a:endParaRPr lang="ru-RU"/>
          </a:p>
        </c:txPr>
        <c:crossAx val="62373248"/>
        <c:crosses val="autoZero"/>
        <c:auto val="1"/>
        <c:lblAlgn val="ctr"/>
        <c:lblOffset val="100"/>
        <c:tickLblSkip val="1"/>
        <c:tickMarkSkip val="1"/>
      </c:catAx>
      <c:valAx>
        <c:axId val="62373248"/>
        <c:scaling>
          <c:orientation val="minMax"/>
        </c:scaling>
        <c:axPos val="l"/>
        <c:majorGridlines>
          <c:spPr>
            <a:ln w="3173">
              <a:solidFill>
                <a:srgbClr val="000000"/>
              </a:solidFill>
              <a:prstDash val="solid"/>
            </a:ln>
          </c:spPr>
        </c:majorGridlines>
        <c:numFmt formatCode="General" sourceLinked="1"/>
        <c:tickLblPos val="nextTo"/>
        <c:spPr>
          <a:ln w="3173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4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2303616"/>
        <c:crosses val="autoZero"/>
        <c:crossBetween val="between"/>
      </c:valAx>
      <c:spPr>
        <a:noFill/>
        <a:ln w="25387">
          <a:noFill/>
        </a:ln>
      </c:spPr>
    </c:plotArea>
    <c:legend>
      <c:legendPos val="b"/>
      <c:layout>
        <c:manualLayout>
          <c:xMode val="edge"/>
          <c:yMode val="edge"/>
          <c:x val="0.30364374096095131"/>
          <c:y val="0.90211615095164432"/>
          <c:w val="0.4711377149284911"/>
          <c:h val="6.5735995264649613E-2"/>
        </c:manualLayout>
      </c:layout>
      <c:overlay val="1"/>
      <c:txPr>
        <a:bodyPr/>
        <a:lstStyle/>
        <a:p>
          <a:pPr>
            <a:defRPr sz="1800" baseline="0">
              <a:solidFill>
                <a:srgbClr val="C00000"/>
              </a:solidFill>
              <a:latin typeface="Calibri" pitchFamily="34" charset="0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224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1"/>
      <c:hPercent val="50"/>
      <c:rotY val="44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FFFFFF"/>
        </a:solidFill>
        <a:ln w="12700">
          <a:solidFill>
            <a:srgbClr val="CCFFFF"/>
          </a:solidFill>
          <a:prstDash val="solid"/>
        </a:ln>
      </c:spPr>
    </c:sideWall>
    <c:backWall>
      <c:spPr>
        <a:solidFill>
          <a:srgbClr val="FFFFFF"/>
        </a:solidFill>
        <a:ln w="12700">
          <a:solidFill>
            <a:srgbClr val="CCFFFF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8.2353489386695233E-2"/>
          <c:y val="9.6785071870102851E-2"/>
          <c:w val="0.87783247195550773"/>
          <c:h val="0.78396644023910567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rgbClr val="00CC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7.3828844490621284E-2"/>
                  <c:y val="-6.8432128438590284E-2"/>
                </c:manualLayout>
              </c:layout>
              <c:showVal val="1"/>
            </c:dLbl>
            <c:dLbl>
              <c:idx val="1"/>
              <c:layout>
                <c:manualLayout>
                  <c:x val="4.0113698800591707E-2"/>
                  <c:y val="-0.12343845123584558"/>
                </c:manualLayout>
              </c:layout>
              <c:showVal val="1"/>
            </c:dLbl>
            <c:dLbl>
              <c:idx val="2"/>
              <c:layout>
                <c:manualLayout>
                  <c:x val="5.2251573190146464E-2"/>
                  <c:y val="-8.4083520364776024E-2"/>
                </c:manualLayout>
              </c:layout>
              <c:showVal val="1"/>
            </c:dLbl>
            <c:dLbl>
              <c:idx val="3"/>
              <c:layout>
                <c:manualLayout>
                  <c:x val="4.1574618806387895E-2"/>
                  <c:y val="-9.5966544301285567E-2"/>
                </c:manualLayout>
              </c:layout>
              <c:showVal val="1"/>
            </c:dLbl>
            <c:dLbl>
              <c:idx val="4"/>
              <c:layout>
                <c:manualLayout>
                  <c:xMode val="edge"/>
                  <c:yMode val="edge"/>
                  <c:x val="0.5863495346432267"/>
                  <c:y val="0.26722338204592899"/>
                </c:manualLayout>
              </c:layout>
              <c:showVal val="1"/>
            </c:dLbl>
            <c:dLbl>
              <c:idx val="5"/>
              <c:layout>
                <c:manualLayout>
                  <c:xMode val="edge"/>
                  <c:yMode val="edge"/>
                  <c:x val="0.6980351602895557"/>
                  <c:y val="0.20250521920668058"/>
                </c:manualLayout>
              </c:layout>
              <c:showVal val="1"/>
            </c:dLbl>
            <c:spPr>
              <a:solidFill>
                <a:srgbClr val="FFFFFF"/>
              </a:solidFill>
              <a:ln w="25401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rgbClr val="002060"/>
                    </a:solidFill>
                    <a:latin typeface="Calibri" pitchFamily="34" charset="0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strRef>
              <c:f>Sheet1!$B$1:$E$1</c:f>
              <c:strCache>
                <c:ptCount val="4"/>
                <c:pt idx="0">
                  <c:v>2012 год</c:v>
                </c:pt>
                <c:pt idx="1">
                  <c:v>2013 год</c:v>
                </c:pt>
                <c:pt idx="2">
                  <c:v>2014 год</c:v>
                </c:pt>
                <c:pt idx="3">
                  <c:v>2015 год</c:v>
                </c:pt>
              </c:strCache>
            </c:strRef>
          </c:cat>
          <c:val>
            <c:numRef>
              <c:f>Sheet1!$B$2:$E$2</c:f>
              <c:numCache>
                <c:formatCode>#,##0.0;[Red]#,##0.0</c:formatCode>
                <c:ptCount val="4"/>
                <c:pt idx="0" formatCode="General">
                  <c:v>624922.5</c:v>
                </c:pt>
                <c:pt idx="1">
                  <c:v>552129</c:v>
                </c:pt>
                <c:pt idx="2">
                  <c:v>618190.4</c:v>
                </c:pt>
                <c:pt idx="3">
                  <c:v>671459.3</c:v>
                </c:pt>
              </c:numCache>
            </c:numRef>
          </c:val>
        </c:ser>
        <c:gapDepth val="0"/>
        <c:shape val="box"/>
        <c:axId val="80372864"/>
        <c:axId val="80374784"/>
        <c:axId val="0"/>
      </c:bar3DChart>
      <c:catAx>
        <c:axId val="80372864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rgbClr val="00206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80374784"/>
        <c:crosses val="autoZero"/>
        <c:auto val="1"/>
        <c:lblAlgn val="ctr"/>
        <c:lblOffset val="100"/>
        <c:tickLblSkip val="1"/>
        <c:tickMarkSkip val="1"/>
      </c:catAx>
      <c:valAx>
        <c:axId val="80374784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80372864"/>
        <c:crosses val="autoZero"/>
        <c:crossBetween val="between"/>
      </c:valAx>
      <c:spPr>
        <a:noFill/>
        <a:ln w="25401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125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10"/>
      <c:rotY val="10"/>
      <c:rAngAx val="1"/>
    </c:view3D>
    <c:plotArea>
      <c:layout>
        <c:manualLayout>
          <c:layoutTarget val="inner"/>
          <c:xMode val="edge"/>
          <c:yMode val="edge"/>
          <c:x val="0.10026553267417983"/>
          <c:y val="2.5581327229761999E-2"/>
          <c:w val="0.87030807149616862"/>
          <c:h val="0.73999086609547993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Районный бюджет</c:v>
                </c:pt>
              </c:strCache>
            </c:strRef>
          </c:tx>
          <c:dLbls>
            <c:dLbl>
              <c:idx val="0"/>
              <c:layout>
                <c:manualLayout>
                  <c:x val="2.9888208418392147E-2"/>
                  <c:y val="-6.08122514479238E-2"/>
                </c:manualLayout>
              </c:layout>
              <c:showVal val="1"/>
            </c:dLbl>
            <c:dLbl>
              <c:idx val="1"/>
              <c:layout>
                <c:manualLayout>
                  <c:x val="2.6313794109069699E-2"/>
                  <c:y val="-3.9668463926903513E-2"/>
                </c:manualLayout>
              </c:layout>
              <c:showVal val="1"/>
            </c:dLbl>
            <c:dLbl>
              <c:idx val="2"/>
              <c:layout>
                <c:manualLayout>
                  <c:x val="2.3675512783124332E-2"/>
                  <c:y val="-1.1037871940181571E-2"/>
                </c:manualLayout>
              </c:layout>
              <c:showVal val="1"/>
            </c:dLbl>
            <c:dLbl>
              <c:idx val="3"/>
              <c:layout>
                <c:manualLayout>
                  <c:x val="2.936047924564985E-2"/>
                  <c:y val="2.6755852842809416E-2"/>
                </c:manualLayout>
              </c:layout>
              <c:showVal val="1"/>
            </c:dLbl>
            <c:delete val="1"/>
            <c:txPr>
              <a:bodyPr/>
              <a:lstStyle/>
              <a:p>
                <a:pPr>
                  <a:defRPr sz="1800" b="1" i="0" baseline="0"/>
                </a:pPr>
                <a:endParaRPr lang="ru-RU"/>
              </a:p>
            </c:txPr>
          </c:dLbls>
          <c:cat>
            <c:strRef>
              <c:f>Лист1!$A$2:$A$5</c:f>
              <c:strCache>
                <c:ptCount val="4"/>
                <c:pt idx="0">
                  <c:v>2012 год </c:v>
                </c:pt>
                <c:pt idx="1">
                  <c:v>2013 год</c:v>
                </c:pt>
                <c:pt idx="2">
                  <c:v>2014 год</c:v>
                </c:pt>
                <c:pt idx="3">
                  <c:v>2015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725828.3</c:v>
                </c:pt>
                <c:pt idx="1">
                  <c:v>742290.4</c:v>
                </c:pt>
                <c:pt idx="2">
                  <c:v>827290.9</c:v>
                </c:pt>
                <c:pt idx="3">
                  <c:v>903383.3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Бюджеты сельских поселений</c:v>
                </c:pt>
              </c:strCache>
            </c:strRef>
          </c:tx>
          <c:dLbls>
            <c:dLbl>
              <c:idx val="0"/>
              <c:layout>
                <c:manualLayout>
                  <c:x val="1.6577507675947383E-2"/>
                  <c:y val="-0.10488808285367271"/>
                </c:manualLayout>
              </c:layout>
              <c:tx>
                <c:rich>
                  <a:bodyPr/>
                  <a:lstStyle/>
                  <a:p>
                    <a:r>
                      <a:rPr lang="ru-RU" sz="1800" b="1" i="0" baseline="0">
                        <a:solidFill>
                          <a:srgbClr val="002060"/>
                        </a:solidFill>
                        <a:latin typeface="Calibri" pitchFamily="34" charset="0"/>
                      </a:rPr>
                      <a:t>803678,9</a:t>
                    </a:r>
                    <a:endParaRPr lang="en-US" sz="1800" b="1" i="0" baseline="0">
                      <a:solidFill>
                        <a:srgbClr val="002060"/>
                      </a:solidFill>
                      <a:latin typeface="Calibri" pitchFamily="34" charset="0"/>
                    </a:endParaRPr>
                  </a:p>
                </c:rich>
              </c:tx>
              <c:showVal val="1"/>
            </c:dLbl>
            <c:dLbl>
              <c:idx val="1"/>
              <c:layout>
                <c:manualLayout>
                  <c:x val="1.2293903939973596E-2"/>
                  <c:y val="-0.10256415006947669"/>
                </c:manualLayout>
              </c:layout>
              <c:tx>
                <c:rich>
                  <a:bodyPr/>
                  <a:lstStyle/>
                  <a:p>
                    <a:r>
                      <a:rPr lang="ru-RU" sz="1800" b="1" i="0" baseline="0">
                        <a:solidFill>
                          <a:srgbClr val="002060"/>
                        </a:solidFill>
                        <a:latin typeface="Calibri" pitchFamily="34" charset="0"/>
                      </a:rPr>
                      <a:t>829798,5</a:t>
                    </a:r>
                    <a:endParaRPr lang="en-US" sz="1800" b="1" i="0" baseline="0">
                      <a:solidFill>
                        <a:srgbClr val="002060"/>
                      </a:solidFill>
                      <a:latin typeface="Calibri" pitchFamily="34" charset="0"/>
                    </a:endParaRPr>
                  </a:p>
                </c:rich>
              </c:tx>
              <c:showVal val="1"/>
            </c:dLbl>
            <c:dLbl>
              <c:idx val="2"/>
              <c:layout>
                <c:manualLayout>
                  <c:x val="2.0108275328692981E-2"/>
                  <c:y val="-0.10558069381598793"/>
                </c:manualLayout>
              </c:layout>
              <c:tx>
                <c:rich>
                  <a:bodyPr/>
                  <a:lstStyle/>
                  <a:p>
                    <a:r>
                      <a:rPr lang="ru-RU" sz="1800" b="1" i="0" baseline="0">
                        <a:solidFill>
                          <a:srgbClr val="002060"/>
                        </a:solidFill>
                        <a:latin typeface="Calibri" pitchFamily="34" charset="0"/>
                      </a:rPr>
                      <a:t>917377,2</a:t>
                    </a:r>
                    <a:endParaRPr lang="en-US" sz="1800" b="1" i="0" baseline="0">
                      <a:solidFill>
                        <a:srgbClr val="002060"/>
                      </a:solidFill>
                      <a:latin typeface="Calibri" pitchFamily="34" charset="0"/>
                    </a:endParaRPr>
                  </a:p>
                </c:rich>
              </c:tx>
              <c:showVal val="1"/>
            </c:dLbl>
            <c:dLbl>
              <c:idx val="3"/>
              <c:layout>
                <c:manualLayout>
                  <c:x val="0.10832567804024497"/>
                  <c:y val="-3.9929402869621336E-2"/>
                </c:manualLayout>
              </c:layout>
              <c:tx>
                <c:rich>
                  <a:bodyPr/>
                  <a:lstStyle/>
                  <a:p>
                    <a:r>
                      <a:rPr lang="ru-RU" sz="1800" b="1" i="0" baseline="0">
                        <a:solidFill>
                          <a:srgbClr val="002060"/>
                        </a:solidFill>
                        <a:latin typeface="Calibri" pitchFamily="34" charset="0"/>
                      </a:rPr>
                      <a:t>997597,2</a:t>
                    </a:r>
                    <a:endParaRPr lang="en-US" sz="1800" b="1" i="0" baseline="0">
                      <a:solidFill>
                        <a:srgbClr val="002060"/>
                      </a:solidFill>
                      <a:latin typeface="Calibri" pitchFamily="34" charset="0"/>
                    </a:endParaRPr>
                  </a:p>
                </c:rich>
              </c:tx>
              <c:showVal val="1"/>
            </c:dLbl>
            <c:delete val="1"/>
          </c:dLbls>
          <c:cat>
            <c:strRef>
              <c:f>Лист1!$A$2:$A$5</c:f>
              <c:strCache>
                <c:ptCount val="4"/>
                <c:pt idx="0">
                  <c:v>2012 год </c:v>
                </c:pt>
                <c:pt idx="1">
                  <c:v>2013 год</c:v>
                </c:pt>
                <c:pt idx="2">
                  <c:v>2014 год</c:v>
                </c:pt>
                <c:pt idx="3">
                  <c:v>2015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77850.600000000006</c:v>
                </c:pt>
                <c:pt idx="1">
                  <c:v>87508.1</c:v>
                </c:pt>
                <c:pt idx="2">
                  <c:v>90086.3</c:v>
                </c:pt>
                <c:pt idx="3">
                  <c:v>94213.9</c:v>
                </c:pt>
              </c:numCache>
            </c:numRef>
          </c:val>
        </c:ser>
        <c:shape val="box"/>
        <c:axId val="62549376"/>
        <c:axId val="80909824"/>
        <c:axId val="0"/>
      </c:bar3DChart>
      <c:catAx>
        <c:axId val="62549376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 b="1" baseline="0">
                <a:solidFill>
                  <a:srgbClr val="002060"/>
                </a:solidFill>
                <a:latin typeface="Calibri" pitchFamily="34" charset="0"/>
              </a:defRPr>
            </a:pPr>
            <a:endParaRPr lang="ru-RU"/>
          </a:p>
        </c:txPr>
        <c:crossAx val="80909824"/>
        <c:crosses val="autoZero"/>
        <c:auto val="1"/>
        <c:lblAlgn val="ctr"/>
        <c:lblOffset val="100"/>
      </c:catAx>
      <c:valAx>
        <c:axId val="8090982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 b="0" i="0" baseline="0">
                <a:solidFill>
                  <a:sysClr val="windowText" lastClr="000000"/>
                </a:solidFill>
                <a:latin typeface="Calibri" pitchFamily="34" charset="0"/>
              </a:defRPr>
            </a:pPr>
            <a:endParaRPr lang="ru-RU"/>
          </a:p>
        </c:txPr>
        <c:crossAx val="625493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5.0627993534706504E-2"/>
          <c:y val="0.88589614533477434"/>
          <c:w val="0.83387481649540385"/>
          <c:h val="8.5345684730585139E-2"/>
        </c:manualLayout>
      </c:layout>
      <c:txPr>
        <a:bodyPr/>
        <a:lstStyle/>
        <a:p>
          <a:pPr>
            <a:defRPr sz="1800" b="1" baseline="0">
              <a:solidFill>
                <a:srgbClr val="C00000"/>
              </a:solidFill>
              <a:latin typeface="Calibri" pitchFamily="34" charset="0"/>
            </a:defRPr>
          </a:pPr>
          <a:endParaRPr lang="ru-RU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220"/>
      <c:perspective val="30"/>
    </c:view3D>
    <c:plotArea>
      <c:layout>
        <c:manualLayout>
          <c:layoutTarget val="inner"/>
          <c:xMode val="edge"/>
          <c:yMode val="edge"/>
          <c:x val="2.5165058809473152E-2"/>
          <c:y val="4.179435523680286E-2"/>
          <c:w val="0.57302329499149962"/>
          <c:h val="0.8473740879222885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4"/>
          <c:dLbls>
            <c:dLbl>
              <c:idx val="0"/>
              <c:layout>
                <c:manualLayout>
                  <c:x val="2.7888486350927447E-2"/>
                  <c:y val="-0.25771597641925681"/>
                </c:manualLayout>
              </c:layout>
              <c:showVal val="1"/>
            </c:dLbl>
            <c:dLbl>
              <c:idx val="1"/>
              <c:layout>
                <c:manualLayout>
                  <c:x val="-7.8863143786779222E-2"/>
                  <c:y val="-0.11973641854642179"/>
                </c:manualLayout>
              </c:layout>
              <c:showVal val="1"/>
            </c:dLbl>
            <c:dLbl>
              <c:idx val="2"/>
              <c:layout>
                <c:manualLayout>
                  <c:x val="3.1127547594718495E-2"/>
                  <c:y val="5.7495409694128904E-2"/>
                </c:manualLayout>
              </c:layout>
              <c:showVal val="1"/>
            </c:dLbl>
            <c:dLbl>
              <c:idx val="3"/>
              <c:layout>
                <c:manualLayout>
                  <c:x val="3.4019205002043397E-2"/>
                  <c:y val="0.14832544646633644"/>
                </c:manualLayout>
              </c:layout>
              <c:showVal val="1"/>
            </c:dLbl>
            <c:dLbl>
              <c:idx val="4"/>
              <c:layout>
                <c:manualLayout>
                  <c:x val="-4.2028163707716906E-2"/>
                  <c:y val="0.14264471281354638"/>
                </c:manualLayout>
              </c:layout>
              <c:showVal val="1"/>
            </c:dLbl>
            <c:dLbl>
              <c:idx val="5"/>
              <c:layout>
                <c:manualLayout>
                  <c:x val="-6.5568472567897232E-2"/>
                  <c:y val="0.11695412679693692"/>
                </c:manualLayout>
              </c:layout>
              <c:showVal val="1"/>
            </c:dLbl>
            <c:dLbl>
              <c:idx val="6"/>
              <c:layout>
                <c:manualLayout>
                  <c:x val="-2.4276803934550596E-2"/>
                  <c:y val="0.11238302805933308"/>
                </c:manualLayout>
              </c:layout>
              <c:showVal val="1"/>
            </c:dLbl>
            <c:dLbl>
              <c:idx val="7"/>
              <c:layout>
                <c:manualLayout>
                  <c:x val="2.108706162703344E-2"/>
                  <c:y val="0.13307418630919504"/>
                </c:manualLayout>
              </c:layout>
              <c:showVal val="1"/>
            </c:dLbl>
            <c:dLbl>
              <c:idx val="8"/>
              <c:layout>
                <c:manualLayout>
                  <c:x val="3.1059723712292412E-3"/>
                  <c:y val="0.16536326859633768"/>
                </c:manualLayout>
              </c:layout>
              <c:showVal val="1"/>
            </c:dLbl>
            <c:dLbl>
              <c:idx val="9"/>
              <c:layout>
                <c:manualLayout>
                  <c:x val="-8.9761612873185501E-2"/>
                  <c:y val="0.15236690600944441"/>
                </c:manualLayout>
              </c:layout>
              <c:showVal val="1"/>
            </c:dLbl>
            <c:dLbl>
              <c:idx val="10"/>
              <c:layout>
                <c:manualLayout>
                  <c:x val="-9.3573357588344508E-2"/>
                  <c:y val="1.4016629595903805E-2"/>
                </c:manualLayout>
              </c:layout>
              <c:tx>
                <c:rich>
                  <a:bodyPr/>
                  <a:lstStyle/>
                  <a:p>
                    <a:r>
                      <a:rPr lang="en-US">
                        <a:solidFill>
                          <a:srgbClr val="002060"/>
                        </a:solidFill>
                      </a:rPr>
                      <a:t>0.</a:t>
                    </a:r>
                    <a:r>
                      <a:rPr lang="ru-RU">
                        <a:solidFill>
                          <a:srgbClr val="002060"/>
                        </a:solidFill>
                      </a:rPr>
                      <a:t>1</a:t>
                    </a:r>
                    <a:r>
                      <a:rPr lang="en-US">
                        <a:solidFill>
                          <a:srgbClr val="002060"/>
                        </a:solidFill>
                      </a:rPr>
                      <a:t>%</a:t>
                    </a:r>
                  </a:p>
                </c:rich>
              </c:tx>
              <c:showVal val="1"/>
            </c:dLbl>
            <c:dLbl>
              <c:idx val="11"/>
              <c:layout>
                <c:manualLayout>
                  <c:x val="-7.2144306259485244E-2"/>
                  <c:y val="-7.7396388461787313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>
                    <a:solidFill>
                      <a:srgbClr val="002060"/>
                    </a:solidFill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Лист1!$A$2:$A$13</c:f>
              <c:strCache>
                <c:ptCount val="12"/>
                <c:pt idx="0">
                  <c:v>Соцполитика - 197202.7</c:v>
                </c:pt>
                <c:pt idx="1">
                  <c:v>Образование - 386215.3</c:v>
                </c:pt>
                <c:pt idx="2">
                  <c:v>Здравоохранение - 6196.1</c:v>
                </c:pt>
                <c:pt idx="3">
                  <c:v>Культура. Кинематография - 15952.5</c:v>
                </c:pt>
                <c:pt idx="4">
                  <c:v>Физкультура и спорт - 934.0</c:v>
                </c:pt>
                <c:pt idx="5">
                  <c:v>Нацэкономика - 42792.5</c:v>
                </c:pt>
                <c:pt idx="6">
                  <c:v>ЖКХ - 19425.2</c:v>
                </c:pt>
                <c:pt idx="7">
                  <c:v>Общегосударственные вопросы - 52430.8</c:v>
                </c:pt>
                <c:pt idx="8">
                  <c:v>Нацбезопасность - 4611.6</c:v>
                </c:pt>
                <c:pt idx="9">
                  <c:v>СМИ - 1512.1</c:v>
                </c:pt>
                <c:pt idx="10">
                  <c:v>Охрана окружающей среды - 48.3</c:v>
                </c:pt>
                <c:pt idx="11">
                  <c:v>Межбюджетные трансферты - 14969.3</c:v>
                </c:pt>
              </c:strCache>
            </c:strRef>
          </c:cat>
          <c:val>
            <c:numRef>
              <c:f>Лист1!$B$2:$B$13</c:f>
              <c:numCache>
                <c:formatCode>0.0%</c:formatCode>
                <c:ptCount val="12"/>
                <c:pt idx="0">
                  <c:v>0.26600000000000001</c:v>
                </c:pt>
                <c:pt idx="1">
                  <c:v>0.52</c:v>
                </c:pt>
                <c:pt idx="2">
                  <c:v>8.0000000000000192E-3</c:v>
                </c:pt>
                <c:pt idx="3">
                  <c:v>2.1000000000000012E-2</c:v>
                </c:pt>
                <c:pt idx="4">
                  <c:v>1.2999999999999978E-3</c:v>
                </c:pt>
                <c:pt idx="5">
                  <c:v>5.8000000000000003E-2</c:v>
                </c:pt>
                <c:pt idx="6">
                  <c:v>2.5999999999999999E-2</c:v>
                </c:pt>
                <c:pt idx="7">
                  <c:v>7.0999999999999994E-2</c:v>
                </c:pt>
                <c:pt idx="8">
                  <c:v>6.0000000000000097E-3</c:v>
                </c:pt>
                <c:pt idx="9">
                  <c:v>2.0000000000000044E-3</c:v>
                </c:pt>
                <c:pt idx="10">
                  <c:v>1.0000000000000025E-4</c:v>
                </c:pt>
                <c:pt idx="11">
                  <c:v>2.0000000000000011E-2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5995650816977881"/>
          <c:y val="1.6319694278165073E-2"/>
          <c:w val="0.39212994519094646"/>
          <c:h val="0.96537023491419316"/>
        </c:manualLayout>
      </c:layout>
      <c:txPr>
        <a:bodyPr/>
        <a:lstStyle/>
        <a:p>
          <a:pPr>
            <a:defRPr sz="1600" b="1" i="0" baseline="0">
              <a:solidFill>
                <a:srgbClr val="002060"/>
              </a:solidFill>
              <a:latin typeface="Calibri" pitchFamily="34" charset="0"/>
            </a:defRPr>
          </a:pPr>
          <a:endParaRPr lang="ru-RU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"/>
  <c:chart>
    <c:autoTitleDeleted val="1"/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1.1805423775539267E-2"/>
                  <c:y val="-0.31727251300758141"/>
                </c:manualLayout>
              </c:layout>
              <c:showVal val="1"/>
            </c:dLbl>
            <c:dLbl>
              <c:idx val="1"/>
              <c:layout>
                <c:manualLayout>
                  <c:x val="2.0429799863300409E-2"/>
                  <c:y val="-0.41109163975676283"/>
                </c:manualLayout>
              </c:layout>
              <c:showVal val="1"/>
            </c:dLbl>
            <c:dLbl>
              <c:idx val="2"/>
              <c:layout>
                <c:manualLayout>
                  <c:x val="1.6864891107913255E-2"/>
                  <c:y val="-0.39268974970610232"/>
                </c:manualLayout>
              </c:layout>
              <c:showVal val="1"/>
            </c:dLbl>
            <c:dLbl>
              <c:idx val="3"/>
              <c:layout>
                <c:manualLayout>
                  <c:x val="3.20433138181253E-2"/>
                  <c:y val="-0.44043484772811625"/>
                </c:manualLayout>
              </c:layout>
              <c:showVal val="1"/>
            </c:dLbl>
            <c:txPr>
              <a:bodyPr anchor="t" anchorCtr="1"/>
              <a:lstStyle/>
              <a:p>
                <a:pPr>
                  <a:defRPr sz="1800" b="1" baseline="0">
                    <a:solidFill>
                      <a:srgbClr val="002060"/>
                    </a:solidFill>
                    <a:latin typeface="Calibri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2012 год</c:v>
                </c:pt>
                <c:pt idx="1">
                  <c:v>2013 год</c:v>
                </c:pt>
                <c:pt idx="2">
                  <c:v>2014 год</c:v>
                </c:pt>
                <c:pt idx="3">
                  <c:v>2015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319268</c:v>
                </c:pt>
                <c:pt idx="1">
                  <c:v>386215.3</c:v>
                </c:pt>
                <c:pt idx="2">
                  <c:v>415504.1</c:v>
                </c:pt>
                <c:pt idx="3">
                  <c:v>484847.7</c:v>
                </c:pt>
              </c:numCache>
            </c:numRef>
          </c:val>
        </c:ser>
        <c:shape val="box"/>
        <c:axId val="85920000"/>
        <c:axId val="95541120"/>
        <c:axId val="0"/>
      </c:bar3DChart>
      <c:catAx>
        <c:axId val="8592000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="1" baseline="0">
                <a:latin typeface="Arial" pitchFamily="34" charset="0"/>
              </a:defRPr>
            </a:pPr>
            <a:endParaRPr lang="ru-RU"/>
          </a:p>
        </c:txPr>
        <c:crossAx val="95541120"/>
        <c:crosses val="autoZero"/>
        <c:auto val="1"/>
        <c:lblAlgn val="ctr"/>
        <c:lblOffset val="100"/>
      </c:catAx>
      <c:valAx>
        <c:axId val="95541120"/>
        <c:scaling>
          <c:orientation val="minMax"/>
          <c:min val="0"/>
        </c:scaling>
        <c:axPos val="l"/>
        <c:majorGridlines/>
        <c:numFmt formatCode="General" sourceLinked="1"/>
        <c:tickLblPos val="nextTo"/>
        <c:txPr>
          <a:bodyPr anchor="t" anchorCtr="0"/>
          <a:lstStyle/>
          <a:p>
            <a:pPr>
              <a:defRPr sz="1400"/>
            </a:pPr>
            <a:endParaRPr lang="ru-RU"/>
          </a:p>
        </c:txPr>
        <c:crossAx val="85920000"/>
        <c:crosses val="autoZero"/>
        <c:crossBetween val="between"/>
      </c:valAx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5"/>
  <c:chart>
    <c:autoTitleDeleted val="1"/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1.7005928391468167E-2"/>
                  <c:y val="-0.38903736827821273"/>
                </c:manualLayout>
              </c:layout>
              <c:showVal val="1"/>
            </c:dLbl>
            <c:dLbl>
              <c:idx val="1"/>
              <c:layout>
                <c:manualLayout>
                  <c:x val="1.7637043955023614E-2"/>
                  <c:y val="-0.43668893900300154"/>
                </c:manualLayout>
              </c:layout>
              <c:showVal val="1"/>
            </c:dLbl>
            <c:dLbl>
              <c:idx val="2"/>
              <c:layout>
                <c:manualLayout>
                  <c:x val="1.7914468639084521E-2"/>
                  <c:y val="-0.42581586564397"/>
                </c:manualLayout>
              </c:layout>
              <c:showVal val="1"/>
            </c:dLbl>
            <c:dLbl>
              <c:idx val="3"/>
              <c:layout>
                <c:manualLayout>
                  <c:x val="2.6842732041435207E-2"/>
                  <c:y val="-0.42179215835397477"/>
                </c:manualLayout>
              </c:layout>
              <c:showVal val="1"/>
            </c:dLbl>
            <c:numFmt formatCode="#,##0.0" sourceLinked="0"/>
            <c:txPr>
              <a:bodyPr/>
              <a:lstStyle/>
              <a:p>
                <a:pPr>
                  <a:defRPr sz="1800" b="1" i="0" baseline="0">
                    <a:solidFill>
                      <a:srgbClr val="002060"/>
                    </a:solidFill>
                    <a:latin typeface="Calibri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2012 год</c:v>
                </c:pt>
                <c:pt idx="1">
                  <c:v>2013 год</c:v>
                </c:pt>
                <c:pt idx="2">
                  <c:v>2014 год</c:v>
                </c:pt>
                <c:pt idx="3">
                  <c:v>2015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14249</c:v>
                </c:pt>
                <c:pt idx="1">
                  <c:v>15952.5</c:v>
                </c:pt>
                <c:pt idx="2">
                  <c:v>16583.5</c:v>
                </c:pt>
                <c:pt idx="3">
                  <c:v>16748.0999999999</c:v>
                </c:pt>
              </c:numCache>
            </c:numRef>
          </c:val>
        </c:ser>
        <c:shape val="box"/>
        <c:axId val="95852032"/>
        <c:axId val="95853568"/>
        <c:axId val="0"/>
      </c:bar3DChart>
      <c:catAx>
        <c:axId val="95852032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aseline="0">
                <a:latin typeface="Arial" pitchFamily="34" charset="0"/>
              </a:defRPr>
            </a:pPr>
            <a:endParaRPr lang="ru-RU"/>
          </a:p>
        </c:txPr>
        <c:crossAx val="95853568"/>
        <c:crosses val="autoZero"/>
        <c:auto val="1"/>
        <c:lblAlgn val="ctr"/>
        <c:lblOffset val="100"/>
      </c:catAx>
      <c:valAx>
        <c:axId val="95853568"/>
        <c:scaling>
          <c:orientation val="minMax"/>
          <c:min val="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 baseline="0"/>
            </a:pPr>
            <a:endParaRPr lang="ru-RU"/>
          </a:p>
        </c:txPr>
        <c:crossAx val="95852032"/>
        <c:crosses val="autoZero"/>
        <c:crossBetween val="between"/>
      </c:valAx>
    </c:plotArea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72F921-CF1F-4917-BF23-DDA95D0AB3D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00AE19A-BA96-4A42-839D-C174C17E1D9F}">
      <dgm:prSet phldrT="[Текст]" custT="1"/>
      <dgm:spPr>
        <a:solidFill>
          <a:schemeClr val="accent6">
            <a:lumMod val="75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sz="2400" b="1" i="0" u="none"/>
            <a:t>проведение эффективной бюджетной политики</a:t>
          </a:r>
          <a:endParaRPr lang="ru-RU" sz="2400" b="1"/>
        </a:p>
      </dgm:t>
    </dgm:pt>
    <dgm:pt modelId="{909F2A7C-CFFA-45C3-BACD-002513F5879E}" type="parTrans" cxnId="{3BB0152C-4C09-4525-9885-3D03866458C0}">
      <dgm:prSet/>
      <dgm:spPr/>
      <dgm:t>
        <a:bodyPr/>
        <a:lstStyle/>
        <a:p>
          <a:endParaRPr lang="ru-RU"/>
        </a:p>
      </dgm:t>
    </dgm:pt>
    <dgm:pt modelId="{7C852929-4EB9-4C7A-8AFA-E75F969DCEC7}" type="sibTrans" cxnId="{3BB0152C-4C09-4525-9885-3D03866458C0}">
      <dgm:prSet/>
      <dgm:spPr/>
      <dgm:t>
        <a:bodyPr/>
        <a:lstStyle/>
        <a:p>
          <a:endParaRPr lang="ru-RU"/>
        </a:p>
      </dgm:t>
    </dgm:pt>
    <dgm:pt modelId="{2155D1F8-78D1-4698-91DA-0CD07B6BD841}">
      <dgm:prSet custT="1"/>
      <dgm:spPr>
        <a:solidFill>
          <a:schemeClr val="accent1">
            <a:lumMod val="75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sz="2400" b="1" i="0" u="none"/>
            <a:t>обеспечение сбалансированности бюджета</a:t>
          </a:r>
          <a:endParaRPr lang="ru-RU" sz="2400" b="1"/>
        </a:p>
      </dgm:t>
    </dgm:pt>
    <dgm:pt modelId="{A0373340-3852-4D7F-B816-F6608ADEDD75}" type="parTrans" cxnId="{8EF1D02A-4E8D-4D38-BC38-6F7B32308C5D}">
      <dgm:prSet/>
      <dgm:spPr/>
      <dgm:t>
        <a:bodyPr/>
        <a:lstStyle/>
        <a:p>
          <a:endParaRPr lang="ru-RU"/>
        </a:p>
      </dgm:t>
    </dgm:pt>
    <dgm:pt modelId="{5CB0706C-799B-4102-BD8D-A1D610E1F36A}" type="sibTrans" cxnId="{8EF1D02A-4E8D-4D38-BC38-6F7B32308C5D}">
      <dgm:prSet/>
      <dgm:spPr/>
      <dgm:t>
        <a:bodyPr/>
        <a:lstStyle/>
        <a:p>
          <a:endParaRPr lang="ru-RU"/>
        </a:p>
      </dgm:t>
    </dgm:pt>
    <dgm:pt modelId="{789A8AC3-2830-4698-88A5-E476E53D1811}">
      <dgm:prSet custT="1"/>
      <dgm:spPr>
        <a:solidFill>
          <a:srgbClr val="66990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>
            <a:lnSpc>
              <a:spcPts val="2200"/>
            </a:lnSpc>
            <a:spcAft>
              <a:spcPts val="0"/>
            </a:spcAft>
          </a:pPr>
          <a:r>
            <a:rPr lang="ru-RU" sz="2400" b="1" i="0" u="none" dirty="0">
              <a:solidFill>
                <a:schemeClr val="bg1"/>
              </a:solidFill>
              <a:latin typeface="+mn-lt"/>
              <a:cs typeface="Arial" pitchFamily="34" charset="0"/>
            </a:rPr>
            <a:t>формирование устойчивой собственной доходной базы </a:t>
          </a:r>
        </a:p>
        <a:p>
          <a:pPr algn="ctr">
            <a:lnSpc>
              <a:spcPts val="2200"/>
            </a:lnSpc>
            <a:spcAft>
              <a:spcPts val="0"/>
            </a:spcAft>
          </a:pPr>
          <a:r>
            <a:rPr lang="ru-RU" sz="2400" b="1" i="0" u="none" dirty="0">
              <a:solidFill>
                <a:schemeClr val="bg1"/>
              </a:solidFill>
              <a:latin typeface="+mn-lt"/>
              <a:cs typeface="Arial" pitchFamily="34" charset="0"/>
            </a:rPr>
            <a:t>и создание стимулов по ее наращиванию</a:t>
          </a:r>
          <a:endParaRPr lang="ru-RU" sz="2400" b="1" dirty="0">
            <a:solidFill>
              <a:schemeClr val="bg1"/>
            </a:solidFill>
            <a:latin typeface="+mn-lt"/>
            <a:cs typeface="Arial" pitchFamily="34" charset="0"/>
          </a:endParaRPr>
        </a:p>
      </dgm:t>
    </dgm:pt>
    <dgm:pt modelId="{9C354732-A616-44F6-9201-B750E2A3D6F9}" type="parTrans" cxnId="{E3F812C3-E161-49EA-9406-11A3C4340ED5}">
      <dgm:prSet/>
      <dgm:spPr/>
      <dgm:t>
        <a:bodyPr/>
        <a:lstStyle/>
        <a:p>
          <a:endParaRPr lang="ru-RU"/>
        </a:p>
      </dgm:t>
    </dgm:pt>
    <dgm:pt modelId="{49A0BAA3-167F-4DC8-8634-E50B0CF9B262}" type="sibTrans" cxnId="{E3F812C3-E161-49EA-9406-11A3C4340ED5}">
      <dgm:prSet/>
      <dgm:spPr/>
      <dgm:t>
        <a:bodyPr/>
        <a:lstStyle/>
        <a:p>
          <a:endParaRPr lang="ru-RU"/>
        </a:p>
      </dgm:t>
    </dgm:pt>
    <dgm:pt modelId="{65979B3E-091B-4520-B93B-5ED5966C61C7}">
      <dgm:prSet custT="1"/>
      <dgm:spPr>
        <a:solidFill>
          <a:schemeClr val="accent5">
            <a:lumMod val="75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sz="2400" b="1" i="0" u="none"/>
            <a:t>снижение дотационности бюджета</a:t>
          </a:r>
          <a:endParaRPr lang="ru-RU" sz="2400" b="1"/>
        </a:p>
      </dgm:t>
    </dgm:pt>
    <dgm:pt modelId="{1EFC436B-59AA-4DFA-B4F8-710C1E2B4C35}" type="parTrans" cxnId="{96E2EF15-8029-4F20-A89A-70B91BF0DDDC}">
      <dgm:prSet/>
      <dgm:spPr/>
      <dgm:t>
        <a:bodyPr/>
        <a:lstStyle/>
        <a:p>
          <a:endParaRPr lang="ru-RU"/>
        </a:p>
      </dgm:t>
    </dgm:pt>
    <dgm:pt modelId="{946CCEAA-08F8-47B0-B44B-FD456435F2EA}" type="sibTrans" cxnId="{96E2EF15-8029-4F20-A89A-70B91BF0DDDC}">
      <dgm:prSet/>
      <dgm:spPr/>
      <dgm:t>
        <a:bodyPr/>
        <a:lstStyle/>
        <a:p>
          <a:endParaRPr lang="ru-RU"/>
        </a:p>
      </dgm:t>
    </dgm:pt>
    <dgm:pt modelId="{823D1CFD-F18B-4E8E-9A50-1F34AA27427D}">
      <dgm:prSet custT="1"/>
      <dgm:spPr>
        <a:solidFill>
          <a:schemeClr val="accent3">
            <a:lumMod val="75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sz="2400" b="1" i="0" u="none"/>
            <a:t>обеспечение взвешенной долговой политики</a:t>
          </a:r>
          <a:endParaRPr lang="ru-RU" sz="2400" b="1"/>
        </a:p>
      </dgm:t>
    </dgm:pt>
    <dgm:pt modelId="{47127F58-CC18-4ADF-96C2-A28B856087DE}" type="parTrans" cxnId="{09679C54-356C-4810-85FE-1EA7E3ECC0FF}">
      <dgm:prSet/>
      <dgm:spPr/>
      <dgm:t>
        <a:bodyPr/>
        <a:lstStyle/>
        <a:p>
          <a:endParaRPr lang="ru-RU"/>
        </a:p>
      </dgm:t>
    </dgm:pt>
    <dgm:pt modelId="{8FB67934-6597-488A-B858-5552FC7C2A2E}" type="sibTrans" cxnId="{09679C54-356C-4810-85FE-1EA7E3ECC0FF}">
      <dgm:prSet/>
      <dgm:spPr/>
      <dgm:t>
        <a:bodyPr/>
        <a:lstStyle/>
        <a:p>
          <a:endParaRPr lang="ru-RU"/>
        </a:p>
      </dgm:t>
    </dgm:pt>
    <dgm:pt modelId="{A5582393-F3D6-4482-BC44-EB136F938D17}">
      <dgm:prSet custT="1"/>
      <dgm:spPr>
        <a:solidFill>
          <a:schemeClr val="accent6">
            <a:lumMod val="75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sz="2400" b="1" i="0" u="none"/>
            <a:t>программно-целевой метод бюджетного планирования</a:t>
          </a:r>
          <a:endParaRPr lang="ru-RU" sz="2400" b="1"/>
        </a:p>
      </dgm:t>
    </dgm:pt>
    <dgm:pt modelId="{6B91CF40-79AF-47EA-83F9-21D4FBDD143A}" type="parTrans" cxnId="{A3F46860-D8BB-47CE-B43C-1F6605C28BF7}">
      <dgm:prSet/>
      <dgm:spPr/>
      <dgm:t>
        <a:bodyPr/>
        <a:lstStyle/>
        <a:p>
          <a:endParaRPr lang="ru-RU"/>
        </a:p>
      </dgm:t>
    </dgm:pt>
    <dgm:pt modelId="{C21629B1-E0F0-4A22-93AA-CBFAA05D256D}" type="sibTrans" cxnId="{A3F46860-D8BB-47CE-B43C-1F6605C28BF7}">
      <dgm:prSet/>
      <dgm:spPr/>
      <dgm:t>
        <a:bodyPr/>
        <a:lstStyle/>
        <a:p>
          <a:endParaRPr lang="ru-RU"/>
        </a:p>
      </dgm:t>
    </dgm:pt>
    <dgm:pt modelId="{93C004EA-55ED-4095-95CA-EFA53F960B6E}">
      <dgm:prSet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sz="2400" b="1"/>
            <a:t>обеспечение в полном объеме социальных обязательств</a:t>
          </a:r>
        </a:p>
      </dgm:t>
    </dgm:pt>
    <dgm:pt modelId="{8DC8A571-86E6-44C4-B53D-E1423136CF63}" type="parTrans" cxnId="{C1DAEDDD-0A7F-4C54-8C3E-5A4728D63403}">
      <dgm:prSet/>
      <dgm:spPr/>
      <dgm:t>
        <a:bodyPr/>
        <a:lstStyle/>
        <a:p>
          <a:endParaRPr lang="ru-RU"/>
        </a:p>
      </dgm:t>
    </dgm:pt>
    <dgm:pt modelId="{2C2E4B9B-BC9D-438B-A6D2-E1CF8E8B87E1}" type="sibTrans" cxnId="{C1DAEDDD-0A7F-4C54-8C3E-5A4728D63403}">
      <dgm:prSet/>
      <dgm:spPr/>
      <dgm:t>
        <a:bodyPr/>
        <a:lstStyle/>
        <a:p>
          <a:endParaRPr lang="ru-RU"/>
        </a:p>
      </dgm:t>
    </dgm:pt>
    <dgm:pt modelId="{B93BD566-2958-4209-8432-CA954546E04E}" type="pres">
      <dgm:prSet presAssocID="{CF72F921-CF1F-4917-BF23-DDA95D0AB3D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8C939E2-8DC1-4437-80D7-D07B3464B650}" type="pres">
      <dgm:prSet presAssocID="{400AE19A-BA96-4A42-839D-C174C17E1D9F}" presName="parentText" presStyleLbl="node1" presStyleIdx="0" presStyleCnt="7" custScaleY="76082" custLinFactNeighborY="-88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C9926F-CA5D-4166-A14A-AE37EFA8B22E}" type="pres">
      <dgm:prSet presAssocID="{7C852929-4EB9-4C7A-8AFA-E75F969DCEC7}" presName="spacer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D2ACF03C-63E4-4892-A9F3-B4ADD3439DDE}" type="pres">
      <dgm:prSet presAssocID="{789A8AC3-2830-4698-88A5-E476E53D1811}" presName="parentText" presStyleLbl="node1" presStyleIdx="1" presStyleCnt="7" custScaleX="100000" custScaleY="117849" custLinFactNeighborY="-6574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3D43B6-15B7-4901-9585-E04475A351E2}" type="pres">
      <dgm:prSet presAssocID="{49A0BAA3-167F-4DC8-8634-E50B0CF9B262}" presName="spacer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1049C229-A231-4614-9679-5FD40AF8E11B}" type="pres">
      <dgm:prSet presAssocID="{2155D1F8-78D1-4698-91DA-0CD07B6BD841}" presName="parentText" presStyleLbl="node1" presStyleIdx="2" presStyleCnt="7" custScaleY="79293" custLinFactY="-403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B3CE22-4E4C-4C23-BF2E-9BBD728AB154}" type="pres">
      <dgm:prSet presAssocID="{5CB0706C-799B-4102-BD8D-A1D610E1F36A}" presName="spacer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8C9AC568-77BF-4917-B5A3-41CEF7BFF291}" type="pres">
      <dgm:prSet presAssocID="{65979B3E-091B-4520-B93B-5ED5966C61C7}" presName="parentText" presStyleLbl="node1" presStyleIdx="3" presStyleCnt="7" custScaleY="79535" custLinFactY="-9084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FA76E5-0BC9-4F61-898D-4A3D9E3138DE}" type="pres">
      <dgm:prSet presAssocID="{946CCEAA-08F8-47B0-B44B-FD456435F2EA}" presName="spacer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4DA68976-F3FF-4AC8-8ECA-BCEFC5011FDC}" type="pres">
      <dgm:prSet presAssocID="{823D1CFD-F18B-4E8E-9A50-1F34AA27427D}" presName="parentText" presStyleLbl="node1" presStyleIdx="4" presStyleCnt="7" custScaleY="72140" custLinFactY="-1437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6B75D6-2D62-470D-9C80-3228B4D88720}" type="pres">
      <dgm:prSet presAssocID="{8FB67934-6597-488A-B858-5552FC7C2A2E}" presName="spacer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1D389183-8A4D-4148-8535-0B968FF3937D}" type="pres">
      <dgm:prSet presAssocID="{A5582393-F3D6-4482-BC44-EB136F938D17}" presName="parentText" presStyleLbl="node1" presStyleIdx="5" presStyleCnt="7" custScaleY="65931" custLinFactY="-2103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EC52C3-04A2-4C69-93B8-21E9E1FE33AB}" type="pres">
      <dgm:prSet presAssocID="{C21629B1-E0F0-4A22-93AA-CBFAA05D256D}" presName="spacer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CDA0161D-BFCD-469D-90DA-C2892C3D9559}" type="pres">
      <dgm:prSet presAssocID="{93C004EA-55ED-4095-95CA-EFA53F960B6E}" presName="parentText" presStyleLbl="node1" presStyleIdx="6" presStyleCnt="7" custScaleY="80876" custLinFactY="-3023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FC25749-F1BF-4BC5-A6DC-EAA6BD5929DC}" type="presOf" srcId="{93C004EA-55ED-4095-95CA-EFA53F960B6E}" destId="{CDA0161D-BFCD-469D-90DA-C2892C3D9559}" srcOrd="0" destOrd="0" presId="urn:microsoft.com/office/officeart/2005/8/layout/vList2"/>
    <dgm:cxn modelId="{DDB41425-D008-4F04-94C4-C7324521C398}" type="presOf" srcId="{2155D1F8-78D1-4698-91DA-0CD07B6BD841}" destId="{1049C229-A231-4614-9679-5FD40AF8E11B}" srcOrd="0" destOrd="0" presId="urn:microsoft.com/office/officeart/2005/8/layout/vList2"/>
    <dgm:cxn modelId="{C1DAEDDD-0A7F-4C54-8C3E-5A4728D63403}" srcId="{CF72F921-CF1F-4917-BF23-DDA95D0AB3D6}" destId="{93C004EA-55ED-4095-95CA-EFA53F960B6E}" srcOrd="6" destOrd="0" parTransId="{8DC8A571-86E6-44C4-B53D-E1423136CF63}" sibTransId="{2C2E4B9B-BC9D-438B-A6D2-E1CF8E8B87E1}"/>
    <dgm:cxn modelId="{E52C1A85-B198-495D-A6BB-371A67124890}" type="presOf" srcId="{A5582393-F3D6-4482-BC44-EB136F938D17}" destId="{1D389183-8A4D-4148-8535-0B968FF3937D}" srcOrd="0" destOrd="0" presId="urn:microsoft.com/office/officeart/2005/8/layout/vList2"/>
    <dgm:cxn modelId="{B73BA732-AED7-4B6A-AC2F-88090F028F80}" type="presOf" srcId="{789A8AC3-2830-4698-88A5-E476E53D1811}" destId="{D2ACF03C-63E4-4892-A9F3-B4ADD3439DDE}" srcOrd="0" destOrd="0" presId="urn:microsoft.com/office/officeart/2005/8/layout/vList2"/>
    <dgm:cxn modelId="{269AB549-2503-48EE-8121-6F646DE056E4}" type="presOf" srcId="{65979B3E-091B-4520-B93B-5ED5966C61C7}" destId="{8C9AC568-77BF-4917-B5A3-41CEF7BFF291}" srcOrd="0" destOrd="0" presId="urn:microsoft.com/office/officeart/2005/8/layout/vList2"/>
    <dgm:cxn modelId="{A3F46860-D8BB-47CE-B43C-1F6605C28BF7}" srcId="{CF72F921-CF1F-4917-BF23-DDA95D0AB3D6}" destId="{A5582393-F3D6-4482-BC44-EB136F938D17}" srcOrd="5" destOrd="0" parTransId="{6B91CF40-79AF-47EA-83F9-21D4FBDD143A}" sibTransId="{C21629B1-E0F0-4A22-93AA-CBFAA05D256D}"/>
    <dgm:cxn modelId="{3BB0152C-4C09-4525-9885-3D03866458C0}" srcId="{CF72F921-CF1F-4917-BF23-DDA95D0AB3D6}" destId="{400AE19A-BA96-4A42-839D-C174C17E1D9F}" srcOrd="0" destOrd="0" parTransId="{909F2A7C-CFFA-45C3-BACD-002513F5879E}" sibTransId="{7C852929-4EB9-4C7A-8AFA-E75F969DCEC7}"/>
    <dgm:cxn modelId="{96E2EF15-8029-4F20-A89A-70B91BF0DDDC}" srcId="{CF72F921-CF1F-4917-BF23-DDA95D0AB3D6}" destId="{65979B3E-091B-4520-B93B-5ED5966C61C7}" srcOrd="3" destOrd="0" parTransId="{1EFC436B-59AA-4DFA-B4F8-710C1E2B4C35}" sibTransId="{946CCEAA-08F8-47B0-B44B-FD456435F2EA}"/>
    <dgm:cxn modelId="{E3F812C3-E161-49EA-9406-11A3C4340ED5}" srcId="{CF72F921-CF1F-4917-BF23-DDA95D0AB3D6}" destId="{789A8AC3-2830-4698-88A5-E476E53D1811}" srcOrd="1" destOrd="0" parTransId="{9C354732-A616-44F6-9201-B750E2A3D6F9}" sibTransId="{49A0BAA3-167F-4DC8-8634-E50B0CF9B262}"/>
    <dgm:cxn modelId="{97186EE2-2E78-4BA0-B8D3-A21B75075CB6}" type="presOf" srcId="{CF72F921-CF1F-4917-BF23-DDA95D0AB3D6}" destId="{B93BD566-2958-4209-8432-CA954546E04E}" srcOrd="0" destOrd="0" presId="urn:microsoft.com/office/officeart/2005/8/layout/vList2"/>
    <dgm:cxn modelId="{39757F85-BBDC-4BEA-B9DC-DABAD4AD5CEA}" type="presOf" srcId="{823D1CFD-F18B-4E8E-9A50-1F34AA27427D}" destId="{4DA68976-F3FF-4AC8-8ECA-BCEFC5011FDC}" srcOrd="0" destOrd="0" presId="urn:microsoft.com/office/officeart/2005/8/layout/vList2"/>
    <dgm:cxn modelId="{09679C54-356C-4810-85FE-1EA7E3ECC0FF}" srcId="{CF72F921-CF1F-4917-BF23-DDA95D0AB3D6}" destId="{823D1CFD-F18B-4E8E-9A50-1F34AA27427D}" srcOrd="4" destOrd="0" parTransId="{47127F58-CC18-4ADF-96C2-A28B856087DE}" sibTransId="{8FB67934-6597-488A-B858-5552FC7C2A2E}"/>
    <dgm:cxn modelId="{63F64E5E-9FC9-416F-8674-00CABEB7008F}" type="presOf" srcId="{400AE19A-BA96-4A42-839D-C174C17E1D9F}" destId="{18C939E2-8DC1-4437-80D7-D07B3464B650}" srcOrd="0" destOrd="0" presId="urn:microsoft.com/office/officeart/2005/8/layout/vList2"/>
    <dgm:cxn modelId="{8EF1D02A-4E8D-4D38-BC38-6F7B32308C5D}" srcId="{CF72F921-CF1F-4917-BF23-DDA95D0AB3D6}" destId="{2155D1F8-78D1-4698-91DA-0CD07B6BD841}" srcOrd="2" destOrd="0" parTransId="{A0373340-3852-4D7F-B816-F6608ADEDD75}" sibTransId="{5CB0706C-799B-4102-BD8D-A1D610E1F36A}"/>
    <dgm:cxn modelId="{BEAAE7E9-FBB7-419D-AC18-F1CFB98891A3}" type="presParOf" srcId="{B93BD566-2958-4209-8432-CA954546E04E}" destId="{18C939E2-8DC1-4437-80D7-D07B3464B650}" srcOrd="0" destOrd="0" presId="urn:microsoft.com/office/officeart/2005/8/layout/vList2"/>
    <dgm:cxn modelId="{F34F93C3-0ACB-42D7-A179-9903344DBA0D}" type="presParOf" srcId="{B93BD566-2958-4209-8432-CA954546E04E}" destId="{73C9926F-CA5D-4166-A14A-AE37EFA8B22E}" srcOrd="1" destOrd="0" presId="urn:microsoft.com/office/officeart/2005/8/layout/vList2"/>
    <dgm:cxn modelId="{7A0DDCB1-3F86-48BF-8DB6-4F6A03E467DE}" type="presParOf" srcId="{B93BD566-2958-4209-8432-CA954546E04E}" destId="{D2ACF03C-63E4-4892-A9F3-B4ADD3439DDE}" srcOrd="2" destOrd="0" presId="urn:microsoft.com/office/officeart/2005/8/layout/vList2"/>
    <dgm:cxn modelId="{2EEF2B82-555B-4455-BCAD-FB99750BAEF4}" type="presParOf" srcId="{B93BD566-2958-4209-8432-CA954546E04E}" destId="{4D3D43B6-15B7-4901-9585-E04475A351E2}" srcOrd="3" destOrd="0" presId="urn:microsoft.com/office/officeart/2005/8/layout/vList2"/>
    <dgm:cxn modelId="{8E4B03F4-3E6B-4BBE-818B-3694918A99AC}" type="presParOf" srcId="{B93BD566-2958-4209-8432-CA954546E04E}" destId="{1049C229-A231-4614-9679-5FD40AF8E11B}" srcOrd="4" destOrd="0" presId="urn:microsoft.com/office/officeart/2005/8/layout/vList2"/>
    <dgm:cxn modelId="{43CAFB55-3BB8-4583-A885-3A38375FA240}" type="presParOf" srcId="{B93BD566-2958-4209-8432-CA954546E04E}" destId="{9CB3CE22-4E4C-4C23-BF2E-9BBD728AB154}" srcOrd="5" destOrd="0" presId="urn:microsoft.com/office/officeart/2005/8/layout/vList2"/>
    <dgm:cxn modelId="{BBDAC791-A04B-4141-A7B9-B70987065CA3}" type="presParOf" srcId="{B93BD566-2958-4209-8432-CA954546E04E}" destId="{8C9AC568-77BF-4917-B5A3-41CEF7BFF291}" srcOrd="6" destOrd="0" presId="urn:microsoft.com/office/officeart/2005/8/layout/vList2"/>
    <dgm:cxn modelId="{F86FC35C-0B6D-4D96-B4F3-7608AEE1585E}" type="presParOf" srcId="{B93BD566-2958-4209-8432-CA954546E04E}" destId="{6FFA76E5-0BC9-4F61-898D-4A3D9E3138DE}" srcOrd="7" destOrd="0" presId="urn:microsoft.com/office/officeart/2005/8/layout/vList2"/>
    <dgm:cxn modelId="{1A026B0A-9BC8-41BD-846A-E539DBD27231}" type="presParOf" srcId="{B93BD566-2958-4209-8432-CA954546E04E}" destId="{4DA68976-F3FF-4AC8-8ECA-BCEFC5011FDC}" srcOrd="8" destOrd="0" presId="urn:microsoft.com/office/officeart/2005/8/layout/vList2"/>
    <dgm:cxn modelId="{F2468D23-23A5-4ECE-8DE3-134B25FBFC1E}" type="presParOf" srcId="{B93BD566-2958-4209-8432-CA954546E04E}" destId="{E36B75D6-2D62-470D-9C80-3228B4D88720}" srcOrd="9" destOrd="0" presId="urn:microsoft.com/office/officeart/2005/8/layout/vList2"/>
    <dgm:cxn modelId="{E00509BE-9431-411F-BF29-D9C36B70B32F}" type="presParOf" srcId="{B93BD566-2958-4209-8432-CA954546E04E}" destId="{1D389183-8A4D-4148-8535-0B968FF3937D}" srcOrd="10" destOrd="0" presId="urn:microsoft.com/office/officeart/2005/8/layout/vList2"/>
    <dgm:cxn modelId="{3D5376AF-27B0-4948-8A2E-890B3E7871FB}" type="presParOf" srcId="{B93BD566-2958-4209-8432-CA954546E04E}" destId="{A0EC52C3-04A2-4C69-93B8-21E9E1FE33AB}" srcOrd="11" destOrd="0" presId="urn:microsoft.com/office/officeart/2005/8/layout/vList2"/>
    <dgm:cxn modelId="{3FC8A574-9891-4416-99E7-7BDB4A14E7CE}" type="presParOf" srcId="{B93BD566-2958-4209-8432-CA954546E04E}" destId="{CDA0161D-BFCD-469D-90DA-C2892C3D9559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72F921-CF1F-4917-BF23-DDA95D0AB3D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00AE19A-BA96-4A42-839D-C174C17E1D9F}">
      <dgm:prSet phldrT="[Текст]" custT="1"/>
      <dgm:spPr>
        <a:solidFill>
          <a:schemeClr val="accent6">
            <a:lumMod val="75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 anchor="t" anchorCtr="0"/>
        <a:lstStyle/>
        <a:p>
          <a:pPr algn="just"/>
          <a:r>
            <a:rPr lang="ru-RU" sz="2000" b="1" i="0" u="none" baseline="0" dirty="0">
              <a:latin typeface="+mj-lt"/>
            </a:rPr>
            <a:t>поэтапное до 2018 года повышение заработной платы работников учреждений бюджетного сектора экономики в рамках реализации Указов Президента России от 7 мая и 1 июня 2012 года</a:t>
          </a:r>
          <a:endParaRPr lang="ru-RU" sz="2000" b="1" baseline="0" dirty="0">
            <a:latin typeface="+mj-lt"/>
          </a:endParaRPr>
        </a:p>
      </dgm:t>
    </dgm:pt>
    <dgm:pt modelId="{909F2A7C-CFFA-45C3-BACD-002513F5879E}" type="parTrans" cxnId="{3BB0152C-4C09-4525-9885-3D03866458C0}">
      <dgm:prSet/>
      <dgm:spPr/>
      <dgm:t>
        <a:bodyPr/>
        <a:lstStyle/>
        <a:p>
          <a:endParaRPr lang="ru-RU"/>
        </a:p>
      </dgm:t>
    </dgm:pt>
    <dgm:pt modelId="{7C852929-4EB9-4C7A-8AFA-E75F969DCEC7}" type="sibTrans" cxnId="{3BB0152C-4C09-4525-9885-3D03866458C0}">
      <dgm:prSet/>
      <dgm:spPr/>
      <dgm:t>
        <a:bodyPr/>
        <a:lstStyle/>
        <a:p>
          <a:endParaRPr lang="ru-RU"/>
        </a:p>
      </dgm:t>
    </dgm:pt>
    <dgm:pt modelId="{2155D1F8-78D1-4698-91DA-0CD07B6BD841}">
      <dgm:prSet custT="1"/>
      <dgm:spPr>
        <a:solidFill>
          <a:schemeClr val="accent1">
            <a:lumMod val="75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 anchor="t" anchorCtr="0"/>
        <a:lstStyle/>
        <a:p>
          <a:pPr algn="ctr"/>
          <a:r>
            <a:rPr lang="ru-RU" sz="2000" b="1" i="0" u="none" baseline="0" dirty="0">
              <a:latin typeface="Calibri" pitchFamily="34" charset="0"/>
            </a:rPr>
            <a:t>расходы на оплату коммунальных услуг по учреждениям и органам  местного самоуправления рассчитаны в соответствии с лимитами потребления ТЭР</a:t>
          </a:r>
          <a:endParaRPr lang="ru-RU" sz="2000" b="1" i="0" baseline="0" dirty="0">
            <a:latin typeface="Calibri" pitchFamily="34" charset="0"/>
          </a:endParaRPr>
        </a:p>
      </dgm:t>
    </dgm:pt>
    <dgm:pt modelId="{A0373340-3852-4D7F-B816-F6608ADEDD75}" type="parTrans" cxnId="{8EF1D02A-4E8D-4D38-BC38-6F7B32308C5D}">
      <dgm:prSet/>
      <dgm:spPr/>
      <dgm:t>
        <a:bodyPr/>
        <a:lstStyle/>
        <a:p>
          <a:endParaRPr lang="ru-RU"/>
        </a:p>
      </dgm:t>
    </dgm:pt>
    <dgm:pt modelId="{5CB0706C-799B-4102-BD8D-A1D610E1F36A}" type="sibTrans" cxnId="{8EF1D02A-4E8D-4D38-BC38-6F7B32308C5D}">
      <dgm:prSet/>
      <dgm:spPr/>
      <dgm:t>
        <a:bodyPr/>
        <a:lstStyle/>
        <a:p>
          <a:endParaRPr lang="ru-RU"/>
        </a:p>
      </dgm:t>
    </dgm:pt>
    <dgm:pt modelId="{789A8AC3-2830-4698-88A5-E476E53D1811}">
      <dgm:prSet custT="1"/>
      <dgm:spPr>
        <a:solidFill>
          <a:srgbClr val="669900"/>
        </a:solidFill>
        <a:scene3d>
          <a:camera prst="orthographicFront"/>
          <a:lightRig rig="threePt" dir="t"/>
        </a:scene3d>
        <a:sp3d>
          <a:bevelT/>
        </a:sp3d>
      </dgm:spPr>
      <dgm:t>
        <a:bodyPr anchor="t" anchorCtr="0"/>
        <a:lstStyle/>
        <a:p>
          <a:pPr algn="just">
            <a:lnSpc>
              <a:spcPts val="2200"/>
            </a:lnSpc>
            <a:spcAft>
              <a:spcPts val="0"/>
            </a:spcAft>
          </a:pPr>
          <a:r>
            <a:rPr lang="ru-RU" sz="2000" b="1" i="0" u="none" baseline="0" dirty="0">
              <a:latin typeface="+mj-lt"/>
            </a:rPr>
            <a:t>материальные затраты учреждений рассчитаны исходя из установленного федерального уровня индексации с учетом фактически сложившегося уровня инфляции в двух отчетных финансовых годах</a:t>
          </a:r>
          <a:endParaRPr lang="ru-RU" sz="2000" b="1" baseline="0" dirty="0">
            <a:solidFill>
              <a:schemeClr val="bg1"/>
            </a:solidFill>
            <a:latin typeface="+mj-lt"/>
            <a:cs typeface="Arial" pitchFamily="34" charset="0"/>
          </a:endParaRPr>
        </a:p>
      </dgm:t>
    </dgm:pt>
    <dgm:pt modelId="{9C354732-A616-44F6-9201-B750E2A3D6F9}" type="parTrans" cxnId="{E3F812C3-E161-49EA-9406-11A3C4340ED5}">
      <dgm:prSet/>
      <dgm:spPr/>
      <dgm:t>
        <a:bodyPr/>
        <a:lstStyle/>
        <a:p>
          <a:endParaRPr lang="ru-RU"/>
        </a:p>
      </dgm:t>
    </dgm:pt>
    <dgm:pt modelId="{49A0BAA3-167F-4DC8-8634-E50B0CF9B262}" type="sibTrans" cxnId="{E3F812C3-E161-49EA-9406-11A3C4340ED5}">
      <dgm:prSet/>
      <dgm:spPr/>
      <dgm:t>
        <a:bodyPr/>
        <a:lstStyle/>
        <a:p>
          <a:endParaRPr lang="ru-RU"/>
        </a:p>
      </dgm:t>
    </dgm:pt>
    <dgm:pt modelId="{823D1CFD-F18B-4E8E-9A50-1F34AA27427D}">
      <dgm:prSet custT="1"/>
      <dgm:spPr>
        <a:solidFill>
          <a:schemeClr val="accent3">
            <a:lumMod val="75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 anchor="t" anchorCtr="0"/>
        <a:lstStyle/>
        <a:p>
          <a:pPr algn="just"/>
          <a:r>
            <a:rPr lang="ru-RU" sz="2000" b="1" i="0" u="none" baseline="0" dirty="0" err="1">
              <a:latin typeface="Calibri" pitchFamily="34" charset="0"/>
            </a:rPr>
            <a:t>инвестрасходы</a:t>
          </a:r>
          <a:r>
            <a:rPr lang="ru-RU" sz="2000" b="1" i="0" u="none" baseline="0" dirty="0">
              <a:latin typeface="Calibri" pitchFamily="34" charset="0"/>
            </a:rPr>
            <a:t> и ассигнования на целевые мероприятия учтены в объемах, предусмотренных ОДЦП, с учетом упреждающей экономии на 5% по конкурсным процедурам</a:t>
          </a:r>
          <a:endParaRPr lang="ru-RU" sz="2000" b="1" i="0" baseline="0" dirty="0">
            <a:latin typeface="Calibri" pitchFamily="34" charset="0"/>
          </a:endParaRPr>
        </a:p>
      </dgm:t>
    </dgm:pt>
    <dgm:pt modelId="{47127F58-CC18-4ADF-96C2-A28B856087DE}" type="parTrans" cxnId="{09679C54-356C-4810-85FE-1EA7E3ECC0FF}">
      <dgm:prSet/>
      <dgm:spPr/>
      <dgm:t>
        <a:bodyPr/>
        <a:lstStyle/>
        <a:p>
          <a:endParaRPr lang="ru-RU"/>
        </a:p>
      </dgm:t>
    </dgm:pt>
    <dgm:pt modelId="{8FB67934-6597-488A-B858-5552FC7C2A2E}" type="sibTrans" cxnId="{09679C54-356C-4810-85FE-1EA7E3ECC0FF}">
      <dgm:prSet/>
      <dgm:spPr/>
      <dgm:t>
        <a:bodyPr/>
        <a:lstStyle/>
        <a:p>
          <a:endParaRPr lang="ru-RU"/>
        </a:p>
      </dgm:t>
    </dgm:pt>
    <dgm:pt modelId="{A5582393-F3D6-4482-BC44-EB136F938D17}">
      <dgm:prSet custT="1"/>
      <dgm:spPr>
        <a:solidFill>
          <a:schemeClr val="accent6">
            <a:lumMod val="75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 anchor="t" anchorCtr="0"/>
        <a:lstStyle/>
        <a:p>
          <a:pPr algn="ctr"/>
          <a:r>
            <a:rPr lang="ru-RU" sz="2000" b="1" i="0" baseline="0" dirty="0">
              <a:latin typeface="Calibri" pitchFamily="34" charset="0"/>
            </a:rPr>
            <a:t>расходы на социальную поддержку жителей района запланированы с учетом принципа </a:t>
          </a:r>
          <a:r>
            <a:rPr lang="ru-RU" sz="2000" b="1" i="0" baseline="0" dirty="0" err="1">
              <a:latin typeface="Calibri" pitchFamily="34" charset="0"/>
            </a:rPr>
            <a:t>адресности</a:t>
          </a:r>
          <a:endParaRPr lang="ru-RU" sz="2000" b="1" i="0" baseline="0" dirty="0">
            <a:latin typeface="Calibri" pitchFamily="34" charset="0"/>
          </a:endParaRPr>
        </a:p>
      </dgm:t>
    </dgm:pt>
    <dgm:pt modelId="{6B91CF40-79AF-47EA-83F9-21D4FBDD143A}" type="parTrans" cxnId="{A3F46860-D8BB-47CE-B43C-1F6605C28BF7}">
      <dgm:prSet/>
      <dgm:spPr/>
      <dgm:t>
        <a:bodyPr/>
        <a:lstStyle/>
        <a:p>
          <a:endParaRPr lang="ru-RU"/>
        </a:p>
      </dgm:t>
    </dgm:pt>
    <dgm:pt modelId="{C21629B1-E0F0-4A22-93AA-CBFAA05D256D}" type="sibTrans" cxnId="{A3F46860-D8BB-47CE-B43C-1F6605C28BF7}">
      <dgm:prSet/>
      <dgm:spPr/>
      <dgm:t>
        <a:bodyPr/>
        <a:lstStyle/>
        <a:p>
          <a:endParaRPr lang="ru-RU"/>
        </a:p>
      </dgm:t>
    </dgm:pt>
    <dgm:pt modelId="{B93BD566-2958-4209-8432-CA954546E04E}" type="pres">
      <dgm:prSet presAssocID="{CF72F921-CF1F-4917-BF23-DDA95D0AB3D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8C939E2-8DC1-4437-80D7-D07B3464B650}" type="pres">
      <dgm:prSet presAssocID="{400AE19A-BA96-4A42-839D-C174C17E1D9F}" presName="parentText" presStyleLbl="node1" presStyleIdx="0" presStyleCnt="5" custScaleY="91885" custLinFactNeighborY="-7714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C9926F-CA5D-4166-A14A-AE37EFA8B22E}" type="pres">
      <dgm:prSet presAssocID="{7C852929-4EB9-4C7A-8AFA-E75F969DCEC7}" presName="spacer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D2ACF03C-63E4-4892-A9F3-B4ADD3439DDE}" type="pres">
      <dgm:prSet presAssocID="{789A8AC3-2830-4698-88A5-E476E53D1811}" presName="parentText" presStyleLbl="node1" presStyleIdx="1" presStyleCnt="5" custScaleX="100000" custScaleY="97977" custLinFactNeighborY="157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3D43B6-15B7-4901-9585-E04475A351E2}" type="pres">
      <dgm:prSet presAssocID="{49A0BAA3-167F-4DC8-8634-E50B0CF9B262}" presName="spacer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1049C229-A231-4614-9679-5FD40AF8E11B}" type="pres">
      <dgm:prSet presAssocID="{2155D1F8-78D1-4698-91DA-0CD07B6BD841}" presName="parentText" presStyleLbl="node1" presStyleIdx="2" presStyleCnt="5" custScaleY="96091" custLinFactNeighborY="-4427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B3CE22-4E4C-4C23-BF2E-9BBD728AB154}" type="pres">
      <dgm:prSet presAssocID="{5CB0706C-799B-4102-BD8D-A1D610E1F36A}" presName="spacer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4DA68976-F3FF-4AC8-8ECA-BCEFC5011FDC}" type="pres">
      <dgm:prSet presAssocID="{823D1CFD-F18B-4E8E-9A50-1F34AA27427D}" presName="parentText" presStyleLbl="node1" presStyleIdx="3" presStyleCnt="5" custScaleY="94244" custLinFactNeighborY="-5696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6B75D6-2D62-470D-9C80-3228B4D88720}" type="pres">
      <dgm:prSet presAssocID="{8FB67934-6597-488A-B858-5552FC7C2A2E}" presName="spacer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1D389183-8A4D-4148-8535-0B968FF3937D}" type="pres">
      <dgm:prSet presAssocID="{A5582393-F3D6-4482-BC44-EB136F938D17}" presName="parentText" presStyleLbl="node1" presStyleIdx="4" presStyleCnt="5" custScaleY="75655" custLinFactNeighborY="-2328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165C2D4-5D1F-430E-BF77-74A9681592D8}" type="presOf" srcId="{CF72F921-CF1F-4917-BF23-DDA95D0AB3D6}" destId="{B93BD566-2958-4209-8432-CA954546E04E}" srcOrd="0" destOrd="0" presId="urn:microsoft.com/office/officeart/2005/8/layout/vList2"/>
    <dgm:cxn modelId="{103EF2AE-FD1D-4B5B-8027-FCE50EEB20FD}" type="presOf" srcId="{823D1CFD-F18B-4E8E-9A50-1F34AA27427D}" destId="{4DA68976-F3FF-4AC8-8ECA-BCEFC5011FDC}" srcOrd="0" destOrd="0" presId="urn:microsoft.com/office/officeart/2005/8/layout/vList2"/>
    <dgm:cxn modelId="{4114C9CD-E992-439A-B091-5C668FF464BC}" type="presOf" srcId="{2155D1F8-78D1-4698-91DA-0CD07B6BD841}" destId="{1049C229-A231-4614-9679-5FD40AF8E11B}" srcOrd="0" destOrd="0" presId="urn:microsoft.com/office/officeart/2005/8/layout/vList2"/>
    <dgm:cxn modelId="{E3F812C3-E161-49EA-9406-11A3C4340ED5}" srcId="{CF72F921-CF1F-4917-BF23-DDA95D0AB3D6}" destId="{789A8AC3-2830-4698-88A5-E476E53D1811}" srcOrd="1" destOrd="0" parTransId="{9C354732-A616-44F6-9201-B750E2A3D6F9}" sibTransId="{49A0BAA3-167F-4DC8-8634-E50B0CF9B262}"/>
    <dgm:cxn modelId="{69318275-7694-43F7-BE21-BF316412FE39}" type="presOf" srcId="{A5582393-F3D6-4482-BC44-EB136F938D17}" destId="{1D389183-8A4D-4148-8535-0B968FF3937D}" srcOrd="0" destOrd="0" presId="urn:microsoft.com/office/officeart/2005/8/layout/vList2"/>
    <dgm:cxn modelId="{A3F46860-D8BB-47CE-B43C-1F6605C28BF7}" srcId="{CF72F921-CF1F-4917-BF23-DDA95D0AB3D6}" destId="{A5582393-F3D6-4482-BC44-EB136F938D17}" srcOrd="4" destOrd="0" parTransId="{6B91CF40-79AF-47EA-83F9-21D4FBDD143A}" sibTransId="{C21629B1-E0F0-4A22-93AA-CBFAA05D256D}"/>
    <dgm:cxn modelId="{8CC529B4-2613-4727-AFAA-8732E22B3D5E}" type="presOf" srcId="{400AE19A-BA96-4A42-839D-C174C17E1D9F}" destId="{18C939E2-8DC1-4437-80D7-D07B3464B650}" srcOrd="0" destOrd="0" presId="urn:microsoft.com/office/officeart/2005/8/layout/vList2"/>
    <dgm:cxn modelId="{3BB0152C-4C09-4525-9885-3D03866458C0}" srcId="{CF72F921-CF1F-4917-BF23-DDA95D0AB3D6}" destId="{400AE19A-BA96-4A42-839D-C174C17E1D9F}" srcOrd="0" destOrd="0" parTransId="{909F2A7C-CFFA-45C3-BACD-002513F5879E}" sibTransId="{7C852929-4EB9-4C7A-8AFA-E75F969DCEC7}"/>
    <dgm:cxn modelId="{09679C54-356C-4810-85FE-1EA7E3ECC0FF}" srcId="{CF72F921-CF1F-4917-BF23-DDA95D0AB3D6}" destId="{823D1CFD-F18B-4E8E-9A50-1F34AA27427D}" srcOrd="3" destOrd="0" parTransId="{47127F58-CC18-4ADF-96C2-A28B856087DE}" sibTransId="{8FB67934-6597-488A-B858-5552FC7C2A2E}"/>
    <dgm:cxn modelId="{8EF1D02A-4E8D-4D38-BC38-6F7B32308C5D}" srcId="{CF72F921-CF1F-4917-BF23-DDA95D0AB3D6}" destId="{2155D1F8-78D1-4698-91DA-0CD07B6BD841}" srcOrd="2" destOrd="0" parTransId="{A0373340-3852-4D7F-B816-F6608ADEDD75}" sibTransId="{5CB0706C-799B-4102-BD8D-A1D610E1F36A}"/>
    <dgm:cxn modelId="{0E871264-932C-4F13-9B4E-ECA38448639D}" type="presOf" srcId="{789A8AC3-2830-4698-88A5-E476E53D1811}" destId="{D2ACF03C-63E4-4892-A9F3-B4ADD3439DDE}" srcOrd="0" destOrd="0" presId="urn:microsoft.com/office/officeart/2005/8/layout/vList2"/>
    <dgm:cxn modelId="{CCC1E7D7-44B2-420E-A35E-62FEAC78948E}" type="presParOf" srcId="{B93BD566-2958-4209-8432-CA954546E04E}" destId="{18C939E2-8DC1-4437-80D7-D07B3464B650}" srcOrd="0" destOrd="0" presId="urn:microsoft.com/office/officeart/2005/8/layout/vList2"/>
    <dgm:cxn modelId="{1A3D6F05-5E4F-4FC7-A5FC-CB9251A7763F}" type="presParOf" srcId="{B93BD566-2958-4209-8432-CA954546E04E}" destId="{73C9926F-CA5D-4166-A14A-AE37EFA8B22E}" srcOrd="1" destOrd="0" presId="urn:microsoft.com/office/officeart/2005/8/layout/vList2"/>
    <dgm:cxn modelId="{CC031D84-E094-4EB0-9805-0C37CB029850}" type="presParOf" srcId="{B93BD566-2958-4209-8432-CA954546E04E}" destId="{D2ACF03C-63E4-4892-A9F3-B4ADD3439DDE}" srcOrd="2" destOrd="0" presId="urn:microsoft.com/office/officeart/2005/8/layout/vList2"/>
    <dgm:cxn modelId="{2F3EC907-0812-4440-A3C2-859D35A1EFFE}" type="presParOf" srcId="{B93BD566-2958-4209-8432-CA954546E04E}" destId="{4D3D43B6-15B7-4901-9585-E04475A351E2}" srcOrd="3" destOrd="0" presId="urn:microsoft.com/office/officeart/2005/8/layout/vList2"/>
    <dgm:cxn modelId="{57AEAFD5-A4D0-4394-92DB-6A57C33B0849}" type="presParOf" srcId="{B93BD566-2958-4209-8432-CA954546E04E}" destId="{1049C229-A231-4614-9679-5FD40AF8E11B}" srcOrd="4" destOrd="0" presId="urn:microsoft.com/office/officeart/2005/8/layout/vList2"/>
    <dgm:cxn modelId="{6C70E640-49B0-4583-8F62-C302BF945434}" type="presParOf" srcId="{B93BD566-2958-4209-8432-CA954546E04E}" destId="{9CB3CE22-4E4C-4C23-BF2E-9BBD728AB154}" srcOrd="5" destOrd="0" presId="urn:microsoft.com/office/officeart/2005/8/layout/vList2"/>
    <dgm:cxn modelId="{D723C6A1-8027-4E26-B973-7E54F73A2F33}" type="presParOf" srcId="{B93BD566-2958-4209-8432-CA954546E04E}" destId="{4DA68976-F3FF-4AC8-8ECA-BCEFC5011FDC}" srcOrd="6" destOrd="0" presId="urn:microsoft.com/office/officeart/2005/8/layout/vList2"/>
    <dgm:cxn modelId="{59FF766F-640C-48DB-9B68-E6C3E7454FA2}" type="presParOf" srcId="{B93BD566-2958-4209-8432-CA954546E04E}" destId="{E36B75D6-2D62-470D-9C80-3228B4D88720}" srcOrd="7" destOrd="0" presId="urn:microsoft.com/office/officeart/2005/8/layout/vList2"/>
    <dgm:cxn modelId="{22CE9EE7-2434-465F-8CA9-9F18FF425E1E}" type="presParOf" srcId="{B93BD566-2958-4209-8432-CA954546E04E}" destId="{1D389183-8A4D-4148-8535-0B968FF3937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C939E2-8DC1-4437-80D7-D07B3464B650}">
      <dsp:nvSpPr>
        <dsp:cNvPr id="0" name=""/>
        <dsp:cNvSpPr/>
      </dsp:nvSpPr>
      <dsp:spPr>
        <a:xfrm>
          <a:off x="0" y="18356"/>
          <a:ext cx="8568952" cy="625893"/>
        </a:xfrm>
        <a:prstGeom prst="round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u="none" kern="1200"/>
            <a:t>проведение эффективной бюджетной политики</a:t>
          </a:r>
          <a:endParaRPr lang="ru-RU" sz="2400" b="1" kern="1200"/>
        </a:p>
      </dsp:txBody>
      <dsp:txXfrm>
        <a:off x="0" y="18356"/>
        <a:ext cx="8568952" cy="625893"/>
      </dsp:txXfrm>
    </dsp:sp>
    <dsp:sp modelId="{D2ACF03C-63E4-4892-A9F3-B4ADD3439DDE}">
      <dsp:nvSpPr>
        <dsp:cNvPr id="0" name=""/>
        <dsp:cNvSpPr/>
      </dsp:nvSpPr>
      <dsp:spPr>
        <a:xfrm>
          <a:off x="0" y="675254"/>
          <a:ext cx="8568952" cy="969492"/>
        </a:xfrm>
        <a:prstGeom prst="roundRect">
          <a:avLst/>
        </a:prstGeom>
        <a:solidFill>
          <a:srgbClr val="6699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ts val="2200"/>
            </a:lnSpc>
            <a:spcBef>
              <a:spcPct val="0"/>
            </a:spcBef>
            <a:spcAft>
              <a:spcPts val="0"/>
            </a:spcAft>
          </a:pPr>
          <a:r>
            <a:rPr lang="ru-RU" sz="2400" b="1" i="0" u="none" kern="1200" dirty="0">
              <a:solidFill>
                <a:schemeClr val="bg1"/>
              </a:solidFill>
              <a:latin typeface="+mn-lt"/>
              <a:cs typeface="Arial" pitchFamily="34" charset="0"/>
            </a:rPr>
            <a:t>формирование устойчивой собственной доходной базы </a:t>
          </a:r>
        </a:p>
        <a:p>
          <a:pPr lvl="0" algn="ctr" defTabSz="1066800">
            <a:lnSpc>
              <a:spcPts val="2200"/>
            </a:lnSpc>
            <a:spcBef>
              <a:spcPct val="0"/>
            </a:spcBef>
            <a:spcAft>
              <a:spcPts val="0"/>
            </a:spcAft>
          </a:pPr>
          <a:r>
            <a:rPr lang="ru-RU" sz="2400" b="1" i="0" u="none" kern="1200" dirty="0">
              <a:solidFill>
                <a:schemeClr val="bg1"/>
              </a:solidFill>
              <a:latin typeface="+mn-lt"/>
              <a:cs typeface="Arial" pitchFamily="34" charset="0"/>
            </a:rPr>
            <a:t>и создание стимулов по ее наращиванию</a:t>
          </a:r>
          <a:endParaRPr lang="ru-RU" sz="2400" b="1" kern="1200" dirty="0">
            <a:solidFill>
              <a:schemeClr val="bg1"/>
            </a:solidFill>
            <a:latin typeface="+mn-lt"/>
            <a:cs typeface="Arial" pitchFamily="34" charset="0"/>
          </a:endParaRPr>
        </a:p>
      </dsp:txBody>
      <dsp:txXfrm>
        <a:off x="0" y="675254"/>
        <a:ext cx="8568952" cy="969492"/>
      </dsp:txXfrm>
    </dsp:sp>
    <dsp:sp modelId="{1049C229-A231-4614-9679-5FD40AF8E11B}">
      <dsp:nvSpPr>
        <dsp:cNvPr id="0" name=""/>
        <dsp:cNvSpPr/>
      </dsp:nvSpPr>
      <dsp:spPr>
        <a:xfrm>
          <a:off x="0" y="1658916"/>
          <a:ext cx="8568952" cy="652308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u="none" kern="1200"/>
            <a:t>обеспечение сбалансированности бюджета</a:t>
          </a:r>
          <a:endParaRPr lang="ru-RU" sz="2400" b="1" kern="1200"/>
        </a:p>
      </dsp:txBody>
      <dsp:txXfrm>
        <a:off x="0" y="1658916"/>
        <a:ext cx="8568952" cy="652308"/>
      </dsp:txXfrm>
    </dsp:sp>
    <dsp:sp modelId="{8C9AC568-77BF-4917-B5A3-41CEF7BFF291}">
      <dsp:nvSpPr>
        <dsp:cNvPr id="0" name=""/>
        <dsp:cNvSpPr/>
      </dsp:nvSpPr>
      <dsp:spPr>
        <a:xfrm>
          <a:off x="0" y="2341665"/>
          <a:ext cx="8568952" cy="654299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u="none" kern="1200"/>
            <a:t>снижение дотационности бюджета</a:t>
          </a:r>
          <a:endParaRPr lang="ru-RU" sz="2400" b="1" kern="1200"/>
        </a:p>
      </dsp:txBody>
      <dsp:txXfrm>
        <a:off x="0" y="2341665"/>
        <a:ext cx="8568952" cy="654299"/>
      </dsp:txXfrm>
    </dsp:sp>
    <dsp:sp modelId="{4DA68976-F3FF-4AC8-8ECA-BCEFC5011FDC}">
      <dsp:nvSpPr>
        <dsp:cNvPr id="0" name=""/>
        <dsp:cNvSpPr/>
      </dsp:nvSpPr>
      <dsp:spPr>
        <a:xfrm>
          <a:off x="0" y="3024413"/>
          <a:ext cx="8568952" cy="593464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u="none" kern="1200"/>
            <a:t>обеспечение взвешенной долговой политики</a:t>
          </a:r>
          <a:endParaRPr lang="ru-RU" sz="2400" b="1" kern="1200"/>
        </a:p>
      </dsp:txBody>
      <dsp:txXfrm>
        <a:off x="0" y="3024413"/>
        <a:ext cx="8568952" cy="593464"/>
      </dsp:txXfrm>
    </dsp:sp>
    <dsp:sp modelId="{1D389183-8A4D-4148-8535-0B968FF3937D}">
      <dsp:nvSpPr>
        <dsp:cNvPr id="0" name=""/>
        <dsp:cNvSpPr/>
      </dsp:nvSpPr>
      <dsp:spPr>
        <a:xfrm>
          <a:off x="0" y="3635146"/>
          <a:ext cx="8568952" cy="542385"/>
        </a:xfrm>
        <a:prstGeom prst="round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u="none" kern="1200"/>
            <a:t>программно-целевой метод бюджетного планирования</a:t>
          </a:r>
          <a:endParaRPr lang="ru-RU" sz="2400" b="1" kern="1200"/>
        </a:p>
      </dsp:txBody>
      <dsp:txXfrm>
        <a:off x="0" y="3635146"/>
        <a:ext cx="8568952" cy="542385"/>
      </dsp:txXfrm>
    </dsp:sp>
    <dsp:sp modelId="{CDA0161D-BFCD-469D-90DA-C2892C3D9559}">
      <dsp:nvSpPr>
        <dsp:cNvPr id="0" name=""/>
        <dsp:cNvSpPr/>
      </dsp:nvSpPr>
      <dsp:spPr>
        <a:xfrm>
          <a:off x="0" y="4173847"/>
          <a:ext cx="8568952" cy="6653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/>
            <a:t>обеспечение в полном объеме социальных обязательств</a:t>
          </a:r>
        </a:p>
      </dsp:txBody>
      <dsp:txXfrm>
        <a:off x="0" y="4173847"/>
        <a:ext cx="8568952" cy="66533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C939E2-8DC1-4437-80D7-D07B3464B650}">
      <dsp:nvSpPr>
        <dsp:cNvPr id="0" name=""/>
        <dsp:cNvSpPr/>
      </dsp:nvSpPr>
      <dsp:spPr>
        <a:xfrm>
          <a:off x="0" y="0"/>
          <a:ext cx="8640960" cy="996777"/>
        </a:xfrm>
        <a:prstGeom prst="round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u="none" kern="1200" baseline="0" dirty="0">
              <a:latin typeface="+mj-lt"/>
            </a:rPr>
            <a:t>поэтапное до 2018 года повышение заработной платы работников учреждений бюджетного сектора экономики в рамках реализации Указов Президента России от 7 мая и 1 июня 2012 года</a:t>
          </a:r>
          <a:endParaRPr lang="ru-RU" sz="2000" b="1" kern="1200" baseline="0" dirty="0">
            <a:latin typeface="+mj-lt"/>
          </a:endParaRPr>
        </a:p>
      </dsp:txBody>
      <dsp:txXfrm>
        <a:off x="0" y="0"/>
        <a:ext cx="8640960" cy="996777"/>
      </dsp:txXfrm>
    </dsp:sp>
    <dsp:sp modelId="{D2ACF03C-63E4-4892-A9F3-B4ADD3439DDE}">
      <dsp:nvSpPr>
        <dsp:cNvPr id="0" name=""/>
        <dsp:cNvSpPr/>
      </dsp:nvSpPr>
      <dsp:spPr>
        <a:xfrm>
          <a:off x="0" y="1080120"/>
          <a:ext cx="8640960" cy="1062863"/>
        </a:xfrm>
        <a:prstGeom prst="roundRect">
          <a:avLst/>
        </a:prstGeom>
        <a:solidFill>
          <a:srgbClr val="6699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just" defTabSz="889000">
            <a:lnSpc>
              <a:spcPts val="2200"/>
            </a:lnSpc>
            <a:spcBef>
              <a:spcPct val="0"/>
            </a:spcBef>
            <a:spcAft>
              <a:spcPts val="0"/>
            </a:spcAft>
          </a:pPr>
          <a:r>
            <a:rPr lang="ru-RU" sz="2000" b="1" i="0" u="none" kern="1200" baseline="0" dirty="0">
              <a:latin typeface="+mj-lt"/>
            </a:rPr>
            <a:t>материальные затраты учреждений рассчитаны исходя из установленного федерального уровня индексации с учетом фактически сложившегося уровня инфляции в двух отчетных финансовых годах</a:t>
          </a:r>
          <a:endParaRPr lang="ru-RU" sz="2000" b="1" kern="1200" baseline="0" dirty="0">
            <a:solidFill>
              <a:schemeClr val="bg1"/>
            </a:solidFill>
            <a:latin typeface="+mj-lt"/>
            <a:cs typeface="Arial" pitchFamily="34" charset="0"/>
          </a:endParaRPr>
        </a:p>
      </dsp:txBody>
      <dsp:txXfrm>
        <a:off x="0" y="1080120"/>
        <a:ext cx="8640960" cy="1062863"/>
      </dsp:txXfrm>
    </dsp:sp>
    <dsp:sp modelId="{1049C229-A231-4614-9679-5FD40AF8E11B}">
      <dsp:nvSpPr>
        <dsp:cNvPr id="0" name=""/>
        <dsp:cNvSpPr/>
      </dsp:nvSpPr>
      <dsp:spPr>
        <a:xfrm>
          <a:off x="0" y="2160240"/>
          <a:ext cx="8640960" cy="1042404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u="none" kern="1200" baseline="0" dirty="0">
              <a:latin typeface="Calibri" pitchFamily="34" charset="0"/>
            </a:rPr>
            <a:t>расходы на оплату коммунальных услуг по учреждениям и органам  местного самоуправления рассчитаны в соответствии с лимитами потребления ТЭР</a:t>
          </a:r>
          <a:endParaRPr lang="ru-RU" sz="2000" b="1" i="0" kern="1200" baseline="0" dirty="0">
            <a:latin typeface="Calibri" pitchFamily="34" charset="0"/>
          </a:endParaRPr>
        </a:p>
      </dsp:txBody>
      <dsp:txXfrm>
        <a:off x="0" y="2160240"/>
        <a:ext cx="8640960" cy="1042404"/>
      </dsp:txXfrm>
    </dsp:sp>
    <dsp:sp modelId="{4DA68976-F3FF-4AC8-8ECA-BCEFC5011FDC}">
      <dsp:nvSpPr>
        <dsp:cNvPr id="0" name=""/>
        <dsp:cNvSpPr/>
      </dsp:nvSpPr>
      <dsp:spPr>
        <a:xfrm>
          <a:off x="0" y="3240360"/>
          <a:ext cx="8640960" cy="1022367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u="none" kern="1200" baseline="0" dirty="0" err="1">
              <a:latin typeface="Calibri" pitchFamily="34" charset="0"/>
            </a:rPr>
            <a:t>инвестрасходы</a:t>
          </a:r>
          <a:r>
            <a:rPr lang="ru-RU" sz="2000" b="1" i="0" u="none" kern="1200" baseline="0" dirty="0">
              <a:latin typeface="Calibri" pitchFamily="34" charset="0"/>
            </a:rPr>
            <a:t> и ассигнования на целевые мероприятия учтены в объемах, предусмотренных ОДЦП, с учетом упреждающей экономии на 5% по конкурсным процедурам</a:t>
          </a:r>
          <a:endParaRPr lang="ru-RU" sz="2000" b="1" i="0" kern="1200" baseline="0" dirty="0">
            <a:latin typeface="Calibri" pitchFamily="34" charset="0"/>
          </a:endParaRPr>
        </a:p>
      </dsp:txBody>
      <dsp:txXfrm>
        <a:off x="0" y="3240360"/>
        <a:ext cx="8640960" cy="1022367"/>
      </dsp:txXfrm>
    </dsp:sp>
    <dsp:sp modelId="{1D389183-8A4D-4148-8535-0B968FF3937D}">
      <dsp:nvSpPr>
        <dsp:cNvPr id="0" name=""/>
        <dsp:cNvSpPr/>
      </dsp:nvSpPr>
      <dsp:spPr>
        <a:xfrm>
          <a:off x="0" y="4320480"/>
          <a:ext cx="8640960" cy="820712"/>
        </a:xfrm>
        <a:prstGeom prst="round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baseline="0" dirty="0">
              <a:latin typeface="Calibri" pitchFamily="34" charset="0"/>
            </a:rPr>
            <a:t>расходы на социальную поддержку жителей района запланированы с учетом принципа </a:t>
          </a:r>
          <a:r>
            <a:rPr lang="ru-RU" sz="2000" b="1" i="0" kern="1200" baseline="0" dirty="0" err="1">
              <a:latin typeface="Calibri" pitchFamily="34" charset="0"/>
            </a:rPr>
            <a:t>адресности</a:t>
          </a:r>
          <a:endParaRPr lang="ru-RU" sz="2000" b="1" i="0" kern="1200" baseline="0" dirty="0">
            <a:latin typeface="Calibri" pitchFamily="34" charset="0"/>
          </a:endParaRPr>
        </a:p>
      </dsp:txBody>
      <dsp:txXfrm>
        <a:off x="0" y="4320480"/>
        <a:ext cx="8640960" cy="8207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0.88322</cdr:x>
      <cdr:y>0.05369</cdr:y>
    </cdr:from>
    <cdr:to>
      <cdr:x>1</cdr:x>
      <cdr:y>0.17673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8895645" y="270933"/>
          <a:ext cx="1162756" cy="6208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4BCC-AF8D-4AF7-A8C4-811B340EA73B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8DA58-1604-4B59-AC7D-DE21C35D0E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4BCC-AF8D-4AF7-A8C4-811B340EA73B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8DA58-1604-4B59-AC7D-DE21C35D0E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4BCC-AF8D-4AF7-A8C4-811B340EA73B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8DA58-1604-4B59-AC7D-DE21C35D0E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4BCC-AF8D-4AF7-A8C4-811B340EA73B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8DA58-1604-4B59-AC7D-DE21C35D0E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4BCC-AF8D-4AF7-A8C4-811B340EA73B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8DA58-1604-4B59-AC7D-DE21C35D0E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4BCC-AF8D-4AF7-A8C4-811B340EA73B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8DA58-1604-4B59-AC7D-DE21C35D0E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4BCC-AF8D-4AF7-A8C4-811B340EA73B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8DA58-1604-4B59-AC7D-DE21C35D0E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4BCC-AF8D-4AF7-A8C4-811B340EA73B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8DA58-1604-4B59-AC7D-DE21C35D0E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4BCC-AF8D-4AF7-A8C4-811B340EA73B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8DA58-1604-4B59-AC7D-DE21C35D0E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4BCC-AF8D-4AF7-A8C4-811B340EA73B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8DA58-1604-4B59-AC7D-DE21C35D0E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4BCC-AF8D-4AF7-A8C4-811B340EA73B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8DA58-1604-4B59-AC7D-DE21C35D0E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84BCC-AF8D-4AF7-A8C4-811B340EA73B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8DA58-1604-4B59-AC7D-DE21C35D0E8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764704"/>
            <a:ext cx="8568952" cy="720080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Основные принципы формирования бюджета Орловского района на 2013 год и на плановый период 2014 и 2015 годов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052736"/>
            <a:ext cx="8568952" cy="5544616"/>
          </a:xfrm>
        </p:spPr>
        <p:txBody>
          <a:bodyPr>
            <a:normAutofit/>
          </a:bodyPr>
          <a:lstStyle/>
          <a:p>
            <a:endParaRPr lang="ru-RU" sz="16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323528" y="1412776"/>
          <a:ext cx="8568952" cy="51845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Расходы бюджета Орловского района в 2013 году</a:t>
            </a:r>
            <a:r>
              <a:rPr lang="ru-RU" sz="2800" dirty="0" smtClean="0">
                <a:solidFill>
                  <a:srgbClr val="C00000"/>
                </a:solidFill>
              </a:rPr>
              <a:t/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742290,4 тыс.рублей</a:t>
            </a:r>
            <a:endParaRPr lang="ru-RU" sz="2800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68413"/>
          <a:ext cx="8229600" cy="4857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002060"/>
                </a:solidFill>
              </a:rPr>
              <a:t>Расходы бюджета Орловского района в 2012-2015 </a:t>
            </a:r>
            <a:r>
              <a:rPr lang="ru-RU" sz="3100" b="1" dirty="0" smtClean="0">
                <a:solidFill>
                  <a:srgbClr val="002060"/>
                </a:solidFill>
              </a:rPr>
              <a:t>годах</a:t>
            </a:r>
            <a:r>
              <a:rPr lang="en-US" sz="3100" b="1" dirty="0" smtClean="0">
                <a:solidFill>
                  <a:srgbClr val="002060"/>
                </a:solidFill>
              </a:rPr>
              <a:t> </a:t>
            </a:r>
            <a:r>
              <a:rPr lang="ru-RU" sz="3100" b="1" dirty="0" smtClean="0">
                <a:solidFill>
                  <a:srgbClr val="C00000"/>
                </a:solidFill>
              </a:rPr>
              <a:t>на образование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	</a:t>
            </a:r>
            <a:r>
              <a:rPr lang="en-US" sz="1800" dirty="0" smtClean="0"/>
              <a:t>						</a:t>
            </a:r>
            <a:r>
              <a:rPr lang="ru-RU" sz="1800" b="1" dirty="0" smtClean="0">
                <a:solidFill>
                  <a:srgbClr val="002060"/>
                </a:solidFill>
              </a:rPr>
              <a:t>(</a:t>
            </a:r>
            <a:r>
              <a:rPr lang="ru-RU" sz="1800" b="1" dirty="0" smtClean="0">
                <a:solidFill>
                  <a:srgbClr val="002060"/>
                </a:solidFill>
              </a:rPr>
              <a:t>тыс. рублей</a:t>
            </a:r>
            <a:r>
              <a:rPr lang="ru-RU" sz="1800" b="1" dirty="0" smtClean="0">
                <a:solidFill>
                  <a:srgbClr val="002060"/>
                </a:solidFill>
              </a:rPr>
              <a:t>)</a:t>
            </a:r>
            <a:endParaRPr lang="ru-RU" sz="1800" dirty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388" y="1341438"/>
          <a:ext cx="8785225" cy="51839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002060"/>
                </a:solidFill>
              </a:rPr>
              <a:t>Динамика расходов бюджета </a:t>
            </a:r>
            <a:r>
              <a:rPr lang="ru-RU" sz="3100" b="1" dirty="0" smtClean="0">
                <a:solidFill>
                  <a:srgbClr val="002060"/>
                </a:solidFill>
              </a:rPr>
              <a:t>Орловского </a:t>
            </a:r>
            <a:r>
              <a:rPr lang="ru-RU" sz="3100" b="1" dirty="0" smtClean="0">
                <a:solidFill>
                  <a:srgbClr val="002060"/>
                </a:solidFill>
              </a:rPr>
              <a:t>района в 2012-2015 </a:t>
            </a:r>
            <a:r>
              <a:rPr lang="ru-RU" sz="3100" b="1" dirty="0" smtClean="0">
                <a:solidFill>
                  <a:srgbClr val="002060"/>
                </a:solidFill>
              </a:rPr>
              <a:t>годах</a:t>
            </a:r>
            <a:r>
              <a:rPr lang="en-US" sz="3100" b="1" dirty="0" smtClean="0">
                <a:solidFill>
                  <a:srgbClr val="002060"/>
                </a:solidFill>
              </a:rPr>
              <a:t> </a:t>
            </a:r>
            <a:r>
              <a:rPr lang="ru-RU" sz="3100" b="1" dirty="0" smtClean="0">
                <a:solidFill>
                  <a:srgbClr val="C00000"/>
                </a:solidFill>
              </a:rPr>
              <a:t>на культуру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en-US" sz="1800" dirty="0" smtClean="0"/>
              <a:t>							</a:t>
            </a:r>
            <a:r>
              <a:rPr lang="ru-RU" sz="1800" b="1" dirty="0" smtClean="0">
                <a:solidFill>
                  <a:srgbClr val="002060"/>
                </a:solidFill>
              </a:rPr>
              <a:t>(</a:t>
            </a:r>
            <a:r>
              <a:rPr lang="ru-RU" sz="1800" b="1" dirty="0" smtClean="0">
                <a:solidFill>
                  <a:srgbClr val="002060"/>
                </a:solidFill>
              </a:rPr>
              <a:t>тыс. рублей</a:t>
            </a:r>
            <a:r>
              <a:rPr lang="ru-RU" sz="1800" b="1" dirty="0" smtClean="0">
                <a:solidFill>
                  <a:srgbClr val="002060"/>
                </a:solidFill>
              </a:rPr>
              <a:t>)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388" y="1600200"/>
          <a:ext cx="8964612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002060"/>
                </a:solidFill>
              </a:rPr>
              <a:t>Динамика расходов </a:t>
            </a:r>
            <a:r>
              <a:rPr lang="ru-RU" sz="3100" b="1" dirty="0" smtClean="0">
                <a:solidFill>
                  <a:srgbClr val="002060"/>
                </a:solidFill>
              </a:rPr>
              <a:t>бюджета</a:t>
            </a:r>
            <a:r>
              <a:rPr lang="en-US" sz="3100" b="1" dirty="0" smtClean="0">
                <a:solidFill>
                  <a:srgbClr val="002060"/>
                </a:solidFill>
              </a:rPr>
              <a:t> </a:t>
            </a:r>
            <a:r>
              <a:rPr lang="ru-RU" sz="3100" b="1" dirty="0" smtClean="0">
                <a:solidFill>
                  <a:srgbClr val="002060"/>
                </a:solidFill>
              </a:rPr>
              <a:t>Орловского </a:t>
            </a:r>
            <a:r>
              <a:rPr lang="ru-RU" sz="3100" b="1" dirty="0" smtClean="0">
                <a:solidFill>
                  <a:srgbClr val="002060"/>
                </a:solidFill>
              </a:rPr>
              <a:t>района </a:t>
            </a:r>
            <a:r>
              <a:rPr lang="ru-RU" sz="3100" b="1" dirty="0" smtClean="0">
                <a:solidFill>
                  <a:srgbClr val="002060"/>
                </a:solidFill>
              </a:rPr>
              <a:t>в</a:t>
            </a:r>
            <a:r>
              <a:rPr lang="en-US" sz="3100" b="1" dirty="0" smtClean="0">
                <a:solidFill>
                  <a:srgbClr val="002060"/>
                </a:solidFill>
              </a:rPr>
              <a:t>  </a:t>
            </a:r>
            <a:r>
              <a:rPr lang="ru-RU" sz="3100" b="1" dirty="0" smtClean="0">
                <a:solidFill>
                  <a:srgbClr val="002060"/>
                </a:solidFill>
              </a:rPr>
              <a:t>2012-2015 годах</a:t>
            </a:r>
            <a:r>
              <a:rPr lang="en-US" sz="3100" b="1" dirty="0" smtClean="0">
                <a:solidFill>
                  <a:srgbClr val="002060"/>
                </a:solidFill>
              </a:rPr>
              <a:t> </a:t>
            </a:r>
            <a:r>
              <a:rPr lang="ru-RU" sz="3100" b="1" dirty="0" smtClean="0">
                <a:solidFill>
                  <a:srgbClr val="002060"/>
                </a:solidFill>
              </a:rPr>
              <a:t>на </a:t>
            </a:r>
            <a:r>
              <a:rPr lang="ru-RU" sz="3100" b="1" dirty="0" smtClean="0">
                <a:solidFill>
                  <a:srgbClr val="C00000"/>
                </a:solidFill>
              </a:rPr>
              <a:t>социальную политику</a:t>
            </a:r>
            <a:r>
              <a:rPr lang="ru-RU" sz="3100" dirty="0" smtClean="0">
                <a:solidFill>
                  <a:srgbClr val="C00000"/>
                </a:solidFill>
              </a:rPr>
              <a:t/>
            </a:r>
            <a:br>
              <a:rPr lang="ru-RU" sz="3100" dirty="0" smtClean="0">
                <a:solidFill>
                  <a:srgbClr val="C00000"/>
                </a:solidFill>
              </a:rPr>
            </a:br>
            <a:r>
              <a:rPr lang="en-US" sz="1800" dirty="0" smtClean="0">
                <a:solidFill>
                  <a:srgbClr val="C00000"/>
                </a:solidFill>
              </a:rPr>
              <a:t>							</a:t>
            </a:r>
            <a:r>
              <a:rPr lang="ru-RU" sz="1800" b="1" dirty="0" smtClean="0">
                <a:solidFill>
                  <a:srgbClr val="002060"/>
                </a:solidFill>
              </a:rPr>
              <a:t>(</a:t>
            </a:r>
            <a:r>
              <a:rPr lang="ru-RU" sz="1800" b="1" dirty="0" smtClean="0">
                <a:solidFill>
                  <a:srgbClr val="002060"/>
                </a:solidFill>
              </a:rPr>
              <a:t>тыс. рублей</a:t>
            </a:r>
            <a:r>
              <a:rPr lang="ru-RU" sz="1800" b="1" dirty="0" smtClean="0">
                <a:solidFill>
                  <a:srgbClr val="002060"/>
                </a:solidFill>
              </a:rPr>
              <a:t>)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412776"/>
          <a:ext cx="8712968" cy="4968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Расходы бюджета Орловского района</a:t>
            </a:r>
            <a:r>
              <a:rPr lang="ru-RU" sz="3200" dirty="0" smtClean="0">
                <a:solidFill>
                  <a:srgbClr val="002060"/>
                </a:solidFill>
              </a:rPr>
              <a:t/>
            </a:r>
            <a:br>
              <a:rPr lang="ru-RU" sz="3200" dirty="0" smtClean="0">
                <a:solidFill>
                  <a:srgbClr val="002060"/>
                </a:solidFill>
              </a:rPr>
            </a:br>
            <a:r>
              <a:rPr lang="ru-RU" sz="3200" b="1" dirty="0" smtClean="0">
                <a:solidFill>
                  <a:srgbClr val="002060"/>
                </a:solidFill>
              </a:rPr>
              <a:t> на реализацию </a:t>
            </a:r>
            <a:r>
              <a:rPr lang="ru-RU" sz="3200" b="1" dirty="0" smtClean="0">
                <a:solidFill>
                  <a:srgbClr val="C00000"/>
                </a:solidFill>
              </a:rPr>
              <a:t>муниципальных программ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en-US" sz="2800" dirty="0" smtClean="0"/>
              <a:t>							</a:t>
            </a:r>
            <a:r>
              <a:rPr lang="ru-RU" sz="1600" b="1" dirty="0" smtClean="0">
                <a:solidFill>
                  <a:srgbClr val="002060"/>
                </a:solidFill>
              </a:rPr>
              <a:t>(</a:t>
            </a:r>
            <a:r>
              <a:rPr lang="ru-RU" sz="1600" b="1" dirty="0" smtClean="0">
                <a:solidFill>
                  <a:srgbClr val="002060"/>
                </a:solidFill>
              </a:rPr>
              <a:t>тыс. рублей)</a:t>
            </a:r>
            <a:endParaRPr lang="ru-RU" sz="1600" dirty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340768"/>
          <a:ext cx="889248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Расходы бюджета Орловского района</a:t>
            </a:r>
            <a:r>
              <a:rPr lang="ru-RU" sz="3600" dirty="0" smtClean="0">
                <a:solidFill>
                  <a:srgbClr val="002060"/>
                </a:solidFill>
              </a:rPr>
              <a:t/>
            </a:r>
            <a:br>
              <a:rPr lang="ru-RU" sz="3600" dirty="0" smtClean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002060"/>
                </a:solidFill>
              </a:rPr>
              <a:t> на </a:t>
            </a:r>
            <a:r>
              <a:rPr lang="ru-RU" sz="3600" b="1" dirty="0" smtClean="0">
                <a:solidFill>
                  <a:srgbClr val="C00000"/>
                </a:solidFill>
              </a:rPr>
              <a:t>дорожное </a:t>
            </a:r>
            <a:r>
              <a:rPr lang="ru-RU" sz="3600" b="1" dirty="0" smtClean="0">
                <a:solidFill>
                  <a:srgbClr val="C00000"/>
                </a:solidFill>
              </a:rPr>
              <a:t>хозяйство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1800" b="1" dirty="0" smtClean="0"/>
              <a:t>	</a:t>
            </a:r>
            <a:r>
              <a:rPr lang="en-US" sz="1800" dirty="0" smtClean="0"/>
              <a:t>						</a:t>
            </a:r>
            <a:r>
              <a:rPr lang="ru-RU" sz="1800" b="1" dirty="0" smtClean="0">
                <a:solidFill>
                  <a:srgbClr val="002060"/>
                </a:solidFill>
              </a:rPr>
              <a:t>(</a:t>
            </a:r>
            <a:r>
              <a:rPr lang="ru-RU" sz="1800" b="1" dirty="0" smtClean="0">
                <a:solidFill>
                  <a:srgbClr val="002060"/>
                </a:solidFill>
              </a:rPr>
              <a:t>тыс. рублей)</a:t>
            </a:r>
            <a:r>
              <a:rPr lang="ru-RU" sz="1800" dirty="0" smtClean="0">
                <a:solidFill>
                  <a:srgbClr val="002060"/>
                </a:solidFill>
              </a:rPr>
              <a:t/>
            </a:r>
            <a:br>
              <a:rPr lang="ru-RU" sz="1800" dirty="0" smtClean="0">
                <a:solidFill>
                  <a:srgbClr val="002060"/>
                </a:solidFill>
              </a:rPr>
            </a:br>
            <a:endParaRPr lang="ru-RU" sz="1800" dirty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Основные параметры проекта бюджета Орловского района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2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«О бюджете на 2013 год и на плановый период 2014 и 2015 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</a:rPr>
              <a:t>годов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sz="2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600" b="1" dirty="0"/>
              <a:t>(тыс. рублей)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1340768"/>
          <a:ext cx="8496943" cy="513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9411"/>
                <a:gridCol w="1462720"/>
                <a:gridCol w="1385735"/>
                <a:gridCol w="1392180"/>
                <a:gridCol w="1176897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F243E"/>
                          </a:solidFill>
                          <a:latin typeface="Calibri"/>
                          <a:ea typeface="Times New Roman"/>
                        </a:rPr>
                        <a:t>2012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F243E"/>
                          </a:solidFill>
                          <a:latin typeface="Calibri"/>
                          <a:ea typeface="Times New Roman"/>
                        </a:rPr>
                        <a:t>2013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F243E"/>
                          </a:solidFill>
                          <a:latin typeface="Calibri"/>
                          <a:ea typeface="Times New Roman"/>
                        </a:rPr>
                        <a:t>2014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F243E"/>
                          </a:solidFill>
                          <a:latin typeface="Calibri"/>
                          <a:ea typeface="Times New Roman"/>
                        </a:rPr>
                        <a:t>2015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B050"/>
                          </a:solidFill>
                          <a:latin typeface="Calibri"/>
                          <a:ea typeface="Times New Roman"/>
                        </a:rPr>
                        <a:t>I</a:t>
                      </a:r>
                      <a:r>
                        <a:rPr lang="ru-RU" sz="2400" b="1" dirty="0">
                          <a:solidFill>
                            <a:srgbClr val="00B050"/>
                          </a:solidFill>
                          <a:latin typeface="Calibri"/>
                          <a:ea typeface="Times New Roman"/>
                        </a:rPr>
                        <a:t>. Доходы, всего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B050"/>
                          </a:solidFill>
                          <a:latin typeface="Calibri"/>
                          <a:ea typeface="Times New Roman"/>
                        </a:rPr>
                        <a:t>724328,3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B050"/>
                          </a:solidFill>
                          <a:latin typeface="Calibri"/>
                          <a:ea typeface="Times New Roman"/>
                        </a:rPr>
                        <a:t>740630,4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B050"/>
                          </a:solidFill>
                          <a:latin typeface="Calibri"/>
                          <a:ea typeface="Times New Roman"/>
                        </a:rPr>
                        <a:t>825290,9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B050"/>
                          </a:solidFill>
                          <a:latin typeface="Calibri"/>
                          <a:ea typeface="Times New Roman"/>
                        </a:rPr>
                        <a:t>900883,3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Times New Roman"/>
                        </a:rPr>
                        <a:t>из них: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70C0"/>
                          </a:solidFill>
                          <a:latin typeface="Calibri"/>
                          <a:ea typeface="Times New Roman"/>
                        </a:rPr>
                        <a:t>Налоговые и неналоговые доходы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</a:rPr>
                        <a:t>172561,2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</a:rPr>
                        <a:t>189968,0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</a:rPr>
                        <a:t>208607,7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70C0"/>
                          </a:solidFill>
                          <a:latin typeface="Calibri"/>
                          <a:ea typeface="Times New Roman"/>
                        </a:rPr>
                        <a:t>230935,4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70C0"/>
                          </a:solidFill>
                          <a:latin typeface="Calibri"/>
                          <a:ea typeface="Times New Roman"/>
                        </a:rPr>
                        <a:t>Безвозмездные поступления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70C0"/>
                          </a:solidFill>
                          <a:latin typeface="Calibri"/>
                          <a:ea typeface="Times New Roman"/>
                        </a:rPr>
                        <a:t>551767,1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</a:rPr>
                        <a:t>550662,4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</a:rPr>
                        <a:t>616683,2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</a:rPr>
                        <a:t>669947,9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B050"/>
                          </a:solidFill>
                          <a:latin typeface="Calibri"/>
                          <a:ea typeface="Times New Roman"/>
                        </a:rPr>
                        <a:t>II.</a:t>
                      </a:r>
                      <a:r>
                        <a:rPr lang="ru-RU" sz="2400" b="1">
                          <a:solidFill>
                            <a:srgbClr val="00B050"/>
                          </a:solidFill>
                          <a:latin typeface="Calibri"/>
                          <a:ea typeface="Times New Roman"/>
                        </a:rPr>
                        <a:t> Расходы, всего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B050"/>
                          </a:solidFill>
                          <a:latin typeface="Calibri"/>
                          <a:ea typeface="Times New Roman"/>
                        </a:rPr>
                        <a:t>725828,3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B050"/>
                          </a:solidFill>
                          <a:latin typeface="Calibri"/>
                          <a:ea typeface="Times New Roman"/>
                        </a:rPr>
                        <a:t>742290,4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B050"/>
                          </a:solidFill>
                          <a:latin typeface="Calibri"/>
                          <a:ea typeface="Times New Roman"/>
                        </a:rPr>
                        <a:t>827290,9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B050"/>
                          </a:solidFill>
                          <a:latin typeface="Calibri"/>
                          <a:ea typeface="Times New Roman"/>
                        </a:rPr>
                        <a:t>903383,3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70C0"/>
                          </a:solidFill>
                          <a:latin typeface="Calibri"/>
                          <a:ea typeface="Times New Roman"/>
                        </a:rPr>
                        <a:t>III.</a:t>
                      </a:r>
                      <a:r>
                        <a:rPr lang="ru-RU" sz="2400" b="1">
                          <a:solidFill>
                            <a:srgbClr val="0070C0"/>
                          </a:solidFill>
                          <a:latin typeface="Calibri"/>
                          <a:ea typeface="Times New Roman"/>
                        </a:rPr>
                        <a:t> Дефицит (-), профицит (+)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70C0"/>
                          </a:solidFill>
                          <a:latin typeface="Calibri"/>
                          <a:ea typeface="Times New Roman"/>
                        </a:rPr>
                        <a:t>-1500,0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70C0"/>
                          </a:solidFill>
                          <a:latin typeface="Calibri"/>
                          <a:ea typeface="Times New Roman"/>
                        </a:rPr>
                        <a:t>-1660,0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</a:rPr>
                        <a:t>-2000,0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</a:rPr>
                        <a:t>-2500,0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B050"/>
                          </a:solidFill>
                          <a:latin typeface="Calibri"/>
                          <a:ea typeface="Times New Roman"/>
                        </a:rPr>
                        <a:t>VI.</a:t>
                      </a:r>
                      <a:r>
                        <a:rPr lang="ru-RU" sz="2400" b="1">
                          <a:solidFill>
                            <a:srgbClr val="00B050"/>
                          </a:solidFill>
                          <a:latin typeface="Calibri"/>
                          <a:ea typeface="Times New Roman"/>
                        </a:rPr>
                        <a:t> Источники финансирования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B050"/>
                          </a:solidFill>
                          <a:latin typeface="Calibri"/>
                          <a:ea typeface="Times New Roman"/>
                        </a:rPr>
                        <a:t>1500,0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B050"/>
                          </a:solidFill>
                          <a:latin typeface="Calibri"/>
                          <a:ea typeface="Times New Roman"/>
                        </a:rPr>
                        <a:t>1660,0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B050"/>
                          </a:solidFill>
                          <a:latin typeface="Calibri"/>
                          <a:ea typeface="Times New Roman"/>
                        </a:rPr>
                        <a:t>2000,0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B050"/>
                          </a:solidFill>
                          <a:latin typeface="Calibri"/>
                          <a:ea typeface="Times New Roman"/>
                        </a:rPr>
                        <a:t>2500,0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22114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Динамика доходов консолидированного бюджета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и бюджета муниципального  Орловского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района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</a:t>
            </a:r>
            <a:r>
              <a:rPr lang="ru-RU" sz="1600" dirty="0"/>
              <a:t>. </a:t>
            </a:r>
            <a:r>
              <a:rPr lang="ru-RU" sz="1600" dirty="0" smtClean="0"/>
              <a:t>рублей</a:t>
            </a:r>
            <a:r>
              <a:rPr lang="en-US" sz="1600" dirty="0" smtClean="0"/>
              <a:t>)</a:t>
            </a:r>
            <a:endParaRPr lang="ru-RU" sz="1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388" y="1412875"/>
          <a:ext cx="8713787" cy="5111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chemeClr val="tx2">
                    <a:lumMod val="75000"/>
                  </a:schemeClr>
                </a:solidFill>
              </a:rPr>
              <a:t>Структура собственных доходов</a:t>
            </a:r>
            <a:r>
              <a:rPr lang="ru-RU" sz="27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700" b="1" dirty="0">
                <a:solidFill>
                  <a:schemeClr val="tx2">
                    <a:lumMod val="75000"/>
                  </a:schemeClr>
                </a:solidFill>
              </a:rPr>
              <a:t>Орловского муниципального района в 2013 </a:t>
            </a:r>
            <a:r>
              <a:rPr lang="ru-RU" sz="2700" b="1" dirty="0" smtClean="0">
                <a:solidFill>
                  <a:schemeClr val="tx2">
                    <a:lumMod val="75000"/>
                  </a:schemeClr>
                </a:solidFill>
              </a:rPr>
              <a:t>году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							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(тыс.рублей)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68412"/>
          <a:ext cx="8363272" cy="5112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Динамика поступлений налога на доходы физических лиц </a:t>
            </a:r>
            <a:r>
              <a:rPr lang="ru-RU" sz="2400" dirty="0" smtClean="0">
                <a:solidFill>
                  <a:srgbClr val="C00000"/>
                </a:solidFill>
              </a:rPr>
              <a:t/>
            </a:r>
            <a:br>
              <a:rPr lang="ru-RU" sz="2400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в части бюджета Орловского муниципального </a:t>
            </a:r>
            <a:r>
              <a:rPr lang="ru-RU" sz="2400" b="1" dirty="0" smtClean="0">
                <a:solidFill>
                  <a:srgbClr val="C00000"/>
                </a:solidFill>
              </a:rPr>
              <a:t>района</a:t>
            </a:r>
            <a:r>
              <a:rPr lang="en-US" sz="2400" b="1" dirty="0" smtClean="0">
                <a:solidFill>
                  <a:srgbClr val="C00000"/>
                </a:solidFill>
              </a:rPr>
              <a:t/>
            </a:r>
            <a:br>
              <a:rPr lang="en-US" sz="2400" b="1" dirty="0" smtClean="0">
                <a:solidFill>
                  <a:srgbClr val="C00000"/>
                </a:solidFill>
              </a:rPr>
            </a:br>
            <a:r>
              <a:rPr lang="en-US" sz="2400" b="1" dirty="0" smtClean="0">
                <a:solidFill>
                  <a:srgbClr val="C00000"/>
                </a:solidFill>
              </a:rPr>
              <a:t>							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тыс. рублей)</a:t>
            </a:r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2"/>
          <p:cNvGraphicFramePr>
            <a:graphicFrameLocks noGrp="1"/>
          </p:cNvGraphicFramePr>
          <p:nvPr>
            <p:ph idx="1"/>
          </p:nvPr>
        </p:nvGraphicFramePr>
        <p:xfrm>
          <a:off x="179512" y="1412776"/>
          <a:ext cx="8640960" cy="6912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C00000"/>
                </a:solidFill>
              </a:rPr>
              <a:t>Динамика поступлений собственных доходов в части консолидированного бюджета и бюджета Орловского муниципального района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dirty="0" smtClean="0"/>
              <a:t>							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</a:rPr>
              <a:t>тыс. рублей)</a:t>
            </a:r>
            <a:endParaRPr lang="ru-RU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5"/>
          <p:cNvGraphicFramePr>
            <a:graphicFrameLocks noGrp="1"/>
          </p:cNvGraphicFramePr>
          <p:nvPr>
            <p:ph idx="1"/>
          </p:nvPr>
        </p:nvGraphicFramePr>
        <p:xfrm>
          <a:off x="-756592" y="1600200"/>
          <a:ext cx="10441160" cy="49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sz="2900" b="1" dirty="0" smtClean="0">
                <a:solidFill>
                  <a:srgbClr val="C00000"/>
                </a:solidFill>
              </a:rPr>
              <a:t>Безвозмездные поступления из областного бюджета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1600" b="1" dirty="0" smtClean="0"/>
              <a:t> 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en-US" sz="1600" dirty="0" smtClean="0"/>
              <a:t>							(</a:t>
            </a:r>
            <a:r>
              <a:rPr lang="ru-RU" sz="1600" b="1" dirty="0" smtClean="0">
                <a:solidFill>
                  <a:srgbClr val="002060"/>
                </a:solidFill>
              </a:rPr>
              <a:t>тыс.рублей</a:t>
            </a:r>
            <a:r>
              <a:rPr lang="en-US" sz="1600" b="1" dirty="0" smtClean="0">
                <a:solidFill>
                  <a:srgbClr val="002060"/>
                </a:solidFill>
              </a:rPr>
              <a:t>)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graphicFrame>
        <p:nvGraphicFramePr>
          <p:cNvPr id="4" name="Объект 2"/>
          <p:cNvGraphicFramePr>
            <a:graphicFrameLocks noGrp="1"/>
          </p:cNvGraphicFramePr>
          <p:nvPr>
            <p:ph idx="1"/>
          </p:nvPr>
        </p:nvGraphicFramePr>
        <p:xfrm>
          <a:off x="611560" y="980728"/>
          <a:ext cx="8136904" cy="5877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C00000"/>
                </a:solidFill>
              </a:rPr>
              <a:t>Динамика расходов консолидированного бюджета Орловского района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sz="1800" dirty="0" smtClean="0"/>
              <a:t>							</a:t>
            </a:r>
            <a:r>
              <a:rPr lang="ru-RU" sz="1800" b="1" dirty="0" smtClean="0">
                <a:solidFill>
                  <a:srgbClr val="002060"/>
                </a:solidFill>
              </a:rPr>
              <a:t>(</a:t>
            </a:r>
            <a:r>
              <a:rPr lang="ru-RU" sz="1800" b="1" dirty="0" smtClean="0">
                <a:solidFill>
                  <a:srgbClr val="002060"/>
                </a:solidFill>
              </a:rPr>
              <a:t>тыс. рублей)</a:t>
            </a:r>
            <a:endParaRPr lang="ru-RU" sz="1800" dirty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772816"/>
          <a:ext cx="822960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Новации в расходах бюджета района на 2013 год 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и на плановый период 2014 и 2015 годов</a:t>
            </a:r>
            <a:endParaRPr lang="ru-RU" sz="2800" b="1" dirty="0">
              <a:solidFill>
                <a:srgbClr val="C0000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79512" y="1340768"/>
          <a:ext cx="864096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412</Words>
  <Application>Microsoft Office PowerPoint</Application>
  <PresentationFormat>Экран (4:3)</PresentationFormat>
  <Paragraphs>130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Основные принципы формирования бюджета Орловского района на 2013 год и на плановый период 2014 и 2015 годов </vt:lpstr>
      <vt:lpstr>Основные параметры проекта бюджета Орловского района «О бюджете на 2013 год и на плановый период 2014 и 2015 годов (тыс. рублей)</vt:lpstr>
      <vt:lpstr>Динамика доходов консолидированного бюджета и бюджета муниципального  Орловского района          (тыс. рублей)</vt:lpstr>
      <vt:lpstr>Структура собственных доходов Орловского муниципального района в 2013 году        (тыс.рублей)</vt:lpstr>
      <vt:lpstr>Динамика поступлений налога на доходы физических лиц  в части бюджета Орловского муниципального района        (тыс. рублей)</vt:lpstr>
      <vt:lpstr>Динамика поступлений собственных доходов в части консолидированного бюджета и бюджета Орловского муниципального района        (тыс. рублей)</vt:lpstr>
      <vt:lpstr>Безвозмездные поступления из областного бюджета          (тыс.рублей) </vt:lpstr>
      <vt:lpstr>Динамика расходов консолидированного бюджета Орловского района        (тыс. рублей)</vt:lpstr>
      <vt:lpstr>Новации в расходах бюджета района на 2013 год  и на плановый период 2014 и 2015 годов</vt:lpstr>
      <vt:lpstr>Расходы бюджета Орловского района в 2013 году 742290,4 тыс.рублей</vt:lpstr>
      <vt:lpstr>Расходы бюджета Орловского района в 2012-2015 годах на образование        (тыс. рублей)</vt:lpstr>
      <vt:lpstr>Динамика расходов бюджета Орловского района в 2012-2015 годах на культуру        (тыс. рублей)</vt:lpstr>
      <vt:lpstr>Динамика расходов бюджета Орловского района в  2012-2015 годах на социальную политику        (тыс. рублей)</vt:lpstr>
      <vt:lpstr>Расходы бюджета Орловского района  на реализацию муниципальных программ        (тыс. рублей)</vt:lpstr>
      <vt:lpstr>Расходы бюджета Орловского района  на дорожное хозяйство        (тыс. рублей)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 </dc:title>
  <dc:creator>User</dc:creator>
  <cp:lastModifiedBy>User</cp:lastModifiedBy>
  <cp:revision>9</cp:revision>
  <dcterms:created xsi:type="dcterms:W3CDTF">2012-10-21T15:40:11Z</dcterms:created>
  <dcterms:modified xsi:type="dcterms:W3CDTF">2012-10-21T18:16:36Z</dcterms:modified>
</cp:coreProperties>
</file>