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slides/slide99.xml" ContentType="application/vnd.openxmlformats-officedocument.presentationml.slide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diagrams/colors4.xml" ContentType="application/vnd.openxmlformats-officedocument.drawingml.diagramColors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rawings/drawing3.xml" ContentType="application/vnd.openxmlformats-officedocument.drawingml.chartshapes+xml"/>
  <Override PartName="/ppt/diagrams/layout20.xml" ContentType="application/vnd.openxmlformats-officedocument.drawingml.diagramLayout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charts/chart8.xml" ContentType="application/vnd.openxmlformats-officedocument.drawingml.chart+xml"/>
  <Override PartName="/ppt/diagrams/quickStyle14.xml" ContentType="application/vnd.openxmlformats-officedocument.drawingml.diagramStyle+xml"/>
  <Override PartName="/ppt/diagrams/quickStyle25.xml" ContentType="application/vnd.openxmlformats-officedocument.drawingml.diagramStyle+xml"/>
  <Override PartName="/ppt/slideLayouts/slideLayout10.xml" ContentType="application/vnd.openxmlformats-officedocument.presentationml.slideLayout+xml"/>
  <Override PartName="/ppt/diagrams/layout25.xml" ContentType="application/vnd.openxmlformats-officedocument.drawingml.diagramLayout+xml"/>
  <Override PartName="/ppt/slides/slide108.xml" ContentType="application/vnd.openxmlformats-officedocument.presentationml.slide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ppt/diagrams/colors24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rawings/drawing4.xml" ContentType="application/vnd.openxmlformats-officedocument.drawingml.chartshapes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diagrams/quickStyle15.xml" ContentType="application/vnd.openxmlformats-officedocument.drawingml.diagramStyle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layout15.xml" ContentType="application/vnd.openxmlformats-officedocument.drawingml.diagramLayout+xml"/>
  <Override PartName="/ppt/diagrams/quickStyle22.xml" ContentType="application/vnd.openxmlformats-officedocument.drawingml.diagramStyle+xml"/>
  <Override PartName="/ppt/diagrams/layout26.xml" ContentType="application/vnd.openxmlformats-officedocument.drawingml.diagram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notesSlides/notesSlide10.xml" ContentType="application/vnd.openxmlformats-officedocument.presentationml.notesSlid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notesSlides/notesSlide11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notesSlides/notesSlide6.xml" ContentType="application/vnd.openxmlformats-officedocument.presentationml.notesSlide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charts/chart7.xml" ContentType="application/vnd.openxmlformats-officedocument.drawingml.char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notesSlides/notesSlide12.xml" ContentType="application/vnd.openxmlformats-officedocument.presentationml.notesSlide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diagrams/layout18.xml" ContentType="application/vnd.openxmlformats-officedocument.drawingml.diagram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1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52" r:id="rId1"/>
  </p:sldMasterIdLst>
  <p:notesMasterIdLst>
    <p:notesMasterId r:id="rId119"/>
  </p:notesMasterIdLst>
  <p:handoutMasterIdLst>
    <p:handoutMasterId r:id="rId120"/>
  </p:handoutMasterIdLst>
  <p:sldIdLst>
    <p:sldId id="1445" r:id="rId2"/>
    <p:sldId id="1446" r:id="rId3"/>
    <p:sldId id="1482" r:id="rId4"/>
    <p:sldId id="1449" r:id="rId5"/>
    <p:sldId id="1483" r:id="rId6"/>
    <p:sldId id="1484" r:id="rId7"/>
    <p:sldId id="1485" r:id="rId8"/>
    <p:sldId id="1456" r:id="rId9"/>
    <p:sldId id="1487" r:id="rId10"/>
    <p:sldId id="1488" r:id="rId11"/>
    <p:sldId id="1489" r:id="rId12"/>
    <p:sldId id="1490" r:id="rId13"/>
    <p:sldId id="1491" r:id="rId14"/>
    <p:sldId id="1492" r:id="rId15"/>
    <p:sldId id="1493" r:id="rId16"/>
    <p:sldId id="1494" r:id="rId17"/>
    <p:sldId id="1496" r:id="rId18"/>
    <p:sldId id="1495" r:id="rId19"/>
    <p:sldId id="1461" r:id="rId20"/>
    <p:sldId id="1518" r:id="rId21"/>
    <p:sldId id="1501" r:id="rId22"/>
    <p:sldId id="1465" r:id="rId23"/>
    <p:sldId id="1505" r:id="rId24"/>
    <p:sldId id="1467" r:id="rId25"/>
    <p:sldId id="1469" r:id="rId26"/>
    <p:sldId id="1470" r:id="rId27"/>
    <p:sldId id="1521" r:id="rId28"/>
    <p:sldId id="1468" r:id="rId29"/>
    <p:sldId id="1515" r:id="rId30"/>
    <p:sldId id="1520" r:id="rId31"/>
    <p:sldId id="1506" r:id="rId32"/>
    <p:sldId id="1507" r:id="rId33"/>
    <p:sldId id="1519" r:id="rId34"/>
    <p:sldId id="1539" r:id="rId35"/>
    <p:sldId id="1540" r:id="rId36"/>
    <p:sldId id="1541" r:id="rId37"/>
    <p:sldId id="1542" r:id="rId38"/>
    <p:sldId id="1543" r:id="rId39"/>
    <p:sldId id="1544" r:id="rId40"/>
    <p:sldId id="1545" r:id="rId41"/>
    <p:sldId id="1546" r:id="rId42"/>
    <p:sldId id="1547" r:id="rId43"/>
    <p:sldId id="1548" r:id="rId44"/>
    <p:sldId id="1549" r:id="rId45"/>
    <p:sldId id="1550" r:id="rId46"/>
    <p:sldId id="1551" r:id="rId47"/>
    <p:sldId id="1552" r:id="rId48"/>
    <p:sldId id="1553" r:id="rId49"/>
    <p:sldId id="1554" r:id="rId50"/>
    <p:sldId id="1555" r:id="rId51"/>
    <p:sldId id="1556" r:id="rId52"/>
    <p:sldId id="1557" r:id="rId53"/>
    <p:sldId id="1558" r:id="rId54"/>
    <p:sldId id="1559" r:id="rId55"/>
    <p:sldId id="1560" r:id="rId56"/>
    <p:sldId id="1561" r:id="rId57"/>
    <p:sldId id="1562" r:id="rId58"/>
    <p:sldId id="1563" r:id="rId59"/>
    <p:sldId id="1564" r:id="rId60"/>
    <p:sldId id="1565" r:id="rId61"/>
    <p:sldId id="1566" r:id="rId62"/>
    <p:sldId id="1567" r:id="rId63"/>
    <p:sldId id="1568" r:id="rId64"/>
    <p:sldId id="1569" r:id="rId65"/>
    <p:sldId id="1570" r:id="rId66"/>
    <p:sldId id="1571" r:id="rId67"/>
    <p:sldId id="1574" r:id="rId68"/>
    <p:sldId id="1575" r:id="rId69"/>
    <p:sldId id="1576" r:id="rId70"/>
    <p:sldId id="1577" r:id="rId71"/>
    <p:sldId id="1578" r:id="rId72"/>
    <p:sldId id="1579" r:id="rId73"/>
    <p:sldId id="1580" r:id="rId74"/>
    <p:sldId id="1581" r:id="rId75"/>
    <p:sldId id="1582" r:id="rId76"/>
    <p:sldId id="1583" r:id="rId77"/>
    <p:sldId id="1584" r:id="rId78"/>
    <p:sldId id="1585" r:id="rId79"/>
    <p:sldId id="1586" r:id="rId80"/>
    <p:sldId id="1587" r:id="rId81"/>
    <p:sldId id="1588" r:id="rId82"/>
    <p:sldId id="1589" r:id="rId83"/>
    <p:sldId id="1590" r:id="rId84"/>
    <p:sldId id="1591" r:id="rId85"/>
    <p:sldId id="1592" r:id="rId86"/>
    <p:sldId id="1595" r:id="rId87"/>
    <p:sldId id="1596" r:id="rId88"/>
    <p:sldId id="1597" r:id="rId89"/>
    <p:sldId id="1598" r:id="rId90"/>
    <p:sldId id="1599" r:id="rId91"/>
    <p:sldId id="1600" r:id="rId92"/>
    <p:sldId id="1601" r:id="rId93"/>
    <p:sldId id="1602" r:id="rId94"/>
    <p:sldId id="1603" r:id="rId95"/>
    <p:sldId id="1604" r:id="rId96"/>
    <p:sldId id="1605" r:id="rId97"/>
    <p:sldId id="1529" r:id="rId98"/>
    <p:sldId id="1531" r:id="rId99"/>
    <p:sldId id="1527" r:id="rId100"/>
    <p:sldId id="1530" r:id="rId101"/>
    <p:sldId id="1532" r:id="rId102"/>
    <p:sldId id="1533" r:id="rId103"/>
    <p:sldId id="1534" r:id="rId104"/>
    <p:sldId id="1535" r:id="rId105"/>
    <p:sldId id="1536" r:id="rId106"/>
    <p:sldId id="1537" r:id="rId107"/>
    <p:sldId id="1412" r:id="rId108"/>
    <p:sldId id="1523" r:id="rId109"/>
    <p:sldId id="1524" r:id="rId110"/>
    <p:sldId id="1525" r:id="rId111"/>
    <p:sldId id="1526" r:id="rId112"/>
    <p:sldId id="1478" r:id="rId113"/>
    <p:sldId id="1511" r:id="rId114"/>
    <p:sldId id="1509" r:id="rId115"/>
    <p:sldId id="1513" r:id="rId116"/>
    <p:sldId id="1481" r:id="rId117"/>
    <p:sldId id="1606" r:id="rId118"/>
  </p:sldIdLst>
  <p:sldSz cx="9144000" cy="6858000" type="screen4x3"/>
  <p:notesSz cx="6794500" cy="9906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D74"/>
    <a:srgbClr val="F57777"/>
    <a:srgbClr val="F35757"/>
    <a:srgbClr val="FFDEC9"/>
    <a:srgbClr val="FDF7CB"/>
    <a:srgbClr val="26F67A"/>
    <a:srgbClr val="FCF796"/>
    <a:srgbClr val="EBE78D"/>
    <a:srgbClr val="FADF7E"/>
    <a:srgbClr val="1A3621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6322" autoAdjust="0"/>
  </p:normalViewPr>
  <p:slideViewPr>
    <p:cSldViewPr>
      <p:cViewPr varScale="1">
        <p:scale>
          <a:sx n="108" d="100"/>
          <a:sy n="108" d="100"/>
        </p:scale>
        <p:origin x="-159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6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5"/>
  <c:chart>
    <c:autoTitleDeleted val="1"/>
    <c:view3D>
      <c:rotY val="30"/>
      <c:rAngAx val="1"/>
    </c:view3D>
    <c:floor>
      <c:spPr>
        <a:solidFill>
          <a:srgbClr val="FFDEC9">
            <a:alpha val="53000"/>
          </a:srgbClr>
        </a:solidFill>
      </c:spPr>
    </c:floor>
    <c:sideWall>
      <c:spPr>
        <a:solidFill>
          <a:srgbClr val="FFDEC9">
            <a:alpha val="53000"/>
          </a:srgbClr>
        </a:solidFill>
      </c:spPr>
    </c:sideWall>
    <c:backWall>
      <c:spPr>
        <a:solidFill>
          <a:srgbClr val="FFDEC9">
            <a:alpha val="53000"/>
          </a:srgbClr>
        </a:solidFill>
      </c:spPr>
    </c:backWall>
    <c:plotArea>
      <c:layout>
        <c:manualLayout>
          <c:layoutTarget val="inner"/>
          <c:xMode val="edge"/>
          <c:yMode val="edge"/>
          <c:x val="0.18179287000897898"/>
          <c:y val="5.7381560679870873E-2"/>
          <c:w val="0.6546750952990732"/>
          <c:h val="0.81493584108963368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57777"/>
            </a:solidFill>
            <a:scene3d>
              <a:camera prst="orthographicFront"/>
              <a:lightRig rig="threePt" dir="t"/>
            </a:scene3d>
            <a:sp3d>
              <a:bevelT w="6350"/>
            </a:sp3d>
          </c:spPr>
          <c:dPt>
            <c:idx val="0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 w="6350"/>
              </a:sp3d>
            </c:spPr>
          </c:dPt>
          <c:dPt>
            <c:idx val="2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 w="6350"/>
              </a:sp3d>
            </c:spPr>
          </c:dPt>
          <c:dLbls>
            <c:dLbl>
              <c:idx val="0"/>
              <c:layout>
                <c:manualLayout>
                  <c:x val="6.2044108031712321E-2"/>
                  <c:y val="-2.347448019781646E-2"/>
                </c:manualLayout>
              </c:layout>
              <c:showVal val="1"/>
            </c:dLbl>
            <c:dLbl>
              <c:idx val="1"/>
              <c:layout>
                <c:manualLayout>
                  <c:x val="2.5451976192080682E-2"/>
                  <c:y val="-3.1416557157246582E-2"/>
                </c:manualLayout>
              </c:layout>
              <c:showVal val="1"/>
            </c:dLbl>
            <c:dLbl>
              <c:idx val="2"/>
              <c:layout>
                <c:manualLayout>
                  <c:x val="5.9916384518296409E-2"/>
                  <c:y val="-3.916323685386664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1200,0</a:t>
                    </a:r>
                    <a:endParaRPr lang="en-US" dirty="0"/>
                  </a:p>
                </c:rich>
              </c:tx>
              <c:showVal val="1"/>
            </c:dLbl>
            <c:numFmt formatCode="#,##0.0" sourceLinked="0"/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Дефицит</c:v>
                </c:pt>
                <c:pt idx="1">
                  <c:v>Расходы</c:v>
                </c:pt>
                <c:pt idx="2">
                  <c:v>Доходы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10.4</c:v>
                </c:pt>
                <c:pt idx="1">
                  <c:v>1210.4000000000001</c:v>
                </c:pt>
                <c:pt idx="2">
                  <c:v>1200</c:v>
                </c:pt>
              </c:numCache>
            </c:numRef>
          </c:val>
        </c:ser>
        <c:dLbls>
          <c:showVal val="1"/>
        </c:dLbls>
        <c:gapWidth val="75"/>
        <c:shape val="box"/>
        <c:axId val="37800192"/>
        <c:axId val="37826560"/>
        <c:axId val="0"/>
      </c:bar3DChart>
      <c:catAx>
        <c:axId val="37800192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37826560"/>
        <c:crosses val="autoZero"/>
        <c:auto val="1"/>
        <c:lblAlgn val="ctr"/>
        <c:lblOffset val="100"/>
      </c:catAx>
      <c:valAx>
        <c:axId val="37826560"/>
        <c:scaling>
          <c:orientation val="minMax"/>
        </c:scaling>
        <c:axPos val="b"/>
        <c:majorGridlines/>
        <c:numFmt formatCode="#,##0.0" sourceLinked="0"/>
        <c:majorTickMark val="none"/>
        <c:tickLblPos val="nextTo"/>
        <c:spPr>
          <a:ln w="9525">
            <a:noFill/>
          </a:ln>
        </c:spPr>
        <c:crossAx val="3780019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floor>
      <c:spPr>
        <a:solidFill>
          <a:schemeClr val="accent6">
            <a:lumMod val="20000"/>
            <a:lumOff val="80000"/>
          </a:schemeClr>
        </a:solidFill>
      </c:spPr>
    </c:floor>
    <c:plotArea>
      <c:layout>
        <c:manualLayout>
          <c:layoutTarget val="inner"/>
          <c:xMode val="edge"/>
          <c:yMode val="edge"/>
          <c:x val="0"/>
          <c:y val="8.9218559048994533E-2"/>
          <c:w val="0.95804950938645983"/>
          <c:h val="0.8508058491585424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07950" h="127000" prst="slope"/>
              <a:bevelB w="0" h="0"/>
            </a:sp3d>
          </c:spPr>
          <c:dPt>
            <c:idx val="0"/>
            <c:spPr>
              <a:solidFill>
                <a:schemeClr val="accent6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w="107950" h="127000" prst="slope"/>
                <a:bevelB w="0" h="0"/>
              </a:sp3d>
            </c:spPr>
          </c:dPt>
          <c:dPt>
            <c:idx val="1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w="107950" h="127000" prst="slope"/>
                <a:bevelB w="0" h="0"/>
              </a:sp3d>
            </c:spPr>
          </c:dPt>
          <c:dLbls>
            <c:dLbl>
              <c:idx val="0"/>
              <c:layout>
                <c:manualLayout>
                  <c:x val="-2.1749720116568292E-4"/>
                  <c:y val="0.16661954227308068"/>
                </c:manualLayout>
              </c:layout>
              <c:showVal val="1"/>
            </c:dLbl>
            <c:dLbl>
              <c:idx val="1"/>
              <c:layout>
                <c:manualLayout>
                  <c:x val="9.0460034355157176E-3"/>
                  <c:y val="0.10794231196533718"/>
                </c:manualLayout>
              </c:layout>
              <c:showVal val="1"/>
            </c:dLbl>
            <c:dLbl>
              <c:idx val="2"/>
              <c:layout>
                <c:manualLayout>
                  <c:x val="3.8953598012802012E-3"/>
                  <c:y val="0.11981232565750956"/>
                </c:manualLayout>
              </c:layout>
              <c:showVal val="1"/>
            </c:dLbl>
            <c:dLbl>
              <c:idx val="3"/>
              <c:layout>
                <c:manualLayout>
                  <c:x val="1.0607733399992623E-2"/>
                  <c:y val="-1.7423249268599842E-2"/>
                </c:manualLayout>
              </c:layout>
              <c:showVal val="1"/>
            </c:dLbl>
            <c:dLbl>
              <c:idx val="4"/>
              <c:layout>
                <c:manualLayout>
                  <c:x val="1.7381170610673534E-2"/>
                  <c:y val="-2.0736769988519851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Факт 2018*</c:v>
                </c:pt>
                <c:pt idx="1">
                  <c:v>Факт 2019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275.5</c:v>
                </c:pt>
                <c:pt idx="1">
                  <c:v>287.7</c:v>
                </c:pt>
              </c:numCache>
            </c:numRef>
          </c:val>
          <c:shape val="box"/>
        </c:ser>
        <c:shape val="cylinder"/>
        <c:axId val="36502528"/>
        <c:axId val="37831424"/>
        <c:axId val="33752384"/>
      </c:bar3DChart>
      <c:catAx>
        <c:axId val="36502528"/>
        <c:scaling>
          <c:orientation val="minMax"/>
        </c:scaling>
        <c:axPos val="b"/>
        <c:tickLblPos val="nextTo"/>
        <c:txPr>
          <a:bodyPr/>
          <a:lstStyle/>
          <a:p>
            <a:pPr>
              <a:defRPr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37831424"/>
        <c:crosses val="autoZero"/>
        <c:auto val="1"/>
        <c:lblAlgn val="ctr"/>
        <c:lblOffset val="100"/>
      </c:catAx>
      <c:valAx>
        <c:axId val="37831424"/>
        <c:scaling>
          <c:orientation val="minMax"/>
          <c:min val="80"/>
        </c:scaling>
        <c:delete val="1"/>
        <c:axPos val="l"/>
        <c:numFmt formatCode="General" sourceLinked="1"/>
        <c:tickLblPos val="none"/>
        <c:crossAx val="36502528"/>
        <c:crosses val="autoZero"/>
        <c:crossBetween val="between"/>
        <c:majorUnit val="20"/>
      </c:valAx>
      <c:serAx>
        <c:axId val="33752384"/>
        <c:scaling>
          <c:orientation val="minMax"/>
        </c:scaling>
        <c:delete val="1"/>
        <c:axPos val="b"/>
        <c:tickLblPos val="none"/>
        <c:crossAx val="37831424"/>
        <c:crosses val="autoZero"/>
      </c:ser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0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0886993351904658E-2"/>
          <c:y val="0"/>
          <c:w val="0.98759619987352443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2540000" h="2540000"/>
              <a:bevelB w="2540000" h="2540000"/>
              <a:contourClr>
                <a:srgbClr val="000000"/>
              </a:contourClr>
            </a:sp3d>
          </c:spPr>
          <c:explosion val="25"/>
          <c:dPt>
            <c:idx val="0"/>
            <c:explosion val="0"/>
            <c:spPr>
              <a:solidFill>
                <a:srgbClr val="002060"/>
              </a:solidFill>
              <a:scene3d>
                <a:camera prst="orthographicFront"/>
                <a:lightRig rig="threePt" dir="t"/>
              </a:scene3d>
              <a:sp3d>
                <a:bevelT w="2540000" h="2540000"/>
                <a:bevelB w="2540000" h="2540000"/>
                <a:contourClr>
                  <a:srgbClr val="000000"/>
                </a:contourClr>
              </a:sp3d>
            </c:spPr>
          </c:dPt>
          <c:dPt>
            <c:idx val="1"/>
            <c:explosion val="4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 w="2540000" h="2540000"/>
                <a:bevelB w="2540000" h="2540000"/>
                <a:contourClr>
                  <a:srgbClr val="000000"/>
                </a:contourClr>
              </a:sp3d>
            </c:spPr>
          </c:dPt>
          <c:dPt>
            <c:idx val="2"/>
            <c:explosion val="23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 w="2540000" h="2540000"/>
                <a:bevelB w="2540000" h="2540000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rgbClr val="C00000"/>
              </a:solidFill>
              <a:scene3d>
                <a:camera prst="orthographicFront"/>
                <a:lightRig rig="threePt" dir="t"/>
              </a:scene3d>
              <a:sp3d>
                <a:bevelT w="2540000" h="2540000"/>
                <a:bevelB w="2540000" h="2540000"/>
                <a:contourClr>
                  <a:srgbClr val="000000"/>
                </a:contourClr>
              </a:sp3d>
            </c:spPr>
          </c:dPt>
          <c:dPt>
            <c:idx val="4"/>
            <c:explosion val="26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 w="2540000" h="2540000"/>
                <a:bevelB w="2540000" h="2540000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rgbClr val="FFC000"/>
              </a:solidFill>
              <a:scene3d>
                <a:camera prst="orthographicFront"/>
                <a:lightRig rig="threePt" dir="t"/>
              </a:scene3d>
              <a:sp3d>
                <a:bevelT w="2540000" h="2540000"/>
                <a:bevelB w="2540000" h="2540000"/>
                <a:contourClr>
                  <a:srgbClr val="000000"/>
                </a:contourClr>
              </a:sp3d>
            </c:spPr>
          </c:dPt>
          <c:dPt>
            <c:idx val="6"/>
            <c:explosion val="68"/>
            <c:spPr>
              <a:solidFill>
                <a:srgbClr val="006600"/>
              </a:solidFill>
              <a:scene3d>
                <a:camera prst="orthographicFront"/>
                <a:lightRig rig="threePt" dir="t"/>
              </a:scene3d>
              <a:sp3d>
                <a:bevelT w="2540000" h="2540000"/>
                <a:bevelB w="2540000" h="2540000"/>
                <a:contourClr>
                  <a:srgbClr val="000000"/>
                </a:contourClr>
              </a:sp3d>
            </c:spPr>
          </c:dPt>
          <c:dPt>
            <c:idx val="7"/>
            <c:explosion val="96"/>
            <c:spPr>
              <a:solidFill>
                <a:schemeClr val="bg1">
                  <a:lumMod val="95000"/>
                </a:schemeClr>
              </a:solidFill>
              <a:scene3d>
                <a:camera prst="orthographicFront"/>
                <a:lightRig rig="threePt" dir="t"/>
              </a:scene3d>
              <a:sp3d>
                <a:bevelT w="2540000" h="2540000"/>
                <a:bevelB w="2540000" h="2540000"/>
                <a:contourClr>
                  <a:srgbClr val="000000"/>
                </a:contourClr>
              </a:sp3d>
            </c:spPr>
          </c:dPt>
          <c:cat>
            <c:strRef>
              <c:f>Лист1!$A$2:$A$9</c:f>
              <c:strCache>
                <c:ptCount val="8"/>
                <c:pt idx="1">
                  <c:v>Налог на доходы физических лиц</c:v>
                </c:pt>
                <c:pt idx="2">
                  <c:v>Акцизы</c:v>
                </c:pt>
                <c:pt idx="3">
                  <c:v>Единый налог на вмененный доход</c:v>
                </c:pt>
                <c:pt idx="4">
                  <c:v>Единый сельскохозяйственный налог</c:v>
                </c:pt>
                <c:pt idx="5">
                  <c:v>Патентная система</c:v>
                </c:pt>
                <c:pt idx="6">
                  <c:v>Иные налоговые доходы</c:v>
                </c:pt>
                <c:pt idx="7">
                  <c:v>Неналоговые доходы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1">
                  <c:v>110537.3</c:v>
                </c:pt>
                <c:pt idx="2">
                  <c:v>25682.9</c:v>
                </c:pt>
                <c:pt idx="3">
                  <c:v>11071.8</c:v>
                </c:pt>
                <c:pt idx="4">
                  <c:v>37753</c:v>
                </c:pt>
                <c:pt idx="5">
                  <c:v>231.7</c:v>
                </c:pt>
                <c:pt idx="6">
                  <c:v>7480.6</c:v>
                </c:pt>
                <c:pt idx="7">
                  <c:v>22605.1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40"/>
      <c:rotY val="188"/>
      <c:perspective val="30"/>
    </c:view3D>
    <c:plotArea>
      <c:layout>
        <c:manualLayout>
          <c:layoutTarget val="inner"/>
          <c:xMode val="edge"/>
          <c:yMode val="edge"/>
          <c:x val="0.14341493984704229"/>
          <c:y val="0.32923957222646288"/>
          <c:w val="0.47835010669312605"/>
          <c:h val="0.496810058622635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800080"/>
            </a:solidFill>
            <a:effectLst>
              <a:outerShdw blurRad="50800" dist="38100" dir="2400000" algn="l" rotWithShape="0">
                <a:prstClr val="black">
                  <a:alpha val="43000"/>
                </a:prstClr>
              </a:outerShdw>
            </a:effectLst>
            <a:scene3d>
              <a:camera prst="orthographicFront"/>
              <a:lightRig rig="threePt" dir="t"/>
            </a:scene3d>
            <a:sp3d prstMaterial="plastic">
              <a:bevelT/>
            </a:sp3d>
          </c:spPr>
          <c:explosion val="10"/>
          <c:dPt>
            <c:idx val="0"/>
            <c:spPr>
              <a:gradFill rotWithShape="1">
                <a:gsLst>
                  <a:gs pos="0">
                    <a:schemeClr val="accent1">
                      <a:shade val="45000"/>
                      <a:satMod val="155000"/>
                    </a:schemeClr>
                  </a:gs>
                  <a:gs pos="60000">
                    <a:schemeClr val="accent1">
                      <a:shade val="95000"/>
                      <a:satMod val="150000"/>
                    </a:schemeClr>
                  </a:gs>
                  <a:gs pos="100000">
                    <a:schemeClr val="accent1">
                      <a:tint val="87000"/>
                      <a:satMod val="25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1">
                    <a:satMod val="150000"/>
                  </a:schemeClr>
                </a:solidFill>
                <a:prstDash val="solid"/>
              </a:ln>
              <a:effectLst>
                <a:outerShdw blurRad="65500" dist="38100" dir="5400000" rotWithShape="0">
                  <a:srgbClr val="000000">
                    <a:alpha val="40000"/>
                  </a:srgbClr>
                </a:outerShdw>
              </a:effectLst>
            </c:spPr>
          </c:dPt>
          <c:dPt>
            <c:idx val="1"/>
            <c:spPr>
              <a:gradFill rotWithShape="1">
                <a:gsLst>
                  <a:gs pos="0">
                    <a:schemeClr val="accent2">
                      <a:shade val="45000"/>
                      <a:satMod val="155000"/>
                    </a:schemeClr>
                  </a:gs>
                  <a:gs pos="60000">
                    <a:schemeClr val="accent2">
                      <a:shade val="95000"/>
                      <a:satMod val="150000"/>
                    </a:schemeClr>
                  </a:gs>
                  <a:gs pos="100000">
                    <a:schemeClr val="accent2">
                      <a:tint val="87000"/>
                      <a:satMod val="25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2">
                    <a:satMod val="150000"/>
                  </a:schemeClr>
                </a:solidFill>
                <a:prstDash val="solid"/>
              </a:ln>
              <a:effectLst>
                <a:outerShdw blurRad="65500" dist="38100" dir="5400000" rotWithShape="0">
                  <a:srgbClr val="000000">
                    <a:alpha val="40000"/>
                  </a:srgbClr>
                </a:outerShdw>
              </a:effectLst>
            </c:spPr>
          </c:dPt>
          <c:dPt>
            <c:idx val="2"/>
            <c:spPr>
              <a:gradFill rotWithShape="1">
                <a:gsLst>
                  <a:gs pos="0">
                    <a:schemeClr val="accent6">
                      <a:shade val="45000"/>
                      <a:satMod val="155000"/>
                    </a:schemeClr>
                  </a:gs>
                  <a:gs pos="60000">
                    <a:schemeClr val="accent6">
                      <a:shade val="95000"/>
                      <a:satMod val="150000"/>
                    </a:schemeClr>
                  </a:gs>
                  <a:gs pos="100000">
                    <a:schemeClr val="accent6">
                      <a:tint val="87000"/>
                      <a:satMod val="2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65500" dist="38100" dir="5400000" rotWithShape="0">
                  <a:srgbClr val="000000">
                    <a:alpha val="40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contrasting" dir="t">
                  <a:rot lat="0" lon="0" rev="12000000"/>
                </a:lightRig>
              </a:scene3d>
              <a:sp3d prstMaterial="powder">
                <a:bevelT h="50800"/>
              </a:sp3d>
            </c:spPr>
          </c:dPt>
          <c:dPt>
            <c:idx val="3"/>
            <c:spPr>
              <a:gradFill rotWithShape="1">
                <a:gsLst>
                  <a:gs pos="0">
                    <a:schemeClr val="accent3">
                      <a:shade val="45000"/>
                      <a:satMod val="155000"/>
                    </a:schemeClr>
                  </a:gs>
                  <a:gs pos="60000">
                    <a:schemeClr val="accent3">
                      <a:shade val="95000"/>
                      <a:satMod val="150000"/>
                    </a:schemeClr>
                  </a:gs>
                  <a:gs pos="100000">
                    <a:schemeClr val="accent3">
                      <a:tint val="87000"/>
                      <a:satMod val="25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3">
                    <a:satMod val="150000"/>
                  </a:schemeClr>
                </a:solidFill>
                <a:prstDash val="solid"/>
              </a:ln>
              <a:effectLst>
                <a:outerShdw blurRad="65500" dist="38100" dir="5400000" rotWithShape="0">
                  <a:srgbClr val="000000">
                    <a:alpha val="40000"/>
                  </a:srgbClr>
                </a:outerShdw>
              </a:effectLst>
            </c:spPr>
          </c:dPt>
          <c:dPt>
            <c:idx val="4"/>
            <c:spPr>
              <a:gradFill rotWithShape="1">
                <a:gsLst>
                  <a:gs pos="0">
                    <a:schemeClr val="accent4">
                      <a:shade val="45000"/>
                      <a:satMod val="155000"/>
                    </a:schemeClr>
                  </a:gs>
                  <a:gs pos="60000">
                    <a:schemeClr val="accent4">
                      <a:shade val="95000"/>
                      <a:satMod val="150000"/>
                    </a:schemeClr>
                  </a:gs>
                  <a:gs pos="100000">
                    <a:schemeClr val="accent4">
                      <a:tint val="87000"/>
                      <a:satMod val="25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4">
                    <a:satMod val="150000"/>
                  </a:schemeClr>
                </a:solidFill>
                <a:prstDash val="solid"/>
              </a:ln>
              <a:effectLst>
                <a:outerShdw blurRad="65500" dist="38100" dir="5400000" rotWithShape="0">
                  <a:srgbClr val="000000">
                    <a:alpha val="4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7.7690920676757504E-3"/>
                  <c:y val="-0.13159089826960063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rPr>
                      <a:t>Д</a:t>
                    </a:r>
                    <a:r>
                      <a:rPr lang="ru-RU" sz="1400" dirty="0">
                        <a:solidFill>
                          <a:srgbClr val="FF0000"/>
                        </a:solidFill>
                      </a:rPr>
                      <a:t>отации
</a:t>
                    </a:r>
                    <a:r>
                      <a:rPr lang="ru-RU" sz="1400" dirty="0" smtClean="0">
                        <a:solidFill>
                          <a:srgbClr val="FF0000"/>
                        </a:solidFill>
                      </a:rPr>
                      <a:t>144763,1</a:t>
                    </a:r>
                    <a:endParaRPr lang="ru-RU" sz="1400" dirty="0">
                      <a:solidFill>
                        <a:srgbClr val="FF0000"/>
                      </a:solidFill>
                    </a:endParaRPr>
                  </a:p>
                </c:rich>
              </c:tx>
              <c:showVal val="1"/>
              <c:showCatName val="1"/>
              <c:separator>
</c:separator>
            </c:dLbl>
            <c:dLbl>
              <c:idx val="1"/>
              <c:layout>
                <c:manualLayout>
                  <c:x val="-7.8215606950441233E-2"/>
                  <c:y val="-5.8765476274642028E-2"/>
                </c:manualLayout>
              </c:layout>
              <c:tx>
                <c:rich>
                  <a:bodyPr rot="0"/>
                  <a:lstStyle/>
                  <a:p>
                    <a:pPr marL="0" indent="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lang="ru-RU" sz="1400" b="1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defRPr>
                    </a:pPr>
                    <a:r>
                      <a:rPr lang="ru-RU" sz="1400" b="1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rPr>
                      <a:t>С</a:t>
                    </a:r>
                    <a:r>
                      <a:rPr sz="1400" dirty="0" err="1">
                        <a:solidFill>
                          <a:srgbClr val="FF0000"/>
                        </a:solidFill>
                      </a:rPr>
                      <a:t>убвенции</a:t>
                    </a:r>
                    <a:r>
                      <a:rPr sz="1400" dirty="0">
                        <a:solidFill>
                          <a:srgbClr val="FF0000"/>
                        </a:solidFill>
                      </a:rPr>
                      <a:t> </a:t>
                    </a:r>
                    <a:endParaRPr sz="1400" dirty="0" smtClean="0">
                      <a:solidFill>
                        <a:srgbClr val="FF0000"/>
                      </a:solidFill>
                    </a:endParaRPr>
                  </a:p>
                  <a:p>
                    <a:pPr marL="0" indent="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lang="ru-RU" sz="1400" b="1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defRPr>
                    </a:pPr>
                    <a:r>
                      <a:rPr lang="ru-RU" sz="1400" dirty="0" smtClean="0">
                        <a:solidFill>
                          <a:srgbClr val="FF0000"/>
                        </a:solidFill>
                      </a:rPr>
                      <a:t>631787,6</a:t>
                    </a:r>
                  </a:p>
                  <a:p>
                    <a:pPr marL="0" indent="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lang="ru-RU" sz="1400" b="1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defRPr>
                    </a:pPr>
                    <a:endParaRPr sz="1400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effectLst>
                  <a:outerShdw blurRad="50800" dist="1447800" dir="13320000" algn="ctr" rotWithShape="0">
                    <a:srgbClr val="000000">
                      <a:alpha val="43137"/>
                    </a:srgb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6350"/>
                </a:sp3d>
              </c:spPr>
              <c:dLblPos val="bestFit"/>
              <c:showVal val="1"/>
              <c:showCatName val="1"/>
              <c:separator>
</c:separator>
            </c:dLbl>
            <c:dLbl>
              <c:idx val="2"/>
              <c:layout>
                <c:manualLayout>
                  <c:x val="0.12003295930081843"/>
                  <c:y val="0.12725984991566588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rPr>
                      <a:t>С</a:t>
                    </a:r>
                    <a:r>
                      <a:rPr lang="ru-RU" sz="1400" dirty="0" smtClean="0">
                        <a:solidFill>
                          <a:srgbClr val="FF0000"/>
                        </a:solidFill>
                      </a:rPr>
                      <a:t>убсидии</a:t>
                    </a:r>
                    <a:r>
                      <a:rPr lang="ru-RU" sz="1400" dirty="0">
                        <a:solidFill>
                          <a:srgbClr val="FF0000"/>
                        </a:solidFill>
                      </a:rPr>
                      <a:t>
</a:t>
                    </a:r>
                    <a:r>
                      <a:rPr lang="ru-RU" sz="1400" dirty="0" smtClean="0">
                        <a:solidFill>
                          <a:srgbClr val="FF0000"/>
                        </a:solidFill>
                      </a:rPr>
                      <a:t>48612,3</a:t>
                    </a:r>
                  </a:p>
                  <a:p>
                    <a:endParaRPr lang="ru-RU" sz="1400" dirty="0">
                      <a:solidFill>
                        <a:srgbClr val="FF0000"/>
                      </a:solidFill>
                    </a:endParaRPr>
                  </a:p>
                </c:rich>
              </c:tx>
              <c:showVal val="1"/>
              <c:showCatName val="1"/>
              <c:separator>
</c:separator>
            </c:dLbl>
            <c:dLbl>
              <c:idx val="3"/>
              <c:delete val="1"/>
            </c:dLbl>
            <c:dLbl>
              <c:idx val="4"/>
              <c:layout>
                <c:manualLayout>
                  <c:x val="-0.20272332448374192"/>
                  <c:y val="-5.0391226371672988E-2"/>
                </c:manualLayout>
              </c:layout>
              <c:tx>
                <c:rich>
                  <a:bodyPr/>
                  <a:lstStyle/>
                  <a:p>
                    <a:r>
                      <a:rPr dirty="0" err="1">
                        <a:solidFill>
                          <a:srgbClr val="FF0000"/>
                        </a:solidFill>
                      </a:rPr>
                      <a:t>Прочие</a:t>
                    </a:r>
                    <a:r>
                      <a:rPr dirty="0">
                        <a:solidFill>
                          <a:srgbClr val="FF0000"/>
                        </a:solidFill>
                      </a:rPr>
                      <a:t> 
</a:t>
                    </a:r>
                    <a:r>
                      <a:rPr dirty="0" smtClean="0">
                        <a:solidFill>
                          <a:srgbClr val="FF0000"/>
                        </a:solidFill>
                      </a:rPr>
                      <a:t>0,5</a:t>
                    </a:r>
                    <a:endParaRPr dirty="0">
                      <a:solidFill>
                        <a:srgbClr val="FF0000"/>
                      </a:solidFill>
                    </a:endParaRPr>
                  </a:p>
                </c:rich>
              </c:tx>
              <c:dLblPos val="bestFit"/>
              <c:showVal val="1"/>
              <c:showCatName val="1"/>
              <c:separator>
</c:separator>
            </c:dLbl>
            <c:spPr>
              <a:effectLst>
                <a:outerShdw blurRad="50800" dist="1447800" dir="13320000" algn="ctr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h="6350"/>
              </a:sp3d>
            </c:spPr>
            <c:txPr>
              <a:bodyPr rot="0"/>
              <a:lstStyle/>
              <a:p>
                <a:pPr marL="0" indent="0" algn="l" rtl="0" fontAlgn="base">
                  <a:spcBef>
                    <a:spcPct val="0"/>
                  </a:spcBef>
                  <a:spcAft>
                    <a:spcPct val="0"/>
                  </a:spcAft>
                  <a:defRPr lang="ru-RU" sz="1400" b="1" kern="12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dLblPos val="outEnd"/>
            <c:showVal val="1"/>
            <c:showCatName val="1"/>
            <c:separator>
</c:separator>
            <c:showLeaderLines val="1"/>
          </c:dLbls>
          <c:cat>
            <c:strRef>
              <c:f>Лист1!$A$2:$A$6</c:f>
              <c:strCache>
                <c:ptCount val="4"/>
                <c:pt idx="0">
                  <c:v>Дотации</c:v>
                </c:pt>
                <c:pt idx="1">
                  <c:v>Субвенции </c:v>
                </c:pt>
                <c:pt idx="2">
                  <c:v>Субсидии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144763.1</c:v>
                </c:pt>
                <c:pt idx="1">
                  <c:v>631787.6</c:v>
                </c:pt>
                <c:pt idx="2">
                  <c:v>48612.3</c:v>
                </c:pt>
                <c:pt idx="3">
                  <c:v>5390.3</c:v>
                </c:pt>
              </c:numCache>
            </c:numRef>
          </c:val>
        </c:ser>
      </c:pie3DChart>
    </c:plotArea>
    <c:plotVisOnly val="1"/>
    <c:dispBlanksAs val="zero"/>
  </c:chart>
  <c:spPr>
    <a:scene3d>
      <a:camera prst="orthographicFront"/>
      <a:lightRig rig="threePt" dir="t"/>
    </a:scene3d>
    <a:sp3d>
      <a:bevelT w="6350"/>
    </a:sp3d>
  </c:spPr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40"/>
      <c:rotY val="203"/>
      <c:perspective val="30"/>
    </c:view3D>
    <c:plotArea>
      <c:layout>
        <c:manualLayout>
          <c:layoutTarget val="inner"/>
          <c:xMode val="edge"/>
          <c:yMode val="edge"/>
          <c:x val="9.4890521875665365E-2"/>
          <c:y val="0.15798979526555859"/>
          <c:w val="0.58853473626783048"/>
          <c:h val="0.610817399637110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800080"/>
            </a:solidFill>
            <a:effectLst>
              <a:outerShdw blurRad="50800" dist="38100" dir="2400000" algn="l" rotWithShape="0">
                <a:prstClr val="black">
                  <a:alpha val="43000"/>
                </a:prstClr>
              </a:outerShdw>
            </a:effectLst>
            <a:scene3d>
              <a:camera prst="orthographicFront"/>
              <a:lightRig rig="threePt" dir="t"/>
            </a:scene3d>
            <a:sp3d prstMaterial="plastic">
              <a:bevelT/>
            </a:sp3d>
          </c:spPr>
          <c:explosion val="10"/>
          <c:dPt>
            <c:idx val="0"/>
            <c:spPr>
              <a:gradFill rotWithShape="1">
                <a:gsLst>
                  <a:gs pos="0">
                    <a:schemeClr val="accent1">
                      <a:shade val="45000"/>
                      <a:satMod val="155000"/>
                    </a:schemeClr>
                  </a:gs>
                  <a:gs pos="60000">
                    <a:schemeClr val="accent1">
                      <a:shade val="95000"/>
                      <a:satMod val="150000"/>
                    </a:schemeClr>
                  </a:gs>
                  <a:gs pos="100000">
                    <a:schemeClr val="accent1">
                      <a:tint val="87000"/>
                      <a:satMod val="25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1">
                    <a:satMod val="150000"/>
                  </a:schemeClr>
                </a:solidFill>
                <a:prstDash val="solid"/>
              </a:ln>
              <a:effectLst>
                <a:outerShdw blurRad="65500" dist="38100" dir="5400000" rotWithShape="0">
                  <a:srgbClr val="000000">
                    <a:alpha val="40000"/>
                  </a:srgbClr>
                </a:outerShdw>
              </a:effectLst>
            </c:spPr>
          </c:dPt>
          <c:dPt>
            <c:idx val="1"/>
            <c:spPr>
              <a:gradFill rotWithShape="1">
                <a:gsLst>
                  <a:gs pos="0">
                    <a:schemeClr val="accent2">
                      <a:shade val="45000"/>
                      <a:satMod val="155000"/>
                    </a:schemeClr>
                  </a:gs>
                  <a:gs pos="60000">
                    <a:schemeClr val="accent2">
                      <a:shade val="95000"/>
                      <a:satMod val="150000"/>
                    </a:schemeClr>
                  </a:gs>
                  <a:gs pos="100000">
                    <a:schemeClr val="accent2">
                      <a:tint val="87000"/>
                      <a:satMod val="25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2">
                    <a:satMod val="150000"/>
                  </a:schemeClr>
                </a:solidFill>
                <a:prstDash val="solid"/>
              </a:ln>
              <a:effectLst>
                <a:outerShdw blurRad="65500" dist="38100" dir="5400000" rotWithShape="0">
                  <a:srgbClr val="000000">
                    <a:alpha val="40000"/>
                  </a:srgbClr>
                </a:outerShdw>
              </a:effectLst>
            </c:spPr>
          </c:dPt>
          <c:dPt>
            <c:idx val="2"/>
            <c:explosion val="13"/>
            <c:spPr>
              <a:gradFill rotWithShape="1">
                <a:gsLst>
                  <a:gs pos="0">
                    <a:schemeClr val="accent6">
                      <a:shade val="45000"/>
                      <a:satMod val="155000"/>
                    </a:schemeClr>
                  </a:gs>
                  <a:gs pos="60000">
                    <a:schemeClr val="accent6">
                      <a:shade val="95000"/>
                      <a:satMod val="150000"/>
                    </a:schemeClr>
                  </a:gs>
                  <a:gs pos="100000">
                    <a:schemeClr val="accent6">
                      <a:tint val="87000"/>
                      <a:satMod val="2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65500" dist="38100" dir="5400000" rotWithShape="0">
                  <a:srgbClr val="000000">
                    <a:alpha val="40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contrasting" dir="t">
                  <a:rot lat="0" lon="0" rev="12000000"/>
                </a:lightRig>
              </a:scene3d>
              <a:sp3d prstMaterial="powder">
                <a:bevelT h="50800"/>
              </a:sp3d>
            </c:spPr>
          </c:dPt>
          <c:dPt>
            <c:idx val="3"/>
            <c:spPr>
              <a:gradFill rotWithShape="1">
                <a:gsLst>
                  <a:gs pos="0">
                    <a:schemeClr val="accent3">
                      <a:shade val="45000"/>
                      <a:satMod val="155000"/>
                    </a:schemeClr>
                  </a:gs>
                  <a:gs pos="60000">
                    <a:schemeClr val="accent3">
                      <a:shade val="95000"/>
                      <a:satMod val="150000"/>
                    </a:schemeClr>
                  </a:gs>
                  <a:gs pos="100000">
                    <a:schemeClr val="accent3">
                      <a:tint val="87000"/>
                      <a:satMod val="25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3">
                    <a:satMod val="150000"/>
                  </a:schemeClr>
                </a:solidFill>
                <a:prstDash val="solid"/>
              </a:ln>
              <a:effectLst>
                <a:outerShdw blurRad="65500" dist="38100" dir="5400000" rotWithShape="0">
                  <a:srgbClr val="000000">
                    <a:alpha val="4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5.2809472801788465E-2"/>
                  <c:y val="8.3931796928916266E-3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rPr>
                      <a:t>Д</a:t>
                    </a:r>
                    <a:r>
                      <a:rPr sz="1400" dirty="0" err="1">
                        <a:solidFill>
                          <a:srgbClr val="FF0000"/>
                        </a:solidFill>
                      </a:rPr>
                      <a:t>отации</a:t>
                    </a:r>
                    <a:r>
                      <a:rPr sz="1400">
                        <a:solidFill>
                          <a:srgbClr val="FF0000"/>
                        </a:solidFill>
                      </a:rPr>
                      <a:t>
</a:t>
                    </a:r>
                    <a:r>
                      <a:rPr sz="1400" smtClean="0">
                        <a:solidFill>
                          <a:srgbClr val="FF0000"/>
                        </a:solidFill>
                      </a:rPr>
                      <a:t>138467,4</a:t>
                    </a:r>
                    <a:endParaRPr sz="1400" dirty="0">
                      <a:solidFill>
                        <a:srgbClr val="FF0000"/>
                      </a:solidFill>
                    </a:endParaRPr>
                  </a:p>
                </c:rich>
              </c:tx>
              <c:showVal val="1"/>
              <c:showCatName val="1"/>
              <c:separator>
</c:separator>
            </c:dLbl>
            <c:dLbl>
              <c:idx val="1"/>
              <c:delete val="1"/>
            </c:dLbl>
            <c:dLbl>
              <c:idx val="2"/>
              <c:layout>
                <c:manualLayout>
                  <c:x val="0.2570511811023623"/>
                  <c:y val="0.25195880823070477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rPr>
                      <a:t>С</a:t>
                    </a:r>
                    <a:r>
                      <a:rPr sz="1200" dirty="0" err="1">
                        <a:solidFill>
                          <a:srgbClr val="FF0000"/>
                        </a:solidFill>
                      </a:rPr>
                      <a:t>убсидии</a:t>
                    </a:r>
                    <a:r>
                      <a:rPr sz="1200">
                        <a:solidFill>
                          <a:srgbClr val="FF0000"/>
                        </a:solidFill>
                      </a:rPr>
                      <a:t>
</a:t>
                    </a:r>
                    <a:r>
                      <a:rPr sz="1200" smtClean="0">
                        <a:solidFill>
                          <a:srgbClr val="FF0000"/>
                        </a:solidFill>
                      </a:rPr>
                      <a:t>56462,7</a:t>
                    </a:r>
                    <a:endParaRPr sz="1200" dirty="0">
                      <a:solidFill>
                        <a:srgbClr val="FF0000"/>
                      </a:solidFill>
                    </a:endParaRPr>
                  </a:p>
                </c:rich>
              </c:tx>
              <c:showVal val="1"/>
              <c:showCatName val="1"/>
              <c:separator>
</c:separator>
            </c:dLbl>
            <c:dLbl>
              <c:idx val="3"/>
              <c:delete val="1"/>
            </c:dLbl>
            <c:dLbl>
              <c:idx val="4"/>
              <c:delete val="1"/>
            </c:dLbl>
            <c:spPr>
              <a:effectLst>
                <a:outerShdw blurRad="50800" dist="1447800" dir="13320000" algn="ctr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h="6350"/>
              </a:sp3d>
            </c:spPr>
            <c:txPr>
              <a:bodyPr rot="0"/>
              <a:lstStyle/>
              <a:p>
                <a:pPr algn="l" rtl="0">
                  <a:defRPr lang="ru-RU" sz="1400" b="1" kern="12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dLblPos val="outEnd"/>
            <c:showVal val="1"/>
            <c:showCatName val="1"/>
            <c:separator>
</c:separator>
            <c:showLeaderLines val="1"/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Субвенции </c:v>
                </c:pt>
                <c:pt idx="2">
                  <c:v>Субсидии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138467.4</c:v>
                </c:pt>
                <c:pt idx="1">
                  <c:v>650623.6</c:v>
                </c:pt>
                <c:pt idx="2">
                  <c:v>56462.7</c:v>
                </c:pt>
                <c:pt idx="3">
                  <c:v>5921.9</c:v>
                </c:pt>
              </c:numCache>
            </c:numRef>
          </c:val>
        </c:ser>
      </c:pie3DChart>
    </c:plotArea>
    <c:plotVisOnly val="1"/>
    <c:dispBlanksAs val="zero"/>
  </c:chart>
  <c:spPr>
    <a:scene3d>
      <a:camera prst="orthographicFront"/>
      <a:lightRig rig="threePt" dir="t"/>
    </a:scene3d>
    <a:sp3d prstMaterial="plastic"/>
  </c:spPr>
  <c:txPr>
    <a:bodyPr/>
    <a:lstStyle/>
    <a:p>
      <a:pPr algn="ctr" rtl="0">
        <a:defRPr lang="ru-RU" sz="1400" b="1" i="0" u="none" strike="noStrike" kern="1200" baseline="0" dirty="0" smtClean="0">
          <a:solidFill>
            <a:schemeClr val="lt1"/>
          </a:solidFill>
          <a:latin typeface="+mn-lt"/>
          <a:ea typeface="+mn-ea"/>
          <a:cs typeface="+mn-cs"/>
        </a:defRPr>
      </a:pPr>
      <a:endParaRPr lang="ru-RU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rotY val="10"/>
      <c:perspective val="0"/>
    </c:view3D>
    <c:plotArea>
      <c:layout>
        <c:manualLayout>
          <c:layoutTarget val="inner"/>
          <c:xMode val="edge"/>
          <c:yMode val="edge"/>
          <c:x val="3.0271155242740606E-2"/>
          <c:y val="5.1283391930542994E-2"/>
          <c:w val="0.57517185056281572"/>
          <c:h val="0.8708494195089617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7"/>
          <c:dPt>
            <c:idx val="0"/>
            <c:spPr>
              <a:solidFill>
                <a:srgbClr val="19B755"/>
              </a:solidFill>
            </c:spPr>
          </c:dPt>
          <c:dPt>
            <c:idx val="1"/>
            <c:spPr>
              <a:solidFill>
                <a:srgbClr val="0070C0"/>
              </a:solidFill>
            </c:spPr>
          </c:dPt>
          <c:dPt>
            <c:idx val="2"/>
            <c:spPr>
              <a:solidFill>
                <a:srgbClr val="CC66FF"/>
              </a:solidFill>
            </c:spPr>
          </c:dPt>
          <c:dPt>
            <c:idx val="3"/>
            <c:spPr>
              <a:solidFill>
                <a:srgbClr val="E03506"/>
              </a:solidFill>
            </c:spPr>
          </c:dPt>
          <c:dPt>
            <c:idx val="5"/>
            <c:spPr>
              <a:solidFill>
                <a:srgbClr val="CCE00E"/>
              </a:solidFill>
            </c:spPr>
          </c:dPt>
          <c:dPt>
            <c:idx val="6"/>
            <c:spPr>
              <a:solidFill>
                <a:srgbClr val="1EBED4"/>
              </a:solidFill>
            </c:spPr>
          </c:dPt>
          <c:dPt>
            <c:idx val="7"/>
            <c:spPr>
              <a:solidFill>
                <a:srgbClr val="E59911"/>
              </a:solidFill>
            </c:spPr>
          </c:dPt>
          <c:dPt>
            <c:idx val="8"/>
            <c:spPr>
              <a:solidFill>
                <a:srgbClr val="A67EDC"/>
              </a:solidFill>
            </c:spPr>
          </c:dPt>
          <c:dPt>
            <c:idx val="9"/>
            <c:spPr>
              <a:solidFill>
                <a:srgbClr val="E2F52B"/>
              </a:solidFill>
            </c:spPr>
          </c:dPt>
          <c:dPt>
            <c:idx val="10"/>
            <c:spPr>
              <a:solidFill>
                <a:srgbClr val="9F0568"/>
              </a:solidFill>
            </c:spPr>
          </c:dPt>
          <c:dPt>
            <c:idx val="11"/>
            <c:spPr>
              <a:solidFill>
                <a:srgbClr val="6EE8EE"/>
              </a:solidFill>
            </c:spPr>
          </c:dPt>
          <c:dLbls>
            <c:dLbl>
              <c:idx val="0"/>
              <c:layout>
                <c:manualLayout>
                  <c:x val="-0.10221820040917209"/>
                  <c:y val="3.1589854392529711E-2"/>
                </c:manualLayout>
              </c:layout>
              <c:showVal val="1"/>
            </c:dLbl>
            <c:dLbl>
              <c:idx val="1"/>
              <c:layout>
                <c:manualLayout>
                  <c:x val="2.8827963836886274E-2"/>
                  <c:y val="-0.20227801361113321"/>
                </c:manualLayout>
              </c:layout>
              <c:showVal val="1"/>
            </c:dLbl>
            <c:dLbl>
              <c:idx val="2"/>
              <c:layout>
                <c:manualLayout>
                  <c:x val="6.5934191067857362E-2"/>
                  <c:y val="-7.9263618198672822E-2"/>
                </c:manualLayout>
              </c:layout>
              <c:showVal val="1"/>
            </c:dLbl>
            <c:dLbl>
              <c:idx val="3"/>
              <c:layout>
                <c:manualLayout>
                  <c:x val="6.2126830568200897E-2"/>
                  <c:y val="-7.2287947816454421E-3"/>
                </c:manualLayout>
              </c:layout>
              <c:showVal val="1"/>
            </c:dLbl>
            <c:dLbl>
              <c:idx val="4"/>
              <c:layout>
                <c:manualLayout>
                  <c:x val="6.7457944076412882E-2"/>
                  <c:y val="1.7373377742858145E-2"/>
                </c:manualLayout>
              </c:layout>
              <c:showVal val="1"/>
            </c:dLbl>
            <c:dLbl>
              <c:idx val="5"/>
              <c:layout>
                <c:manualLayout>
                  <c:x val="6.0146952025725384E-2"/>
                  <c:y val="5.0752413602089194E-2"/>
                </c:manualLayout>
              </c:layout>
              <c:showVal val="1"/>
            </c:dLbl>
            <c:dLbl>
              <c:idx val="6"/>
              <c:layout>
                <c:manualLayout>
                  <c:x val="1.7669809385075681E-2"/>
                  <c:y val="3.2722466848299392E-3"/>
                </c:manualLayout>
              </c:layout>
              <c:showVal val="1"/>
            </c:dLbl>
            <c:dLbl>
              <c:idx val="7"/>
              <c:layout>
                <c:manualLayout>
                  <c:x val="1.5611178417238395E-2"/>
                  <c:y val="1.1307400770996082E-2"/>
                </c:manualLayout>
              </c:layout>
              <c:showVal val="1"/>
            </c:dLbl>
            <c:dLbl>
              <c:idx val="8"/>
              <c:layout>
                <c:manualLayout>
                  <c:x val="6.0096614326813789E-4"/>
                  <c:y val="1.1643899013080045E-2"/>
                </c:manualLayout>
              </c:layout>
              <c:showVal val="1"/>
            </c:dLbl>
            <c:dLbl>
              <c:idx val="10"/>
              <c:tx>
                <c:rich>
                  <a:bodyPr/>
                  <a:lstStyle/>
                  <a:p>
                    <a:r>
                      <a:rPr lang="en-US" b="0" baseline="0" smtClean="0">
                        <a:solidFill>
                          <a:schemeClr val="tx1"/>
                        </a:solidFill>
                      </a:rPr>
                      <a:t>0</a:t>
                    </a:r>
                    <a:r>
                      <a:rPr lang="en-US" baseline="0" smtClean="0">
                        <a:solidFill>
                          <a:schemeClr val="tx1"/>
                        </a:solidFill>
                      </a:rPr>
                      <a:t>,</a:t>
                    </a:r>
                    <a:r>
                      <a:rPr lang="ru-RU" baseline="0" smtClean="0">
                        <a:solidFill>
                          <a:schemeClr val="tx1"/>
                        </a:solidFill>
                      </a:rPr>
                      <a:t>2</a:t>
                    </a:r>
                    <a:endParaRPr lang="en-US" baseline="0">
                      <a:solidFill>
                        <a:schemeClr val="tx1"/>
                      </a:solidFill>
                    </a:endParaRPr>
                  </a:p>
                </c:rich>
              </c:tx>
              <c:showVal val="1"/>
            </c:dLbl>
            <c:dLbl>
              <c:idx val="11"/>
              <c:tx>
                <c:rich>
                  <a:bodyPr/>
                  <a:lstStyle/>
                  <a:p>
                    <a:r>
                      <a:rPr lang="en-US" b="0" baseline="0" smtClean="0">
                        <a:solidFill>
                          <a:schemeClr val="tx1"/>
                        </a:solidFill>
                      </a:rPr>
                      <a:t>0</a:t>
                    </a:r>
                    <a:r>
                      <a:rPr lang="en-US" baseline="0" smtClean="0">
                        <a:solidFill>
                          <a:schemeClr val="tx1"/>
                        </a:solidFill>
                      </a:rPr>
                      <a:t>,</a:t>
                    </a:r>
                    <a:r>
                      <a:rPr lang="ru-RU" baseline="0" smtClean="0">
                        <a:solidFill>
                          <a:schemeClr val="tx1"/>
                        </a:solidFill>
                      </a:rPr>
                      <a:t>2</a:t>
                    </a: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b="0" baseline="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Лист1!$A$2:$A$13</c:f>
              <c:strCache>
                <c:ptCount val="12"/>
                <c:pt idx="0">
                  <c:v>Образование - 522330.8</c:v>
                </c:pt>
                <c:pt idx="1">
                  <c:v>Социальная политика -317095.1</c:v>
                </c:pt>
                <c:pt idx="2">
                  <c:v>Национальная экономика - 
59415.3</c:v>
                </c:pt>
                <c:pt idx="3">
                  <c:v>Жилищно-коммунальное хозяйство -
53865</c:v>
                </c:pt>
                <c:pt idx="4">
                  <c:v>Общегосударственные вопросы   -    
117389.2</c:v>
                </c:pt>
                <c:pt idx="5">
                  <c:v>Здравоохранение - 19338.1</c:v>
                </c:pt>
                <c:pt idx="6">
                  <c:v>Культура, кинематография - 108404.3</c:v>
                </c:pt>
                <c:pt idx="7">
                  <c:v>Физическая культура и спорт - 
1793.9</c:v>
                </c:pt>
                <c:pt idx="9">
                  <c:v>Нац.безопасность,правоохранит. деятельность, нац.оборона - 8394.0</c:v>
                </c:pt>
                <c:pt idx="11">
                  <c:v>Охрана окружающей среды - 309.8</c:v>
                </c:pt>
              </c:strCache>
            </c:strRef>
          </c:cat>
          <c:val>
            <c:numRef>
              <c:f>Лист1!$B$2:$B$13</c:f>
              <c:numCache>
                <c:formatCode>0.0</c:formatCode>
                <c:ptCount val="12"/>
                <c:pt idx="0">
                  <c:v>43.5</c:v>
                </c:pt>
                <c:pt idx="1">
                  <c:v>25.6</c:v>
                </c:pt>
                <c:pt idx="2">
                  <c:v>4.7</c:v>
                </c:pt>
                <c:pt idx="3">
                  <c:v>5</c:v>
                </c:pt>
                <c:pt idx="4">
                  <c:v>10.7</c:v>
                </c:pt>
                <c:pt idx="5">
                  <c:v>1.9000000000000001</c:v>
                </c:pt>
                <c:pt idx="6">
                  <c:v>7.6</c:v>
                </c:pt>
                <c:pt idx="7">
                  <c:v>0.1</c:v>
                </c:pt>
                <c:pt idx="9">
                  <c:v>0.70000000000000062</c:v>
                </c:pt>
                <c:pt idx="11">
                  <c:v>0.1</c:v>
                </c:pt>
              </c:numCache>
            </c:numRef>
          </c:val>
        </c:ser>
      </c:pie3DChart>
      <c:spPr>
        <a:effectLst>
          <a:innerShdw blurRad="114300">
            <a:prstClr val="black"/>
          </a:innerShdw>
        </a:effectLst>
      </c:spPr>
    </c:plotArea>
    <c:legend>
      <c:legendPos val="r"/>
      <c:legendEntry>
        <c:idx val="8"/>
        <c:delete val="1"/>
      </c:legendEntry>
      <c:legendEntry>
        <c:idx val="10"/>
        <c:delete val="1"/>
      </c:legendEntry>
      <c:layout>
        <c:manualLayout>
          <c:xMode val="edge"/>
          <c:yMode val="edge"/>
          <c:x val="0.56529959551051656"/>
          <c:y val="8.7284994404060734E-2"/>
          <c:w val="0.41889500556375237"/>
          <c:h val="0.91083520806719664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5"/>
      <c:rotY val="42"/>
      <c:depthPercent val="110"/>
      <c:rAngAx val="1"/>
    </c:view3D>
    <c:plotArea>
      <c:layout>
        <c:manualLayout>
          <c:layoutTarget val="inner"/>
          <c:xMode val="edge"/>
          <c:yMode val="edge"/>
          <c:x val="4.5939163330840714E-2"/>
          <c:y val="0.13573200771759891"/>
          <c:w val="0.52109994281441074"/>
          <c:h val="0.70944998020177874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12614">
              <a:noFill/>
              <a:prstDash val="solid"/>
            </a:ln>
            <a:effectLst>
              <a:outerShdw blurRad="101600" dist="1041400" dir="5400000" sx="200000" sy="200000" algn="ctr" rotWithShape="0">
                <a:srgbClr val="F79646">
                  <a:lumMod val="20000"/>
                  <a:lumOff val="80000"/>
                  <a:alpha val="30000"/>
                </a:srgbClr>
              </a:outerShdw>
            </a:effectLst>
          </c:spPr>
          <c:explosion val="12"/>
          <c:dPt>
            <c:idx val="0"/>
            <c:explosion val="15"/>
            <c:spPr>
              <a:solidFill>
                <a:srgbClr val="99CC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1"/>
            <c:explosion val="16"/>
            <c:spPr>
              <a:solidFill>
                <a:srgbClr val="0070C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2"/>
            <c:spPr>
              <a:solidFill>
                <a:srgbClr val="FFFF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3"/>
            <c:spPr>
              <a:solidFill>
                <a:srgbClr val="00FF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4"/>
            <c:spPr>
              <a:solidFill>
                <a:srgbClr val="FF3399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5"/>
            <c:spPr>
              <a:solidFill>
                <a:srgbClr val="FF99CC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6"/>
            <c:spPr>
              <a:solidFill>
                <a:srgbClr val="FF99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7"/>
            <c:spPr>
              <a:solidFill>
                <a:srgbClr val="993366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8"/>
            <c:spPr>
              <a:solidFill>
                <a:srgbClr val="00FFFF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9"/>
            <c:spPr>
              <a:solidFill>
                <a:srgbClr val="FF3399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10"/>
            <c:spPr>
              <a:solidFill>
                <a:srgbClr val="FFFF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11"/>
            <c:spPr>
              <a:solidFill>
                <a:srgbClr val="CCCCFF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12"/>
            <c:spPr>
              <a:solidFill>
                <a:srgbClr val="FF33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0513609630239"/>
                  <c:y val="-0.10265970935914565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31,9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1"/>
              <c:layout>
                <c:manualLayout>
                  <c:x val="9.2050763207671707E-2"/>
                  <c:y val="-0.1666418879939737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2.1653525781419859E-2"/>
                  <c:y val="-5.62284314321601E-3"/>
                </c:manualLayout>
              </c:layout>
              <c:dLblPos val="bestFit"/>
              <c:showPercent val="1"/>
            </c:dLbl>
            <c:dLbl>
              <c:idx val="3"/>
              <c:layout>
                <c:manualLayout>
                  <c:x val="-8.9407042036588044E-2"/>
                  <c:y val="2.6673283375574643E-2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1400" baseline="0" dirty="0" smtClean="0"/>
                      <a:t>5,9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numFmt formatCode="0.00%" sourceLinked="0"/>
              <c:spPr>
                <a:noFill/>
                <a:ln w="25229">
                  <a:noFill/>
                </a:ln>
              </c:spPr>
              <c:dLblPos val="bestFit"/>
              <c:showPercent val="1"/>
            </c:dLbl>
            <c:dLbl>
              <c:idx val="4"/>
              <c:layout>
                <c:manualLayout>
                  <c:x val="-8.0939862643917726E-2"/>
                  <c:y val="-3.4331561627339642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5</a:t>
                    </a:r>
                    <a:r>
                      <a:rPr lang="en-US" sz="1400" baseline="0" dirty="0" smtClean="0"/>
                      <a:t>,</a:t>
                    </a:r>
                    <a:r>
                      <a:rPr lang="ru-RU" sz="1400" baseline="0" dirty="0" smtClean="0"/>
                      <a:t>7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5"/>
              <c:layout>
                <c:manualLayout>
                  <c:x val="-6.791171212558271E-2"/>
                  <c:y val="-6.9856948582462192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5,2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6"/>
              <c:layout>
                <c:manualLayout>
                  <c:x val="-6.6202766902740934E-2"/>
                  <c:y val="-5.6701327148182004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3,3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7"/>
              <c:layout>
                <c:manualLayout>
                  <c:x val="-4.259600580653948E-2"/>
                  <c:y val="-6.9689924262534814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2,9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8"/>
              <c:layout>
                <c:manualLayout>
                  <c:x val="1.5649056437777763E-2"/>
                  <c:y val="-0.11287303333961175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1,9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9"/>
              <c:layout>
                <c:manualLayout>
                  <c:x val="4.5826551708969395E-3"/>
                  <c:y val="-5.9699979089519122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1,6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10"/>
              <c:layout>
                <c:manualLayout>
                  <c:x val="6.5844037302599814E-2"/>
                  <c:y val="-2.5562877519454741E-2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sz="1400" baseline="0" dirty="0" smtClean="0"/>
                      <a:t>0</a:t>
                    </a:r>
                    <a:r>
                      <a:rPr lang="ru-RU" sz="1400" baseline="0" dirty="0" smtClean="0"/>
                      <a:t>,6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numFmt formatCode="0.00%" sourceLinked="0"/>
              <c:spPr>
                <a:noFill/>
                <a:ln w="25229">
                  <a:noFill/>
                </a:ln>
              </c:spPr>
              <c:dLblPos val="bestFit"/>
              <c:showPercent val="1"/>
            </c:dLbl>
            <c:dLbl>
              <c:idx val="11"/>
              <c:layout>
                <c:manualLayout>
                  <c:x val="6.4040601768354383E-2"/>
                  <c:y val="2.3879287204714876E-2"/>
                </c:manualLayout>
              </c:layout>
              <c:tx>
                <c:rich>
                  <a:bodyPr/>
                  <a:lstStyle/>
                  <a:p>
                    <a:r>
                      <a:rPr lang="en-US" sz="1400" baseline="0" dirty="0" smtClean="0"/>
                      <a:t>0,</a:t>
                    </a:r>
                    <a:r>
                      <a:rPr lang="ru-RU" sz="1400" baseline="0" dirty="0" smtClean="0"/>
                      <a:t>3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12"/>
              <c:layout>
                <c:manualLayout>
                  <c:x val="6.0288347336471322E-2"/>
                  <c:y val="7.3738363910587024E-2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5229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dLblPos val="bestFit"/>
            <c:showPercent val="1"/>
            <c:showLeaderLines val="1"/>
          </c:dLbls>
          <c:cat>
            <c:multiLvlStrRef>
              <c:f>Sheet1!$B$1:$N$2</c:f>
              <c:multiLvlStrCache>
                <c:ptCount val="13"/>
                <c:lvl>
                  <c:pt idx="0">
                    <c:v>315 998.5</c:v>
                  </c:pt>
                  <c:pt idx="1">
                    <c:v>522 241.1</c:v>
                  </c:pt>
                  <c:pt idx="2">
                    <c:v>58 510.4</c:v>
                  </c:pt>
                  <c:pt idx="3">
                    <c:v>19 338.1</c:v>
                  </c:pt>
                  <c:pt idx="4">
                    <c:v>2 442.0</c:v>
                  </c:pt>
                  <c:pt idx="5">
                    <c:v>23 875.5</c:v>
                  </c:pt>
                  <c:pt idx="6">
                    <c:v>63 429.8</c:v>
                  </c:pt>
                  <c:pt idx="7">
                    <c:v>1 425.2</c:v>
                  </c:pt>
                  <c:pt idx="9">
                    <c:v>62 180.0</c:v>
                  </c:pt>
                  <c:pt idx="10">
                    <c:v>7 473.5</c:v>
                  </c:pt>
                  <c:pt idx="12">
                    <c:v>309.8</c:v>
                  </c:pt>
                </c:lvl>
                <c:lvl>
                  <c:pt idx="0">
                    <c:v>Соцполитика -</c:v>
                  </c:pt>
                  <c:pt idx="1">
                    <c:v>Образование -</c:v>
                  </c:pt>
                  <c:pt idx="2">
                    <c:v>Национальная экономика - </c:v>
                  </c:pt>
                  <c:pt idx="3">
                    <c:v>Здравоохранение - </c:v>
                  </c:pt>
                  <c:pt idx="4">
                    <c:v>Межбюджетные трансферты  - </c:v>
                  </c:pt>
                  <c:pt idx="5">
                    <c:v>Жилищно-коммунальное хозяйство -           </c:v>
                  </c:pt>
                  <c:pt idx="6">
                    <c:v>Общегосударственные вопросы -                </c:v>
                  </c:pt>
                  <c:pt idx="7">
                    <c:v>Физкультура и спорт - </c:v>
                  </c:pt>
                  <c:pt idx="9">
                    <c:v>Культура, кинематография -                             </c:v>
                  </c:pt>
                  <c:pt idx="10">
                    <c:v>Нацбезопасность, правоохранит. деятельность, нацоборона - </c:v>
                  </c:pt>
                  <c:pt idx="12">
                    <c:v>Охрана окружающей среды -                         </c:v>
                  </c:pt>
                </c:lvl>
              </c:multiLvlStrCache>
            </c:multiLvlStrRef>
          </c:cat>
          <c:val>
            <c:numRef>
              <c:f>Sheet1!$B$2:$N$2</c:f>
              <c:numCache>
                <c:formatCode>#,##0.0</c:formatCode>
                <c:ptCount val="13"/>
                <c:pt idx="0">
                  <c:v>315998.5</c:v>
                </c:pt>
                <c:pt idx="1">
                  <c:v>522241.1</c:v>
                </c:pt>
                <c:pt idx="2">
                  <c:v>58510.400000000001</c:v>
                </c:pt>
                <c:pt idx="3">
                  <c:v>19338.099999999962</c:v>
                </c:pt>
                <c:pt idx="4">
                  <c:v>2442</c:v>
                </c:pt>
                <c:pt idx="5">
                  <c:v>23875.5</c:v>
                </c:pt>
                <c:pt idx="6">
                  <c:v>63429.8</c:v>
                </c:pt>
                <c:pt idx="7">
                  <c:v>1425.2</c:v>
                </c:pt>
                <c:pt idx="9">
                  <c:v>62180</c:v>
                </c:pt>
                <c:pt idx="10">
                  <c:v>7473.5</c:v>
                </c:pt>
                <c:pt idx="12">
                  <c:v>309.8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2614">
              <a:solidFill>
                <a:schemeClr val="tx1"/>
              </a:solidFill>
              <a:prstDash val="solid"/>
            </a:ln>
          </c:spPr>
          <c:explosion val="11"/>
          <c:dPt>
            <c:idx val="0"/>
            <c:spPr>
              <a:solidFill>
                <a:schemeClr val="accent1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2"/>
            <c:spPr>
              <a:solidFill>
                <a:schemeClr val="hlink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3"/>
            <c:spPr>
              <a:solidFill>
                <a:schemeClr val="folHlink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4"/>
            <c:spPr>
              <a:solidFill>
                <a:schemeClr val="bg2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5"/>
            <c:spPr>
              <a:solidFill>
                <a:schemeClr val="tx2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6"/>
            <c:spPr>
              <a:solidFill>
                <a:srgbClr val="0066CC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7"/>
            <c:spPr>
              <a:solidFill>
                <a:srgbClr val="CCCCFF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8"/>
            <c:spPr>
              <a:solidFill>
                <a:srgbClr val="FF0000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9"/>
            <c:spPr>
              <a:solidFill>
                <a:srgbClr val="FFFF00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10"/>
            <c:spPr>
              <a:solidFill>
                <a:srgbClr val="00FF00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11"/>
            <c:spPr>
              <a:solidFill>
                <a:srgbClr val="00FFFF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12"/>
            <c:spPr>
              <a:solidFill>
                <a:srgbClr val="0000FF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229">
                <a:noFill/>
              </a:ln>
            </c:spPr>
            <c:txPr>
              <a:bodyPr/>
              <a:lstStyle/>
              <a:p>
                <a:pPr>
                  <a:defRPr sz="1937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Percent val="1"/>
            <c:showLeaderLines val="1"/>
          </c:dLbls>
          <c:cat>
            <c:multiLvlStrRef>
              <c:f>Sheet1!$B$1:$N$2</c:f>
              <c:multiLvlStrCache>
                <c:ptCount val="13"/>
                <c:lvl>
                  <c:pt idx="0">
                    <c:v>315 998.5</c:v>
                  </c:pt>
                  <c:pt idx="1">
                    <c:v>522 241.1</c:v>
                  </c:pt>
                  <c:pt idx="2">
                    <c:v>58 510.4</c:v>
                  </c:pt>
                  <c:pt idx="3">
                    <c:v>19 338.1</c:v>
                  </c:pt>
                  <c:pt idx="4">
                    <c:v>2 442.0</c:v>
                  </c:pt>
                  <c:pt idx="5">
                    <c:v>23 875.5</c:v>
                  </c:pt>
                  <c:pt idx="6">
                    <c:v>63 429.8</c:v>
                  </c:pt>
                  <c:pt idx="7">
                    <c:v>1 425.2</c:v>
                  </c:pt>
                  <c:pt idx="9">
                    <c:v>62 180.0</c:v>
                  </c:pt>
                  <c:pt idx="10">
                    <c:v>7 473.5</c:v>
                  </c:pt>
                  <c:pt idx="12">
                    <c:v>309.8</c:v>
                  </c:pt>
                </c:lvl>
                <c:lvl>
                  <c:pt idx="0">
                    <c:v>Соцполитика -</c:v>
                  </c:pt>
                  <c:pt idx="1">
                    <c:v>Образование -</c:v>
                  </c:pt>
                  <c:pt idx="2">
                    <c:v>Национальная экономика - </c:v>
                  </c:pt>
                  <c:pt idx="3">
                    <c:v>Здравоохранение - </c:v>
                  </c:pt>
                  <c:pt idx="4">
                    <c:v>Межбюджетные трансферты  - </c:v>
                  </c:pt>
                  <c:pt idx="5">
                    <c:v>Жилищно-коммунальное хозяйство -           </c:v>
                  </c:pt>
                  <c:pt idx="6">
                    <c:v>Общегосударственные вопросы -                </c:v>
                  </c:pt>
                  <c:pt idx="7">
                    <c:v>Физкультура и спорт - </c:v>
                  </c:pt>
                  <c:pt idx="9">
                    <c:v>Культура, кинематография -                             </c:v>
                  </c:pt>
                  <c:pt idx="10">
                    <c:v>Нацбезопасность, правоохранит. деятельность, нацоборона - </c:v>
                  </c:pt>
                  <c:pt idx="12">
                    <c:v>Охрана окружающей среды -                         </c:v>
                  </c:pt>
                </c:lvl>
              </c:multiLvlStrCache>
            </c:multiLvlStrRef>
          </c:cat>
          <c:val>
            <c:numRef>
              <c:f>Sheet1!$B$3:$N$3</c:f>
              <c:numCache>
                <c:formatCode>General</c:formatCode>
                <c:ptCount val="13"/>
              </c:numCache>
            </c:numRef>
          </c:val>
        </c:ser>
        <c:dLbls>
          <c:showPercent val="1"/>
        </c:dLbls>
      </c:pie3DChart>
      <c:spPr>
        <a:noFill/>
        <a:ln w="25229">
          <a:noFill/>
        </a:ln>
      </c:spPr>
    </c:plotArea>
    <c:legend>
      <c:legendPos val="r"/>
      <c:legendEntry>
        <c:idx val="8"/>
        <c:delete val="1"/>
      </c:legendEntry>
      <c:legendEntry>
        <c:idx val="11"/>
        <c:delete val="1"/>
      </c:legendEntry>
      <c:layout>
        <c:manualLayout>
          <c:xMode val="edge"/>
          <c:yMode val="edge"/>
          <c:x val="0.58485330462993557"/>
          <c:y val="7.0628486007032632E-3"/>
          <c:w val="0.41514670303085205"/>
          <c:h val="0.97410288846409065"/>
        </c:manualLayout>
      </c:layout>
      <c:spPr>
        <a:noFill/>
        <a:ln w="3154">
          <a:noFill/>
          <a:prstDash val="solid"/>
        </a:ln>
      </c:spPr>
      <c:txPr>
        <a:bodyPr/>
        <a:lstStyle/>
        <a:p>
          <a:pPr rtl="0">
            <a:defRPr sz="1400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2036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/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rotY val="180"/>
      <c:perspective val="30"/>
    </c:view3D>
    <c:plotArea>
      <c:layout>
        <c:manualLayout>
          <c:layoutTarget val="inner"/>
          <c:xMode val="edge"/>
          <c:yMode val="edge"/>
          <c:x val="7.8128828376402948E-2"/>
          <c:y val="5.9109740265747383E-2"/>
          <c:w val="0.66430358079975849"/>
          <c:h val="0.93996093039320061"/>
        </c:manualLayout>
      </c:layout>
      <c:pie3DChart>
        <c:varyColors val="1"/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rotY val="190"/>
      <c:perspective val="30"/>
    </c:view3D>
    <c:plotArea>
      <c:layout>
        <c:manualLayout>
          <c:layoutTarget val="inner"/>
          <c:xMode val="edge"/>
          <c:yMode val="edge"/>
          <c:x val="0"/>
          <c:y val="0"/>
          <c:w val="0.98431769506425026"/>
          <c:h val="0.970635322291304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"/>
          <c:dPt>
            <c:idx val="0"/>
            <c:explosion val="0"/>
          </c:dPt>
          <c:dPt>
            <c:idx val="1"/>
            <c:explosion val="0"/>
          </c:dPt>
          <c:dPt>
            <c:idx val="7"/>
            <c:explosion val="0"/>
          </c:dPt>
          <c:dLbls>
            <c:dLbl>
              <c:idx val="0"/>
              <c:layout>
                <c:manualLayout>
                  <c:x val="0.13561662454016241"/>
                  <c:y val="-9.6665424015517046E-2"/>
                </c:manualLayout>
              </c:layout>
              <c:showPercent val="1"/>
            </c:dLbl>
            <c:dLbl>
              <c:idx val="2"/>
              <c:layout>
                <c:manualLayout>
                  <c:x val="-2.5952977806440052E-2"/>
                  <c:y val="-6.3269231162419504E-2"/>
                </c:manualLayout>
              </c:layout>
              <c:showPercent val="1"/>
            </c:dLbl>
            <c:dLbl>
              <c:idx val="3"/>
              <c:delete val="1"/>
            </c:dLbl>
            <c:dLbl>
              <c:idx val="4"/>
              <c:layout>
                <c:manualLayout>
                  <c:x val="2.3946161287302748E-2"/>
                  <c:y val="-1.4042185166834441E-2"/>
                </c:manualLayout>
              </c:layout>
              <c:showPercent val="1"/>
            </c:dLbl>
            <c:dLbl>
              <c:idx val="5"/>
              <c:layout>
                <c:manualLayout>
                  <c:x val="6.2209925212452786E-3"/>
                  <c:y val="3.5475532153428212E-2"/>
                </c:manualLayout>
              </c:layout>
              <c:showPercent val="1"/>
            </c:dLbl>
            <c:dLbl>
              <c:idx val="6"/>
              <c:layout>
                <c:manualLayout>
                  <c:x val="2.0739970251406881E-2"/>
                  <c:y val="0.1250104784797583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Лист1!$A$2:$A$9</c:f>
              <c:strCache>
                <c:ptCount val="8"/>
                <c:pt idx="0">
                  <c:v>Стационарная медицинская помощь</c:v>
                </c:pt>
                <c:pt idx="1">
                  <c:v>Амбулаторная помощь</c:v>
                </c:pt>
                <c:pt idx="3">
                  <c:v>Скорая медицинская помощь</c:v>
                </c:pt>
                <c:pt idx="7">
                  <c:v>Другие вопросы в области здравоохранения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12073.8</c:v>
                </c:pt>
                <c:pt idx="1">
                  <c:v>7023.8</c:v>
                </c:pt>
                <c:pt idx="3">
                  <c:v>0</c:v>
                </c:pt>
                <c:pt idx="7">
                  <c:v>240.5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image" Target="../media/image75.jpe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image" Target="../media/image153.jpeg"/></Relationships>
</file>

<file path=ppt/diagrams/_rels/data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image" Target="../media/image228.jpe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1.jpeg"/><Relationship Id="rId2" Type="http://schemas.openxmlformats.org/officeDocument/2006/relationships/image" Target="../media/image1141.jpeg"/><Relationship Id="rId1" Type="http://schemas.openxmlformats.org/officeDocument/2006/relationships/image" Target="../media/image1131.jpeg"/><Relationship Id="rId4" Type="http://schemas.openxmlformats.org/officeDocument/2006/relationships/image" Target="../media/image116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CA30F9-26C2-4BA3-9198-3F0028F0390B}" type="doc">
      <dgm:prSet loTypeId="urn:microsoft.com/office/officeart/2005/8/layout/process1" loCatId="process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0016478E-CFDC-45B7-9FB6-E255F40828E0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Подготовлена  бюджетная отчетность</a:t>
          </a:r>
          <a:endParaRPr lang="ru-RU" sz="20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AEDE59C-DD01-47E3-9B8E-17EC55EAEAF4}" type="parTrans" cxnId="{D536DF06-3504-4607-8238-6848459F3300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2601EBA-3DA4-4C05-BE3A-FF32FB4E08DD}" type="sibTrans" cxnId="{D536DF06-3504-4607-8238-6848459F3300}">
      <dgm:prSet custT="1"/>
      <dgm:spPr/>
      <dgm:t>
        <a:bodyPr/>
        <a:lstStyle/>
        <a:p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FA584A0-6732-41CD-81CB-373B0337DC07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Принята Министерством финансов Ростовской области </a:t>
          </a:r>
        </a:p>
        <a:p>
          <a:r>
            <a: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24 марта 2020 года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D8D43B5-B443-4C2B-9387-1DF83CDE4DF4}" type="parTrans" cxnId="{C69EFD70-61B5-4ABC-8645-9A1B57A36CBA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34F0443-E787-4DA9-8EF0-3D9DF9C72EAB}" type="sibTrans" cxnId="{C69EFD70-61B5-4ABC-8645-9A1B57A36CBA}">
      <dgm:prSet custT="1"/>
      <dgm:spPr/>
      <dgm:t>
        <a:bodyPr/>
        <a:lstStyle/>
        <a:p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9886D1E-901C-4EA6-8987-54CC485A7747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Представлена в Контрольно-Счетный орган Орловского района </a:t>
          </a:r>
        </a:p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30 марта 2020 года 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3EB811E-E90C-48F4-AABD-422C4A262D1E}" type="parTrans" cxnId="{7E080914-71CD-4807-9F72-80B90DC5BCE7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5C96033-475B-4AB5-826B-35DE0194DB36}" type="sibTrans" cxnId="{7E080914-71CD-4807-9F72-80B90DC5BCE7}">
      <dgm:prSet/>
      <dgm:spPr/>
      <dgm:t>
        <a:bodyPr/>
        <a:lstStyle/>
        <a:p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73C99EE-2FC0-40E6-A906-5E091E3CBCB4}">
      <dgm:prSet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Проект отчета за 201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9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 год представлен в Собрание депутатов</a:t>
          </a:r>
        </a:p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225A779-D0CA-457D-A272-E994C55701E6}" type="parTrans" cxnId="{4563D3C1-98A8-47EE-A181-191281EDE1A1}">
      <dgm:prSet/>
      <dgm:spPr/>
      <dgm:t>
        <a:bodyPr/>
        <a:lstStyle/>
        <a:p>
          <a:endParaRPr lang="ru-RU"/>
        </a:p>
      </dgm:t>
    </dgm:pt>
    <dgm:pt modelId="{9CC1705C-8BED-43DF-939A-B20DE1F0D009}" type="sibTrans" cxnId="{4563D3C1-98A8-47EE-A181-191281EDE1A1}">
      <dgm:prSet/>
      <dgm:spPr/>
      <dgm:t>
        <a:bodyPr/>
        <a:lstStyle/>
        <a:p>
          <a:endParaRPr lang="ru-RU"/>
        </a:p>
      </dgm:t>
    </dgm:pt>
    <dgm:pt modelId="{78514EED-8F44-4FDF-AC24-D7184D956278}" type="pres">
      <dgm:prSet presAssocID="{05CA30F9-26C2-4BA3-9198-3F0028F0390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101AB2-8E43-478A-8CA5-B2BC78C2D1D6}" type="pres">
      <dgm:prSet presAssocID="{0016478E-CFDC-45B7-9FB6-E255F40828E0}" presName="node" presStyleLbl="node1" presStyleIdx="0" presStyleCnt="4" custScaleX="271654" custScaleY="208588" custLinFactNeighborX="-295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79425B-33BA-4EE9-8410-36648C840D7B}" type="pres">
      <dgm:prSet presAssocID="{12601EBA-3DA4-4C05-BE3A-FF32FB4E08DD}" presName="sibTrans" presStyleLbl="sibTrans2D1" presStyleIdx="0" presStyleCnt="3"/>
      <dgm:spPr/>
      <dgm:t>
        <a:bodyPr/>
        <a:lstStyle/>
        <a:p>
          <a:endParaRPr lang="ru-RU"/>
        </a:p>
      </dgm:t>
    </dgm:pt>
    <dgm:pt modelId="{617452BC-C61C-4A66-B40C-47D4FEB0163F}" type="pres">
      <dgm:prSet presAssocID="{12601EBA-3DA4-4C05-BE3A-FF32FB4E08DD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13ED52B7-9A24-45EB-88E2-9792487BEB46}" type="pres">
      <dgm:prSet presAssocID="{5FA584A0-6732-41CD-81CB-373B0337DC07}" presName="node" presStyleLbl="node1" presStyleIdx="1" presStyleCnt="4" custScaleX="310114" custScaleY="207767" custLinFactNeighborX="-455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724977-2F3E-4EEB-82B6-504D9FBB3F95}" type="pres">
      <dgm:prSet presAssocID="{234F0443-E787-4DA9-8EF0-3D9DF9C72EAB}" presName="sibTrans" presStyleLbl="sibTrans2D1" presStyleIdx="1" presStyleCnt="3"/>
      <dgm:spPr/>
      <dgm:t>
        <a:bodyPr/>
        <a:lstStyle/>
        <a:p>
          <a:endParaRPr lang="ru-RU"/>
        </a:p>
      </dgm:t>
    </dgm:pt>
    <dgm:pt modelId="{FBDFEED7-AA1F-4376-A584-196F6B936DF0}" type="pres">
      <dgm:prSet presAssocID="{234F0443-E787-4DA9-8EF0-3D9DF9C72EAB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C3C0FA1D-88F6-46DE-9F78-3083AD2EF220}" type="pres">
      <dgm:prSet presAssocID="{19886D1E-901C-4EA6-8987-54CC485A7747}" presName="node" presStyleLbl="node1" presStyleIdx="2" presStyleCnt="4" custScaleX="306858" custScaleY="204349" custLinFactNeighborX="-50527" custLinFactNeighborY="11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B656E0-204E-4EED-9680-F469A4E68846}" type="pres">
      <dgm:prSet presAssocID="{B5C96033-475B-4AB5-826B-35DE0194DB36}" presName="sibTrans" presStyleLbl="sibTrans2D1" presStyleIdx="2" presStyleCnt="3" custLinFactNeighborX="-27101" custLinFactNeighborY="17697"/>
      <dgm:spPr/>
      <dgm:t>
        <a:bodyPr/>
        <a:lstStyle/>
        <a:p>
          <a:endParaRPr lang="ru-RU"/>
        </a:p>
      </dgm:t>
    </dgm:pt>
    <dgm:pt modelId="{755E0045-09C1-4A33-97BB-5A87D0614554}" type="pres">
      <dgm:prSet presAssocID="{B5C96033-475B-4AB5-826B-35DE0194DB36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40925747-DD1E-4B77-9C31-67010C2222F6}" type="pres">
      <dgm:prSet presAssocID="{B73C99EE-2FC0-40E6-A906-5E091E3CBCB4}" presName="node" presStyleLbl="node1" presStyleIdx="3" presStyleCnt="4" custScaleX="299109" custScaleY="193583" custLinFactNeighborX="1502" custLinFactNeighborY="-32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A46CF2-0867-4610-A4DD-12CD5E2ED5AA}" type="presOf" srcId="{12601EBA-3DA4-4C05-BE3A-FF32FB4E08DD}" destId="{617452BC-C61C-4A66-B40C-47D4FEB0163F}" srcOrd="1" destOrd="0" presId="urn:microsoft.com/office/officeart/2005/8/layout/process1"/>
    <dgm:cxn modelId="{857D781F-F9DF-46D3-AC11-095D05C6F27F}" type="presOf" srcId="{19886D1E-901C-4EA6-8987-54CC485A7747}" destId="{C3C0FA1D-88F6-46DE-9F78-3083AD2EF220}" srcOrd="0" destOrd="0" presId="urn:microsoft.com/office/officeart/2005/8/layout/process1"/>
    <dgm:cxn modelId="{7E080914-71CD-4807-9F72-80B90DC5BCE7}" srcId="{05CA30F9-26C2-4BA3-9198-3F0028F0390B}" destId="{19886D1E-901C-4EA6-8987-54CC485A7747}" srcOrd="2" destOrd="0" parTransId="{43EB811E-E90C-48F4-AABD-422C4A262D1E}" sibTransId="{B5C96033-475B-4AB5-826B-35DE0194DB36}"/>
    <dgm:cxn modelId="{C69EFD70-61B5-4ABC-8645-9A1B57A36CBA}" srcId="{05CA30F9-26C2-4BA3-9198-3F0028F0390B}" destId="{5FA584A0-6732-41CD-81CB-373B0337DC07}" srcOrd="1" destOrd="0" parTransId="{ED8D43B5-B443-4C2B-9387-1DF83CDE4DF4}" sibTransId="{234F0443-E787-4DA9-8EF0-3D9DF9C72EAB}"/>
    <dgm:cxn modelId="{9F7F8F4E-8971-4392-B329-AFD0B8569E7B}" type="presOf" srcId="{234F0443-E787-4DA9-8EF0-3D9DF9C72EAB}" destId="{93724977-2F3E-4EEB-82B6-504D9FBB3F95}" srcOrd="0" destOrd="0" presId="urn:microsoft.com/office/officeart/2005/8/layout/process1"/>
    <dgm:cxn modelId="{88A502FC-5003-4AA6-B1CC-DADD4C48928B}" type="presOf" srcId="{05CA30F9-26C2-4BA3-9198-3F0028F0390B}" destId="{78514EED-8F44-4FDF-AC24-D7184D956278}" srcOrd="0" destOrd="0" presId="urn:microsoft.com/office/officeart/2005/8/layout/process1"/>
    <dgm:cxn modelId="{D536DF06-3504-4607-8238-6848459F3300}" srcId="{05CA30F9-26C2-4BA3-9198-3F0028F0390B}" destId="{0016478E-CFDC-45B7-9FB6-E255F40828E0}" srcOrd="0" destOrd="0" parTransId="{2AEDE59C-DD01-47E3-9B8E-17EC55EAEAF4}" sibTransId="{12601EBA-3DA4-4C05-BE3A-FF32FB4E08DD}"/>
    <dgm:cxn modelId="{1045E430-E1F3-4788-BAD1-8039C411E08D}" type="presOf" srcId="{B5C96033-475B-4AB5-826B-35DE0194DB36}" destId="{66B656E0-204E-4EED-9680-F469A4E68846}" srcOrd="0" destOrd="0" presId="urn:microsoft.com/office/officeart/2005/8/layout/process1"/>
    <dgm:cxn modelId="{4563D3C1-98A8-47EE-A181-191281EDE1A1}" srcId="{05CA30F9-26C2-4BA3-9198-3F0028F0390B}" destId="{B73C99EE-2FC0-40E6-A906-5E091E3CBCB4}" srcOrd="3" destOrd="0" parTransId="{0225A779-D0CA-457D-A272-E994C55701E6}" sibTransId="{9CC1705C-8BED-43DF-939A-B20DE1F0D009}"/>
    <dgm:cxn modelId="{B4F1DB67-6A89-4FE0-85ED-DA71AF3BCDF9}" type="presOf" srcId="{234F0443-E787-4DA9-8EF0-3D9DF9C72EAB}" destId="{FBDFEED7-AA1F-4376-A584-196F6B936DF0}" srcOrd="1" destOrd="0" presId="urn:microsoft.com/office/officeart/2005/8/layout/process1"/>
    <dgm:cxn modelId="{DEB0D480-3D98-4A93-9025-6DFA4DDDFA93}" type="presOf" srcId="{B73C99EE-2FC0-40E6-A906-5E091E3CBCB4}" destId="{40925747-DD1E-4B77-9C31-67010C2222F6}" srcOrd="0" destOrd="0" presId="urn:microsoft.com/office/officeart/2005/8/layout/process1"/>
    <dgm:cxn modelId="{0D6B7844-F286-4816-8D75-43EEE600551C}" type="presOf" srcId="{12601EBA-3DA4-4C05-BE3A-FF32FB4E08DD}" destId="{E179425B-33BA-4EE9-8410-36648C840D7B}" srcOrd="0" destOrd="0" presId="urn:microsoft.com/office/officeart/2005/8/layout/process1"/>
    <dgm:cxn modelId="{3E032995-CF17-4E58-988E-35D9E25A15AD}" type="presOf" srcId="{5FA584A0-6732-41CD-81CB-373B0337DC07}" destId="{13ED52B7-9A24-45EB-88E2-9792487BEB46}" srcOrd="0" destOrd="0" presId="urn:microsoft.com/office/officeart/2005/8/layout/process1"/>
    <dgm:cxn modelId="{F6CB7871-779F-4AE8-951B-3E4479D2E41C}" type="presOf" srcId="{B5C96033-475B-4AB5-826B-35DE0194DB36}" destId="{755E0045-09C1-4A33-97BB-5A87D0614554}" srcOrd="1" destOrd="0" presId="urn:microsoft.com/office/officeart/2005/8/layout/process1"/>
    <dgm:cxn modelId="{D2547BAC-722A-4837-A008-02FF364FCF53}" type="presOf" srcId="{0016478E-CFDC-45B7-9FB6-E255F40828E0}" destId="{5B101AB2-8E43-478A-8CA5-B2BC78C2D1D6}" srcOrd="0" destOrd="0" presId="urn:microsoft.com/office/officeart/2005/8/layout/process1"/>
    <dgm:cxn modelId="{37A0705E-3CED-4F90-B46B-7680031242B8}" type="presParOf" srcId="{78514EED-8F44-4FDF-AC24-D7184D956278}" destId="{5B101AB2-8E43-478A-8CA5-B2BC78C2D1D6}" srcOrd="0" destOrd="0" presId="urn:microsoft.com/office/officeart/2005/8/layout/process1"/>
    <dgm:cxn modelId="{DE28F05A-5926-4782-BADB-821C27B3A0EB}" type="presParOf" srcId="{78514EED-8F44-4FDF-AC24-D7184D956278}" destId="{E179425B-33BA-4EE9-8410-36648C840D7B}" srcOrd="1" destOrd="0" presId="urn:microsoft.com/office/officeart/2005/8/layout/process1"/>
    <dgm:cxn modelId="{F6346C85-FA28-4A95-B719-9C8906178E19}" type="presParOf" srcId="{E179425B-33BA-4EE9-8410-36648C840D7B}" destId="{617452BC-C61C-4A66-B40C-47D4FEB0163F}" srcOrd="0" destOrd="0" presId="urn:microsoft.com/office/officeart/2005/8/layout/process1"/>
    <dgm:cxn modelId="{368BA1A5-8009-4DEF-ACD1-FB70ED708B3F}" type="presParOf" srcId="{78514EED-8F44-4FDF-AC24-D7184D956278}" destId="{13ED52B7-9A24-45EB-88E2-9792487BEB46}" srcOrd="2" destOrd="0" presId="urn:microsoft.com/office/officeart/2005/8/layout/process1"/>
    <dgm:cxn modelId="{D739C532-33D3-4356-8E87-7D37988AC092}" type="presParOf" srcId="{78514EED-8F44-4FDF-AC24-D7184D956278}" destId="{93724977-2F3E-4EEB-82B6-504D9FBB3F95}" srcOrd="3" destOrd="0" presId="urn:microsoft.com/office/officeart/2005/8/layout/process1"/>
    <dgm:cxn modelId="{2C382E13-B590-4776-8376-B9A8272959F4}" type="presParOf" srcId="{93724977-2F3E-4EEB-82B6-504D9FBB3F95}" destId="{FBDFEED7-AA1F-4376-A584-196F6B936DF0}" srcOrd="0" destOrd="0" presId="urn:microsoft.com/office/officeart/2005/8/layout/process1"/>
    <dgm:cxn modelId="{E61093CF-6694-4B44-A76E-46A1351A048B}" type="presParOf" srcId="{78514EED-8F44-4FDF-AC24-D7184D956278}" destId="{C3C0FA1D-88F6-46DE-9F78-3083AD2EF220}" srcOrd="4" destOrd="0" presId="urn:microsoft.com/office/officeart/2005/8/layout/process1"/>
    <dgm:cxn modelId="{F17996EE-BE67-4FDB-9421-17551110FFFA}" type="presParOf" srcId="{78514EED-8F44-4FDF-AC24-D7184D956278}" destId="{66B656E0-204E-4EED-9680-F469A4E68846}" srcOrd="5" destOrd="0" presId="urn:microsoft.com/office/officeart/2005/8/layout/process1"/>
    <dgm:cxn modelId="{6E07AC34-82F4-42ED-84D6-A55E8EE103AE}" type="presParOf" srcId="{66B656E0-204E-4EED-9680-F469A4E68846}" destId="{755E0045-09C1-4A33-97BB-5A87D0614554}" srcOrd="0" destOrd="0" presId="urn:microsoft.com/office/officeart/2005/8/layout/process1"/>
    <dgm:cxn modelId="{5D077F10-5ADB-4968-AB60-9A3101F2F9EF}" type="presParOf" srcId="{78514EED-8F44-4FDF-AC24-D7184D956278}" destId="{40925747-DD1E-4B77-9C31-67010C2222F6}" srcOrd="6" destOrd="0" presId="urn:microsoft.com/office/officeart/2005/8/layout/process1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9A750A6-404D-4552-89C2-ED9A466FB11C}" type="doc">
      <dgm:prSet loTypeId="urn:microsoft.com/office/officeart/2005/8/layout/hList7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A2AFEF0-04E7-4134-B7A5-8CEFAAA937B9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Областной </a:t>
          </a:r>
        </a:p>
        <a:p>
          <a:r>
            <a: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бюджет </a:t>
          </a:r>
        </a:p>
        <a:p>
          <a:r>
            <a:rPr lang="en-US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343</a:t>
          </a:r>
          <a:r>
            <a: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,7  </a:t>
          </a:r>
          <a:r>
            <a:rPr lang="en-US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млн.рублей</a:t>
          </a:r>
          <a:endParaRPr lang="ru-RU" sz="32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AB498F7-A941-4971-8B8B-F9D8A448CB7A}" type="parTrans" cxnId="{49F3116B-48AD-49E2-8E9B-47BDF098F7A1}">
      <dgm:prSet/>
      <dgm:spPr/>
      <dgm:t>
        <a:bodyPr/>
        <a:lstStyle/>
        <a:p>
          <a:endParaRPr lang="ru-RU"/>
        </a:p>
      </dgm:t>
    </dgm:pt>
    <dgm:pt modelId="{87C384E9-981D-46AF-AF2D-07A67254F83C}" type="sibTrans" cxnId="{49F3116B-48AD-49E2-8E9B-47BDF098F7A1}">
      <dgm:prSet/>
      <dgm:spPr/>
      <dgm:t>
        <a:bodyPr/>
        <a:lstStyle/>
        <a:p>
          <a:endParaRPr lang="ru-RU"/>
        </a:p>
      </dgm:t>
    </dgm:pt>
    <dgm:pt modelId="{7853CD7C-0DA8-4300-91EC-0964CC7266A8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</a:t>
          </a:r>
        </a:p>
        <a:p>
          <a:r>
            <a: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бюджет</a:t>
          </a:r>
        </a:p>
        <a:p>
          <a:r>
            <a: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175,2  млн.рублей</a:t>
          </a:r>
          <a:endParaRPr lang="ru-RU" sz="32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D7D9EEA-A7A8-4A30-9947-DB5AD0C695EE}" type="parTrans" cxnId="{2F37E84C-02D2-40AE-AFFE-6E915064FF78}">
      <dgm:prSet/>
      <dgm:spPr/>
      <dgm:t>
        <a:bodyPr/>
        <a:lstStyle/>
        <a:p>
          <a:endParaRPr lang="ru-RU"/>
        </a:p>
      </dgm:t>
    </dgm:pt>
    <dgm:pt modelId="{F96E50EE-FD4E-4B69-935E-E49A8A4783E5}" type="sibTrans" cxnId="{2F37E84C-02D2-40AE-AFFE-6E915064FF78}">
      <dgm:prSet/>
      <dgm:spPr/>
      <dgm:t>
        <a:bodyPr/>
        <a:lstStyle/>
        <a:p>
          <a:endParaRPr lang="ru-RU"/>
        </a:p>
      </dgm:t>
    </dgm:pt>
    <dgm:pt modelId="{A252FFEA-29ED-496A-98E8-AD9E29D8A2D3}" type="pres">
      <dgm:prSet presAssocID="{A9A750A6-404D-4552-89C2-ED9A466FB11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28AFCE-D881-4F3B-9E9E-5CBC731F613F}" type="pres">
      <dgm:prSet presAssocID="{A9A750A6-404D-4552-89C2-ED9A466FB11C}" presName="fgShape" presStyleLbl="fgShp" presStyleIdx="0" presStyleCnt="1" custFlipHor="0" custScaleX="55401" custLinFactY="273443" custLinFactNeighborX="-2225" custLinFactNeighborY="300000"/>
      <dgm:spPr/>
      <dgm:t>
        <a:bodyPr/>
        <a:lstStyle/>
        <a:p>
          <a:endParaRPr lang="ru-RU"/>
        </a:p>
      </dgm:t>
    </dgm:pt>
    <dgm:pt modelId="{5B31982F-0D7C-4D1E-839E-649FFC58231D}" type="pres">
      <dgm:prSet presAssocID="{A9A750A6-404D-4552-89C2-ED9A466FB11C}" presName="linComp" presStyleCnt="0"/>
      <dgm:spPr/>
    </dgm:pt>
    <dgm:pt modelId="{ED096BC3-33F9-4186-8100-DB9232E49F28}" type="pres">
      <dgm:prSet presAssocID="{4A2AFEF0-04E7-4134-B7A5-8CEFAAA937B9}" presName="compNode" presStyleCnt="0"/>
      <dgm:spPr/>
    </dgm:pt>
    <dgm:pt modelId="{AEF1E387-D1C6-4221-966B-B0F61A1B4102}" type="pres">
      <dgm:prSet presAssocID="{4A2AFEF0-04E7-4134-B7A5-8CEFAAA937B9}" presName="bkgdShape" presStyleLbl="node1" presStyleIdx="0" presStyleCnt="2"/>
      <dgm:spPr/>
      <dgm:t>
        <a:bodyPr/>
        <a:lstStyle/>
        <a:p>
          <a:endParaRPr lang="ru-RU"/>
        </a:p>
      </dgm:t>
    </dgm:pt>
    <dgm:pt modelId="{2404BD77-9ACE-4E22-B370-E70E9CA47646}" type="pres">
      <dgm:prSet presAssocID="{4A2AFEF0-04E7-4134-B7A5-8CEFAAA937B9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7144DC-AFE1-4031-BE8D-CCF9BBC8A479}" type="pres">
      <dgm:prSet presAssocID="{4A2AFEF0-04E7-4134-B7A5-8CEFAAA937B9}" presName="invisiNode" presStyleLbl="node1" presStyleIdx="0" presStyleCnt="2"/>
      <dgm:spPr/>
    </dgm:pt>
    <dgm:pt modelId="{1BD052B1-5746-4AAF-A135-894B05302829}" type="pres">
      <dgm:prSet presAssocID="{4A2AFEF0-04E7-4134-B7A5-8CEFAAA937B9}" presName="imagNode" presStyleLbl="f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248BCD4-A678-4468-A98B-BC566234D991}" type="pres">
      <dgm:prSet presAssocID="{87C384E9-981D-46AF-AF2D-07A67254F83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C3F9ABC-9CEC-4D20-984F-8F99B66392FA}" type="pres">
      <dgm:prSet presAssocID="{7853CD7C-0DA8-4300-91EC-0964CC7266A8}" presName="compNode" presStyleCnt="0"/>
      <dgm:spPr/>
    </dgm:pt>
    <dgm:pt modelId="{F40A4E3B-AC43-434D-812F-76AF282384F7}" type="pres">
      <dgm:prSet presAssocID="{7853CD7C-0DA8-4300-91EC-0964CC7266A8}" presName="bkgdShape" presStyleLbl="node1" presStyleIdx="1" presStyleCnt="2" custLinFactNeighborX="87" custLinFactNeighborY="1587"/>
      <dgm:spPr/>
      <dgm:t>
        <a:bodyPr/>
        <a:lstStyle/>
        <a:p>
          <a:endParaRPr lang="ru-RU"/>
        </a:p>
      </dgm:t>
    </dgm:pt>
    <dgm:pt modelId="{AC828F96-C1EB-4571-9799-96E5E9B7BC0C}" type="pres">
      <dgm:prSet presAssocID="{7853CD7C-0DA8-4300-91EC-0964CC7266A8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C18911-E455-4A1D-8B6B-CE0605FDC996}" type="pres">
      <dgm:prSet presAssocID="{7853CD7C-0DA8-4300-91EC-0964CC7266A8}" presName="invisiNode" presStyleLbl="node1" presStyleIdx="1" presStyleCnt="2"/>
      <dgm:spPr/>
    </dgm:pt>
    <dgm:pt modelId="{F4C073E0-DC09-4ECA-A324-7F17D44EB005}" type="pres">
      <dgm:prSet presAssocID="{7853CD7C-0DA8-4300-91EC-0964CC7266A8}" presName="imagNode" presStyleLbl="fgImgPlace1" presStyleIdx="1" presStyleCnt="2" custScaleX="90036" custScaleY="100592" custLinFactNeighborX="-834" custLinFactNeighborY="-511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C5310474-7D9D-4197-9F15-77C1D66D9916}" type="presOf" srcId="{A9A750A6-404D-4552-89C2-ED9A466FB11C}" destId="{A252FFEA-29ED-496A-98E8-AD9E29D8A2D3}" srcOrd="0" destOrd="0" presId="urn:microsoft.com/office/officeart/2005/8/layout/hList7"/>
    <dgm:cxn modelId="{C30B892D-7221-407E-B6F2-4CF224FC8BEE}" type="presOf" srcId="{7853CD7C-0DA8-4300-91EC-0964CC7266A8}" destId="{F40A4E3B-AC43-434D-812F-76AF282384F7}" srcOrd="0" destOrd="0" presId="urn:microsoft.com/office/officeart/2005/8/layout/hList7"/>
    <dgm:cxn modelId="{2F37E84C-02D2-40AE-AFFE-6E915064FF78}" srcId="{A9A750A6-404D-4552-89C2-ED9A466FB11C}" destId="{7853CD7C-0DA8-4300-91EC-0964CC7266A8}" srcOrd="1" destOrd="0" parTransId="{7D7D9EEA-A7A8-4A30-9947-DB5AD0C695EE}" sibTransId="{F96E50EE-FD4E-4B69-935E-E49A8A4783E5}"/>
    <dgm:cxn modelId="{5AFFAFA5-5C11-4F84-8935-6E4E2957B626}" type="presOf" srcId="{7853CD7C-0DA8-4300-91EC-0964CC7266A8}" destId="{AC828F96-C1EB-4571-9799-96E5E9B7BC0C}" srcOrd="1" destOrd="0" presId="urn:microsoft.com/office/officeart/2005/8/layout/hList7"/>
    <dgm:cxn modelId="{4E81B2D4-F4E5-4873-BC90-238E8C3463E2}" type="presOf" srcId="{4A2AFEF0-04E7-4134-B7A5-8CEFAAA937B9}" destId="{2404BD77-9ACE-4E22-B370-E70E9CA47646}" srcOrd="1" destOrd="0" presId="urn:microsoft.com/office/officeart/2005/8/layout/hList7"/>
    <dgm:cxn modelId="{8AACB3B5-87D0-41E9-94F0-993628FD088A}" type="presOf" srcId="{4A2AFEF0-04E7-4134-B7A5-8CEFAAA937B9}" destId="{AEF1E387-D1C6-4221-966B-B0F61A1B4102}" srcOrd="0" destOrd="0" presId="urn:microsoft.com/office/officeart/2005/8/layout/hList7"/>
    <dgm:cxn modelId="{49F3116B-48AD-49E2-8E9B-47BDF098F7A1}" srcId="{A9A750A6-404D-4552-89C2-ED9A466FB11C}" destId="{4A2AFEF0-04E7-4134-B7A5-8CEFAAA937B9}" srcOrd="0" destOrd="0" parTransId="{FAB498F7-A941-4971-8B8B-F9D8A448CB7A}" sibTransId="{87C384E9-981D-46AF-AF2D-07A67254F83C}"/>
    <dgm:cxn modelId="{A81468BF-4CEC-42E3-8DC3-C436074E8E9C}" type="presOf" srcId="{87C384E9-981D-46AF-AF2D-07A67254F83C}" destId="{6248BCD4-A678-4468-A98B-BC566234D991}" srcOrd="0" destOrd="0" presId="urn:microsoft.com/office/officeart/2005/8/layout/hList7"/>
    <dgm:cxn modelId="{D49BD3A4-7205-4823-AB64-EE9A771C64C7}" type="presParOf" srcId="{A252FFEA-29ED-496A-98E8-AD9E29D8A2D3}" destId="{4028AFCE-D881-4F3B-9E9E-5CBC731F613F}" srcOrd="0" destOrd="0" presId="urn:microsoft.com/office/officeart/2005/8/layout/hList7"/>
    <dgm:cxn modelId="{E28F0770-1189-4109-ACFC-84294F872270}" type="presParOf" srcId="{A252FFEA-29ED-496A-98E8-AD9E29D8A2D3}" destId="{5B31982F-0D7C-4D1E-839E-649FFC58231D}" srcOrd="1" destOrd="0" presId="urn:microsoft.com/office/officeart/2005/8/layout/hList7"/>
    <dgm:cxn modelId="{CC4C2180-1BD1-4E2B-AEEA-F260C143772B}" type="presParOf" srcId="{5B31982F-0D7C-4D1E-839E-649FFC58231D}" destId="{ED096BC3-33F9-4186-8100-DB9232E49F28}" srcOrd="0" destOrd="0" presId="urn:microsoft.com/office/officeart/2005/8/layout/hList7"/>
    <dgm:cxn modelId="{CD599581-C625-4C56-A613-5422702FBCBD}" type="presParOf" srcId="{ED096BC3-33F9-4186-8100-DB9232E49F28}" destId="{AEF1E387-D1C6-4221-966B-B0F61A1B4102}" srcOrd="0" destOrd="0" presId="urn:microsoft.com/office/officeart/2005/8/layout/hList7"/>
    <dgm:cxn modelId="{6DC490FD-AAFE-4720-8ADE-08B0B7DDB88A}" type="presParOf" srcId="{ED096BC3-33F9-4186-8100-DB9232E49F28}" destId="{2404BD77-9ACE-4E22-B370-E70E9CA47646}" srcOrd="1" destOrd="0" presId="urn:microsoft.com/office/officeart/2005/8/layout/hList7"/>
    <dgm:cxn modelId="{FF176FCB-EDB7-4411-AFF2-0A1178D3F1E3}" type="presParOf" srcId="{ED096BC3-33F9-4186-8100-DB9232E49F28}" destId="{D27144DC-AFE1-4031-BE8D-CCF9BBC8A479}" srcOrd="2" destOrd="0" presId="urn:microsoft.com/office/officeart/2005/8/layout/hList7"/>
    <dgm:cxn modelId="{F51E3CEC-9303-4BB7-A5CC-F08CF9FAB5AF}" type="presParOf" srcId="{ED096BC3-33F9-4186-8100-DB9232E49F28}" destId="{1BD052B1-5746-4AAF-A135-894B05302829}" srcOrd="3" destOrd="0" presId="urn:microsoft.com/office/officeart/2005/8/layout/hList7"/>
    <dgm:cxn modelId="{BEC7ECF8-5A84-43CC-A2B2-79A650931184}" type="presParOf" srcId="{5B31982F-0D7C-4D1E-839E-649FFC58231D}" destId="{6248BCD4-A678-4468-A98B-BC566234D991}" srcOrd="1" destOrd="0" presId="urn:microsoft.com/office/officeart/2005/8/layout/hList7"/>
    <dgm:cxn modelId="{E3576FC7-EF21-4DD9-A05A-5E88D576A701}" type="presParOf" srcId="{5B31982F-0D7C-4D1E-839E-649FFC58231D}" destId="{1C3F9ABC-9CEC-4D20-984F-8F99B66392FA}" srcOrd="2" destOrd="0" presId="urn:microsoft.com/office/officeart/2005/8/layout/hList7"/>
    <dgm:cxn modelId="{B4EEE709-010A-49D0-8385-F6B0E54D4729}" type="presParOf" srcId="{1C3F9ABC-9CEC-4D20-984F-8F99B66392FA}" destId="{F40A4E3B-AC43-434D-812F-76AF282384F7}" srcOrd="0" destOrd="0" presId="urn:microsoft.com/office/officeart/2005/8/layout/hList7"/>
    <dgm:cxn modelId="{6E0C85BB-C529-4E74-A940-BC88F7FF3C57}" type="presParOf" srcId="{1C3F9ABC-9CEC-4D20-984F-8F99B66392FA}" destId="{AC828F96-C1EB-4571-9799-96E5E9B7BC0C}" srcOrd="1" destOrd="0" presId="urn:microsoft.com/office/officeart/2005/8/layout/hList7"/>
    <dgm:cxn modelId="{346E865E-AA04-4367-9A75-EC6738860C66}" type="presParOf" srcId="{1C3F9ABC-9CEC-4D20-984F-8F99B66392FA}" destId="{B2C18911-E455-4A1D-8B6B-CE0605FDC996}" srcOrd="2" destOrd="0" presId="urn:microsoft.com/office/officeart/2005/8/layout/hList7"/>
    <dgm:cxn modelId="{06AF1C8B-3AC4-400E-B3E4-F895BDC4692F}" type="presParOf" srcId="{1C3F9ABC-9CEC-4D20-984F-8F99B66392FA}" destId="{F4C073E0-DC09-4ECA-A324-7F17D44EB005}" srcOrd="3" destOrd="0" presId="urn:microsoft.com/office/officeart/2005/8/layout/hList7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04D6508-6CD9-4640-B470-820B69227427}" type="doc">
      <dgm:prSet loTypeId="urn:microsoft.com/office/officeart/2005/8/layout/equation2" loCatId="process" qsTypeId="urn:microsoft.com/office/officeart/2005/8/quickstyle/simple1" qsCatId="simple" csTypeId="urn:microsoft.com/office/officeart/2005/8/colors/colorful5" csCatId="colorful" phldr="1"/>
      <dgm:spPr/>
    </dgm:pt>
    <dgm:pt modelId="{72D66F61-F681-41F1-8B88-7197E8BF0A76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Областной бюджет 73,9  млн.рублей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9B7BA6-96E9-46EC-8F4E-C9F9638D91E4}" type="parTrans" cxnId="{7D156E5E-9A69-4915-935C-BEDC09CDE8C0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4E5386-8D9E-403F-BC35-51D3E74873BB}" type="sibTrans" cxnId="{7D156E5E-9A69-4915-935C-BEDC09CDE8C0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7895D7-5846-4356-8DAB-83201904E9D4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бюджет 66,1 млн.рублей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9B35FA-A249-4086-A2E7-A1D257C57383}" type="parTrans" cxnId="{163F2274-05E4-43E3-9B9F-F7365D45C1B3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4F243-FF62-44F8-9C78-DECC89CAB534}" type="sibTrans" cxnId="{163F2274-05E4-43E3-9B9F-F7365D45C1B3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CFA3A0-3EA5-446F-BFEA-4E5C00BD9F79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Оказали услуги более 1348 воспитанникам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8A0790-3F62-4189-9076-371B8F96A92A}" type="par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68B4DD-8FF3-47B9-9642-C2196227AE8D}" type="sib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581245-37B1-4E45-942B-14F498BA53FE}" type="pres">
      <dgm:prSet presAssocID="{F04D6508-6CD9-4640-B470-820B69227427}" presName="Name0" presStyleCnt="0">
        <dgm:presLayoutVars>
          <dgm:dir/>
          <dgm:resizeHandles val="exact"/>
        </dgm:presLayoutVars>
      </dgm:prSet>
      <dgm:spPr/>
    </dgm:pt>
    <dgm:pt modelId="{D5F9385C-EF54-4843-9E99-DC96C7CBCE3B}" type="pres">
      <dgm:prSet presAssocID="{F04D6508-6CD9-4640-B470-820B69227427}" presName="vNodes" presStyleCnt="0"/>
      <dgm:spPr/>
    </dgm:pt>
    <dgm:pt modelId="{D4F4D0A2-C05E-45AB-9180-A399986867AD}" type="pres">
      <dgm:prSet presAssocID="{72D66F61-F681-41F1-8B88-7197E8BF0A76}" presName="node" presStyleLbl="node1" presStyleIdx="0" presStyleCnt="3" custScaleX="2656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D5F55-9FFD-4AB5-90EF-EAE71105359E}" type="pres">
      <dgm:prSet presAssocID="{A34E5386-8D9E-403F-BC35-51D3E74873BB}" presName="spacerT" presStyleCnt="0"/>
      <dgm:spPr/>
    </dgm:pt>
    <dgm:pt modelId="{95B39CA1-075A-4468-AB75-87149731765B}" type="pres">
      <dgm:prSet presAssocID="{A34E5386-8D9E-403F-BC35-51D3E74873B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D726AC3-340D-4577-A77B-3DDF9740D49C}" type="pres">
      <dgm:prSet presAssocID="{A34E5386-8D9E-403F-BC35-51D3E74873BB}" presName="spacerB" presStyleCnt="0"/>
      <dgm:spPr/>
    </dgm:pt>
    <dgm:pt modelId="{0FA44B67-0D44-4461-8660-22144984064E}" type="pres">
      <dgm:prSet presAssocID="{767895D7-5846-4356-8DAB-83201904E9D4}" presName="node" presStyleLbl="node1" presStyleIdx="1" presStyleCnt="3" custScaleX="206727" custScaleY="1454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9A433-C0A7-46C5-9610-3F590E9289AA}" type="pres">
      <dgm:prSet presAssocID="{F04D6508-6CD9-4640-B470-820B69227427}" presName="sibTransLast" presStyleLbl="sibTrans2D1" presStyleIdx="1" presStyleCnt="2" custScaleX="145895"/>
      <dgm:spPr/>
      <dgm:t>
        <a:bodyPr/>
        <a:lstStyle/>
        <a:p>
          <a:endParaRPr lang="ru-RU"/>
        </a:p>
      </dgm:t>
    </dgm:pt>
    <dgm:pt modelId="{BDDB12A3-A2B9-464C-B5EB-C54D7712418E}" type="pres">
      <dgm:prSet presAssocID="{F04D6508-6CD9-4640-B470-820B6922742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CB29D86-B06C-42C3-85E3-1197097D8BAD}" type="pres">
      <dgm:prSet presAssocID="{F04D6508-6CD9-4640-B470-820B69227427}" presName="lastNode" presStyleLbl="node1" presStyleIdx="2" presStyleCnt="3" custLinFactNeighborX="-13112" custLinFactNeighborY="8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262E2E-FCE7-4EDD-B3D0-26D289386DC2}" type="presOf" srcId="{A34E5386-8D9E-403F-BC35-51D3E74873BB}" destId="{95B39CA1-075A-4468-AB75-87149731765B}" srcOrd="0" destOrd="0" presId="urn:microsoft.com/office/officeart/2005/8/layout/equation2"/>
    <dgm:cxn modelId="{58670994-F9AF-4E8F-9B22-A76327BCBD6F}" type="presOf" srcId="{F04D6508-6CD9-4640-B470-820B69227427}" destId="{69581245-37B1-4E45-942B-14F498BA53FE}" srcOrd="0" destOrd="0" presId="urn:microsoft.com/office/officeart/2005/8/layout/equation2"/>
    <dgm:cxn modelId="{7D156E5E-9A69-4915-935C-BEDC09CDE8C0}" srcId="{F04D6508-6CD9-4640-B470-820B69227427}" destId="{72D66F61-F681-41F1-8B88-7197E8BF0A76}" srcOrd="0" destOrd="0" parTransId="{E09B7BA6-96E9-46EC-8F4E-C9F9638D91E4}" sibTransId="{A34E5386-8D9E-403F-BC35-51D3E74873BB}"/>
    <dgm:cxn modelId="{46ED4667-E4F6-4B15-93D6-322C2C6B36A7}" type="presOf" srcId="{767895D7-5846-4356-8DAB-83201904E9D4}" destId="{0FA44B67-0D44-4461-8660-22144984064E}" srcOrd="0" destOrd="0" presId="urn:microsoft.com/office/officeart/2005/8/layout/equation2"/>
    <dgm:cxn modelId="{22E030C8-A51E-47CE-A1B4-7E76120E8C91}" type="presOf" srcId="{2554F243-FF62-44F8-9C78-DECC89CAB534}" destId="{1609A433-C0A7-46C5-9610-3F590E9289AA}" srcOrd="0" destOrd="0" presId="urn:microsoft.com/office/officeart/2005/8/layout/equation2"/>
    <dgm:cxn modelId="{042E954F-C34C-4B81-A667-ED7EAD5C13FF}" type="presOf" srcId="{72D66F61-F681-41F1-8B88-7197E8BF0A76}" destId="{D4F4D0A2-C05E-45AB-9180-A399986867AD}" srcOrd="0" destOrd="0" presId="urn:microsoft.com/office/officeart/2005/8/layout/equation2"/>
    <dgm:cxn modelId="{5878B682-3732-4258-A3A9-EF34A1E764EB}" type="presOf" srcId="{61CFA3A0-3EA5-446F-BFEA-4E5C00BD9F79}" destId="{FCB29D86-B06C-42C3-85E3-1197097D8BAD}" srcOrd="0" destOrd="0" presId="urn:microsoft.com/office/officeart/2005/8/layout/equation2"/>
    <dgm:cxn modelId="{1717591A-96E4-4C76-8203-07C7255D8E95}" srcId="{F04D6508-6CD9-4640-B470-820B69227427}" destId="{61CFA3A0-3EA5-446F-BFEA-4E5C00BD9F79}" srcOrd="2" destOrd="0" parTransId="{218A0790-3F62-4189-9076-371B8F96A92A}" sibTransId="{C268B4DD-8FF3-47B9-9642-C2196227AE8D}"/>
    <dgm:cxn modelId="{E858A3FA-2DD7-43BD-BBF1-DD885D5B8E07}" type="presOf" srcId="{2554F243-FF62-44F8-9C78-DECC89CAB534}" destId="{BDDB12A3-A2B9-464C-B5EB-C54D7712418E}" srcOrd="1" destOrd="0" presId="urn:microsoft.com/office/officeart/2005/8/layout/equation2"/>
    <dgm:cxn modelId="{163F2274-05E4-43E3-9B9F-F7365D45C1B3}" srcId="{F04D6508-6CD9-4640-B470-820B69227427}" destId="{767895D7-5846-4356-8DAB-83201904E9D4}" srcOrd="1" destOrd="0" parTransId="{EE9B35FA-A249-4086-A2E7-A1D257C57383}" sibTransId="{2554F243-FF62-44F8-9C78-DECC89CAB534}"/>
    <dgm:cxn modelId="{0AB97EEE-A190-4200-AC4B-986DA003B0D2}" type="presParOf" srcId="{69581245-37B1-4E45-942B-14F498BA53FE}" destId="{D5F9385C-EF54-4843-9E99-DC96C7CBCE3B}" srcOrd="0" destOrd="0" presId="urn:microsoft.com/office/officeart/2005/8/layout/equation2"/>
    <dgm:cxn modelId="{47399AE9-31C1-41FD-A536-4FF9E917E37B}" type="presParOf" srcId="{D5F9385C-EF54-4843-9E99-DC96C7CBCE3B}" destId="{D4F4D0A2-C05E-45AB-9180-A399986867AD}" srcOrd="0" destOrd="0" presId="urn:microsoft.com/office/officeart/2005/8/layout/equation2"/>
    <dgm:cxn modelId="{AAC6752A-2169-44B0-AE52-C4CE3D4EEFF8}" type="presParOf" srcId="{D5F9385C-EF54-4843-9E99-DC96C7CBCE3B}" destId="{27BD5F55-9FFD-4AB5-90EF-EAE71105359E}" srcOrd="1" destOrd="0" presId="urn:microsoft.com/office/officeart/2005/8/layout/equation2"/>
    <dgm:cxn modelId="{208680A1-A7D6-4F87-80B6-53280FFFCF0C}" type="presParOf" srcId="{D5F9385C-EF54-4843-9E99-DC96C7CBCE3B}" destId="{95B39CA1-075A-4468-AB75-87149731765B}" srcOrd="2" destOrd="0" presId="urn:microsoft.com/office/officeart/2005/8/layout/equation2"/>
    <dgm:cxn modelId="{1AF929A0-18C8-4B02-9AD2-1511BF1345C0}" type="presParOf" srcId="{D5F9385C-EF54-4843-9E99-DC96C7CBCE3B}" destId="{CD726AC3-340D-4577-A77B-3DDF9740D49C}" srcOrd="3" destOrd="0" presId="urn:microsoft.com/office/officeart/2005/8/layout/equation2"/>
    <dgm:cxn modelId="{8D8BF257-E6A8-4B73-884E-CF8FF88A5E9A}" type="presParOf" srcId="{D5F9385C-EF54-4843-9E99-DC96C7CBCE3B}" destId="{0FA44B67-0D44-4461-8660-22144984064E}" srcOrd="4" destOrd="0" presId="urn:microsoft.com/office/officeart/2005/8/layout/equation2"/>
    <dgm:cxn modelId="{30FBC1C7-CBC5-47A8-9D04-64594498A3A3}" type="presParOf" srcId="{69581245-37B1-4E45-942B-14F498BA53FE}" destId="{1609A433-C0A7-46C5-9610-3F590E9289AA}" srcOrd="1" destOrd="0" presId="urn:microsoft.com/office/officeart/2005/8/layout/equation2"/>
    <dgm:cxn modelId="{314A2FB9-BE1A-40D0-99C8-8DA5F01D51FC}" type="presParOf" srcId="{1609A433-C0A7-46C5-9610-3F590E9289AA}" destId="{BDDB12A3-A2B9-464C-B5EB-C54D7712418E}" srcOrd="0" destOrd="0" presId="urn:microsoft.com/office/officeart/2005/8/layout/equation2"/>
    <dgm:cxn modelId="{FDD048E7-7F16-4061-918F-A70BBD29E0EF}" type="presParOf" srcId="{69581245-37B1-4E45-942B-14F498BA53FE}" destId="{FCB29D86-B06C-42C3-85E3-1197097D8BAD}" srcOrd="2" destOrd="0" presId="urn:microsoft.com/office/officeart/2005/8/layout/equation2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04D6508-6CD9-4640-B470-820B69227427}" type="doc">
      <dgm:prSet loTypeId="urn:microsoft.com/office/officeart/2005/8/layout/equation2" loCatId="process" qsTypeId="urn:microsoft.com/office/officeart/2005/8/quickstyle/simple1" qsCatId="simple" csTypeId="urn:microsoft.com/office/officeart/2005/8/colors/colorful4" csCatId="colorful" phldr="1"/>
      <dgm:spPr/>
    </dgm:pt>
    <dgm:pt modelId="{72D66F61-F681-41F1-8B88-7197E8BF0A76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Областной бюджет 243,9 млн.рублей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9B7BA6-96E9-46EC-8F4E-C9F9638D91E4}" type="parTrans" cxnId="{7D156E5E-9A69-4915-935C-BEDC09CDE8C0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4E5386-8D9E-403F-BC35-51D3E74873BB}" type="sibTrans" cxnId="{7D156E5E-9A69-4915-935C-BEDC09CDE8C0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7895D7-5846-4356-8DAB-83201904E9D4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бюджет 77,5 млн.рублей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9B35FA-A249-4086-A2E7-A1D257C57383}" type="parTrans" cxnId="{163F2274-05E4-43E3-9B9F-F7365D45C1B3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4F243-FF62-44F8-9C78-DECC89CAB534}" type="sibTrans" cxnId="{163F2274-05E4-43E3-9B9F-F7365D45C1B3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CFA3A0-3EA5-446F-BFEA-4E5C00BD9F79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Оказали услуги более 3463 учащимся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8A0790-3F62-4189-9076-371B8F96A92A}" type="par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68B4DD-8FF3-47B9-9642-C2196227AE8D}" type="sib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581245-37B1-4E45-942B-14F498BA53FE}" type="pres">
      <dgm:prSet presAssocID="{F04D6508-6CD9-4640-B470-820B69227427}" presName="Name0" presStyleCnt="0">
        <dgm:presLayoutVars>
          <dgm:dir/>
          <dgm:resizeHandles val="exact"/>
        </dgm:presLayoutVars>
      </dgm:prSet>
      <dgm:spPr/>
    </dgm:pt>
    <dgm:pt modelId="{D5F9385C-EF54-4843-9E99-DC96C7CBCE3B}" type="pres">
      <dgm:prSet presAssocID="{F04D6508-6CD9-4640-B470-820B69227427}" presName="vNodes" presStyleCnt="0"/>
      <dgm:spPr/>
    </dgm:pt>
    <dgm:pt modelId="{D4F4D0A2-C05E-45AB-9180-A399986867AD}" type="pres">
      <dgm:prSet presAssocID="{72D66F61-F681-41F1-8B88-7197E8BF0A76}" presName="node" presStyleLbl="node1" presStyleIdx="0" presStyleCnt="3" custScaleX="265615" custScaleY="209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D5F55-9FFD-4AB5-90EF-EAE71105359E}" type="pres">
      <dgm:prSet presAssocID="{A34E5386-8D9E-403F-BC35-51D3E74873BB}" presName="spacerT" presStyleCnt="0"/>
      <dgm:spPr/>
    </dgm:pt>
    <dgm:pt modelId="{95B39CA1-075A-4468-AB75-87149731765B}" type="pres">
      <dgm:prSet presAssocID="{A34E5386-8D9E-403F-BC35-51D3E74873B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D726AC3-340D-4577-A77B-3DDF9740D49C}" type="pres">
      <dgm:prSet presAssocID="{A34E5386-8D9E-403F-BC35-51D3E74873BB}" presName="spacerB" presStyleCnt="0"/>
      <dgm:spPr/>
    </dgm:pt>
    <dgm:pt modelId="{0FA44B67-0D44-4461-8660-22144984064E}" type="pres">
      <dgm:prSet presAssocID="{767895D7-5846-4356-8DAB-83201904E9D4}" presName="node" presStyleLbl="node1" presStyleIdx="1" presStyleCnt="3" custScaleX="322102" custScaleY="2203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9A433-C0A7-46C5-9610-3F590E9289AA}" type="pres">
      <dgm:prSet presAssocID="{F04D6508-6CD9-4640-B470-820B69227427}" presName="sibTransLast" presStyleLbl="sibTrans2D1" presStyleIdx="1" presStyleCnt="2" custScaleX="145895"/>
      <dgm:spPr/>
      <dgm:t>
        <a:bodyPr/>
        <a:lstStyle/>
        <a:p>
          <a:endParaRPr lang="ru-RU"/>
        </a:p>
      </dgm:t>
    </dgm:pt>
    <dgm:pt modelId="{BDDB12A3-A2B9-464C-B5EB-C54D7712418E}" type="pres">
      <dgm:prSet presAssocID="{F04D6508-6CD9-4640-B470-820B6922742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CB29D86-B06C-42C3-85E3-1197097D8BAD}" type="pres">
      <dgm:prSet presAssocID="{F04D6508-6CD9-4640-B470-820B69227427}" presName="lastNode" presStyleLbl="node1" presStyleIdx="2" presStyleCnt="3" custScaleX="128816" custScaleY="130505" custLinFactNeighborX="20239" custLinFactNeighborY="-4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3EC4B5-27C6-4F37-A1F4-C938EDE6E1E3}" type="presOf" srcId="{2554F243-FF62-44F8-9C78-DECC89CAB534}" destId="{1609A433-C0A7-46C5-9610-3F590E9289AA}" srcOrd="0" destOrd="0" presId="urn:microsoft.com/office/officeart/2005/8/layout/equation2"/>
    <dgm:cxn modelId="{FB2C5929-52FE-49A3-82D2-4F22651BFCE3}" type="presOf" srcId="{A34E5386-8D9E-403F-BC35-51D3E74873BB}" destId="{95B39CA1-075A-4468-AB75-87149731765B}" srcOrd="0" destOrd="0" presId="urn:microsoft.com/office/officeart/2005/8/layout/equation2"/>
    <dgm:cxn modelId="{0FAC69C8-2152-44CB-B97B-194B448E8A8A}" type="presOf" srcId="{61CFA3A0-3EA5-446F-BFEA-4E5C00BD9F79}" destId="{FCB29D86-B06C-42C3-85E3-1197097D8BAD}" srcOrd="0" destOrd="0" presId="urn:microsoft.com/office/officeart/2005/8/layout/equation2"/>
    <dgm:cxn modelId="{7D156E5E-9A69-4915-935C-BEDC09CDE8C0}" srcId="{F04D6508-6CD9-4640-B470-820B69227427}" destId="{72D66F61-F681-41F1-8B88-7197E8BF0A76}" srcOrd="0" destOrd="0" parTransId="{E09B7BA6-96E9-46EC-8F4E-C9F9638D91E4}" sibTransId="{A34E5386-8D9E-403F-BC35-51D3E74873BB}"/>
    <dgm:cxn modelId="{65801D32-B4CB-4686-8208-6F7C60904D5C}" type="presOf" srcId="{72D66F61-F681-41F1-8B88-7197E8BF0A76}" destId="{D4F4D0A2-C05E-45AB-9180-A399986867AD}" srcOrd="0" destOrd="0" presId="urn:microsoft.com/office/officeart/2005/8/layout/equation2"/>
    <dgm:cxn modelId="{1717591A-96E4-4C76-8203-07C7255D8E95}" srcId="{F04D6508-6CD9-4640-B470-820B69227427}" destId="{61CFA3A0-3EA5-446F-BFEA-4E5C00BD9F79}" srcOrd="2" destOrd="0" parTransId="{218A0790-3F62-4189-9076-371B8F96A92A}" sibTransId="{C268B4DD-8FF3-47B9-9642-C2196227AE8D}"/>
    <dgm:cxn modelId="{12BCB357-5E8B-4690-B365-1BBF258D04CF}" type="presOf" srcId="{2554F243-FF62-44F8-9C78-DECC89CAB534}" destId="{BDDB12A3-A2B9-464C-B5EB-C54D7712418E}" srcOrd="1" destOrd="0" presId="urn:microsoft.com/office/officeart/2005/8/layout/equation2"/>
    <dgm:cxn modelId="{A9A44170-B14C-4916-BFC4-7D9306C08536}" type="presOf" srcId="{767895D7-5846-4356-8DAB-83201904E9D4}" destId="{0FA44B67-0D44-4461-8660-22144984064E}" srcOrd="0" destOrd="0" presId="urn:microsoft.com/office/officeart/2005/8/layout/equation2"/>
    <dgm:cxn modelId="{163F2274-05E4-43E3-9B9F-F7365D45C1B3}" srcId="{F04D6508-6CD9-4640-B470-820B69227427}" destId="{767895D7-5846-4356-8DAB-83201904E9D4}" srcOrd="1" destOrd="0" parTransId="{EE9B35FA-A249-4086-A2E7-A1D257C57383}" sibTransId="{2554F243-FF62-44F8-9C78-DECC89CAB534}"/>
    <dgm:cxn modelId="{4A7CCD2A-E39C-4B05-9E78-9138FCEF0D57}" type="presOf" srcId="{F04D6508-6CD9-4640-B470-820B69227427}" destId="{69581245-37B1-4E45-942B-14F498BA53FE}" srcOrd="0" destOrd="0" presId="urn:microsoft.com/office/officeart/2005/8/layout/equation2"/>
    <dgm:cxn modelId="{B95FC6E4-4FD9-41E7-8A23-72C23BC50448}" type="presParOf" srcId="{69581245-37B1-4E45-942B-14F498BA53FE}" destId="{D5F9385C-EF54-4843-9E99-DC96C7CBCE3B}" srcOrd="0" destOrd="0" presId="urn:microsoft.com/office/officeart/2005/8/layout/equation2"/>
    <dgm:cxn modelId="{9565D5E5-5648-4477-B5AB-6160BEFDB798}" type="presParOf" srcId="{D5F9385C-EF54-4843-9E99-DC96C7CBCE3B}" destId="{D4F4D0A2-C05E-45AB-9180-A399986867AD}" srcOrd="0" destOrd="0" presId="urn:microsoft.com/office/officeart/2005/8/layout/equation2"/>
    <dgm:cxn modelId="{0396C5EA-1B70-4817-A4FA-0FEED27C209C}" type="presParOf" srcId="{D5F9385C-EF54-4843-9E99-DC96C7CBCE3B}" destId="{27BD5F55-9FFD-4AB5-90EF-EAE71105359E}" srcOrd="1" destOrd="0" presId="urn:microsoft.com/office/officeart/2005/8/layout/equation2"/>
    <dgm:cxn modelId="{1AD7A61E-CC7F-4489-8D6E-BC25A842B576}" type="presParOf" srcId="{D5F9385C-EF54-4843-9E99-DC96C7CBCE3B}" destId="{95B39CA1-075A-4468-AB75-87149731765B}" srcOrd="2" destOrd="0" presId="urn:microsoft.com/office/officeart/2005/8/layout/equation2"/>
    <dgm:cxn modelId="{D3FB69AC-5A95-4FC0-AD39-E04E299CE79C}" type="presParOf" srcId="{D5F9385C-EF54-4843-9E99-DC96C7CBCE3B}" destId="{CD726AC3-340D-4577-A77B-3DDF9740D49C}" srcOrd="3" destOrd="0" presId="urn:microsoft.com/office/officeart/2005/8/layout/equation2"/>
    <dgm:cxn modelId="{BA70CEEC-4EC2-4451-9FCC-95FF56EC2D4E}" type="presParOf" srcId="{D5F9385C-EF54-4843-9E99-DC96C7CBCE3B}" destId="{0FA44B67-0D44-4461-8660-22144984064E}" srcOrd="4" destOrd="0" presId="urn:microsoft.com/office/officeart/2005/8/layout/equation2"/>
    <dgm:cxn modelId="{A22C90EF-9A8E-45F3-9A46-39AD2804B4B3}" type="presParOf" srcId="{69581245-37B1-4E45-942B-14F498BA53FE}" destId="{1609A433-C0A7-46C5-9610-3F590E9289AA}" srcOrd="1" destOrd="0" presId="urn:microsoft.com/office/officeart/2005/8/layout/equation2"/>
    <dgm:cxn modelId="{6C6CC4FF-BE42-4A53-A0A4-6968B694A566}" type="presParOf" srcId="{1609A433-C0A7-46C5-9610-3F590E9289AA}" destId="{BDDB12A3-A2B9-464C-B5EB-C54D7712418E}" srcOrd="0" destOrd="0" presId="urn:microsoft.com/office/officeart/2005/8/layout/equation2"/>
    <dgm:cxn modelId="{DA3EC698-049C-464F-BC6C-875641C4F20D}" type="presParOf" srcId="{69581245-37B1-4E45-942B-14F498BA53FE}" destId="{FCB29D86-B06C-42C3-85E3-1197097D8BAD}" srcOrd="2" destOrd="0" presId="urn:microsoft.com/office/officeart/2005/8/layout/equation2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04D6508-6CD9-4640-B470-820B69227427}" type="doc">
      <dgm:prSet loTypeId="urn:microsoft.com/office/officeart/2005/8/layout/equation2" loCatId="process" qsTypeId="urn:microsoft.com/office/officeart/2005/8/quickstyle/simple1" qsCatId="simple" csTypeId="urn:microsoft.com/office/officeart/2005/8/colors/colorful4" csCatId="colorful" phldr="1"/>
      <dgm:spPr/>
    </dgm:pt>
    <dgm:pt modelId="{72D66F61-F681-41F1-8B88-7197E8BF0A76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Областной бюджет 5,8 млн.рублей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9B7BA6-96E9-46EC-8F4E-C9F9638D91E4}" type="parTrans" cxnId="{7D156E5E-9A69-4915-935C-BEDC09CDE8C0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4E5386-8D9E-403F-BC35-51D3E74873BB}" type="sibTrans" cxnId="{7D156E5E-9A69-4915-935C-BEDC09CDE8C0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7895D7-5846-4356-8DAB-83201904E9D4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бюджет 19,1 млн.рублей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9B35FA-A249-4086-A2E7-A1D257C57383}" type="parTrans" cxnId="{163F2274-05E4-43E3-9B9F-F7365D45C1B3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4F243-FF62-44F8-9C78-DECC89CAB534}" type="sibTrans" cxnId="{163F2274-05E4-43E3-9B9F-F7365D45C1B3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CFA3A0-3EA5-446F-BFEA-4E5C00BD9F79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Оказали услуги более 1957 учащимся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8A0790-3F62-4189-9076-371B8F96A92A}" type="par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68B4DD-8FF3-47B9-9642-C2196227AE8D}" type="sib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581245-37B1-4E45-942B-14F498BA53FE}" type="pres">
      <dgm:prSet presAssocID="{F04D6508-6CD9-4640-B470-820B69227427}" presName="Name0" presStyleCnt="0">
        <dgm:presLayoutVars>
          <dgm:dir/>
          <dgm:resizeHandles val="exact"/>
        </dgm:presLayoutVars>
      </dgm:prSet>
      <dgm:spPr/>
    </dgm:pt>
    <dgm:pt modelId="{D5F9385C-EF54-4843-9E99-DC96C7CBCE3B}" type="pres">
      <dgm:prSet presAssocID="{F04D6508-6CD9-4640-B470-820B69227427}" presName="vNodes" presStyleCnt="0"/>
      <dgm:spPr/>
    </dgm:pt>
    <dgm:pt modelId="{D4F4D0A2-C05E-45AB-9180-A399986867AD}" type="pres">
      <dgm:prSet presAssocID="{72D66F61-F681-41F1-8B88-7197E8BF0A76}" presName="node" presStyleLbl="node1" presStyleIdx="0" presStyleCnt="3" custScaleX="265615" custScaleY="209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D5F55-9FFD-4AB5-90EF-EAE71105359E}" type="pres">
      <dgm:prSet presAssocID="{A34E5386-8D9E-403F-BC35-51D3E74873BB}" presName="spacerT" presStyleCnt="0"/>
      <dgm:spPr/>
    </dgm:pt>
    <dgm:pt modelId="{95B39CA1-075A-4468-AB75-87149731765B}" type="pres">
      <dgm:prSet presAssocID="{A34E5386-8D9E-403F-BC35-51D3E74873B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D726AC3-340D-4577-A77B-3DDF9740D49C}" type="pres">
      <dgm:prSet presAssocID="{A34E5386-8D9E-403F-BC35-51D3E74873BB}" presName="spacerB" presStyleCnt="0"/>
      <dgm:spPr/>
    </dgm:pt>
    <dgm:pt modelId="{0FA44B67-0D44-4461-8660-22144984064E}" type="pres">
      <dgm:prSet presAssocID="{767895D7-5846-4356-8DAB-83201904E9D4}" presName="node" presStyleLbl="node1" presStyleIdx="1" presStyleCnt="3" custScaleX="322102" custScaleY="2203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9A433-C0A7-46C5-9610-3F590E9289AA}" type="pres">
      <dgm:prSet presAssocID="{F04D6508-6CD9-4640-B470-820B69227427}" presName="sibTransLast" presStyleLbl="sibTrans2D1" presStyleIdx="1" presStyleCnt="2" custScaleX="145895"/>
      <dgm:spPr/>
      <dgm:t>
        <a:bodyPr/>
        <a:lstStyle/>
        <a:p>
          <a:endParaRPr lang="ru-RU"/>
        </a:p>
      </dgm:t>
    </dgm:pt>
    <dgm:pt modelId="{BDDB12A3-A2B9-464C-B5EB-C54D7712418E}" type="pres">
      <dgm:prSet presAssocID="{F04D6508-6CD9-4640-B470-820B6922742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CB29D86-B06C-42C3-85E3-1197097D8BAD}" type="pres">
      <dgm:prSet presAssocID="{F04D6508-6CD9-4640-B470-820B69227427}" presName="lastNode" presStyleLbl="node1" presStyleIdx="2" presStyleCnt="3" custScaleX="128816" custScaleY="130505" custLinFactNeighborX="20239" custLinFactNeighborY="-4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24E478B-C569-4983-8562-F589BB60612B}" type="presOf" srcId="{72D66F61-F681-41F1-8B88-7197E8BF0A76}" destId="{D4F4D0A2-C05E-45AB-9180-A399986867AD}" srcOrd="0" destOrd="0" presId="urn:microsoft.com/office/officeart/2005/8/layout/equation2"/>
    <dgm:cxn modelId="{972762C9-C841-442C-BB18-E45CB6A7302F}" type="presOf" srcId="{767895D7-5846-4356-8DAB-83201904E9D4}" destId="{0FA44B67-0D44-4461-8660-22144984064E}" srcOrd="0" destOrd="0" presId="urn:microsoft.com/office/officeart/2005/8/layout/equation2"/>
    <dgm:cxn modelId="{17DCFD1C-D4BB-4290-A7A2-273CADFE0BF7}" type="presOf" srcId="{2554F243-FF62-44F8-9C78-DECC89CAB534}" destId="{1609A433-C0A7-46C5-9610-3F590E9289AA}" srcOrd="0" destOrd="0" presId="urn:microsoft.com/office/officeart/2005/8/layout/equation2"/>
    <dgm:cxn modelId="{7D156E5E-9A69-4915-935C-BEDC09CDE8C0}" srcId="{F04D6508-6CD9-4640-B470-820B69227427}" destId="{72D66F61-F681-41F1-8B88-7197E8BF0A76}" srcOrd="0" destOrd="0" parTransId="{E09B7BA6-96E9-46EC-8F4E-C9F9638D91E4}" sibTransId="{A34E5386-8D9E-403F-BC35-51D3E74873BB}"/>
    <dgm:cxn modelId="{187DBE23-E98A-46BE-932C-DDA834BBFFE9}" type="presOf" srcId="{F04D6508-6CD9-4640-B470-820B69227427}" destId="{69581245-37B1-4E45-942B-14F498BA53FE}" srcOrd="0" destOrd="0" presId="urn:microsoft.com/office/officeart/2005/8/layout/equation2"/>
    <dgm:cxn modelId="{7FD0F966-952E-4F4F-BE05-8FFC56601589}" type="presOf" srcId="{2554F243-FF62-44F8-9C78-DECC89CAB534}" destId="{BDDB12A3-A2B9-464C-B5EB-C54D7712418E}" srcOrd="1" destOrd="0" presId="urn:microsoft.com/office/officeart/2005/8/layout/equation2"/>
    <dgm:cxn modelId="{D3B9F245-17E4-4E4B-853A-1719F1717B01}" type="presOf" srcId="{61CFA3A0-3EA5-446F-BFEA-4E5C00BD9F79}" destId="{FCB29D86-B06C-42C3-85E3-1197097D8BAD}" srcOrd="0" destOrd="0" presId="urn:microsoft.com/office/officeart/2005/8/layout/equation2"/>
    <dgm:cxn modelId="{1717591A-96E4-4C76-8203-07C7255D8E95}" srcId="{F04D6508-6CD9-4640-B470-820B69227427}" destId="{61CFA3A0-3EA5-446F-BFEA-4E5C00BD9F79}" srcOrd="2" destOrd="0" parTransId="{218A0790-3F62-4189-9076-371B8F96A92A}" sibTransId="{C268B4DD-8FF3-47B9-9642-C2196227AE8D}"/>
    <dgm:cxn modelId="{1FCAAD40-A8CC-410E-A58D-7EF69BA9F952}" type="presOf" srcId="{A34E5386-8D9E-403F-BC35-51D3E74873BB}" destId="{95B39CA1-075A-4468-AB75-87149731765B}" srcOrd="0" destOrd="0" presId="urn:microsoft.com/office/officeart/2005/8/layout/equation2"/>
    <dgm:cxn modelId="{163F2274-05E4-43E3-9B9F-F7365D45C1B3}" srcId="{F04D6508-6CD9-4640-B470-820B69227427}" destId="{767895D7-5846-4356-8DAB-83201904E9D4}" srcOrd="1" destOrd="0" parTransId="{EE9B35FA-A249-4086-A2E7-A1D257C57383}" sibTransId="{2554F243-FF62-44F8-9C78-DECC89CAB534}"/>
    <dgm:cxn modelId="{2FFF8929-5798-487B-8BFF-82DFF6766AFA}" type="presParOf" srcId="{69581245-37B1-4E45-942B-14F498BA53FE}" destId="{D5F9385C-EF54-4843-9E99-DC96C7CBCE3B}" srcOrd="0" destOrd="0" presId="urn:microsoft.com/office/officeart/2005/8/layout/equation2"/>
    <dgm:cxn modelId="{4F22BA3B-812D-40C9-977A-26E41DA561C6}" type="presParOf" srcId="{D5F9385C-EF54-4843-9E99-DC96C7CBCE3B}" destId="{D4F4D0A2-C05E-45AB-9180-A399986867AD}" srcOrd="0" destOrd="0" presId="urn:microsoft.com/office/officeart/2005/8/layout/equation2"/>
    <dgm:cxn modelId="{E0535B12-8615-47A4-A97F-DFB7A3E494C1}" type="presParOf" srcId="{D5F9385C-EF54-4843-9E99-DC96C7CBCE3B}" destId="{27BD5F55-9FFD-4AB5-90EF-EAE71105359E}" srcOrd="1" destOrd="0" presId="urn:microsoft.com/office/officeart/2005/8/layout/equation2"/>
    <dgm:cxn modelId="{E9AF8844-A2DA-40F0-983A-9DCD0C5ECC82}" type="presParOf" srcId="{D5F9385C-EF54-4843-9E99-DC96C7CBCE3B}" destId="{95B39CA1-075A-4468-AB75-87149731765B}" srcOrd="2" destOrd="0" presId="urn:microsoft.com/office/officeart/2005/8/layout/equation2"/>
    <dgm:cxn modelId="{D6CFC5D2-652F-497D-AE61-F513242587C1}" type="presParOf" srcId="{D5F9385C-EF54-4843-9E99-DC96C7CBCE3B}" destId="{CD726AC3-340D-4577-A77B-3DDF9740D49C}" srcOrd="3" destOrd="0" presId="urn:microsoft.com/office/officeart/2005/8/layout/equation2"/>
    <dgm:cxn modelId="{634A6064-19E4-48E3-A85A-CB20F399DA97}" type="presParOf" srcId="{D5F9385C-EF54-4843-9E99-DC96C7CBCE3B}" destId="{0FA44B67-0D44-4461-8660-22144984064E}" srcOrd="4" destOrd="0" presId="urn:microsoft.com/office/officeart/2005/8/layout/equation2"/>
    <dgm:cxn modelId="{75AB2F94-0A0B-4C96-843A-614A4E9ED76D}" type="presParOf" srcId="{69581245-37B1-4E45-942B-14F498BA53FE}" destId="{1609A433-C0A7-46C5-9610-3F590E9289AA}" srcOrd="1" destOrd="0" presId="urn:microsoft.com/office/officeart/2005/8/layout/equation2"/>
    <dgm:cxn modelId="{5C61E420-95F5-4260-8E1C-54DF7268A0F2}" type="presParOf" srcId="{1609A433-C0A7-46C5-9610-3F590E9289AA}" destId="{BDDB12A3-A2B9-464C-B5EB-C54D7712418E}" srcOrd="0" destOrd="0" presId="urn:microsoft.com/office/officeart/2005/8/layout/equation2"/>
    <dgm:cxn modelId="{B8820D4F-E544-41B7-92DE-3EEA7C4C3BB4}" type="presParOf" srcId="{69581245-37B1-4E45-942B-14F498BA53FE}" destId="{FCB29D86-B06C-42C3-85E3-1197097D8BAD}" srcOrd="2" destOrd="0" presId="urn:microsoft.com/office/officeart/2005/8/layout/equation2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10F6F97-9F93-402A-B224-E29B54683D58}" type="doc">
      <dgm:prSet loTypeId="urn:microsoft.com/office/officeart/2005/8/layout/hierarchy3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46FD6C7-A7D7-46CC-A8BD-B4D65F5026B3}">
      <dgm:prSet phldrT="[Текст]"/>
      <dgm:spPr/>
      <dgm:t>
        <a:bodyPr/>
        <a:lstStyle/>
        <a:p>
          <a:pPr algn="ctr"/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Педработники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образовательных учреждений общего образования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CBFD4D7B-DF81-4B0E-82C7-8FE0AA315A6D}" type="parTrans" cxnId="{E1D027DE-D226-43E0-ACFC-881472BE91A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138AF82-B2DE-49A1-963E-912626332499}" type="sibTrans" cxnId="{E1D027DE-D226-43E0-ACFC-881472BE91A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540F619-05A2-4993-9CF1-6496C04924A9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Прогноз на 2019 год согласно «Дорожным картам»-100%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2F2FDBC-7CB1-48E4-99BA-A9A05D3414F5}" type="parTrans" cxnId="{DE0197D5-10AE-4C79-AD5C-FBE5EF54D75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93BB636-C5A8-4735-A562-C9107403D6D1}" type="sibTrans" cxnId="{DE0197D5-10AE-4C79-AD5C-FBE5EF54D75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0595A1A-21EA-4BF9-AF75-B5CFBA5620EE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сложившая средняя зарплата-29463,78  рублей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AD93B932-60E9-4D05-9D2B-8E32FF4398B9}" type="parTrans" cxnId="{9BD54193-1B77-4C14-8FC8-F16ADFD6988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1B83707-9A4E-4053-BB76-8A8B52CD459C}" type="sibTrans" cxnId="{9BD54193-1B77-4C14-8FC8-F16ADFD6988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CEAEC33-2133-48E9-8137-6EDB05331B2B}">
      <dgm:prSet phldrT="[Текст]"/>
      <dgm:spPr/>
      <dgm:t>
        <a:bodyPr/>
        <a:lstStyle/>
        <a:p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Педработники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дошкольных образовательных учреждений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AFB3797-B43A-4853-B308-8DF38495D867}" type="parTrans" cxnId="{539E7041-10EF-4CC1-9DAF-B1F8E77E88D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5250907-E04C-4B90-B2A5-B8A6546F8271}" type="sibTrans" cxnId="{539E7041-10EF-4CC1-9DAF-B1F8E77E88D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5A89D00-9A6D-4B78-B7B1-F703EBD477E8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Прогноз на 2019 год согласно «Дорожным картам»-100%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0539843-1E0F-4120-816F-0FD1F7EABC7C}" type="parTrans" cxnId="{98BF3F68-B267-4000-B933-DF557BF53837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532A647-DF82-49B7-8D85-A4E542F2772F}" type="sibTrans" cxnId="{98BF3F68-B267-4000-B933-DF557BF53837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8A3BDEC-83E7-4F0C-AD4F-1A2A2A3F8C04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сложившийся уровень-101,9%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AB1216C-EDCC-4C88-ADD3-37DEBA38F9EA}" type="parTrans" cxnId="{A2B47A48-B513-4B3D-A115-92314C81FA5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5C58CAB-1972-4767-8020-9DA989057A50}" type="sibTrans" cxnId="{A2B47A48-B513-4B3D-A115-92314C81FA5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7833DE1-1FC3-448D-8DAB-8E9E0475470E}">
      <dgm:prSet/>
      <dgm:spPr/>
      <dgm:t>
        <a:bodyPr/>
        <a:lstStyle/>
        <a:p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Педработники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учреждений дополнительного образования детей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BA90E6A-D931-4693-9B02-094153843908}" type="parTrans" cxnId="{D5054EEA-6029-462F-A99A-74B189BFFE0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4EFD531D-C29A-4F83-B2A9-6F20B3BA6471}" type="sibTrans" cxnId="{D5054EEA-6029-462F-A99A-74B189BFFE0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FBD101C-9D91-4160-B315-6329CF6F2A59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Прогноз на 2019 год согласно «Дорожным картам»-100%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B2F26ABB-04BF-4CEC-850A-68A805E0699C}" type="parTrans" cxnId="{FC005187-915E-4320-8CA6-DBB079F8A7A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F36D330-40A7-4B03-8DD7-E1B447D65683}" type="sibTrans" cxnId="{FC005187-915E-4320-8CA6-DBB079F8A7A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D9A4543-E3BC-42BD-A303-A17B71AAB924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сложившийся уровень-100,1%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DAAA8D2-5A09-476B-BD4F-710AF81E4D0A}" type="parTrans" cxnId="{8924EEC3-A1D8-4E79-8890-E76083756039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0BFEBEC-08CB-4136-8AED-8405E8CFC1D1}" type="sibTrans" cxnId="{8924EEC3-A1D8-4E79-8890-E76083756039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5EF881E-99A2-4FAA-9A50-F314A205F0C0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сложившийся уровень-100,4%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CC8CE9E-F848-49C0-B2D7-F8F8B0C6A776}" type="parTrans" cxnId="{A6135301-55BC-4E6C-AE8B-A94A5EDCB57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4A9585F-6335-468D-A9E9-E59537F4EB2C}" type="sibTrans" cxnId="{A6135301-55BC-4E6C-AE8B-A94A5EDCB57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138F520-122C-4C1A-8B52-C070D70FF34E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сложившая средняя зарплата-25576,38 рублей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E66F205-14A7-4CB6-8460-FC88B867B04A}" type="parTrans" cxnId="{C25F9F97-B4D5-4369-B715-CC8F34A1C119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D85FC1B-0B45-46FD-AAF6-E8D17CC78460}" type="sibTrans" cxnId="{C25F9F97-B4D5-4369-B715-CC8F34A1C119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533BFC3-D329-4CEE-A7CB-470A7F4D4AD9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сложившая средняя зарплата-29071,68 рублей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A0546686-5068-4E3A-B0C0-7860C634D1DD}" type="parTrans" cxnId="{901CBE2E-7DAC-4412-ABC8-B8D689BD350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F23D897-511A-48A0-9625-EB473C7C437E}" type="sibTrans" cxnId="{901CBE2E-7DAC-4412-ABC8-B8D689BD350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1E1600F-5FFB-465F-88D8-A967A4F9FF16}" type="pres">
      <dgm:prSet presAssocID="{F10F6F97-9F93-402A-B224-E29B54683D5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86EB6C1-3AF5-4926-9AF4-65C7848517D4}" type="pres">
      <dgm:prSet presAssocID="{D46FD6C7-A7D7-46CC-A8BD-B4D65F5026B3}" presName="root" presStyleCnt="0"/>
      <dgm:spPr/>
      <dgm:t>
        <a:bodyPr/>
        <a:lstStyle/>
        <a:p>
          <a:endParaRPr lang="ru-RU"/>
        </a:p>
      </dgm:t>
    </dgm:pt>
    <dgm:pt modelId="{F8E04DC2-F4E8-4542-9098-6B7C3691394D}" type="pres">
      <dgm:prSet presAssocID="{D46FD6C7-A7D7-46CC-A8BD-B4D65F5026B3}" presName="rootComposite" presStyleCnt="0"/>
      <dgm:spPr/>
      <dgm:t>
        <a:bodyPr/>
        <a:lstStyle/>
        <a:p>
          <a:endParaRPr lang="ru-RU"/>
        </a:p>
      </dgm:t>
    </dgm:pt>
    <dgm:pt modelId="{E5EED1D3-1CAF-4D1D-B94E-5A427C6C905D}" type="pres">
      <dgm:prSet presAssocID="{D46FD6C7-A7D7-46CC-A8BD-B4D65F5026B3}" presName="rootText" presStyleLbl="node1" presStyleIdx="0" presStyleCnt="3"/>
      <dgm:spPr/>
      <dgm:t>
        <a:bodyPr/>
        <a:lstStyle/>
        <a:p>
          <a:endParaRPr lang="ru-RU"/>
        </a:p>
      </dgm:t>
    </dgm:pt>
    <dgm:pt modelId="{AA955C1E-AB52-475F-9772-88CEBE26DB07}" type="pres">
      <dgm:prSet presAssocID="{D46FD6C7-A7D7-46CC-A8BD-B4D65F5026B3}" presName="rootConnector" presStyleLbl="node1" presStyleIdx="0" presStyleCnt="3"/>
      <dgm:spPr/>
      <dgm:t>
        <a:bodyPr/>
        <a:lstStyle/>
        <a:p>
          <a:endParaRPr lang="ru-RU"/>
        </a:p>
      </dgm:t>
    </dgm:pt>
    <dgm:pt modelId="{6B6E562B-91A6-423E-AF1C-F7403F903816}" type="pres">
      <dgm:prSet presAssocID="{D46FD6C7-A7D7-46CC-A8BD-B4D65F5026B3}" presName="childShape" presStyleCnt="0"/>
      <dgm:spPr/>
      <dgm:t>
        <a:bodyPr/>
        <a:lstStyle/>
        <a:p>
          <a:endParaRPr lang="ru-RU"/>
        </a:p>
      </dgm:t>
    </dgm:pt>
    <dgm:pt modelId="{1AFE0F6E-C823-49F6-A5CA-F428AB7DECFA}" type="pres">
      <dgm:prSet presAssocID="{F2F2FDBC-7CB1-48E4-99BA-A9A05D3414F5}" presName="Name13" presStyleLbl="parChTrans1D2" presStyleIdx="0" presStyleCnt="9"/>
      <dgm:spPr/>
      <dgm:t>
        <a:bodyPr/>
        <a:lstStyle/>
        <a:p>
          <a:endParaRPr lang="ru-RU"/>
        </a:p>
      </dgm:t>
    </dgm:pt>
    <dgm:pt modelId="{99F26518-A02E-44FB-95EE-FE4166821D14}" type="pres">
      <dgm:prSet presAssocID="{5540F619-05A2-4993-9CF1-6496C04924A9}" presName="childText" presStyleLbl="bgAcc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E95C2D-103D-496C-B0DA-2DC4BE06BB3F}" type="pres">
      <dgm:prSet presAssocID="{7AB1216C-EDCC-4C88-ADD3-37DEBA38F9EA}" presName="Name13" presStyleLbl="parChTrans1D2" presStyleIdx="1" presStyleCnt="9"/>
      <dgm:spPr/>
      <dgm:t>
        <a:bodyPr/>
        <a:lstStyle/>
        <a:p>
          <a:endParaRPr lang="ru-RU"/>
        </a:p>
      </dgm:t>
    </dgm:pt>
    <dgm:pt modelId="{E63F2D9A-B4AF-40FB-A629-F0D84C354DA6}" type="pres">
      <dgm:prSet presAssocID="{08A3BDEC-83E7-4F0C-AD4F-1A2A2A3F8C04}" presName="childText" presStyleLbl="bgAcc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7BAA24-D3EB-49AA-B69E-465D133BFF49}" type="pres">
      <dgm:prSet presAssocID="{AD93B932-60E9-4D05-9D2B-8E32FF4398B9}" presName="Name13" presStyleLbl="parChTrans1D2" presStyleIdx="2" presStyleCnt="9"/>
      <dgm:spPr/>
      <dgm:t>
        <a:bodyPr/>
        <a:lstStyle/>
        <a:p>
          <a:endParaRPr lang="ru-RU"/>
        </a:p>
      </dgm:t>
    </dgm:pt>
    <dgm:pt modelId="{2FB6030E-05F4-4433-94DD-668905AD06D8}" type="pres">
      <dgm:prSet presAssocID="{30595A1A-21EA-4BF9-AF75-B5CFBA5620EE}" presName="childText" presStyleLbl="bgAcc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8F12EC-5B36-496A-9012-B24D8530CDA5}" type="pres">
      <dgm:prSet presAssocID="{0CEAEC33-2133-48E9-8137-6EDB05331B2B}" presName="root" presStyleCnt="0"/>
      <dgm:spPr/>
      <dgm:t>
        <a:bodyPr/>
        <a:lstStyle/>
        <a:p>
          <a:endParaRPr lang="ru-RU"/>
        </a:p>
      </dgm:t>
    </dgm:pt>
    <dgm:pt modelId="{D8E483CC-11A9-4F1F-AAD6-FD6DDD797AEF}" type="pres">
      <dgm:prSet presAssocID="{0CEAEC33-2133-48E9-8137-6EDB05331B2B}" presName="rootComposite" presStyleCnt="0"/>
      <dgm:spPr/>
      <dgm:t>
        <a:bodyPr/>
        <a:lstStyle/>
        <a:p>
          <a:endParaRPr lang="ru-RU"/>
        </a:p>
      </dgm:t>
    </dgm:pt>
    <dgm:pt modelId="{1C6FA0C7-D9F4-4909-B938-933BC2C6478A}" type="pres">
      <dgm:prSet presAssocID="{0CEAEC33-2133-48E9-8137-6EDB05331B2B}" presName="rootText" presStyleLbl="node1" presStyleIdx="1" presStyleCnt="3" custLinFactNeighborX="-2061" custLinFactNeighborY="-4681"/>
      <dgm:spPr/>
      <dgm:t>
        <a:bodyPr/>
        <a:lstStyle/>
        <a:p>
          <a:endParaRPr lang="ru-RU"/>
        </a:p>
      </dgm:t>
    </dgm:pt>
    <dgm:pt modelId="{E16EA799-DFA7-4563-82D5-5EB069F37F8A}" type="pres">
      <dgm:prSet presAssocID="{0CEAEC33-2133-48E9-8137-6EDB05331B2B}" presName="rootConnector" presStyleLbl="node1" presStyleIdx="1" presStyleCnt="3"/>
      <dgm:spPr/>
      <dgm:t>
        <a:bodyPr/>
        <a:lstStyle/>
        <a:p>
          <a:endParaRPr lang="ru-RU"/>
        </a:p>
      </dgm:t>
    </dgm:pt>
    <dgm:pt modelId="{00186FD3-3F63-46EE-A230-FDD6869DCDE3}" type="pres">
      <dgm:prSet presAssocID="{0CEAEC33-2133-48E9-8137-6EDB05331B2B}" presName="childShape" presStyleCnt="0"/>
      <dgm:spPr/>
      <dgm:t>
        <a:bodyPr/>
        <a:lstStyle/>
        <a:p>
          <a:endParaRPr lang="ru-RU"/>
        </a:p>
      </dgm:t>
    </dgm:pt>
    <dgm:pt modelId="{1EFC51B4-C12F-4591-A8AC-CF830708B1B9}" type="pres">
      <dgm:prSet presAssocID="{80539843-1E0F-4120-816F-0FD1F7EABC7C}" presName="Name13" presStyleLbl="parChTrans1D2" presStyleIdx="3" presStyleCnt="9"/>
      <dgm:spPr/>
      <dgm:t>
        <a:bodyPr/>
        <a:lstStyle/>
        <a:p>
          <a:endParaRPr lang="ru-RU"/>
        </a:p>
      </dgm:t>
    </dgm:pt>
    <dgm:pt modelId="{0C70534E-9D68-4F4E-B28C-3C87F7E43355}" type="pres">
      <dgm:prSet presAssocID="{D5A89D00-9A6D-4B78-B7B1-F703EBD477E8}" presName="childText" presStyleLbl="bgAcc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931FC9-DB90-40BC-B6E0-FACB226A041C}" type="pres">
      <dgm:prSet presAssocID="{DDAAA8D2-5A09-476B-BD4F-710AF81E4D0A}" presName="Name13" presStyleLbl="parChTrans1D2" presStyleIdx="4" presStyleCnt="9"/>
      <dgm:spPr/>
      <dgm:t>
        <a:bodyPr/>
        <a:lstStyle/>
        <a:p>
          <a:endParaRPr lang="ru-RU"/>
        </a:p>
      </dgm:t>
    </dgm:pt>
    <dgm:pt modelId="{80801C0E-BD4F-444E-BBF8-1B35AE3E0CEC}" type="pres">
      <dgm:prSet presAssocID="{DD9A4543-E3BC-42BD-A303-A17B71AAB924}" presName="childText" presStyleLbl="bgAcc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1A4F55-DECD-455E-9787-3AD94E81ECEF}" type="pres">
      <dgm:prSet presAssocID="{7E66F205-14A7-4CB6-8460-FC88B867B04A}" presName="Name13" presStyleLbl="parChTrans1D2" presStyleIdx="5" presStyleCnt="9"/>
      <dgm:spPr/>
      <dgm:t>
        <a:bodyPr/>
        <a:lstStyle/>
        <a:p>
          <a:endParaRPr lang="ru-RU"/>
        </a:p>
      </dgm:t>
    </dgm:pt>
    <dgm:pt modelId="{9A5F457D-BDC3-4DAB-9CC2-B4F19A95407C}" type="pres">
      <dgm:prSet presAssocID="{8138F520-122C-4C1A-8B52-C070D70FF34E}" presName="childText" presStyleLbl="bgAcc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5E6B9B-4C62-42EA-8E7D-474C285341DE}" type="pres">
      <dgm:prSet presAssocID="{B7833DE1-1FC3-448D-8DAB-8E9E0475470E}" presName="root" presStyleCnt="0"/>
      <dgm:spPr/>
      <dgm:t>
        <a:bodyPr/>
        <a:lstStyle/>
        <a:p>
          <a:endParaRPr lang="ru-RU"/>
        </a:p>
      </dgm:t>
    </dgm:pt>
    <dgm:pt modelId="{8C4D7F78-C18A-449A-B640-9D953C5E99CC}" type="pres">
      <dgm:prSet presAssocID="{B7833DE1-1FC3-448D-8DAB-8E9E0475470E}" presName="rootComposite" presStyleCnt="0"/>
      <dgm:spPr/>
      <dgm:t>
        <a:bodyPr/>
        <a:lstStyle/>
        <a:p>
          <a:endParaRPr lang="ru-RU"/>
        </a:p>
      </dgm:t>
    </dgm:pt>
    <dgm:pt modelId="{A24C3B19-9D21-4893-BC05-851331C81D58}" type="pres">
      <dgm:prSet presAssocID="{B7833DE1-1FC3-448D-8DAB-8E9E0475470E}" presName="rootText" presStyleLbl="node1" presStyleIdx="2" presStyleCnt="3" custLinFactNeighborX="-6237" custLinFactNeighborY="3670"/>
      <dgm:spPr/>
      <dgm:t>
        <a:bodyPr/>
        <a:lstStyle/>
        <a:p>
          <a:endParaRPr lang="ru-RU"/>
        </a:p>
      </dgm:t>
    </dgm:pt>
    <dgm:pt modelId="{331CFB01-33F4-454A-9BC6-871924892FC7}" type="pres">
      <dgm:prSet presAssocID="{B7833DE1-1FC3-448D-8DAB-8E9E0475470E}" presName="rootConnector" presStyleLbl="node1" presStyleIdx="2" presStyleCnt="3"/>
      <dgm:spPr/>
      <dgm:t>
        <a:bodyPr/>
        <a:lstStyle/>
        <a:p>
          <a:endParaRPr lang="ru-RU"/>
        </a:p>
      </dgm:t>
    </dgm:pt>
    <dgm:pt modelId="{83EA767F-291C-448F-8C9E-FCD08ED5B9DF}" type="pres">
      <dgm:prSet presAssocID="{B7833DE1-1FC3-448D-8DAB-8E9E0475470E}" presName="childShape" presStyleCnt="0"/>
      <dgm:spPr/>
      <dgm:t>
        <a:bodyPr/>
        <a:lstStyle/>
        <a:p>
          <a:endParaRPr lang="ru-RU"/>
        </a:p>
      </dgm:t>
    </dgm:pt>
    <dgm:pt modelId="{766D250A-CB0F-437C-B218-EA2A9D80F129}" type="pres">
      <dgm:prSet presAssocID="{B2F26ABB-04BF-4CEC-850A-68A805E0699C}" presName="Name13" presStyleLbl="parChTrans1D2" presStyleIdx="6" presStyleCnt="9"/>
      <dgm:spPr/>
      <dgm:t>
        <a:bodyPr/>
        <a:lstStyle/>
        <a:p>
          <a:endParaRPr lang="ru-RU"/>
        </a:p>
      </dgm:t>
    </dgm:pt>
    <dgm:pt modelId="{8E93F8EE-3C09-4CD9-B711-BF68FC95964A}" type="pres">
      <dgm:prSet presAssocID="{3FBD101C-9D91-4160-B315-6329CF6F2A59}" presName="childText" presStyleLbl="bgAcc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C73DD7-DB5B-414D-9539-7AF5CDB65C79}" type="pres">
      <dgm:prSet presAssocID="{7CC8CE9E-F848-49C0-B2D7-F8F8B0C6A776}" presName="Name13" presStyleLbl="parChTrans1D2" presStyleIdx="7" presStyleCnt="9"/>
      <dgm:spPr/>
      <dgm:t>
        <a:bodyPr/>
        <a:lstStyle/>
        <a:p>
          <a:endParaRPr lang="ru-RU"/>
        </a:p>
      </dgm:t>
    </dgm:pt>
    <dgm:pt modelId="{728E9C79-55FE-49AD-B9F4-9C031C90FAB5}" type="pres">
      <dgm:prSet presAssocID="{C5EF881E-99A2-4FAA-9A50-F314A205F0C0}" presName="childText" presStyleLbl="bgAcc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295A75-4940-4FB4-B0AD-BA4328373DD4}" type="pres">
      <dgm:prSet presAssocID="{A0546686-5068-4E3A-B0C0-7860C634D1DD}" presName="Name13" presStyleLbl="parChTrans1D2" presStyleIdx="8" presStyleCnt="9"/>
      <dgm:spPr/>
      <dgm:t>
        <a:bodyPr/>
        <a:lstStyle/>
        <a:p>
          <a:endParaRPr lang="ru-RU"/>
        </a:p>
      </dgm:t>
    </dgm:pt>
    <dgm:pt modelId="{E7224BAD-BB76-421B-A9F1-DB5154DD4F84}" type="pres">
      <dgm:prSet presAssocID="{7533BFC3-D329-4CEE-A7CB-470A7F4D4AD9}" presName="childText" presStyleLbl="bgAcc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AF3AC9-7A66-430F-8D77-9D39D8346758}" type="presOf" srcId="{D46FD6C7-A7D7-46CC-A8BD-B4D65F5026B3}" destId="{AA955C1E-AB52-475F-9772-88CEBE26DB07}" srcOrd="1" destOrd="0" presId="urn:microsoft.com/office/officeart/2005/8/layout/hierarchy3"/>
    <dgm:cxn modelId="{50D2BD09-0F5E-43CB-B9D0-2C2168A4F04F}" type="presOf" srcId="{DDAAA8D2-5A09-476B-BD4F-710AF81E4D0A}" destId="{1D931FC9-DB90-40BC-B6E0-FACB226A041C}" srcOrd="0" destOrd="0" presId="urn:microsoft.com/office/officeart/2005/8/layout/hierarchy3"/>
    <dgm:cxn modelId="{531BA672-0F6B-4D10-B94C-1F96E4B77752}" type="presOf" srcId="{D5A89D00-9A6D-4B78-B7B1-F703EBD477E8}" destId="{0C70534E-9D68-4F4E-B28C-3C87F7E43355}" srcOrd="0" destOrd="0" presId="urn:microsoft.com/office/officeart/2005/8/layout/hierarchy3"/>
    <dgm:cxn modelId="{539E7041-10EF-4CC1-9DAF-B1F8E77E88D3}" srcId="{F10F6F97-9F93-402A-B224-E29B54683D58}" destId="{0CEAEC33-2133-48E9-8137-6EDB05331B2B}" srcOrd="1" destOrd="0" parTransId="{2AFB3797-B43A-4853-B308-8DF38495D867}" sibTransId="{85250907-E04C-4B90-B2A5-B8A6546F8271}"/>
    <dgm:cxn modelId="{65ADAF19-F289-4C02-8732-80D6C1819A2E}" type="presOf" srcId="{AD93B932-60E9-4D05-9D2B-8E32FF4398B9}" destId="{587BAA24-D3EB-49AA-B69E-465D133BFF49}" srcOrd="0" destOrd="0" presId="urn:microsoft.com/office/officeart/2005/8/layout/hierarchy3"/>
    <dgm:cxn modelId="{A2B47A48-B513-4B3D-A115-92314C81FA5B}" srcId="{D46FD6C7-A7D7-46CC-A8BD-B4D65F5026B3}" destId="{08A3BDEC-83E7-4F0C-AD4F-1A2A2A3F8C04}" srcOrd="1" destOrd="0" parTransId="{7AB1216C-EDCC-4C88-ADD3-37DEBA38F9EA}" sibTransId="{E5C58CAB-1972-4767-8020-9DA989057A50}"/>
    <dgm:cxn modelId="{2F940A38-E8B8-4E44-83E0-4F9E5BD55FFF}" type="presOf" srcId="{A0546686-5068-4E3A-B0C0-7860C634D1DD}" destId="{BA295A75-4940-4FB4-B0AD-BA4328373DD4}" srcOrd="0" destOrd="0" presId="urn:microsoft.com/office/officeart/2005/8/layout/hierarchy3"/>
    <dgm:cxn modelId="{F26965E7-6725-49C2-BE40-CC217A93CA3F}" type="presOf" srcId="{30595A1A-21EA-4BF9-AF75-B5CFBA5620EE}" destId="{2FB6030E-05F4-4433-94DD-668905AD06D8}" srcOrd="0" destOrd="0" presId="urn:microsoft.com/office/officeart/2005/8/layout/hierarchy3"/>
    <dgm:cxn modelId="{40B1B0B9-3BA5-444C-8742-23F4CF0E0594}" type="presOf" srcId="{0CEAEC33-2133-48E9-8137-6EDB05331B2B}" destId="{E16EA799-DFA7-4563-82D5-5EB069F37F8A}" srcOrd="1" destOrd="0" presId="urn:microsoft.com/office/officeart/2005/8/layout/hierarchy3"/>
    <dgm:cxn modelId="{8688F4DA-34F3-4F5E-A6AC-4A47B2D1AA21}" type="presOf" srcId="{F2F2FDBC-7CB1-48E4-99BA-A9A05D3414F5}" destId="{1AFE0F6E-C823-49F6-A5CA-F428AB7DECFA}" srcOrd="0" destOrd="0" presId="urn:microsoft.com/office/officeart/2005/8/layout/hierarchy3"/>
    <dgm:cxn modelId="{C31BA30E-7189-4F72-8216-D3C665E19411}" type="presOf" srcId="{80539843-1E0F-4120-816F-0FD1F7EABC7C}" destId="{1EFC51B4-C12F-4591-A8AC-CF830708B1B9}" srcOrd="0" destOrd="0" presId="urn:microsoft.com/office/officeart/2005/8/layout/hierarchy3"/>
    <dgm:cxn modelId="{FAF2204F-7221-4E4E-937E-A5C18076CC35}" type="presOf" srcId="{D46FD6C7-A7D7-46CC-A8BD-B4D65F5026B3}" destId="{E5EED1D3-1CAF-4D1D-B94E-5A427C6C905D}" srcOrd="0" destOrd="0" presId="urn:microsoft.com/office/officeart/2005/8/layout/hierarchy3"/>
    <dgm:cxn modelId="{DE0197D5-10AE-4C79-AD5C-FBE5EF54D750}" srcId="{D46FD6C7-A7D7-46CC-A8BD-B4D65F5026B3}" destId="{5540F619-05A2-4993-9CF1-6496C04924A9}" srcOrd="0" destOrd="0" parTransId="{F2F2FDBC-7CB1-48E4-99BA-A9A05D3414F5}" sibTransId="{393BB636-C5A8-4735-A562-C9107403D6D1}"/>
    <dgm:cxn modelId="{894CAA6D-E59C-42F7-B471-4AB905D67986}" type="presOf" srcId="{7533BFC3-D329-4CEE-A7CB-470A7F4D4AD9}" destId="{E7224BAD-BB76-421B-A9F1-DB5154DD4F84}" srcOrd="0" destOrd="0" presId="urn:microsoft.com/office/officeart/2005/8/layout/hierarchy3"/>
    <dgm:cxn modelId="{98BF3F68-B267-4000-B933-DF557BF53837}" srcId="{0CEAEC33-2133-48E9-8137-6EDB05331B2B}" destId="{D5A89D00-9A6D-4B78-B7B1-F703EBD477E8}" srcOrd="0" destOrd="0" parTransId="{80539843-1E0F-4120-816F-0FD1F7EABC7C}" sibTransId="{9532A647-DF82-49B7-8D85-A4E542F2772F}"/>
    <dgm:cxn modelId="{89AA0EBF-4A0F-4FCF-AB6E-F6612053A852}" type="presOf" srcId="{8138F520-122C-4C1A-8B52-C070D70FF34E}" destId="{9A5F457D-BDC3-4DAB-9CC2-B4F19A95407C}" srcOrd="0" destOrd="0" presId="urn:microsoft.com/office/officeart/2005/8/layout/hierarchy3"/>
    <dgm:cxn modelId="{9BD54193-1B77-4C14-8FC8-F16ADFD69883}" srcId="{D46FD6C7-A7D7-46CC-A8BD-B4D65F5026B3}" destId="{30595A1A-21EA-4BF9-AF75-B5CFBA5620EE}" srcOrd="2" destOrd="0" parTransId="{AD93B932-60E9-4D05-9D2B-8E32FF4398B9}" sibTransId="{51B83707-9A4E-4053-BB76-8A8B52CD459C}"/>
    <dgm:cxn modelId="{A6135301-55BC-4E6C-AE8B-A94A5EDCB57E}" srcId="{B7833DE1-1FC3-448D-8DAB-8E9E0475470E}" destId="{C5EF881E-99A2-4FAA-9A50-F314A205F0C0}" srcOrd="1" destOrd="0" parTransId="{7CC8CE9E-F848-49C0-B2D7-F8F8B0C6A776}" sibTransId="{B4A9585F-6335-468D-A9E9-E59537F4EB2C}"/>
    <dgm:cxn modelId="{3465BA1C-1F0E-408F-9A50-43843044332A}" type="presOf" srcId="{B7833DE1-1FC3-448D-8DAB-8E9E0475470E}" destId="{331CFB01-33F4-454A-9BC6-871924892FC7}" srcOrd="1" destOrd="0" presId="urn:microsoft.com/office/officeart/2005/8/layout/hierarchy3"/>
    <dgm:cxn modelId="{7971ED76-C301-4AAB-9978-1BAF9AE16A5B}" type="presOf" srcId="{5540F619-05A2-4993-9CF1-6496C04924A9}" destId="{99F26518-A02E-44FB-95EE-FE4166821D14}" srcOrd="0" destOrd="0" presId="urn:microsoft.com/office/officeart/2005/8/layout/hierarchy3"/>
    <dgm:cxn modelId="{FC005187-915E-4320-8CA6-DBB079F8A7A0}" srcId="{B7833DE1-1FC3-448D-8DAB-8E9E0475470E}" destId="{3FBD101C-9D91-4160-B315-6329CF6F2A59}" srcOrd="0" destOrd="0" parTransId="{B2F26ABB-04BF-4CEC-850A-68A805E0699C}" sibTransId="{8F36D330-40A7-4B03-8DD7-E1B447D65683}"/>
    <dgm:cxn modelId="{53766627-8B78-4F13-8C56-9C1C4E50BBAD}" type="presOf" srcId="{7AB1216C-EDCC-4C88-ADD3-37DEBA38F9EA}" destId="{93E95C2D-103D-496C-B0DA-2DC4BE06BB3F}" srcOrd="0" destOrd="0" presId="urn:microsoft.com/office/officeart/2005/8/layout/hierarchy3"/>
    <dgm:cxn modelId="{EAEFAC2C-B30E-4C2C-AC78-5A5DB84104FF}" type="presOf" srcId="{B7833DE1-1FC3-448D-8DAB-8E9E0475470E}" destId="{A24C3B19-9D21-4893-BC05-851331C81D58}" srcOrd="0" destOrd="0" presId="urn:microsoft.com/office/officeart/2005/8/layout/hierarchy3"/>
    <dgm:cxn modelId="{D6868A02-8ACE-448F-91D6-95A0D8159263}" type="presOf" srcId="{7CC8CE9E-F848-49C0-B2D7-F8F8B0C6A776}" destId="{F8C73DD7-DB5B-414D-9539-7AF5CDB65C79}" srcOrd="0" destOrd="0" presId="urn:microsoft.com/office/officeart/2005/8/layout/hierarchy3"/>
    <dgm:cxn modelId="{A0133F9F-0493-4420-994A-469EBEE35145}" type="presOf" srcId="{0CEAEC33-2133-48E9-8137-6EDB05331B2B}" destId="{1C6FA0C7-D9F4-4909-B938-933BC2C6478A}" srcOrd="0" destOrd="0" presId="urn:microsoft.com/office/officeart/2005/8/layout/hierarchy3"/>
    <dgm:cxn modelId="{901CBE2E-7DAC-4412-ABC8-B8D689BD3505}" srcId="{B7833DE1-1FC3-448D-8DAB-8E9E0475470E}" destId="{7533BFC3-D329-4CEE-A7CB-470A7F4D4AD9}" srcOrd="2" destOrd="0" parTransId="{A0546686-5068-4E3A-B0C0-7860C634D1DD}" sibTransId="{3F23D897-511A-48A0-9625-EB473C7C437E}"/>
    <dgm:cxn modelId="{3E95822D-2489-46ED-85D3-A627D9565BC7}" type="presOf" srcId="{7E66F205-14A7-4CB6-8460-FC88B867B04A}" destId="{971A4F55-DECD-455E-9787-3AD94E81ECEF}" srcOrd="0" destOrd="0" presId="urn:microsoft.com/office/officeart/2005/8/layout/hierarchy3"/>
    <dgm:cxn modelId="{D62E48FB-A571-4CDF-A4AF-30E7033169DA}" type="presOf" srcId="{DD9A4543-E3BC-42BD-A303-A17B71AAB924}" destId="{80801C0E-BD4F-444E-BBF8-1B35AE3E0CEC}" srcOrd="0" destOrd="0" presId="urn:microsoft.com/office/officeart/2005/8/layout/hierarchy3"/>
    <dgm:cxn modelId="{E1D027DE-D226-43E0-ACFC-881472BE91AF}" srcId="{F10F6F97-9F93-402A-B224-E29B54683D58}" destId="{D46FD6C7-A7D7-46CC-A8BD-B4D65F5026B3}" srcOrd="0" destOrd="0" parTransId="{CBFD4D7B-DF81-4B0E-82C7-8FE0AA315A6D}" sibTransId="{7138AF82-B2DE-49A1-963E-912626332499}"/>
    <dgm:cxn modelId="{D5054EEA-6029-462F-A99A-74B189BFFE0C}" srcId="{F10F6F97-9F93-402A-B224-E29B54683D58}" destId="{B7833DE1-1FC3-448D-8DAB-8E9E0475470E}" srcOrd="2" destOrd="0" parTransId="{FBA90E6A-D931-4693-9B02-094153843908}" sibTransId="{4EFD531D-C29A-4F83-B2A9-6F20B3BA6471}"/>
    <dgm:cxn modelId="{FB8FE09D-04A5-402D-B25D-936FF4956FEE}" type="presOf" srcId="{3FBD101C-9D91-4160-B315-6329CF6F2A59}" destId="{8E93F8EE-3C09-4CD9-B711-BF68FC95964A}" srcOrd="0" destOrd="0" presId="urn:microsoft.com/office/officeart/2005/8/layout/hierarchy3"/>
    <dgm:cxn modelId="{05B016AE-4229-4010-A4E8-9D289E7C5EB8}" type="presOf" srcId="{B2F26ABB-04BF-4CEC-850A-68A805E0699C}" destId="{766D250A-CB0F-437C-B218-EA2A9D80F129}" srcOrd="0" destOrd="0" presId="urn:microsoft.com/office/officeart/2005/8/layout/hierarchy3"/>
    <dgm:cxn modelId="{C25F9F97-B4D5-4369-B715-CC8F34A1C119}" srcId="{0CEAEC33-2133-48E9-8137-6EDB05331B2B}" destId="{8138F520-122C-4C1A-8B52-C070D70FF34E}" srcOrd="2" destOrd="0" parTransId="{7E66F205-14A7-4CB6-8460-FC88B867B04A}" sibTransId="{BD85FC1B-0B45-46FD-AAF6-E8D17CC78460}"/>
    <dgm:cxn modelId="{0198120E-49FA-48F3-9043-745BC7FCF0C7}" type="presOf" srcId="{08A3BDEC-83E7-4F0C-AD4F-1A2A2A3F8C04}" destId="{E63F2D9A-B4AF-40FB-A629-F0D84C354DA6}" srcOrd="0" destOrd="0" presId="urn:microsoft.com/office/officeart/2005/8/layout/hierarchy3"/>
    <dgm:cxn modelId="{8924EEC3-A1D8-4E79-8890-E76083756039}" srcId="{0CEAEC33-2133-48E9-8137-6EDB05331B2B}" destId="{DD9A4543-E3BC-42BD-A303-A17B71AAB924}" srcOrd="1" destOrd="0" parTransId="{DDAAA8D2-5A09-476B-BD4F-710AF81E4D0A}" sibTransId="{D0BFEBEC-08CB-4136-8AED-8405E8CFC1D1}"/>
    <dgm:cxn modelId="{2B88C44E-8C9F-4219-B56B-48B149CAB5A8}" type="presOf" srcId="{F10F6F97-9F93-402A-B224-E29B54683D58}" destId="{91E1600F-5FFB-465F-88D8-A967A4F9FF16}" srcOrd="0" destOrd="0" presId="urn:microsoft.com/office/officeart/2005/8/layout/hierarchy3"/>
    <dgm:cxn modelId="{19B12EC7-B920-4B6F-A4E0-2A569C64E014}" type="presOf" srcId="{C5EF881E-99A2-4FAA-9A50-F314A205F0C0}" destId="{728E9C79-55FE-49AD-B9F4-9C031C90FAB5}" srcOrd="0" destOrd="0" presId="urn:microsoft.com/office/officeart/2005/8/layout/hierarchy3"/>
    <dgm:cxn modelId="{98E1990F-FD61-46C5-B8B7-C30E741CF4DF}" type="presParOf" srcId="{91E1600F-5FFB-465F-88D8-A967A4F9FF16}" destId="{686EB6C1-3AF5-4926-9AF4-65C7848517D4}" srcOrd="0" destOrd="0" presId="urn:microsoft.com/office/officeart/2005/8/layout/hierarchy3"/>
    <dgm:cxn modelId="{ACDCAA17-7086-4E2C-B021-FD9CBB2BB7B9}" type="presParOf" srcId="{686EB6C1-3AF5-4926-9AF4-65C7848517D4}" destId="{F8E04DC2-F4E8-4542-9098-6B7C3691394D}" srcOrd="0" destOrd="0" presId="urn:microsoft.com/office/officeart/2005/8/layout/hierarchy3"/>
    <dgm:cxn modelId="{4EE80430-80DD-4894-8294-12D866BBC046}" type="presParOf" srcId="{F8E04DC2-F4E8-4542-9098-6B7C3691394D}" destId="{E5EED1D3-1CAF-4D1D-B94E-5A427C6C905D}" srcOrd="0" destOrd="0" presId="urn:microsoft.com/office/officeart/2005/8/layout/hierarchy3"/>
    <dgm:cxn modelId="{22787AD1-111E-4E9C-899B-9A04AFDD522C}" type="presParOf" srcId="{F8E04DC2-F4E8-4542-9098-6B7C3691394D}" destId="{AA955C1E-AB52-475F-9772-88CEBE26DB07}" srcOrd="1" destOrd="0" presId="urn:microsoft.com/office/officeart/2005/8/layout/hierarchy3"/>
    <dgm:cxn modelId="{4CB23ACD-3A85-4471-B62B-119A12B2C019}" type="presParOf" srcId="{686EB6C1-3AF5-4926-9AF4-65C7848517D4}" destId="{6B6E562B-91A6-423E-AF1C-F7403F903816}" srcOrd="1" destOrd="0" presId="urn:microsoft.com/office/officeart/2005/8/layout/hierarchy3"/>
    <dgm:cxn modelId="{61A4A493-9F90-420B-A2AD-CD0BE26D8DB2}" type="presParOf" srcId="{6B6E562B-91A6-423E-AF1C-F7403F903816}" destId="{1AFE0F6E-C823-49F6-A5CA-F428AB7DECFA}" srcOrd="0" destOrd="0" presId="urn:microsoft.com/office/officeart/2005/8/layout/hierarchy3"/>
    <dgm:cxn modelId="{C930012C-D310-4903-B6B4-A512E2C72502}" type="presParOf" srcId="{6B6E562B-91A6-423E-AF1C-F7403F903816}" destId="{99F26518-A02E-44FB-95EE-FE4166821D14}" srcOrd="1" destOrd="0" presId="urn:microsoft.com/office/officeart/2005/8/layout/hierarchy3"/>
    <dgm:cxn modelId="{606B9D98-5057-4285-BC23-BE1FDA75F068}" type="presParOf" srcId="{6B6E562B-91A6-423E-AF1C-F7403F903816}" destId="{93E95C2D-103D-496C-B0DA-2DC4BE06BB3F}" srcOrd="2" destOrd="0" presId="urn:microsoft.com/office/officeart/2005/8/layout/hierarchy3"/>
    <dgm:cxn modelId="{B7F0887B-7335-4EB0-A3EA-96C4B6FB0373}" type="presParOf" srcId="{6B6E562B-91A6-423E-AF1C-F7403F903816}" destId="{E63F2D9A-B4AF-40FB-A629-F0D84C354DA6}" srcOrd="3" destOrd="0" presId="urn:microsoft.com/office/officeart/2005/8/layout/hierarchy3"/>
    <dgm:cxn modelId="{0942B976-3382-4F5B-B4B9-18BFC1307BBD}" type="presParOf" srcId="{6B6E562B-91A6-423E-AF1C-F7403F903816}" destId="{587BAA24-D3EB-49AA-B69E-465D133BFF49}" srcOrd="4" destOrd="0" presId="urn:microsoft.com/office/officeart/2005/8/layout/hierarchy3"/>
    <dgm:cxn modelId="{D4BA1DA0-D32E-46B3-840A-3DC3AA79B070}" type="presParOf" srcId="{6B6E562B-91A6-423E-AF1C-F7403F903816}" destId="{2FB6030E-05F4-4433-94DD-668905AD06D8}" srcOrd="5" destOrd="0" presId="urn:microsoft.com/office/officeart/2005/8/layout/hierarchy3"/>
    <dgm:cxn modelId="{9BAE5706-7540-4DF7-B984-FD6B71AF1870}" type="presParOf" srcId="{91E1600F-5FFB-465F-88D8-A967A4F9FF16}" destId="{3B8F12EC-5B36-496A-9012-B24D8530CDA5}" srcOrd="1" destOrd="0" presId="urn:microsoft.com/office/officeart/2005/8/layout/hierarchy3"/>
    <dgm:cxn modelId="{3638B56D-181B-49BC-8C9C-7D06EF0F4F8E}" type="presParOf" srcId="{3B8F12EC-5B36-496A-9012-B24D8530CDA5}" destId="{D8E483CC-11A9-4F1F-AAD6-FD6DDD797AEF}" srcOrd="0" destOrd="0" presId="urn:microsoft.com/office/officeart/2005/8/layout/hierarchy3"/>
    <dgm:cxn modelId="{231F9AF9-5760-45F2-BAEF-5DB811515561}" type="presParOf" srcId="{D8E483CC-11A9-4F1F-AAD6-FD6DDD797AEF}" destId="{1C6FA0C7-D9F4-4909-B938-933BC2C6478A}" srcOrd="0" destOrd="0" presId="urn:microsoft.com/office/officeart/2005/8/layout/hierarchy3"/>
    <dgm:cxn modelId="{703D8E15-66FC-4E30-ABC4-5D7AD603C7B5}" type="presParOf" srcId="{D8E483CC-11A9-4F1F-AAD6-FD6DDD797AEF}" destId="{E16EA799-DFA7-4563-82D5-5EB069F37F8A}" srcOrd="1" destOrd="0" presId="urn:microsoft.com/office/officeart/2005/8/layout/hierarchy3"/>
    <dgm:cxn modelId="{F7610A71-104D-4E82-AD10-37EA042AF165}" type="presParOf" srcId="{3B8F12EC-5B36-496A-9012-B24D8530CDA5}" destId="{00186FD3-3F63-46EE-A230-FDD6869DCDE3}" srcOrd="1" destOrd="0" presId="urn:microsoft.com/office/officeart/2005/8/layout/hierarchy3"/>
    <dgm:cxn modelId="{25DA825C-1FF4-4AC2-B942-4821E01493A0}" type="presParOf" srcId="{00186FD3-3F63-46EE-A230-FDD6869DCDE3}" destId="{1EFC51B4-C12F-4591-A8AC-CF830708B1B9}" srcOrd="0" destOrd="0" presId="urn:microsoft.com/office/officeart/2005/8/layout/hierarchy3"/>
    <dgm:cxn modelId="{D560AD17-4B65-4D9D-AD20-1D5565451876}" type="presParOf" srcId="{00186FD3-3F63-46EE-A230-FDD6869DCDE3}" destId="{0C70534E-9D68-4F4E-B28C-3C87F7E43355}" srcOrd="1" destOrd="0" presId="urn:microsoft.com/office/officeart/2005/8/layout/hierarchy3"/>
    <dgm:cxn modelId="{F0EC0766-61E8-436F-8E25-22E33255206E}" type="presParOf" srcId="{00186FD3-3F63-46EE-A230-FDD6869DCDE3}" destId="{1D931FC9-DB90-40BC-B6E0-FACB226A041C}" srcOrd="2" destOrd="0" presId="urn:microsoft.com/office/officeart/2005/8/layout/hierarchy3"/>
    <dgm:cxn modelId="{009CF8D0-EAE3-4B3E-B892-F66525518085}" type="presParOf" srcId="{00186FD3-3F63-46EE-A230-FDD6869DCDE3}" destId="{80801C0E-BD4F-444E-BBF8-1B35AE3E0CEC}" srcOrd="3" destOrd="0" presId="urn:microsoft.com/office/officeart/2005/8/layout/hierarchy3"/>
    <dgm:cxn modelId="{B82F34D5-C221-4B59-B8D4-663EAA2DC043}" type="presParOf" srcId="{00186FD3-3F63-46EE-A230-FDD6869DCDE3}" destId="{971A4F55-DECD-455E-9787-3AD94E81ECEF}" srcOrd="4" destOrd="0" presId="urn:microsoft.com/office/officeart/2005/8/layout/hierarchy3"/>
    <dgm:cxn modelId="{ED008294-EA35-4702-9BFB-FB33E990F987}" type="presParOf" srcId="{00186FD3-3F63-46EE-A230-FDD6869DCDE3}" destId="{9A5F457D-BDC3-4DAB-9CC2-B4F19A95407C}" srcOrd="5" destOrd="0" presId="urn:microsoft.com/office/officeart/2005/8/layout/hierarchy3"/>
    <dgm:cxn modelId="{CED8C621-3FD5-497D-9C2F-A4BFC44BA71B}" type="presParOf" srcId="{91E1600F-5FFB-465F-88D8-A967A4F9FF16}" destId="{3B5E6B9B-4C62-42EA-8E7D-474C285341DE}" srcOrd="2" destOrd="0" presId="urn:microsoft.com/office/officeart/2005/8/layout/hierarchy3"/>
    <dgm:cxn modelId="{22E6A7F6-42FF-4943-BFEC-9472500EFAAA}" type="presParOf" srcId="{3B5E6B9B-4C62-42EA-8E7D-474C285341DE}" destId="{8C4D7F78-C18A-449A-B640-9D953C5E99CC}" srcOrd="0" destOrd="0" presId="urn:microsoft.com/office/officeart/2005/8/layout/hierarchy3"/>
    <dgm:cxn modelId="{940FF94A-ECCA-4588-AE7B-4859FDB9C716}" type="presParOf" srcId="{8C4D7F78-C18A-449A-B640-9D953C5E99CC}" destId="{A24C3B19-9D21-4893-BC05-851331C81D58}" srcOrd="0" destOrd="0" presId="urn:microsoft.com/office/officeart/2005/8/layout/hierarchy3"/>
    <dgm:cxn modelId="{25B4EBB6-27CD-4AB2-A000-94894630C4AA}" type="presParOf" srcId="{8C4D7F78-C18A-449A-B640-9D953C5E99CC}" destId="{331CFB01-33F4-454A-9BC6-871924892FC7}" srcOrd="1" destOrd="0" presId="urn:microsoft.com/office/officeart/2005/8/layout/hierarchy3"/>
    <dgm:cxn modelId="{80BE89A5-CE69-4832-9318-CC8AFD557AF6}" type="presParOf" srcId="{3B5E6B9B-4C62-42EA-8E7D-474C285341DE}" destId="{83EA767F-291C-448F-8C9E-FCD08ED5B9DF}" srcOrd="1" destOrd="0" presId="urn:microsoft.com/office/officeart/2005/8/layout/hierarchy3"/>
    <dgm:cxn modelId="{5EB7FDA2-99D5-4AFA-8A77-18743C273E61}" type="presParOf" srcId="{83EA767F-291C-448F-8C9E-FCD08ED5B9DF}" destId="{766D250A-CB0F-437C-B218-EA2A9D80F129}" srcOrd="0" destOrd="0" presId="urn:microsoft.com/office/officeart/2005/8/layout/hierarchy3"/>
    <dgm:cxn modelId="{1CAEA129-ACD8-49FD-87FE-780E9E93E127}" type="presParOf" srcId="{83EA767F-291C-448F-8C9E-FCD08ED5B9DF}" destId="{8E93F8EE-3C09-4CD9-B711-BF68FC95964A}" srcOrd="1" destOrd="0" presId="urn:microsoft.com/office/officeart/2005/8/layout/hierarchy3"/>
    <dgm:cxn modelId="{374B80AF-2751-4C42-A6DC-94217C1283A8}" type="presParOf" srcId="{83EA767F-291C-448F-8C9E-FCD08ED5B9DF}" destId="{F8C73DD7-DB5B-414D-9539-7AF5CDB65C79}" srcOrd="2" destOrd="0" presId="urn:microsoft.com/office/officeart/2005/8/layout/hierarchy3"/>
    <dgm:cxn modelId="{AEA82D79-7163-4A95-8A1A-43192797BB92}" type="presParOf" srcId="{83EA767F-291C-448F-8C9E-FCD08ED5B9DF}" destId="{728E9C79-55FE-49AD-B9F4-9C031C90FAB5}" srcOrd="3" destOrd="0" presId="urn:microsoft.com/office/officeart/2005/8/layout/hierarchy3"/>
    <dgm:cxn modelId="{F1A8C525-1ABA-42CC-8ED4-59290300A152}" type="presParOf" srcId="{83EA767F-291C-448F-8C9E-FCD08ED5B9DF}" destId="{BA295A75-4940-4FB4-B0AD-BA4328373DD4}" srcOrd="4" destOrd="0" presId="urn:microsoft.com/office/officeart/2005/8/layout/hierarchy3"/>
    <dgm:cxn modelId="{AFC7A3C6-8C88-44B1-8EDC-A2F5D5CB0BE9}" type="presParOf" srcId="{83EA767F-291C-448F-8C9E-FCD08ED5B9DF}" destId="{E7224BAD-BB76-421B-A9F1-DB5154DD4F84}" srcOrd="5" destOrd="0" presId="urn:microsoft.com/office/officeart/2005/8/layout/hierarchy3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BAED3DD-5980-4C05-8864-63AE20A3769B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1B7DE70-A046-49AB-976A-DAC8ECD2DC83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Управление культуры и спорта-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60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,0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млн. 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F978B45-FEAC-49FC-800C-9FD96C3444A6}" type="parTrans" cxnId="{B1E21849-D87A-42DA-8B0D-96E8813580C1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6BA2F78-9DFD-4664-9184-058FA0468273}" type="sibTrans" cxnId="{B1E21849-D87A-42DA-8B0D-96E8813580C1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8CFFB7C-34F2-458B-B8CA-5E25FE3B8B6D}">
      <dgm:prSet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организации предоставления дополнительного образования детей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B2E84E0-2764-4D92-B840-810036E0DABF}" type="parTrans" cxnId="{31C1B429-10B0-42AD-9228-39520442E874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3D5EA26-B2B3-4590-9FE4-4D6ACC17F796}" type="sibTrans" cxnId="{31C1B429-10B0-42AD-9228-39520442E874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11D06EC-D43B-4C98-AC10-5EDA81A3842E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библиотечного обслуживания населения </a:t>
          </a:r>
          <a:r>
            <a:rPr lang="ru-RU" sz="14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межпоселенческими</a:t>
          </a:r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библиотеками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B3DFDC9-E49B-48DD-8EC1-470A62331983}" type="parTrans" cxnId="{AE0B0D13-CA81-490F-920A-0943C2D13C08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935896E-3E4C-47FB-AC16-4DF8013AF10B}" type="sibTrans" cxnId="{AE0B0D13-CA81-490F-920A-0943C2D13C08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917231C-B4F4-43D5-B915-060B74733F0A}">
      <dgm:prSet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комплектование и обеспечение сохранности библиотечных фондов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BAE1395-C90D-448C-8374-2CA325ECDD7E}" type="parTrans" cxnId="{9CED374F-954B-488F-A8EF-C5603D9043B0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A84FE6A-3877-462F-BDA4-67FA578E0EC0}" type="sibTrans" cxnId="{9CED374F-954B-488F-A8EF-C5603D9043B0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1E83923-E645-4A24-9E20-AC2414560E56}">
      <dgm:prSet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создание условий для обеспечения населения услугами организаций культуры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17DBC8-2A6D-400F-AC4B-2F055CD2AFC1}" type="parTrans" cxnId="{A8DF33DF-A2CF-4B7C-92EA-DD6F0AD629D9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115FCF0-8B58-4271-AEEC-1E6B3247C29E}" type="sibTrans" cxnId="{A8DF33DF-A2CF-4B7C-92EA-DD6F0AD629D9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360DF0D-FAC4-40EB-A694-C5347493EF5F}">
      <dgm:prSet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организации и проведению мероприятий </a:t>
          </a:r>
          <a:r>
            <a:rPr lang="ru-RU" sz="14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межпоселенческого</a:t>
          </a:r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характера по работе с детьми и молодежью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6C6726E-4C12-4630-B5CA-6B00EE6D6170}" type="parTrans" cxnId="{15A6A93F-70DA-479D-AB24-1F8CA69D082D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1F7C29A-1F5A-4ECF-8654-97527D8D0542}" type="sibTrans" cxnId="{15A6A93F-70DA-479D-AB24-1F8CA69D082D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F1F33EF-89D6-4DE2-9B57-FE128ACA5AA9}">
      <dgm:prSet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обеспечению условий для развития на территории  района физической культуры и массового спорта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1177314-C521-4BA4-A051-52F18745E4CE}" type="parTrans" cxnId="{D570AF9B-33CA-4E81-9F84-4374E3D1B6D7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64739C3-D8CB-44BD-9D84-BD6A01F4BDE7}" type="sibTrans" cxnId="{D570AF9B-33CA-4E81-9F84-4374E3D1B6D7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7487157-DA81-4AA9-BB02-E75243DCD865}" type="pres">
      <dgm:prSet presAssocID="{EBAED3DD-5980-4C05-8864-63AE20A3769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5D0B008-B606-44C5-B10F-90C31FCC62C0}" type="pres">
      <dgm:prSet presAssocID="{91B7DE70-A046-49AB-976A-DAC8ECD2DC83}" presName="centerShape" presStyleLbl="node0" presStyleIdx="0" presStyleCnt="1" custScaleX="144457"/>
      <dgm:spPr/>
      <dgm:t>
        <a:bodyPr/>
        <a:lstStyle/>
        <a:p>
          <a:endParaRPr lang="ru-RU"/>
        </a:p>
      </dgm:t>
    </dgm:pt>
    <dgm:pt modelId="{FC7EF23E-96F3-44DF-B34B-A3C7F0807541}" type="pres">
      <dgm:prSet presAssocID="{28CFFB7C-34F2-458B-B8CA-5E25FE3B8B6D}" presName="node" presStyleLbl="node1" presStyleIdx="0" presStyleCnt="6" custScaleX="1789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8059BE-2258-485D-8067-449D5F42B940}" type="pres">
      <dgm:prSet presAssocID="{28CFFB7C-34F2-458B-B8CA-5E25FE3B8B6D}" presName="dummy" presStyleCnt="0"/>
      <dgm:spPr/>
    </dgm:pt>
    <dgm:pt modelId="{ACA3C378-3AC4-4BF2-BD33-4C84825FDD3D}" type="pres">
      <dgm:prSet presAssocID="{33D5EA26-B2B3-4590-9FE4-4D6ACC17F796}" presName="sibTrans" presStyleLbl="sibTrans2D1" presStyleIdx="0" presStyleCnt="6"/>
      <dgm:spPr/>
      <dgm:t>
        <a:bodyPr/>
        <a:lstStyle/>
        <a:p>
          <a:endParaRPr lang="ru-RU"/>
        </a:p>
      </dgm:t>
    </dgm:pt>
    <dgm:pt modelId="{0021252E-4D51-4092-A835-C94BE5000F4D}" type="pres">
      <dgm:prSet presAssocID="{9F1F33EF-89D6-4DE2-9B57-FE128ACA5AA9}" presName="node" presStyleLbl="node1" presStyleIdx="1" presStyleCnt="6" custScaleX="166235" custScaleY="1147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582529-048D-4E6C-8528-395841A34EEC}" type="pres">
      <dgm:prSet presAssocID="{9F1F33EF-89D6-4DE2-9B57-FE128ACA5AA9}" presName="dummy" presStyleCnt="0"/>
      <dgm:spPr/>
    </dgm:pt>
    <dgm:pt modelId="{6AF8D803-E519-4CF3-BE17-6FA0FBF561F7}" type="pres">
      <dgm:prSet presAssocID="{C64739C3-D8CB-44BD-9D84-BD6A01F4BDE7}" presName="sibTrans" presStyleLbl="sibTrans2D1" presStyleIdx="1" presStyleCnt="6"/>
      <dgm:spPr/>
      <dgm:t>
        <a:bodyPr/>
        <a:lstStyle/>
        <a:p>
          <a:endParaRPr lang="ru-RU"/>
        </a:p>
      </dgm:t>
    </dgm:pt>
    <dgm:pt modelId="{D3F9B53B-59C2-489E-8C5A-B3B8CE8B112B}" type="pres">
      <dgm:prSet presAssocID="{7360DF0D-FAC4-40EB-A694-C5347493EF5F}" presName="node" presStyleLbl="node1" presStyleIdx="2" presStyleCnt="6" custScaleX="178083" custScaleY="1111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D2FC63-BD57-4E98-8021-0CE5BEE2722D}" type="pres">
      <dgm:prSet presAssocID="{7360DF0D-FAC4-40EB-A694-C5347493EF5F}" presName="dummy" presStyleCnt="0"/>
      <dgm:spPr/>
    </dgm:pt>
    <dgm:pt modelId="{A5B32655-0B01-4AE4-A7F0-F1D9306C3EA8}" type="pres">
      <dgm:prSet presAssocID="{81F7C29A-1F5A-4ECF-8654-97527D8D0542}" presName="sibTrans" presStyleLbl="sibTrans2D1" presStyleIdx="2" presStyleCnt="6"/>
      <dgm:spPr/>
      <dgm:t>
        <a:bodyPr/>
        <a:lstStyle/>
        <a:p>
          <a:endParaRPr lang="ru-RU"/>
        </a:p>
      </dgm:t>
    </dgm:pt>
    <dgm:pt modelId="{E44C64E1-30F6-48E3-8CC0-534C01C3B23C}" type="pres">
      <dgm:prSet presAssocID="{C1E83923-E645-4A24-9E20-AC2414560E56}" presName="node" presStyleLbl="node1" presStyleIdx="3" presStyleCnt="6" custScaleX="1821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229F52-F1AE-44A6-902E-83F25CD37664}" type="pres">
      <dgm:prSet presAssocID="{C1E83923-E645-4A24-9E20-AC2414560E56}" presName="dummy" presStyleCnt="0"/>
      <dgm:spPr/>
    </dgm:pt>
    <dgm:pt modelId="{F7F26839-AA08-43E7-8F96-E6471D6DA21A}" type="pres">
      <dgm:prSet presAssocID="{B115FCF0-8B58-4271-AEEC-1E6B3247C29E}" presName="sibTrans" presStyleLbl="sibTrans2D1" presStyleIdx="3" presStyleCnt="6"/>
      <dgm:spPr/>
      <dgm:t>
        <a:bodyPr/>
        <a:lstStyle/>
        <a:p>
          <a:endParaRPr lang="ru-RU"/>
        </a:p>
      </dgm:t>
    </dgm:pt>
    <dgm:pt modelId="{E176087B-B005-4FCC-9554-EEB41D156A70}" type="pres">
      <dgm:prSet presAssocID="{9917231C-B4F4-43D5-B915-060B74733F0A}" presName="node" presStyleLbl="node1" presStyleIdx="4" presStyleCnt="6" custScaleX="1630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65E104-4E1C-4E69-9025-E2C9A69D27A5}" type="pres">
      <dgm:prSet presAssocID="{9917231C-B4F4-43D5-B915-060B74733F0A}" presName="dummy" presStyleCnt="0"/>
      <dgm:spPr/>
    </dgm:pt>
    <dgm:pt modelId="{599CD22F-D0B8-46CE-898F-20ADEEDD2BFF}" type="pres">
      <dgm:prSet presAssocID="{8A84FE6A-3877-462F-BDA4-67FA578E0EC0}" presName="sibTrans" presStyleLbl="sibTrans2D1" presStyleIdx="4" presStyleCnt="6"/>
      <dgm:spPr/>
      <dgm:t>
        <a:bodyPr/>
        <a:lstStyle/>
        <a:p>
          <a:endParaRPr lang="ru-RU"/>
        </a:p>
      </dgm:t>
    </dgm:pt>
    <dgm:pt modelId="{D81BA4B6-6899-401B-9408-37B50A23B39E}" type="pres">
      <dgm:prSet presAssocID="{111D06EC-D43B-4C98-AC10-5EDA81A3842E}" presName="node" presStyleLbl="node1" presStyleIdx="5" presStyleCnt="6" custScaleX="1752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87B580-AC0D-40F7-8D16-F816DF17ABAD}" type="pres">
      <dgm:prSet presAssocID="{111D06EC-D43B-4C98-AC10-5EDA81A3842E}" presName="dummy" presStyleCnt="0"/>
      <dgm:spPr/>
    </dgm:pt>
    <dgm:pt modelId="{810B65E7-1CCE-4809-B7E4-9751EBF1CBD7}" type="pres">
      <dgm:prSet presAssocID="{5935896E-3E4C-47FB-AC16-4DF8013AF10B}" presName="sibTrans" presStyleLbl="sibTrans2D1" presStyleIdx="5" presStyleCnt="6"/>
      <dgm:spPr/>
      <dgm:t>
        <a:bodyPr/>
        <a:lstStyle/>
        <a:p>
          <a:endParaRPr lang="ru-RU"/>
        </a:p>
      </dgm:t>
    </dgm:pt>
  </dgm:ptLst>
  <dgm:cxnLst>
    <dgm:cxn modelId="{62474615-E0E6-463D-839D-16BC59F42B00}" type="presOf" srcId="{9917231C-B4F4-43D5-B915-060B74733F0A}" destId="{E176087B-B005-4FCC-9554-EEB41D156A70}" srcOrd="0" destOrd="0" presId="urn:microsoft.com/office/officeart/2005/8/layout/radial6"/>
    <dgm:cxn modelId="{99991CDC-BA65-4493-850C-FDA984E6A997}" type="presOf" srcId="{C1E83923-E645-4A24-9E20-AC2414560E56}" destId="{E44C64E1-30F6-48E3-8CC0-534C01C3B23C}" srcOrd="0" destOrd="0" presId="urn:microsoft.com/office/officeart/2005/8/layout/radial6"/>
    <dgm:cxn modelId="{AC85428E-FE0B-4E3C-A996-0C8DB312F5D0}" type="presOf" srcId="{28CFFB7C-34F2-458B-B8CA-5E25FE3B8B6D}" destId="{FC7EF23E-96F3-44DF-B34B-A3C7F0807541}" srcOrd="0" destOrd="0" presId="urn:microsoft.com/office/officeart/2005/8/layout/radial6"/>
    <dgm:cxn modelId="{9CED374F-954B-488F-A8EF-C5603D9043B0}" srcId="{91B7DE70-A046-49AB-976A-DAC8ECD2DC83}" destId="{9917231C-B4F4-43D5-B915-060B74733F0A}" srcOrd="4" destOrd="0" parTransId="{BBAE1395-C90D-448C-8374-2CA325ECDD7E}" sibTransId="{8A84FE6A-3877-462F-BDA4-67FA578E0EC0}"/>
    <dgm:cxn modelId="{A8DF33DF-A2CF-4B7C-92EA-DD6F0AD629D9}" srcId="{91B7DE70-A046-49AB-976A-DAC8ECD2DC83}" destId="{C1E83923-E645-4A24-9E20-AC2414560E56}" srcOrd="3" destOrd="0" parTransId="{2F17DBC8-2A6D-400F-AC4B-2F055CD2AFC1}" sibTransId="{B115FCF0-8B58-4271-AEEC-1E6B3247C29E}"/>
    <dgm:cxn modelId="{AE0B0D13-CA81-490F-920A-0943C2D13C08}" srcId="{91B7DE70-A046-49AB-976A-DAC8ECD2DC83}" destId="{111D06EC-D43B-4C98-AC10-5EDA81A3842E}" srcOrd="5" destOrd="0" parTransId="{4B3DFDC9-E49B-48DD-8EC1-470A62331983}" sibTransId="{5935896E-3E4C-47FB-AC16-4DF8013AF10B}"/>
    <dgm:cxn modelId="{1D683B7B-34F5-44EB-B2F5-E417A76A80ED}" type="presOf" srcId="{33D5EA26-B2B3-4590-9FE4-4D6ACC17F796}" destId="{ACA3C378-3AC4-4BF2-BD33-4C84825FDD3D}" srcOrd="0" destOrd="0" presId="urn:microsoft.com/office/officeart/2005/8/layout/radial6"/>
    <dgm:cxn modelId="{3BA3C11F-153B-4CF0-8B44-CDC5042C8C6B}" type="presOf" srcId="{B115FCF0-8B58-4271-AEEC-1E6B3247C29E}" destId="{F7F26839-AA08-43E7-8F96-E6471D6DA21A}" srcOrd="0" destOrd="0" presId="urn:microsoft.com/office/officeart/2005/8/layout/radial6"/>
    <dgm:cxn modelId="{0D23920F-E1A7-4549-8DA1-EAD734117BEB}" type="presOf" srcId="{5935896E-3E4C-47FB-AC16-4DF8013AF10B}" destId="{810B65E7-1CCE-4809-B7E4-9751EBF1CBD7}" srcOrd="0" destOrd="0" presId="urn:microsoft.com/office/officeart/2005/8/layout/radial6"/>
    <dgm:cxn modelId="{805B2352-95E7-484B-AB2E-407A4BC03F67}" type="presOf" srcId="{C64739C3-D8CB-44BD-9D84-BD6A01F4BDE7}" destId="{6AF8D803-E519-4CF3-BE17-6FA0FBF561F7}" srcOrd="0" destOrd="0" presId="urn:microsoft.com/office/officeart/2005/8/layout/radial6"/>
    <dgm:cxn modelId="{A0B72944-8697-405D-830F-60C17FB08ECE}" type="presOf" srcId="{81F7C29A-1F5A-4ECF-8654-97527D8D0542}" destId="{A5B32655-0B01-4AE4-A7F0-F1D9306C3EA8}" srcOrd="0" destOrd="0" presId="urn:microsoft.com/office/officeart/2005/8/layout/radial6"/>
    <dgm:cxn modelId="{FEB979E9-53BE-44E5-9CA1-C62D72F57AB1}" type="presOf" srcId="{7360DF0D-FAC4-40EB-A694-C5347493EF5F}" destId="{D3F9B53B-59C2-489E-8C5A-B3B8CE8B112B}" srcOrd="0" destOrd="0" presId="urn:microsoft.com/office/officeart/2005/8/layout/radial6"/>
    <dgm:cxn modelId="{73E5D652-FCDE-4AE6-AC4A-480C5C05BA08}" type="presOf" srcId="{EBAED3DD-5980-4C05-8864-63AE20A3769B}" destId="{87487157-DA81-4AA9-BB02-E75243DCD865}" srcOrd="0" destOrd="0" presId="urn:microsoft.com/office/officeart/2005/8/layout/radial6"/>
    <dgm:cxn modelId="{C87B31BF-AAAD-42FA-8823-03B93E1995A9}" type="presOf" srcId="{9F1F33EF-89D6-4DE2-9B57-FE128ACA5AA9}" destId="{0021252E-4D51-4092-A835-C94BE5000F4D}" srcOrd="0" destOrd="0" presId="urn:microsoft.com/office/officeart/2005/8/layout/radial6"/>
    <dgm:cxn modelId="{31C1B429-10B0-42AD-9228-39520442E874}" srcId="{91B7DE70-A046-49AB-976A-DAC8ECD2DC83}" destId="{28CFFB7C-34F2-458B-B8CA-5E25FE3B8B6D}" srcOrd="0" destOrd="0" parTransId="{5B2E84E0-2764-4D92-B840-810036E0DABF}" sibTransId="{33D5EA26-B2B3-4590-9FE4-4D6ACC17F796}"/>
    <dgm:cxn modelId="{FAA26259-D927-483C-8C52-0993AC3FBE35}" type="presOf" srcId="{8A84FE6A-3877-462F-BDA4-67FA578E0EC0}" destId="{599CD22F-D0B8-46CE-898F-20ADEEDD2BFF}" srcOrd="0" destOrd="0" presId="urn:microsoft.com/office/officeart/2005/8/layout/radial6"/>
    <dgm:cxn modelId="{D570AF9B-33CA-4E81-9F84-4374E3D1B6D7}" srcId="{91B7DE70-A046-49AB-976A-DAC8ECD2DC83}" destId="{9F1F33EF-89D6-4DE2-9B57-FE128ACA5AA9}" srcOrd="1" destOrd="0" parTransId="{91177314-C521-4BA4-A051-52F18745E4CE}" sibTransId="{C64739C3-D8CB-44BD-9D84-BD6A01F4BDE7}"/>
    <dgm:cxn modelId="{BAB720A6-58AE-4A3D-B83D-B22AFF11ADD4}" type="presOf" srcId="{111D06EC-D43B-4C98-AC10-5EDA81A3842E}" destId="{D81BA4B6-6899-401B-9408-37B50A23B39E}" srcOrd="0" destOrd="0" presId="urn:microsoft.com/office/officeart/2005/8/layout/radial6"/>
    <dgm:cxn modelId="{15A6A93F-70DA-479D-AB24-1F8CA69D082D}" srcId="{91B7DE70-A046-49AB-976A-DAC8ECD2DC83}" destId="{7360DF0D-FAC4-40EB-A694-C5347493EF5F}" srcOrd="2" destOrd="0" parTransId="{F6C6726E-4C12-4630-B5CA-6B00EE6D6170}" sibTransId="{81F7C29A-1F5A-4ECF-8654-97527D8D0542}"/>
    <dgm:cxn modelId="{8A073E23-1DF0-45FE-97D1-465726A9257B}" type="presOf" srcId="{91B7DE70-A046-49AB-976A-DAC8ECD2DC83}" destId="{75D0B008-B606-44C5-B10F-90C31FCC62C0}" srcOrd="0" destOrd="0" presId="urn:microsoft.com/office/officeart/2005/8/layout/radial6"/>
    <dgm:cxn modelId="{B1E21849-D87A-42DA-8B0D-96E8813580C1}" srcId="{EBAED3DD-5980-4C05-8864-63AE20A3769B}" destId="{91B7DE70-A046-49AB-976A-DAC8ECD2DC83}" srcOrd="0" destOrd="0" parTransId="{4F978B45-FEAC-49FC-800C-9FD96C3444A6}" sibTransId="{86BA2F78-9DFD-4664-9184-058FA0468273}"/>
    <dgm:cxn modelId="{2AF2BC77-D58F-43F8-AB49-5D2BF8D46B9A}" type="presParOf" srcId="{87487157-DA81-4AA9-BB02-E75243DCD865}" destId="{75D0B008-B606-44C5-B10F-90C31FCC62C0}" srcOrd="0" destOrd="0" presId="urn:microsoft.com/office/officeart/2005/8/layout/radial6"/>
    <dgm:cxn modelId="{31C52E2F-2329-447F-B0DD-3ACDD9520AB9}" type="presParOf" srcId="{87487157-DA81-4AA9-BB02-E75243DCD865}" destId="{FC7EF23E-96F3-44DF-B34B-A3C7F0807541}" srcOrd="1" destOrd="0" presId="urn:microsoft.com/office/officeart/2005/8/layout/radial6"/>
    <dgm:cxn modelId="{C934C843-EC84-4EAD-9F29-2D86407FDFE5}" type="presParOf" srcId="{87487157-DA81-4AA9-BB02-E75243DCD865}" destId="{B88059BE-2258-485D-8067-449D5F42B940}" srcOrd="2" destOrd="0" presId="urn:microsoft.com/office/officeart/2005/8/layout/radial6"/>
    <dgm:cxn modelId="{A925E349-7AAD-44C6-8726-59AE92EE7CDA}" type="presParOf" srcId="{87487157-DA81-4AA9-BB02-E75243DCD865}" destId="{ACA3C378-3AC4-4BF2-BD33-4C84825FDD3D}" srcOrd="3" destOrd="0" presId="urn:microsoft.com/office/officeart/2005/8/layout/radial6"/>
    <dgm:cxn modelId="{7027E1FA-850D-42B4-8EEA-2A16E8043139}" type="presParOf" srcId="{87487157-DA81-4AA9-BB02-E75243DCD865}" destId="{0021252E-4D51-4092-A835-C94BE5000F4D}" srcOrd="4" destOrd="0" presId="urn:microsoft.com/office/officeart/2005/8/layout/radial6"/>
    <dgm:cxn modelId="{3CD060BE-383A-4075-AF40-451739AAD93B}" type="presParOf" srcId="{87487157-DA81-4AA9-BB02-E75243DCD865}" destId="{CC582529-048D-4E6C-8528-395841A34EEC}" srcOrd="5" destOrd="0" presId="urn:microsoft.com/office/officeart/2005/8/layout/radial6"/>
    <dgm:cxn modelId="{1AAA7A65-749B-4040-AAE1-32786F045D55}" type="presParOf" srcId="{87487157-DA81-4AA9-BB02-E75243DCD865}" destId="{6AF8D803-E519-4CF3-BE17-6FA0FBF561F7}" srcOrd="6" destOrd="0" presId="urn:microsoft.com/office/officeart/2005/8/layout/radial6"/>
    <dgm:cxn modelId="{A3E477EB-7386-4594-8D0D-D63E7271490B}" type="presParOf" srcId="{87487157-DA81-4AA9-BB02-E75243DCD865}" destId="{D3F9B53B-59C2-489E-8C5A-B3B8CE8B112B}" srcOrd="7" destOrd="0" presId="urn:microsoft.com/office/officeart/2005/8/layout/radial6"/>
    <dgm:cxn modelId="{A8A186B1-61DC-408B-8522-2929593C144B}" type="presParOf" srcId="{87487157-DA81-4AA9-BB02-E75243DCD865}" destId="{2FD2FC63-BD57-4E98-8021-0CE5BEE2722D}" srcOrd="8" destOrd="0" presId="urn:microsoft.com/office/officeart/2005/8/layout/radial6"/>
    <dgm:cxn modelId="{510E3B75-2B3D-4AD8-B16A-EF6A8A11A832}" type="presParOf" srcId="{87487157-DA81-4AA9-BB02-E75243DCD865}" destId="{A5B32655-0B01-4AE4-A7F0-F1D9306C3EA8}" srcOrd="9" destOrd="0" presId="urn:microsoft.com/office/officeart/2005/8/layout/radial6"/>
    <dgm:cxn modelId="{F3EC1A3B-DA96-4422-8798-E85135177444}" type="presParOf" srcId="{87487157-DA81-4AA9-BB02-E75243DCD865}" destId="{E44C64E1-30F6-48E3-8CC0-534C01C3B23C}" srcOrd="10" destOrd="0" presId="urn:microsoft.com/office/officeart/2005/8/layout/radial6"/>
    <dgm:cxn modelId="{11027F7D-AAD3-4CD7-B61D-B37B490556F4}" type="presParOf" srcId="{87487157-DA81-4AA9-BB02-E75243DCD865}" destId="{A8229F52-F1AE-44A6-902E-83F25CD37664}" srcOrd="11" destOrd="0" presId="urn:microsoft.com/office/officeart/2005/8/layout/radial6"/>
    <dgm:cxn modelId="{0C008CBF-5173-46F8-80BF-D76268BCAE93}" type="presParOf" srcId="{87487157-DA81-4AA9-BB02-E75243DCD865}" destId="{F7F26839-AA08-43E7-8F96-E6471D6DA21A}" srcOrd="12" destOrd="0" presId="urn:microsoft.com/office/officeart/2005/8/layout/radial6"/>
    <dgm:cxn modelId="{0BE5F9D1-EF1A-4D9B-8210-7DD4AB4579DF}" type="presParOf" srcId="{87487157-DA81-4AA9-BB02-E75243DCD865}" destId="{E176087B-B005-4FCC-9554-EEB41D156A70}" srcOrd="13" destOrd="0" presId="urn:microsoft.com/office/officeart/2005/8/layout/radial6"/>
    <dgm:cxn modelId="{90B59027-D15E-4179-A59F-25184818706C}" type="presParOf" srcId="{87487157-DA81-4AA9-BB02-E75243DCD865}" destId="{D665E104-4E1C-4E69-9025-E2C9A69D27A5}" srcOrd="14" destOrd="0" presId="urn:microsoft.com/office/officeart/2005/8/layout/radial6"/>
    <dgm:cxn modelId="{F99F98E9-1522-4672-9D37-0017DFA6AFC6}" type="presParOf" srcId="{87487157-DA81-4AA9-BB02-E75243DCD865}" destId="{599CD22F-D0B8-46CE-898F-20ADEEDD2BFF}" srcOrd="15" destOrd="0" presId="urn:microsoft.com/office/officeart/2005/8/layout/radial6"/>
    <dgm:cxn modelId="{14CE5113-7AB7-42F8-81FC-F411F5D01EEE}" type="presParOf" srcId="{87487157-DA81-4AA9-BB02-E75243DCD865}" destId="{D81BA4B6-6899-401B-9408-37B50A23B39E}" srcOrd="16" destOrd="0" presId="urn:microsoft.com/office/officeart/2005/8/layout/radial6"/>
    <dgm:cxn modelId="{7F22013B-2931-4303-9404-C2D82700F105}" type="presParOf" srcId="{87487157-DA81-4AA9-BB02-E75243DCD865}" destId="{F087B580-AC0D-40F7-8D16-F816DF17ABAD}" srcOrd="17" destOrd="0" presId="urn:microsoft.com/office/officeart/2005/8/layout/radial6"/>
    <dgm:cxn modelId="{787FAAB8-BBB4-4A7A-9900-641367401930}" type="presParOf" srcId="{87487157-DA81-4AA9-BB02-E75243DCD865}" destId="{810B65E7-1CCE-4809-B7E4-9751EBF1CBD7}" srcOrd="18" destOrd="0" presId="urn:microsoft.com/office/officeart/2005/8/layout/radial6"/>
  </dgm:cxnLst>
  <dgm:bg>
    <a:noFill/>
  </dgm:bg>
  <dgm:whole>
    <a:ln>
      <a:solidFill>
        <a:srgbClr val="002060"/>
      </a:solidFill>
    </a:ln>
  </dgm:whole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10F6F97-9F93-402A-B224-E29B54683D58}" type="doc">
      <dgm:prSet loTypeId="urn:microsoft.com/office/officeart/2005/8/layout/hierarchy3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B7833DE1-1FC3-448D-8DAB-8E9E0475470E}">
      <dgm:prSet/>
      <dgm:spPr/>
      <dgm:t>
        <a:bodyPr/>
        <a:lstStyle/>
        <a:p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Педработники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учреждений дополнительного образования детей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BA90E6A-D931-4693-9B02-094153843908}" type="parTrans" cxnId="{D5054EEA-6029-462F-A99A-74B189BFFE0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4EFD531D-C29A-4F83-B2A9-6F20B3BA6471}" type="sibTrans" cxnId="{D5054EEA-6029-462F-A99A-74B189BFFE0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FBD101C-9D91-4160-B315-6329CF6F2A59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Прогноз на 2019 год согласно «Дорожным картам»-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100.0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B2F26ABB-04BF-4CEC-850A-68A805E0699C}" type="parTrans" cxnId="{FC005187-915E-4320-8CA6-DBB079F8A7A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F36D330-40A7-4B03-8DD7-E1B447D65683}" type="sibTrans" cxnId="{FC005187-915E-4320-8CA6-DBB079F8A7A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5EF881E-99A2-4FAA-9A50-F314A205F0C0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сложившийся уровень-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103.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3%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CC8CE9E-F848-49C0-B2D7-F8F8B0C6A776}" type="parTrans" cxnId="{A6135301-55BC-4E6C-AE8B-A94A5EDCB57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4A9585F-6335-468D-A9E9-E59537F4EB2C}" type="sibTrans" cxnId="{A6135301-55BC-4E6C-AE8B-A94A5EDCB57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533BFC3-D329-4CEE-A7CB-470A7F4D4AD9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сложившая средняя зарплата-29931,78 рублей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A0546686-5068-4E3A-B0C0-7860C634D1DD}" type="parTrans" cxnId="{901CBE2E-7DAC-4412-ABC8-B8D689BD350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F23D897-511A-48A0-9625-EB473C7C437E}" type="sibTrans" cxnId="{901CBE2E-7DAC-4412-ABC8-B8D689BD350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1E1600F-5FFB-465F-88D8-A967A4F9FF16}" type="pres">
      <dgm:prSet presAssocID="{F10F6F97-9F93-402A-B224-E29B54683D5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B5E6B9B-4C62-42EA-8E7D-474C285341DE}" type="pres">
      <dgm:prSet presAssocID="{B7833DE1-1FC3-448D-8DAB-8E9E0475470E}" presName="root" presStyleCnt="0"/>
      <dgm:spPr/>
      <dgm:t>
        <a:bodyPr/>
        <a:lstStyle/>
        <a:p>
          <a:endParaRPr lang="ru-RU"/>
        </a:p>
      </dgm:t>
    </dgm:pt>
    <dgm:pt modelId="{8C4D7F78-C18A-449A-B640-9D953C5E99CC}" type="pres">
      <dgm:prSet presAssocID="{B7833DE1-1FC3-448D-8DAB-8E9E0475470E}" presName="rootComposite" presStyleCnt="0"/>
      <dgm:spPr/>
      <dgm:t>
        <a:bodyPr/>
        <a:lstStyle/>
        <a:p>
          <a:endParaRPr lang="ru-RU"/>
        </a:p>
      </dgm:t>
    </dgm:pt>
    <dgm:pt modelId="{A24C3B19-9D21-4893-BC05-851331C81D58}" type="pres">
      <dgm:prSet presAssocID="{B7833DE1-1FC3-448D-8DAB-8E9E0475470E}" presName="rootText" presStyleLbl="node1" presStyleIdx="0" presStyleCnt="1" custScaleX="329843" custLinFactNeighborX="-6237" custLinFactNeighborY="3670"/>
      <dgm:spPr/>
      <dgm:t>
        <a:bodyPr/>
        <a:lstStyle/>
        <a:p>
          <a:endParaRPr lang="ru-RU"/>
        </a:p>
      </dgm:t>
    </dgm:pt>
    <dgm:pt modelId="{331CFB01-33F4-454A-9BC6-871924892FC7}" type="pres">
      <dgm:prSet presAssocID="{B7833DE1-1FC3-448D-8DAB-8E9E0475470E}" presName="rootConnector" presStyleLbl="node1" presStyleIdx="0" presStyleCnt="1"/>
      <dgm:spPr/>
      <dgm:t>
        <a:bodyPr/>
        <a:lstStyle/>
        <a:p>
          <a:endParaRPr lang="ru-RU"/>
        </a:p>
      </dgm:t>
    </dgm:pt>
    <dgm:pt modelId="{83EA767F-291C-448F-8C9E-FCD08ED5B9DF}" type="pres">
      <dgm:prSet presAssocID="{B7833DE1-1FC3-448D-8DAB-8E9E0475470E}" presName="childShape" presStyleCnt="0"/>
      <dgm:spPr/>
      <dgm:t>
        <a:bodyPr/>
        <a:lstStyle/>
        <a:p>
          <a:endParaRPr lang="ru-RU"/>
        </a:p>
      </dgm:t>
    </dgm:pt>
    <dgm:pt modelId="{766D250A-CB0F-437C-B218-EA2A9D80F129}" type="pres">
      <dgm:prSet presAssocID="{B2F26ABB-04BF-4CEC-850A-68A805E0699C}" presName="Name13" presStyleLbl="parChTrans1D2" presStyleIdx="0" presStyleCnt="3"/>
      <dgm:spPr/>
      <dgm:t>
        <a:bodyPr/>
        <a:lstStyle/>
        <a:p>
          <a:endParaRPr lang="ru-RU"/>
        </a:p>
      </dgm:t>
    </dgm:pt>
    <dgm:pt modelId="{8E93F8EE-3C09-4CD9-B711-BF68FC95964A}" type="pres">
      <dgm:prSet presAssocID="{3FBD101C-9D91-4160-B315-6329CF6F2A59}" presName="childText" presStyleLbl="bgAcc1" presStyleIdx="0" presStyleCnt="3" custScaleX="3075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C73DD7-DB5B-414D-9539-7AF5CDB65C79}" type="pres">
      <dgm:prSet presAssocID="{7CC8CE9E-F848-49C0-B2D7-F8F8B0C6A776}" presName="Name13" presStyleLbl="parChTrans1D2" presStyleIdx="1" presStyleCnt="3"/>
      <dgm:spPr/>
      <dgm:t>
        <a:bodyPr/>
        <a:lstStyle/>
        <a:p>
          <a:endParaRPr lang="ru-RU"/>
        </a:p>
      </dgm:t>
    </dgm:pt>
    <dgm:pt modelId="{728E9C79-55FE-49AD-B9F4-9C031C90FAB5}" type="pres">
      <dgm:prSet presAssocID="{C5EF881E-99A2-4FAA-9A50-F314A205F0C0}" presName="childText" presStyleLbl="bgAcc1" presStyleIdx="1" presStyleCnt="3" custScaleX="3105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295A75-4940-4FB4-B0AD-BA4328373DD4}" type="pres">
      <dgm:prSet presAssocID="{A0546686-5068-4E3A-B0C0-7860C634D1DD}" presName="Name13" presStyleLbl="parChTrans1D2" presStyleIdx="2" presStyleCnt="3"/>
      <dgm:spPr/>
      <dgm:t>
        <a:bodyPr/>
        <a:lstStyle/>
        <a:p>
          <a:endParaRPr lang="ru-RU"/>
        </a:p>
      </dgm:t>
    </dgm:pt>
    <dgm:pt modelId="{E7224BAD-BB76-421B-A9F1-DB5154DD4F84}" type="pres">
      <dgm:prSet presAssocID="{7533BFC3-D329-4CEE-A7CB-470A7F4D4AD9}" presName="childText" presStyleLbl="bgAcc1" presStyleIdx="2" presStyleCnt="3" custScaleX="3190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8444D2-CFC3-4758-A167-2CC28859658B}" type="presOf" srcId="{3FBD101C-9D91-4160-B315-6329CF6F2A59}" destId="{8E93F8EE-3C09-4CD9-B711-BF68FC95964A}" srcOrd="0" destOrd="0" presId="urn:microsoft.com/office/officeart/2005/8/layout/hierarchy3"/>
    <dgm:cxn modelId="{A6135301-55BC-4E6C-AE8B-A94A5EDCB57E}" srcId="{B7833DE1-1FC3-448D-8DAB-8E9E0475470E}" destId="{C5EF881E-99A2-4FAA-9A50-F314A205F0C0}" srcOrd="1" destOrd="0" parTransId="{7CC8CE9E-F848-49C0-B2D7-F8F8B0C6A776}" sibTransId="{B4A9585F-6335-468D-A9E9-E59537F4EB2C}"/>
    <dgm:cxn modelId="{531B2E34-07AB-4B98-B50B-A5FF68290836}" type="presOf" srcId="{7CC8CE9E-F848-49C0-B2D7-F8F8B0C6A776}" destId="{F8C73DD7-DB5B-414D-9539-7AF5CDB65C79}" srcOrd="0" destOrd="0" presId="urn:microsoft.com/office/officeart/2005/8/layout/hierarchy3"/>
    <dgm:cxn modelId="{FC005187-915E-4320-8CA6-DBB079F8A7A0}" srcId="{B7833DE1-1FC3-448D-8DAB-8E9E0475470E}" destId="{3FBD101C-9D91-4160-B315-6329CF6F2A59}" srcOrd="0" destOrd="0" parTransId="{B2F26ABB-04BF-4CEC-850A-68A805E0699C}" sibTransId="{8F36D330-40A7-4B03-8DD7-E1B447D65683}"/>
    <dgm:cxn modelId="{5B048341-298F-4684-9F43-758B46F4226C}" type="presOf" srcId="{C5EF881E-99A2-4FAA-9A50-F314A205F0C0}" destId="{728E9C79-55FE-49AD-B9F4-9C031C90FAB5}" srcOrd="0" destOrd="0" presId="urn:microsoft.com/office/officeart/2005/8/layout/hierarchy3"/>
    <dgm:cxn modelId="{D5054EEA-6029-462F-A99A-74B189BFFE0C}" srcId="{F10F6F97-9F93-402A-B224-E29B54683D58}" destId="{B7833DE1-1FC3-448D-8DAB-8E9E0475470E}" srcOrd="0" destOrd="0" parTransId="{FBA90E6A-D931-4693-9B02-094153843908}" sibTransId="{4EFD531D-C29A-4F83-B2A9-6F20B3BA6471}"/>
    <dgm:cxn modelId="{5B90B528-A1A4-4CB0-BCC3-90B2CBAC4BBF}" type="presOf" srcId="{F10F6F97-9F93-402A-B224-E29B54683D58}" destId="{91E1600F-5FFB-465F-88D8-A967A4F9FF16}" srcOrd="0" destOrd="0" presId="urn:microsoft.com/office/officeart/2005/8/layout/hierarchy3"/>
    <dgm:cxn modelId="{BE1ECEB7-F790-4189-9D00-8A21CFD8EF7D}" type="presOf" srcId="{A0546686-5068-4E3A-B0C0-7860C634D1DD}" destId="{BA295A75-4940-4FB4-B0AD-BA4328373DD4}" srcOrd="0" destOrd="0" presId="urn:microsoft.com/office/officeart/2005/8/layout/hierarchy3"/>
    <dgm:cxn modelId="{91B1F0B5-B209-45B7-9AF3-BD8346FB9F3A}" type="presOf" srcId="{B7833DE1-1FC3-448D-8DAB-8E9E0475470E}" destId="{331CFB01-33F4-454A-9BC6-871924892FC7}" srcOrd="1" destOrd="0" presId="urn:microsoft.com/office/officeart/2005/8/layout/hierarchy3"/>
    <dgm:cxn modelId="{04528E93-669B-4BB9-A958-2387014F5DB4}" type="presOf" srcId="{7533BFC3-D329-4CEE-A7CB-470A7F4D4AD9}" destId="{E7224BAD-BB76-421B-A9F1-DB5154DD4F84}" srcOrd="0" destOrd="0" presId="urn:microsoft.com/office/officeart/2005/8/layout/hierarchy3"/>
    <dgm:cxn modelId="{E62328CB-39E3-4D90-BEC2-39C5BE622F21}" type="presOf" srcId="{B7833DE1-1FC3-448D-8DAB-8E9E0475470E}" destId="{A24C3B19-9D21-4893-BC05-851331C81D58}" srcOrd="0" destOrd="0" presId="urn:microsoft.com/office/officeart/2005/8/layout/hierarchy3"/>
    <dgm:cxn modelId="{901CBE2E-7DAC-4412-ABC8-B8D689BD3505}" srcId="{B7833DE1-1FC3-448D-8DAB-8E9E0475470E}" destId="{7533BFC3-D329-4CEE-A7CB-470A7F4D4AD9}" srcOrd="2" destOrd="0" parTransId="{A0546686-5068-4E3A-B0C0-7860C634D1DD}" sibTransId="{3F23D897-511A-48A0-9625-EB473C7C437E}"/>
    <dgm:cxn modelId="{185311BA-BD8C-433D-94F3-3AFD3C28D5A9}" type="presOf" srcId="{B2F26ABB-04BF-4CEC-850A-68A805E0699C}" destId="{766D250A-CB0F-437C-B218-EA2A9D80F129}" srcOrd="0" destOrd="0" presId="urn:microsoft.com/office/officeart/2005/8/layout/hierarchy3"/>
    <dgm:cxn modelId="{C941F65F-A2C1-4FCA-9E75-B486A79E326E}" type="presParOf" srcId="{91E1600F-5FFB-465F-88D8-A967A4F9FF16}" destId="{3B5E6B9B-4C62-42EA-8E7D-474C285341DE}" srcOrd="0" destOrd="0" presId="urn:microsoft.com/office/officeart/2005/8/layout/hierarchy3"/>
    <dgm:cxn modelId="{E6943C4C-8361-43EE-AD40-735606C71260}" type="presParOf" srcId="{3B5E6B9B-4C62-42EA-8E7D-474C285341DE}" destId="{8C4D7F78-C18A-449A-B640-9D953C5E99CC}" srcOrd="0" destOrd="0" presId="urn:microsoft.com/office/officeart/2005/8/layout/hierarchy3"/>
    <dgm:cxn modelId="{A428B564-6024-4BDD-9BD6-10CE7BB7819D}" type="presParOf" srcId="{8C4D7F78-C18A-449A-B640-9D953C5E99CC}" destId="{A24C3B19-9D21-4893-BC05-851331C81D58}" srcOrd="0" destOrd="0" presId="urn:microsoft.com/office/officeart/2005/8/layout/hierarchy3"/>
    <dgm:cxn modelId="{6D9142F8-859B-420B-AB7F-3BB5D0A28EE1}" type="presParOf" srcId="{8C4D7F78-C18A-449A-B640-9D953C5E99CC}" destId="{331CFB01-33F4-454A-9BC6-871924892FC7}" srcOrd="1" destOrd="0" presId="urn:microsoft.com/office/officeart/2005/8/layout/hierarchy3"/>
    <dgm:cxn modelId="{0E443231-E775-44E7-9B6A-7BEA46B1407C}" type="presParOf" srcId="{3B5E6B9B-4C62-42EA-8E7D-474C285341DE}" destId="{83EA767F-291C-448F-8C9E-FCD08ED5B9DF}" srcOrd="1" destOrd="0" presId="urn:microsoft.com/office/officeart/2005/8/layout/hierarchy3"/>
    <dgm:cxn modelId="{E42D5349-0F79-44AF-A7BF-4F2C516BB67F}" type="presParOf" srcId="{83EA767F-291C-448F-8C9E-FCD08ED5B9DF}" destId="{766D250A-CB0F-437C-B218-EA2A9D80F129}" srcOrd="0" destOrd="0" presId="urn:microsoft.com/office/officeart/2005/8/layout/hierarchy3"/>
    <dgm:cxn modelId="{C210C6FF-C461-4ECE-B05E-4B50FC27FBDB}" type="presParOf" srcId="{83EA767F-291C-448F-8C9E-FCD08ED5B9DF}" destId="{8E93F8EE-3C09-4CD9-B711-BF68FC95964A}" srcOrd="1" destOrd="0" presId="urn:microsoft.com/office/officeart/2005/8/layout/hierarchy3"/>
    <dgm:cxn modelId="{F89DC086-FF87-4B2D-9CBD-7DEAB5D91417}" type="presParOf" srcId="{83EA767F-291C-448F-8C9E-FCD08ED5B9DF}" destId="{F8C73DD7-DB5B-414D-9539-7AF5CDB65C79}" srcOrd="2" destOrd="0" presId="urn:microsoft.com/office/officeart/2005/8/layout/hierarchy3"/>
    <dgm:cxn modelId="{3F24CC34-5F9F-4B80-A16D-D92560752860}" type="presParOf" srcId="{83EA767F-291C-448F-8C9E-FCD08ED5B9DF}" destId="{728E9C79-55FE-49AD-B9F4-9C031C90FAB5}" srcOrd="3" destOrd="0" presId="urn:microsoft.com/office/officeart/2005/8/layout/hierarchy3"/>
    <dgm:cxn modelId="{B6CB7283-983F-42D5-8E53-792C3ED4ED66}" type="presParOf" srcId="{83EA767F-291C-448F-8C9E-FCD08ED5B9DF}" destId="{BA295A75-4940-4FB4-B0AD-BA4328373DD4}" srcOrd="4" destOrd="0" presId="urn:microsoft.com/office/officeart/2005/8/layout/hierarchy3"/>
    <dgm:cxn modelId="{782AE3A1-8D2F-4C8B-8E94-8718BD2CCCCF}" type="presParOf" srcId="{83EA767F-291C-448F-8C9E-FCD08ED5B9DF}" destId="{E7224BAD-BB76-421B-A9F1-DB5154DD4F84}" srcOrd="5" destOrd="0" presId="urn:microsoft.com/office/officeart/2005/8/layout/hierarchy3"/>
  </dgm:cxnLst>
  <dgm:bg/>
  <dgm:whole/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04D6508-6CD9-4640-B470-820B69227427}" type="doc">
      <dgm:prSet loTypeId="urn:microsoft.com/office/officeart/2005/8/layout/equation2" loCatId="process" qsTypeId="urn:microsoft.com/office/officeart/2005/8/quickstyle/simple1" qsCatId="simple" csTypeId="urn:microsoft.com/office/officeart/2005/8/colors/colorful5" csCatId="colorful" phldr="1"/>
      <dgm:spPr/>
    </dgm:pt>
    <dgm:pt modelId="{72D66F61-F681-41F1-8B88-7197E8BF0A76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Областной бюджет 120,0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тыс.рублей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9B7BA6-96E9-46EC-8F4E-C9F9638D91E4}" type="parTrans" cxnId="{7D156E5E-9A69-4915-935C-BEDC09CDE8C0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4E5386-8D9E-403F-BC35-51D3E74873BB}" type="sibTrans" cxnId="{7D156E5E-9A69-4915-935C-BEDC09CDE8C0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7895D7-5846-4356-8DAB-83201904E9D4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бюджет 5,8 тыс.рублей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9B35FA-A249-4086-A2E7-A1D257C57383}" type="parTrans" cxnId="{163F2274-05E4-43E3-9B9F-F7365D45C1B3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4F243-FF62-44F8-9C78-DECC89CAB534}" type="sibTrans" cxnId="{163F2274-05E4-43E3-9B9F-F7365D45C1B3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CFA3A0-3EA5-446F-BFEA-4E5C00BD9F79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ВСЕГО 125,8 тыс.рублей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8A0790-3F62-4189-9076-371B8F96A92A}" type="par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68B4DD-8FF3-47B9-9642-C2196227AE8D}" type="sib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581245-37B1-4E45-942B-14F498BA53FE}" type="pres">
      <dgm:prSet presAssocID="{F04D6508-6CD9-4640-B470-820B69227427}" presName="Name0" presStyleCnt="0">
        <dgm:presLayoutVars>
          <dgm:dir/>
          <dgm:resizeHandles val="exact"/>
        </dgm:presLayoutVars>
      </dgm:prSet>
      <dgm:spPr/>
    </dgm:pt>
    <dgm:pt modelId="{D5F9385C-EF54-4843-9E99-DC96C7CBCE3B}" type="pres">
      <dgm:prSet presAssocID="{F04D6508-6CD9-4640-B470-820B69227427}" presName="vNodes" presStyleCnt="0"/>
      <dgm:spPr/>
    </dgm:pt>
    <dgm:pt modelId="{D4F4D0A2-C05E-45AB-9180-A399986867AD}" type="pres">
      <dgm:prSet presAssocID="{72D66F61-F681-41F1-8B88-7197E8BF0A76}" presName="node" presStyleLbl="node1" presStyleIdx="0" presStyleCnt="3" custScaleX="265615" custScaleY="261217" custLinFactNeighborX="-94" custLinFactNeighborY="-579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D5F55-9FFD-4AB5-90EF-EAE71105359E}" type="pres">
      <dgm:prSet presAssocID="{A34E5386-8D9E-403F-BC35-51D3E74873BB}" presName="spacerT" presStyleCnt="0"/>
      <dgm:spPr/>
    </dgm:pt>
    <dgm:pt modelId="{95B39CA1-075A-4468-AB75-87149731765B}" type="pres">
      <dgm:prSet presAssocID="{A34E5386-8D9E-403F-BC35-51D3E74873B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D726AC3-340D-4577-A77B-3DDF9740D49C}" type="pres">
      <dgm:prSet presAssocID="{A34E5386-8D9E-403F-BC35-51D3E74873BB}" presName="spacerB" presStyleCnt="0"/>
      <dgm:spPr/>
    </dgm:pt>
    <dgm:pt modelId="{0FA44B67-0D44-4461-8660-22144984064E}" type="pres">
      <dgm:prSet presAssocID="{767895D7-5846-4356-8DAB-83201904E9D4}" presName="node" presStyleLbl="node1" presStyleIdx="1" presStyleCnt="3" custScaleX="297648" custScaleY="2525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9A433-C0A7-46C5-9610-3F590E9289AA}" type="pres">
      <dgm:prSet presAssocID="{F04D6508-6CD9-4640-B470-820B69227427}" presName="sibTransLast" presStyleLbl="sibTrans2D1" presStyleIdx="1" presStyleCnt="2" custScaleX="145895"/>
      <dgm:spPr/>
      <dgm:t>
        <a:bodyPr/>
        <a:lstStyle/>
        <a:p>
          <a:endParaRPr lang="ru-RU"/>
        </a:p>
      </dgm:t>
    </dgm:pt>
    <dgm:pt modelId="{BDDB12A3-A2B9-464C-B5EB-C54D7712418E}" type="pres">
      <dgm:prSet presAssocID="{F04D6508-6CD9-4640-B470-820B6922742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CB29D86-B06C-42C3-85E3-1197097D8BAD}" type="pres">
      <dgm:prSet presAssocID="{F04D6508-6CD9-4640-B470-820B69227427}" presName="lastNode" presStyleLbl="node1" presStyleIdx="2" presStyleCnt="3" custScaleX="119126" custLinFactNeighborX="-13112" custLinFactNeighborY="8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0F81CD-BE5D-46CA-8291-C35E4EE9465D}" type="presOf" srcId="{A34E5386-8D9E-403F-BC35-51D3E74873BB}" destId="{95B39CA1-075A-4468-AB75-87149731765B}" srcOrd="0" destOrd="0" presId="urn:microsoft.com/office/officeart/2005/8/layout/equation2"/>
    <dgm:cxn modelId="{7078C378-5201-46A0-A23E-AB69EB9A25C5}" type="presOf" srcId="{72D66F61-F681-41F1-8B88-7197E8BF0A76}" destId="{D4F4D0A2-C05E-45AB-9180-A399986867AD}" srcOrd="0" destOrd="0" presId="urn:microsoft.com/office/officeart/2005/8/layout/equation2"/>
    <dgm:cxn modelId="{7D156E5E-9A69-4915-935C-BEDC09CDE8C0}" srcId="{F04D6508-6CD9-4640-B470-820B69227427}" destId="{72D66F61-F681-41F1-8B88-7197E8BF0A76}" srcOrd="0" destOrd="0" parTransId="{E09B7BA6-96E9-46EC-8F4E-C9F9638D91E4}" sibTransId="{A34E5386-8D9E-403F-BC35-51D3E74873BB}"/>
    <dgm:cxn modelId="{C724A9B0-4628-4A8B-9418-B3A4B2ADF96C}" type="presOf" srcId="{F04D6508-6CD9-4640-B470-820B69227427}" destId="{69581245-37B1-4E45-942B-14F498BA53FE}" srcOrd="0" destOrd="0" presId="urn:microsoft.com/office/officeart/2005/8/layout/equation2"/>
    <dgm:cxn modelId="{54DC6F91-D3EC-4254-9846-8DBFD3A7C1A0}" type="presOf" srcId="{767895D7-5846-4356-8DAB-83201904E9D4}" destId="{0FA44B67-0D44-4461-8660-22144984064E}" srcOrd="0" destOrd="0" presId="urn:microsoft.com/office/officeart/2005/8/layout/equation2"/>
    <dgm:cxn modelId="{F1B0E2D7-7F3B-4240-9B5F-35DE2C66ED8D}" type="presOf" srcId="{61CFA3A0-3EA5-446F-BFEA-4E5C00BD9F79}" destId="{FCB29D86-B06C-42C3-85E3-1197097D8BAD}" srcOrd="0" destOrd="0" presId="urn:microsoft.com/office/officeart/2005/8/layout/equation2"/>
    <dgm:cxn modelId="{1717591A-96E4-4C76-8203-07C7255D8E95}" srcId="{F04D6508-6CD9-4640-B470-820B69227427}" destId="{61CFA3A0-3EA5-446F-BFEA-4E5C00BD9F79}" srcOrd="2" destOrd="0" parTransId="{218A0790-3F62-4189-9076-371B8F96A92A}" sibTransId="{C268B4DD-8FF3-47B9-9642-C2196227AE8D}"/>
    <dgm:cxn modelId="{A129E206-F7A6-479F-8C52-6248C267150C}" type="presOf" srcId="{2554F243-FF62-44F8-9C78-DECC89CAB534}" destId="{1609A433-C0A7-46C5-9610-3F590E9289AA}" srcOrd="0" destOrd="0" presId="urn:microsoft.com/office/officeart/2005/8/layout/equation2"/>
    <dgm:cxn modelId="{E48D1D90-F9B4-4D43-BC14-75DD19A9ECAE}" type="presOf" srcId="{2554F243-FF62-44F8-9C78-DECC89CAB534}" destId="{BDDB12A3-A2B9-464C-B5EB-C54D7712418E}" srcOrd="1" destOrd="0" presId="urn:microsoft.com/office/officeart/2005/8/layout/equation2"/>
    <dgm:cxn modelId="{163F2274-05E4-43E3-9B9F-F7365D45C1B3}" srcId="{F04D6508-6CD9-4640-B470-820B69227427}" destId="{767895D7-5846-4356-8DAB-83201904E9D4}" srcOrd="1" destOrd="0" parTransId="{EE9B35FA-A249-4086-A2E7-A1D257C57383}" sibTransId="{2554F243-FF62-44F8-9C78-DECC89CAB534}"/>
    <dgm:cxn modelId="{63A75506-02F6-4D08-AA36-CB3767717370}" type="presParOf" srcId="{69581245-37B1-4E45-942B-14F498BA53FE}" destId="{D5F9385C-EF54-4843-9E99-DC96C7CBCE3B}" srcOrd="0" destOrd="0" presId="urn:microsoft.com/office/officeart/2005/8/layout/equation2"/>
    <dgm:cxn modelId="{461E58EE-6593-4B70-9769-CC12C3C43EA2}" type="presParOf" srcId="{D5F9385C-EF54-4843-9E99-DC96C7CBCE3B}" destId="{D4F4D0A2-C05E-45AB-9180-A399986867AD}" srcOrd="0" destOrd="0" presId="urn:microsoft.com/office/officeart/2005/8/layout/equation2"/>
    <dgm:cxn modelId="{C5F3AC46-F382-4A34-90F8-E127DE0A0234}" type="presParOf" srcId="{D5F9385C-EF54-4843-9E99-DC96C7CBCE3B}" destId="{27BD5F55-9FFD-4AB5-90EF-EAE71105359E}" srcOrd="1" destOrd="0" presId="urn:microsoft.com/office/officeart/2005/8/layout/equation2"/>
    <dgm:cxn modelId="{3F2417F0-AA8D-4706-BC6E-8C4240015A9C}" type="presParOf" srcId="{D5F9385C-EF54-4843-9E99-DC96C7CBCE3B}" destId="{95B39CA1-075A-4468-AB75-87149731765B}" srcOrd="2" destOrd="0" presId="urn:microsoft.com/office/officeart/2005/8/layout/equation2"/>
    <dgm:cxn modelId="{0C9E2E66-3355-4A8E-835C-F14DC6EF9094}" type="presParOf" srcId="{D5F9385C-EF54-4843-9E99-DC96C7CBCE3B}" destId="{CD726AC3-340D-4577-A77B-3DDF9740D49C}" srcOrd="3" destOrd="0" presId="urn:microsoft.com/office/officeart/2005/8/layout/equation2"/>
    <dgm:cxn modelId="{A262E3D2-9054-48E1-8CEC-E08D75D54D08}" type="presParOf" srcId="{D5F9385C-EF54-4843-9E99-DC96C7CBCE3B}" destId="{0FA44B67-0D44-4461-8660-22144984064E}" srcOrd="4" destOrd="0" presId="urn:microsoft.com/office/officeart/2005/8/layout/equation2"/>
    <dgm:cxn modelId="{79BA352E-7B5C-4D99-9BF0-769DB0AE86B6}" type="presParOf" srcId="{69581245-37B1-4E45-942B-14F498BA53FE}" destId="{1609A433-C0A7-46C5-9610-3F590E9289AA}" srcOrd="1" destOrd="0" presId="urn:microsoft.com/office/officeart/2005/8/layout/equation2"/>
    <dgm:cxn modelId="{B9B18A7C-BD10-4891-B2BD-458EA3A54B88}" type="presParOf" srcId="{1609A433-C0A7-46C5-9610-3F590E9289AA}" destId="{BDDB12A3-A2B9-464C-B5EB-C54D7712418E}" srcOrd="0" destOrd="0" presId="urn:microsoft.com/office/officeart/2005/8/layout/equation2"/>
    <dgm:cxn modelId="{7297037D-6098-4E0C-969D-65049B0F735F}" type="presParOf" srcId="{69581245-37B1-4E45-942B-14F498BA53FE}" destId="{FCB29D86-B06C-42C3-85E3-1197097D8BAD}" srcOrd="2" destOrd="0" presId="urn:microsoft.com/office/officeart/2005/8/layout/equation2"/>
  </dgm:cxnLst>
  <dgm:bg>
    <a:noFill/>
  </dgm:bg>
  <dgm:whole/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031D0C2-5C99-4F38-B689-CEE3444C6841}" type="doc">
      <dgm:prSet loTypeId="urn:microsoft.com/office/officeart/2005/8/layout/hList7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11BFC02-B6A0-4419-8C83-B248B349388D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Федеральный бюджет</a:t>
          </a:r>
        </a:p>
        <a:p>
          <a:r>
            <a:rPr lang="ru-RU" dirty="0" smtClean="0">
              <a:solidFill>
                <a:srgbClr val="002060"/>
              </a:solidFill>
            </a:rPr>
            <a:t>-272,3тыс.рублей</a:t>
          </a:r>
          <a:endParaRPr lang="ru-RU" dirty="0">
            <a:solidFill>
              <a:srgbClr val="002060"/>
            </a:solidFill>
          </a:endParaRPr>
        </a:p>
      </dgm:t>
    </dgm:pt>
    <dgm:pt modelId="{89574BF1-406B-4955-A4A4-0750F4382594}" type="parTrans" cxnId="{317668BD-68AD-47CE-9462-5144B7D7660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A34F14F-3B61-42CC-97F0-E91BE0BA75AC}" type="sibTrans" cxnId="{317668BD-68AD-47CE-9462-5144B7D7660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5120F2A-B035-4B29-8C9C-07627AE646A3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Областной бюджет-897,8  тыс.рублей</a:t>
          </a:r>
          <a:endParaRPr lang="ru-RU" dirty="0">
            <a:solidFill>
              <a:srgbClr val="002060"/>
            </a:solidFill>
          </a:endParaRPr>
        </a:p>
      </dgm:t>
    </dgm:pt>
    <dgm:pt modelId="{C1724A70-A228-4FF9-8770-E48714E2B32C}" type="parTrans" cxnId="{2E037144-A421-4965-98BE-79EE721CB62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BD1C599-E207-49FD-8B52-F697DC8A6651}" type="sibTrans" cxnId="{2E037144-A421-4965-98BE-79EE721CB62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742ED51E-2C64-4F31-9C23-BD1D8512AC39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Местный бюджет-44038,4 тыс.рублей</a:t>
          </a:r>
          <a:endParaRPr lang="ru-RU" dirty="0">
            <a:solidFill>
              <a:srgbClr val="002060"/>
            </a:solidFill>
          </a:endParaRPr>
        </a:p>
      </dgm:t>
    </dgm:pt>
    <dgm:pt modelId="{E99716BE-677F-4BF6-AAFC-608A1C405A35}" type="parTrans" cxnId="{4ED015CE-92FA-455D-90CF-723754B1512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21C43984-0E01-40CA-967C-24B6EB30DC3D}" type="sibTrans" cxnId="{4ED015CE-92FA-455D-90CF-723754B1512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C689FA4B-B641-4A72-B7E1-2FDB93F0EB55}" type="pres">
      <dgm:prSet presAssocID="{1031D0C2-5C99-4F38-B689-CEE3444C684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A784AF-851D-42EF-A584-AC015A095FE8}" type="pres">
      <dgm:prSet presAssocID="{1031D0C2-5C99-4F38-B689-CEE3444C6841}" presName="fgShape" presStyleLbl="fgShp" presStyleIdx="0" presStyleCnt="1" custFlipVert="0" custScaleY="32203" custLinFactNeighborX="684" custLinFactNeighborY="-2260"/>
      <dgm:spPr/>
    </dgm:pt>
    <dgm:pt modelId="{498E7BA9-ED3B-42C7-8124-E3EE4ED7A87F}" type="pres">
      <dgm:prSet presAssocID="{1031D0C2-5C99-4F38-B689-CEE3444C6841}" presName="linComp" presStyleCnt="0"/>
      <dgm:spPr/>
    </dgm:pt>
    <dgm:pt modelId="{D4BEB6CE-1DB7-4928-AC7A-F09ADF0FAB5D}" type="pres">
      <dgm:prSet presAssocID="{711BFC02-B6A0-4419-8C83-B248B349388D}" presName="compNode" presStyleCnt="0"/>
      <dgm:spPr/>
    </dgm:pt>
    <dgm:pt modelId="{BEB95449-FD7C-4FB7-ACC8-9D37C1E8413D}" type="pres">
      <dgm:prSet presAssocID="{711BFC02-B6A0-4419-8C83-B248B349388D}" presName="bkgdShape" presStyleLbl="node1" presStyleIdx="0" presStyleCnt="3" custLinFactNeighborX="2770"/>
      <dgm:spPr/>
      <dgm:t>
        <a:bodyPr/>
        <a:lstStyle/>
        <a:p>
          <a:endParaRPr lang="ru-RU"/>
        </a:p>
      </dgm:t>
    </dgm:pt>
    <dgm:pt modelId="{DE4B02F3-C11A-4D49-B3A4-4937F4B1CF7C}" type="pres">
      <dgm:prSet presAssocID="{711BFC02-B6A0-4419-8C83-B248B349388D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8A737D-C153-40C1-91EE-7AF7D88AE82B}" type="pres">
      <dgm:prSet presAssocID="{711BFC02-B6A0-4419-8C83-B248B349388D}" presName="invisiNode" presStyleLbl="node1" presStyleIdx="0" presStyleCnt="3"/>
      <dgm:spPr/>
    </dgm:pt>
    <dgm:pt modelId="{C4E92898-E909-4EA8-AD47-51B8831E2930}" type="pres">
      <dgm:prSet presAssocID="{711BFC02-B6A0-4419-8C83-B248B349388D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9149A07-5B40-45A2-ADEE-20A24C27CCF2}" type="pres">
      <dgm:prSet presAssocID="{BA34F14F-3B61-42CC-97F0-E91BE0BA75A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6D5529D-19CC-4802-8341-00895BC9848E}" type="pres">
      <dgm:prSet presAssocID="{95120F2A-B035-4B29-8C9C-07627AE646A3}" presName="compNode" presStyleCnt="0"/>
      <dgm:spPr/>
    </dgm:pt>
    <dgm:pt modelId="{D81E8674-4FF2-46FE-BCF6-EA064CE9FA23}" type="pres">
      <dgm:prSet presAssocID="{95120F2A-B035-4B29-8C9C-07627AE646A3}" presName="bkgdShape" presStyleLbl="node1" presStyleIdx="1" presStyleCnt="3"/>
      <dgm:spPr/>
      <dgm:t>
        <a:bodyPr/>
        <a:lstStyle/>
        <a:p>
          <a:endParaRPr lang="ru-RU"/>
        </a:p>
      </dgm:t>
    </dgm:pt>
    <dgm:pt modelId="{20928B54-63E5-43DC-AF84-4B367DD408AB}" type="pres">
      <dgm:prSet presAssocID="{95120F2A-B035-4B29-8C9C-07627AE646A3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954514-5856-4892-BB1A-3A6431C92E48}" type="pres">
      <dgm:prSet presAssocID="{95120F2A-B035-4B29-8C9C-07627AE646A3}" presName="invisiNode" presStyleLbl="node1" presStyleIdx="1" presStyleCnt="3"/>
      <dgm:spPr/>
    </dgm:pt>
    <dgm:pt modelId="{6E4D853E-1BA0-41E3-910A-54F3F587B1E4}" type="pres">
      <dgm:prSet presAssocID="{95120F2A-B035-4B29-8C9C-07627AE646A3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ED9DA48-036B-4BEA-8C3E-A109C440175D}" type="pres">
      <dgm:prSet presAssocID="{9BD1C599-E207-49FD-8B52-F697DC8A665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7319A91-1150-40D9-B65C-CB423DB11B3D}" type="pres">
      <dgm:prSet presAssocID="{742ED51E-2C64-4F31-9C23-BD1D8512AC39}" presName="compNode" presStyleCnt="0"/>
      <dgm:spPr/>
    </dgm:pt>
    <dgm:pt modelId="{6329AF4F-3682-424C-9817-C4F77EC26080}" type="pres">
      <dgm:prSet presAssocID="{742ED51E-2C64-4F31-9C23-BD1D8512AC39}" presName="bkgdShape" presStyleLbl="node1" presStyleIdx="2" presStyleCnt="3"/>
      <dgm:spPr/>
      <dgm:t>
        <a:bodyPr/>
        <a:lstStyle/>
        <a:p>
          <a:endParaRPr lang="ru-RU"/>
        </a:p>
      </dgm:t>
    </dgm:pt>
    <dgm:pt modelId="{F3DBBBC7-A9C4-4576-A972-9D3C8D822270}" type="pres">
      <dgm:prSet presAssocID="{742ED51E-2C64-4F31-9C23-BD1D8512AC39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C9D852-5B97-4E0F-8CE1-13F107BE2272}" type="pres">
      <dgm:prSet presAssocID="{742ED51E-2C64-4F31-9C23-BD1D8512AC39}" presName="invisiNode" presStyleLbl="node1" presStyleIdx="2" presStyleCnt="3"/>
      <dgm:spPr/>
    </dgm:pt>
    <dgm:pt modelId="{CC99D5E8-9018-447A-B545-F78238B8FE04}" type="pres">
      <dgm:prSet presAssocID="{742ED51E-2C64-4F31-9C23-BD1D8512AC39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A23805FC-C2D0-4016-B5A3-84DB29820B80}" type="presOf" srcId="{711BFC02-B6A0-4419-8C83-B248B349388D}" destId="{BEB95449-FD7C-4FB7-ACC8-9D37C1E8413D}" srcOrd="0" destOrd="0" presId="urn:microsoft.com/office/officeart/2005/8/layout/hList7"/>
    <dgm:cxn modelId="{6E1FFEEC-0B8D-4E16-A6AD-0ADC6A97974E}" type="presOf" srcId="{95120F2A-B035-4B29-8C9C-07627AE646A3}" destId="{D81E8674-4FF2-46FE-BCF6-EA064CE9FA23}" srcOrd="0" destOrd="0" presId="urn:microsoft.com/office/officeart/2005/8/layout/hList7"/>
    <dgm:cxn modelId="{428790FC-91CA-492A-991B-7D772F4D831D}" type="presOf" srcId="{742ED51E-2C64-4F31-9C23-BD1D8512AC39}" destId="{F3DBBBC7-A9C4-4576-A972-9D3C8D822270}" srcOrd="1" destOrd="0" presId="urn:microsoft.com/office/officeart/2005/8/layout/hList7"/>
    <dgm:cxn modelId="{2E037144-A421-4965-98BE-79EE721CB62F}" srcId="{1031D0C2-5C99-4F38-B689-CEE3444C6841}" destId="{95120F2A-B035-4B29-8C9C-07627AE646A3}" srcOrd="1" destOrd="0" parTransId="{C1724A70-A228-4FF9-8770-E48714E2B32C}" sibTransId="{9BD1C599-E207-49FD-8B52-F697DC8A6651}"/>
    <dgm:cxn modelId="{3BE7AD9F-EA21-4743-B0BE-FB759B54C5AF}" type="presOf" srcId="{711BFC02-B6A0-4419-8C83-B248B349388D}" destId="{DE4B02F3-C11A-4D49-B3A4-4937F4B1CF7C}" srcOrd="1" destOrd="0" presId="urn:microsoft.com/office/officeart/2005/8/layout/hList7"/>
    <dgm:cxn modelId="{94B9BC99-64E5-4BCD-B084-6F71166CB8B1}" type="presOf" srcId="{1031D0C2-5C99-4F38-B689-CEE3444C6841}" destId="{C689FA4B-B641-4A72-B7E1-2FDB93F0EB55}" srcOrd="0" destOrd="0" presId="urn:microsoft.com/office/officeart/2005/8/layout/hList7"/>
    <dgm:cxn modelId="{1956173D-6404-4C0B-BED8-20A4AE816CB0}" type="presOf" srcId="{95120F2A-B035-4B29-8C9C-07627AE646A3}" destId="{20928B54-63E5-43DC-AF84-4B367DD408AB}" srcOrd="1" destOrd="0" presId="urn:microsoft.com/office/officeart/2005/8/layout/hList7"/>
    <dgm:cxn modelId="{EF21023B-DA37-4AD5-AD9E-995242C25733}" type="presOf" srcId="{9BD1C599-E207-49FD-8B52-F697DC8A6651}" destId="{1ED9DA48-036B-4BEA-8C3E-A109C440175D}" srcOrd="0" destOrd="0" presId="urn:microsoft.com/office/officeart/2005/8/layout/hList7"/>
    <dgm:cxn modelId="{5C8579F8-5265-42F6-9C82-271E552AEF8B}" type="presOf" srcId="{742ED51E-2C64-4F31-9C23-BD1D8512AC39}" destId="{6329AF4F-3682-424C-9817-C4F77EC26080}" srcOrd="0" destOrd="0" presId="urn:microsoft.com/office/officeart/2005/8/layout/hList7"/>
    <dgm:cxn modelId="{317668BD-68AD-47CE-9462-5144B7D7660F}" srcId="{1031D0C2-5C99-4F38-B689-CEE3444C6841}" destId="{711BFC02-B6A0-4419-8C83-B248B349388D}" srcOrd="0" destOrd="0" parTransId="{89574BF1-406B-4955-A4A4-0750F4382594}" sibTransId="{BA34F14F-3B61-42CC-97F0-E91BE0BA75AC}"/>
    <dgm:cxn modelId="{4ED015CE-92FA-455D-90CF-723754B15128}" srcId="{1031D0C2-5C99-4F38-B689-CEE3444C6841}" destId="{742ED51E-2C64-4F31-9C23-BD1D8512AC39}" srcOrd="2" destOrd="0" parTransId="{E99716BE-677F-4BF6-AAFC-608A1C405A35}" sibTransId="{21C43984-0E01-40CA-967C-24B6EB30DC3D}"/>
    <dgm:cxn modelId="{DE11B8CC-60EA-4948-9C88-5A945703F0B5}" type="presOf" srcId="{BA34F14F-3B61-42CC-97F0-E91BE0BA75AC}" destId="{A9149A07-5B40-45A2-ADEE-20A24C27CCF2}" srcOrd="0" destOrd="0" presId="urn:microsoft.com/office/officeart/2005/8/layout/hList7"/>
    <dgm:cxn modelId="{4BD47752-780A-4BCD-A374-45214675711C}" type="presParOf" srcId="{C689FA4B-B641-4A72-B7E1-2FDB93F0EB55}" destId="{79A784AF-851D-42EF-A584-AC015A095FE8}" srcOrd="0" destOrd="0" presId="urn:microsoft.com/office/officeart/2005/8/layout/hList7"/>
    <dgm:cxn modelId="{8DBF6723-8438-4209-9AFE-88E7F3567DCE}" type="presParOf" srcId="{C689FA4B-B641-4A72-B7E1-2FDB93F0EB55}" destId="{498E7BA9-ED3B-42C7-8124-E3EE4ED7A87F}" srcOrd="1" destOrd="0" presId="urn:microsoft.com/office/officeart/2005/8/layout/hList7"/>
    <dgm:cxn modelId="{05D4E0B8-2A1E-4DA2-A16D-66D4766EDD55}" type="presParOf" srcId="{498E7BA9-ED3B-42C7-8124-E3EE4ED7A87F}" destId="{D4BEB6CE-1DB7-4928-AC7A-F09ADF0FAB5D}" srcOrd="0" destOrd="0" presId="urn:microsoft.com/office/officeart/2005/8/layout/hList7"/>
    <dgm:cxn modelId="{20041603-4292-4BF0-92F2-968312F4E948}" type="presParOf" srcId="{D4BEB6CE-1DB7-4928-AC7A-F09ADF0FAB5D}" destId="{BEB95449-FD7C-4FB7-ACC8-9D37C1E8413D}" srcOrd="0" destOrd="0" presId="urn:microsoft.com/office/officeart/2005/8/layout/hList7"/>
    <dgm:cxn modelId="{690863BB-E0BB-4FFE-B777-59064011FFA3}" type="presParOf" srcId="{D4BEB6CE-1DB7-4928-AC7A-F09ADF0FAB5D}" destId="{DE4B02F3-C11A-4D49-B3A4-4937F4B1CF7C}" srcOrd="1" destOrd="0" presId="urn:microsoft.com/office/officeart/2005/8/layout/hList7"/>
    <dgm:cxn modelId="{8505BDD9-0A00-414E-BA07-F514B18460CE}" type="presParOf" srcId="{D4BEB6CE-1DB7-4928-AC7A-F09ADF0FAB5D}" destId="{318A737D-C153-40C1-91EE-7AF7D88AE82B}" srcOrd="2" destOrd="0" presId="urn:microsoft.com/office/officeart/2005/8/layout/hList7"/>
    <dgm:cxn modelId="{1922DD70-2C82-4EBB-AE2A-27F4F38D373C}" type="presParOf" srcId="{D4BEB6CE-1DB7-4928-AC7A-F09ADF0FAB5D}" destId="{C4E92898-E909-4EA8-AD47-51B8831E2930}" srcOrd="3" destOrd="0" presId="urn:microsoft.com/office/officeart/2005/8/layout/hList7"/>
    <dgm:cxn modelId="{AE168DD8-80EB-470F-A58F-864B2FB9E27A}" type="presParOf" srcId="{498E7BA9-ED3B-42C7-8124-E3EE4ED7A87F}" destId="{A9149A07-5B40-45A2-ADEE-20A24C27CCF2}" srcOrd="1" destOrd="0" presId="urn:microsoft.com/office/officeart/2005/8/layout/hList7"/>
    <dgm:cxn modelId="{D56CD3F7-7206-46E0-8A04-DF7C5AAE3184}" type="presParOf" srcId="{498E7BA9-ED3B-42C7-8124-E3EE4ED7A87F}" destId="{E6D5529D-19CC-4802-8341-00895BC9848E}" srcOrd="2" destOrd="0" presId="urn:microsoft.com/office/officeart/2005/8/layout/hList7"/>
    <dgm:cxn modelId="{A506FC8F-5028-4EC9-BA08-48E9D60A09E8}" type="presParOf" srcId="{E6D5529D-19CC-4802-8341-00895BC9848E}" destId="{D81E8674-4FF2-46FE-BCF6-EA064CE9FA23}" srcOrd="0" destOrd="0" presId="urn:microsoft.com/office/officeart/2005/8/layout/hList7"/>
    <dgm:cxn modelId="{11D09ED4-46D5-49E7-844D-38C653C28623}" type="presParOf" srcId="{E6D5529D-19CC-4802-8341-00895BC9848E}" destId="{20928B54-63E5-43DC-AF84-4B367DD408AB}" srcOrd="1" destOrd="0" presId="urn:microsoft.com/office/officeart/2005/8/layout/hList7"/>
    <dgm:cxn modelId="{DD30DA80-B265-40A3-A68F-CD1C8E3F4B9B}" type="presParOf" srcId="{E6D5529D-19CC-4802-8341-00895BC9848E}" destId="{5D954514-5856-4892-BB1A-3A6431C92E48}" srcOrd="2" destOrd="0" presId="urn:microsoft.com/office/officeart/2005/8/layout/hList7"/>
    <dgm:cxn modelId="{946114B9-75C1-4906-AE0A-4BC37BA1ACAD}" type="presParOf" srcId="{E6D5529D-19CC-4802-8341-00895BC9848E}" destId="{6E4D853E-1BA0-41E3-910A-54F3F587B1E4}" srcOrd="3" destOrd="0" presId="urn:microsoft.com/office/officeart/2005/8/layout/hList7"/>
    <dgm:cxn modelId="{A791781C-F203-4D34-A14F-D8A01C962A6B}" type="presParOf" srcId="{498E7BA9-ED3B-42C7-8124-E3EE4ED7A87F}" destId="{1ED9DA48-036B-4BEA-8C3E-A109C440175D}" srcOrd="3" destOrd="0" presId="urn:microsoft.com/office/officeart/2005/8/layout/hList7"/>
    <dgm:cxn modelId="{310972FF-59B8-4B8D-8A9E-8D83FA574B28}" type="presParOf" srcId="{498E7BA9-ED3B-42C7-8124-E3EE4ED7A87F}" destId="{17319A91-1150-40D9-B65C-CB423DB11B3D}" srcOrd="4" destOrd="0" presId="urn:microsoft.com/office/officeart/2005/8/layout/hList7"/>
    <dgm:cxn modelId="{347C9E1D-8CBA-40A6-89DA-195DD137B1F2}" type="presParOf" srcId="{17319A91-1150-40D9-B65C-CB423DB11B3D}" destId="{6329AF4F-3682-424C-9817-C4F77EC26080}" srcOrd="0" destOrd="0" presId="urn:microsoft.com/office/officeart/2005/8/layout/hList7"/>
    <dgm:cxn modelId="{0BE5F7CF-5763-464B-A01F-97068A1B551B}" type="presParOf" srcId="{17319A91-1150-40D9-B65C-CB423DB11B3D}" destId="{F3DBBBC7-A9C4-4576-A972-9D3C8D822270}" srcOrd="1" destOrd="0" presId="urn:microsoft.com/office/officeart/2005/8/layout/hList7"/>
    <dgm:cxn modelId="{6D271316-9EA4-49EB-81E0-13FE7CF3FDA2}" type="presParOf" srcId="{17319A91-1150-40D9-B65C-CB423DB11B3D}" destId="{FBC9D852-5B97-4E0F-8CE1-13F107BE2272}" srcOrd="2" destOrd="0" presId="urn:microsoft.com/office/officeart/2005/8/layout/hList7"/>
    <dgm:cxn modelId="{CA7DF972-952E-44BD-A4A5-C75D9CA7653A}" type="presParOf" srcId="{17319A91-1150-40D9-B65C-CB423DB11B3D}" destId="{CC99D5E8-9018-447A-B545-F78238B8FE04}" srcOrd="3" destOrd="0" presId="urn:microsoft.com/office/officeart/2005/8/layout/hList7"/>
  </dgm:cxnLst>
  <dgm:bg/>
  <dgm:whole/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42BF3307-ADA1-4DCD-8CA3-B0B0C426A91D}" type="doc">
      <dgm:prSet loTypeId="urn:microsoft.com/office/officeart/2005/8/layout/equation2" loCatId="relationship" qsTypeId="urn:microsoft.com/office/officeart/2005/8/quickstyle/simple1" qsCatId="simple" csTypeId="urn:microsoft.com/office/officeart/2005/8/colors/accent1_2" csCatId="accent1" phldr="1"/>
      <dgm:spPr/>
    </dgm:pt>
    <dgm:pt modelId="{A3DAE41D-F7DB-4D9C-8380-59C7DB31F43B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Федеральный бюджет 261,0 тыс.рублей</a:t>
          </a:r>
          <a:endParaRPr lang="ru-RU" dirty="0">
            <a:solidFill>
              <a:srgbClr val="002060"/>
            </a:solidFill>
          </a:endParaRPr>
        </a:p>
      </dgm:t>
    </dgm:pt>
    <dgm:pt modelId="{760C7E83-768F-441C-BB2D-C2A4393A0A76}" type="parTrans" cxnId="{3EFC9397-8A30-4F0D-855D-05130D2B2077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C21AE6CC-88CE-40DD-AF52-289C1DEC731A}" type="sibTrans" cxnId="{3EFC9397-8A30-4F0D-855D-05130D2B2077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62548E98-1E7F-4033-95E5-B370C360D8CA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Областной бюджет 39,0 тыс.рублей</a:t>
          </a:r>
          <a:endParaRPr lang="ru-RU" dirty="0">
            <a:solidFill>
              <a:srgbClr val="002060"/>
            </a:solidFill>
          </a:endParaRPr>
        </a:p>
      </dgm:t>
    </dgm:pt>
    <dgm:pt modelId="{5185CDD3-A21F-441E-8247-6C96C557D005}" type="parTrans" cxnId="{D78B17E7-D3BA-4FB3-B2E6-03661C21DBCE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56CF6B08-A3FF-4B7F-8363-92C1BFC24C1D}" type="sibTrans" cxnId="{D78B17E7-D3BA-4FB3-B2E6-03661C21DBCE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5BFFAE84-45ED-4D81-ABE3-BC16CEE579BA}">
      <dgm:prSet phldrT="[Текст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300,0 тыс.рублей</a:t>
          </a:r>
          <a:endParaRPr lang="ru-RU" dirty="0">
            <a:solidFill>
              <a:srgbClr val="002060"/>
            </a:solidFill>
          </a:endParaRPr>
        </a:p>
      </dgm:t>
    </dgm:pt>
    <dgm:pt modelId="{64741A80-AF92-4153-998B-F50D79E172DE}" type="parTrans" cxnId="{16038BE3-1DE0-49B7-8746-E68EAC62D207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2E213B72-D357-4054-9171-4A2F4781420A}" type="sibTrans" cxnId="{16038BE3-1DE0-49B7-8746-E68EAC62D207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705D142C-FEBF-49BC-B7B3-E1270C0CF1CC}" type="pres">
      <dgm:prSet presAssocID="{42BF3307-ADA1-4DCD-8CA3-B0B0C426A91D}" presName="Name0" presStyleCnt="0">
        <dgm:presLayoutVars>
          <dgm:dir/>
          <dgm:resizeHandles val="exact"/>
        </dgm:presLayoutVars>
      </dgm:prSet>
      <dgm:spPr/>
    </dgm:pt>
    <dgm:pt modelId="{24877E2A-D68B-47AF-BF94-04DC5A6ED9AF}" type="pres">
      <dgm:prSet presAssocID="{42BF3307-ADA1-4DCD-8CA3-B0B0C426A91D}" presName="vNodes" presStyleCnt="0"/>
      <dgm:spPr/>
    </dgm:pt>
    <dgm:pt modelId="{D66AC815-3B38-4FE0-9C9E-E78F1328AD40}" type="pres">
      <dgm:prSet presAssocID="{A3DAE41D-F7DB-4D9C-8380-59C7DB31F43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5B384B-BF42-45D6-879A-4868535F64CB}" type="pres">
      <dgm:prSet presAssocID="{C21AE6CC-88CE-40DD-AF52-289C1DEC731A}" presName="spacerT" presStyleCnt="0"/>
      <dgm:spPr/>
    </dgm:pt>
    <dgm:pt modelId="{B9E1A5CF-4B43-462E-B5DA-1EC026E82466}" type="pres">
      <dgm:prSet presAssocID="{C21AE6CC-88CE-40DD-AF52-289C1DEC731A}" presName="sibTrans" presStyleLbl="sibTrans2D1" presStyleIdx="0" presStyleCnt="2"/>
      <dgm:spPr/>
      <dgm:t>
        <a:bodyPr/>
        <a:lstStyle/>
        <a:p>
          <a:endParaRPr lang="ru-RU"/>
        </a:p>
      </dgm:t>
    </dgm:pt>
    <dgm:pt modelId="{49067489-0C8F-478D-8311-4393F9732BB9}" type="pres">
      <dgm:prSet presAssocID="{C21AE6CC-88CE-40DD-AF52-289C1DEC731A}" presName="spacerB" presStyleCnt="0"/>
      <dgm:spPr/>
    </dgm:pt>
    <dgm:pt modelId="{62390467-0FF2-4713-902B-954741ABBA73}" type="pres">
      <dgm:prSet presAssocID="{62548E98-1E7F-4033-95E5-B370C360D8C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AADEDB-AB4A-4846-A940-53304FEA8A56}" type="pres">
      <dgm:prSet presAssocID="{42BF3307-ADA1-4DCD-8CA3-B0B0C426A91D}" presName="sibTransLast" presStyleLbl="sibTrans2D1" presStyleIdx="1" presStyleCnt="2"/>
      <dgm:spPr/>
      <dgm:t>
        <a:bodyPr/>
        <a:lstStyle/>
        <a:p>
          <a:endParaRPr lang="ru-RU"/>
        </a:p>
      </dgm:t>
    </dgm:pt>
    <dgm:pt modelId="{F57759CB-3603-41D9-B606-FA0B65D391CE}" type="pres">
      <dgm:prSet presAssocID="{42BF3307-ADA1-4DCD-8CA3-B0B0C426A91D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3E900692-EF74-4213-B3F4-CB1B99740D8F}" type="pres">
      <dgm:prSet presAssocID="{42BF3307-ADA1-4DCD-8CA3-B0B0C426A91D}" presName="lastNode" presStyleLbl="node1" presStyleIdx="2" presStyleCnt="3" custLinFactNeighborX="7675" custLinFactNeighborY="-6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038BE3-1DE0-49B7-8746-E68EAC62D207}" srcId="{42BF3307-ADA1-4DCD-8CA3-B0B0C426A91D}" destId="{5BFFAE84-45ED-4D81-ABE3-BC16CEE579BA}" srcOrd="2" destOrd="0" parTransId="{64741A80-AF92-4153-998B-F50D79E172DE}" sibTransId="{2E213B72-D357-4054-9171-4A2F4781420A}"/>
    <dgm:cxn modelId="{3EFC9397-8A30-4F0D-855D-05130D2B2077}" srcId="{42BF3307-ADA1-4DCD-8CA3-B0B0C426A91D}" destId="{A3DAE41D-F7DB-4D9C-8380-59C7DB31F43B}" srcOrd="0" destOrd="0" parTransId="{760C7E83-768F-441C-BB2D-C2A4393A0A76}" sibTransId="{C21AE6CC-88CE-40DD-AF52-289C1DEC731A}"/>
    <dgm:cxn modelId="{D354A37E-0AE5-46ED-956D-2ED7B300FB08}" type="presOf" srcId="{C21AE6CC-88CE-40DD-AF52-289C1DEC731A}" destId="{B9E1A5CF-4B43-462E-B5DA-1EC026E82466}" srcOrd="0" destOrd="0" presId="urn:microsoft.com/office/officeart/2005/8/layout/equation2"/>
    <dgm:cxn modelId="{33F6405E-0CBB-4CCF-85C5-9303D53B6C26}" type="presOf" srcId="{A3DAE41D-F7DB-4D9C-8380-59C7DB31F43B}" destId="{D66AC815-3B38-4FE0-9C9E-E78F1328AD40}" srcOrd="0" destOrd="0" presId="urn:microsoft.com/office/officeart/2005/8/layout/equation2"/>
    <dgm:cxn modelId="{A85986BB-7DE2-45D7-8603-6176D96CB96C}" type="presOf" srcId="{56CF6B08-A3FF-4B7F-8363-92C1BFC24C1D}" destId="{F57759CB-3603-41D9-B606-FA0B65D391CE}" srcOrd="1" destOrd="0" presId="urn:microsoft.com/office/officeart/2005/8/layout/equation2"/>
    <dgm:cxn modelId="{7B842F23-5B16-4C89-BFC4-4693776D2E9F}" type="presOf" srcId="{5BFFAE84-45ED-4D81-ABE3-BC16CEE579BA}" destId="{3E900692-EF74-4213-B3F4-CB1B99740D8F}" srcOrd="0" destOrd="0" presId="urn:microsoft.com/office/officeart/2005/8/layout/equation2"/>
    <dgm:cxn modelId="{23472B06-3DB3-4473-AF97-709536D3491A}" type="presOf" srcId="{56CF6B08-A3FF-4B7F-8363-92C1BFC24C1D}" destId="{56AADEDB-AB4A-4846-A940-53304FEA8A56}" srcOrd="0" destOrd="0" presId="urn:microsoft.com/office/officeart/2005/8/layout/equation2"/>
    <dgm:cxn modelId="{7A199FE7-8D56-4EA9-8D44-F65CC8FCCDBB}" type="presOf" srcId="{42BF3307-ADA1-4DCD-8CA3-B0B0C426A91D}" destId="{705D142C-FEBF-49BC-B7B3-E1270C0CF1CC}" srcOrd="0" destOrd="0" presId="urn:microsoft.com/office/officeart/2005/8/layout/equation2"/>
    <dgm:cxn modelId="{D2A05EAA-EF7A-4E66-824D-EE2B7AB343F7}" type="presOf" srcId="{62548E98-1E7F-4033-95E5-B370C360D8CA}" destId="{62390467-0FF2-4713-902B-954741ABBA73}" srcOrd="0" destOrd="0" presId="urn:microsoft.com/office/officeart/2005/8/layout/equation2"/>
    <dgm:cxn modelId="{D78B17E7-D3BA-4FB3-B2E6-03661C21DBCE}" srcId="{42BF3307-ADA1-4DCD-8CA3-B0B0C426A91D}" destId="{62548E98-1E7F-4033-95E5-B370C360D8CA}" srcOrd="1" destOrd="0" parTransId="{5185CDD3-A21F-441E-8247-6C96C557D005}" sibTransId="{56CF6B08-A3FF-4B7F-8363-92C1BFC24C1D}"/>
    <dgm:cxn modelId="{131FA111-3CA3-473D-9451-AC28D1A05A89}" type="presParOf" srcId="{705D142C-FEBF-49BC-B7B3-E1270C0CF1CC}" destId="{24877E2A-D68B-47AF-BF94-04DC5A6ED9AF}" srcOrd="0" destOrd="0" presId="urn:microsoft.com/office/officeart/2005/8/layout/equation2"/>
    <dgm:cxn modelId="{22C59688-64A3-4108-A706-6676AB38AB2D}" type="presParOf" srcId="{24877E2A-D68B-47AF-BF94-04DC5A6ED9AF}" destId="{D66AC815-3B38-4FE0-9C9E-E78F1328AD40}" srcOrd="0" destOrd="0" presId="urn:microsoft.com/office/officeart/2005/8/layout/equation2"/>
    <dgm:cxn modelId="{90114004-E8B3-4F69-BE26-AB86CC818510}" type="presParOf" srcId="{24877E2A-D68B-47AF-BF94-04DC5A6ED9AF}" destId="{E75B384B-BF42-45D6-879A-4868535F64CB}" srcOrd="1" destOrd="0" presId="urn:microsoft.com/office/officeart/2005/8/layout/equation2"/>
    <dgm:cxn modelId="{D1B86CBF-CBD7-4F12-9AE4-9381CD00CF29}" type="presParOf" srcId="{24877E2A-D68B-47AF-BF94-04DC5A6ED9AF}" destId="{B9E1A5CF-4B43-462E-B5DA-1EC026E82466}" srcOrd="2" destOrd="0" presId="urn:microsoft.com/office/officeart/2005/8/layout/equation2"/>
    <dgm:cxn modelId="{B1E01687-4244-46CD-BD4B-60993DD4B008}" type="presParOf" srcId="{24877E2A-D68B-47AF-BF94-04DC5A6ED9AF}" destId="{49067489-0C8F-478D-8311-4393F9732BB9}" srcOrd="3" destOrd="0" presId="urn:microsoft.com/office/officeart/2005/8/layout/equation2"/>
    <dgm:cxn modelId="{C1545E3E-4ED7-4B11-BED3-FB77634C2B3E}" type="presParOf" srcId="{24877E2A-D68B-47AF-BF94-04DC5A6ED9AF}" destId="{62390467-0FF2-4713-902B-954741ABBA73}" srcOrd="4" destOrd="0" presId="urn:microsoft.com/office/officeart/2005/8/layout/equation2"/>
    <dgm:cxn modelId="{C69FCAA4-8631-4464-B649-E50FC46D91D6}" type="presParOf" srcId="{705D142C-FEBF-49BC-B7B3-E1270C0CF1CC}" destId="{56AADEDB-AB4A-4846-A940-53304FEA8A56}" srcOrd="1" destOrd="0" presId="urn:microsoft.com/office/officeart/2005/8/layout/equation2"/>
    <dgm:cxn modelId="{ADA7FD5E-6934-4AA4-BA08-E2C725CB1E41}" type="presParOf" srcId="{56AADEDB-AB4A-4846-A940-53304FEA8A56}" destId="{F57759CB-3603-41D9-B606-FA0B65D391CE}" srcOrd="0" destOrd="0" presId="urn:microsoft.com/office/officeart/2005/8/layout/equation2"/>
    <dgm:cxn modelId="{629BE6C8-C83A-411C-A649-D41E96B4A2FA}" type="presParOf" srcId="{705D142C-FEBF-49BC-B7B3-E1270C0CF1CC}" destId="{3E900692-EF74-4213-B3F4-CB1B99740D8F}" srcOrd="2" destOrd="0" presId="urn:microsoft.com/office/officeart/2005/8/layout/equation2"/>
  </dgm:cxnLst>
  <dgm:bg>
    <a:solidFill>
      <a:srgbClr val="0070C0"/>
    </a:solidFill>
  </dgm:bg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EB8F9B-389F-494B-81F9-875DD06C71F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E4C7BB9-90B7-4EB0-8420-12A2572046D4}">
      <dgm:prSet phldrT="[Текст]" custT="1"/>
      <dgm:spPr>
        <a:noFill/>
        <a:ln>
          <a:noFill/>
        </a:ln>
      </dgm:spPr>
      <dgm:t>
        <a:bodyPr/>
        <a:lstStyle/>
        <a:p>
          <a:endParaRPr lang="ru-RU" sz="1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0F7F9018-CCE9-48C2-BE64-0249B2A150CE}" type="parTrans" cxnId="{91105D50-AA5D-4C1C-8C2C-E6D7DAF83E02}">
      <dgm:prSet/>
      <dgm:spPr/>
      <dgm:t>
        <a:bodyPr/>
        <a:lstStyle/>
        <a:p>
          <a:endParaRPr lang="ru-RU"/>
        </a:p>
      </dgm:t>
    </dgm:pt>
    <dgm:pt modelId="{3F349138-0BF1-4991-B3A6-53E68EDBF533}" type="sibTrans" cxnId="{91105D50-AA5D-4C1C-8C2C-E6D7DAF83E02}">
      <dgm:prSet/>
      <dgm:spPr/>
      <dgm:t>
        <a:bodyPr/>
        <a:lstStyle/>
        <a:p>
          <a:endParaRPr lang="ru-RU"/>
        </a:p>
      </dgm:t>
    </dgm:pt>
    <dgm:pt modelId="{185A1943-DD36-482B-AB02-42AD5978374D}" type="pres">
      <dgm:prSet presAssocID="{CDEB8F9B-389F-494B-81F9-875DD06C71F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E8DDEC-485E-439F-B2C6-1F081793F4FD}" type="pres">
      <dgm:prSet presAssocID="{1E4C7BB9-90B7-4EB0-8420-12A2572046D4}" presName="node" presStyleLbl="node1" presStyleIdx="0" presStyleCnt="1" custScaleX="193573" custLinFactX="-100000" custLinFactNeighborX="-114530" custLinFactNeighborY="-125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7D6FBF-D6CA-4399-9BF0-C5BBC422855F}" type="presOf" srcId="{1E4C7BB9-90B7-4EB0-8420-12A2572046D4}" destId="{00E8DDEC-485E-439F-B2C6-1F081793F4FD}" srcOrd="0" destOrd="0" presId="urn:microsoft.com/office/officeart/2005/8/layout/default"/>
    <dgm:cxn modelId="{91105D50-AA5D-4C1C-8C2C-E6D7DAF83E02}" srcId="{CDEB8F9B-389F-494B-81F9-875DD06C71F1}" destId="{1E4C7BB9-90B7-4EB0-8420-12A2572046D4}" srcOrd="0" destOrd="0" parTransId="{0F7F9018-CCE9-48C2-BE64-0249B2A150CE}" sibTransId="{3F349138-0BF1-4991-B3A6-53E68EDBF533}"/>
    <dgm:cxn modelId="{2209C4A4-CCCC-4877-AB05-0E6456543784}" type="presOf" srcId="{CDEB8F9B-389F-494B-81F9-875DD06C71F1}" destId="{185A1943-DD36-482B-AB02-42AD5978374D}" srcOrd="0" destOrd="0" presId="urn:microsoft.com/office/officeart/2005/8/layout/default"/>
    <dgm:cxn modelId="{DB9DB5DC-8E17-47F2-81B8-10CA32CF65F1}" type="presParOf" srcId="{185A1943-DD36-482B-AB02-42AD5978374D}" destId="{00E8DDEC-485E-439F-B2C6-1F081793F4FD}" srcOrd="0" destOrd="0" presId="urn:microsoft.com/office/officeart/2005/8/layout/default"/>
  </dgm:cxnLst>
  <dgm:bg/>
  <dgm:whole/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F10F6F97-9F93-402A-B224-E29B54683D58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CEAEC33-2133-48E9-8137-6EDB05331B2B}">
      <dgm:prSet phldrT="[Текст]" custT="1"/>
      <dgm:spPr/>
      <dgm:t>
        <a:bodyPr/>
        <a:lstStyle/>
        <a:p>
          <a:r>
            <a:rPr lang="ru-RU" sz="20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Работники учреждений культуры</a:t>
          </a:r>
          <a:endParaRPr lang="ru-RU" sz="2000" b="1" u="sng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AFB3797-B43A-4853-B308-8DF38495D867}" type="parTrans" cxnId="{539E7041-10EF-4CC1-9DAF-B1F8E77E88D3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5250907-E04C-4B90-B2A5-B8A6546F8271}" type="sibTrans" cxnId="{539E7041-10EF-4CC1-9DAF-B1F8E77E88D3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5A89D00-9A6D-4B78-B7B1-F703EBD477E8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Прогноз на 2019 год согласно «Дорожным картам</a:t>
          </a:r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»-10</a:t>
          </a:r>
          <a:r>
            <a:rPr lang="en-US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0.0</a:t>
          </a:r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%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0539843-1E0F-4120-816F-0FD1F7EABC7C}" type="parTrans" cxnId="{98BF3F68-B267-4000-B933-DF557BF53837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532A647-DF82-49B7-8D85-A4E542F2772F}" type="sibTrans" cxnId="{98BF3F68-B267-4000-B933-DF557BF53837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D9A4543-E3BC-42BD-A303-A17B71AAB924}">
      <dgm:prSet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Фактически сложившийся уровень-100 %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DAAA8D2-5A09-476B-BD4F-710AF81E4D0A}" type="parTrans" cxnId="{8924EEC3-A1D8-4E79-8890-E76083756039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0BFEBEC-08CB-4136-8AED-8405E8CFC1D1}" type="sibTrans" cxnId="{8924EEC3-A1D8-4E79-8890-E76083756039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138F520-122C-4C1A-8B52-C070D70FF34E}">
      <dgm:prSet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Фактически сложившая средняя зарплата-29048,13  руб.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7E66F205-14A7-4CB6-8460-FC88B867B04A}" type="parTrans" cxnId="{C25F9F97-B4D5-4369-B715-CC8F34A1C119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85FC1B-0B45-46FD-AAF6-E8D17CC78460}" type="sibTrans" cxnId="{C25F9F97-B4D5-4369-B715-CC8F34A1C119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1E1600F-5FFB-465F-88D8-A967A4F9FF16}" type="pres">
      <dgm:prSet presAssocID="{F10F6F97-9F93-402A-B224-E29B54683D5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B8F12EC-5B36-496A-9012-B24D8530CDA5}" type="pres">
      <dgm:prSet presAssocID="{0CEAEC33-2133-48E9-8137-6EDB05331B2B}" presName="root" presStyleCnt="0"/>
      <dgm:spPr/>
      <dgm:t>
        <a:bodyPr/>
        <a:lstStyle/>
        <a:p>
          <a:endParaRPr lang="ru-RU"/>
        </a:p>
      </dgm:t>
    </dgm:pt>
    <dgm:pt modelId="{D8E483CC-11A9-4F1F-AAD6-FD6DDD797AEF}" type="pres">
      <dgm:prSet presAssocID="{0CEAEC33-2133-48E9-8137-6EDB05331B2B}" presName="rootComposite" presStyleCnt="0"/>
      <dgm:spPr/>
      <dgm:t>
        <a:bodyPr/>
        <a:lstStyle/>
        <a:p>
          <a:endParaRPr lang="ru-RU"/>
        </a:p>
      </dgm:t>
    </dgm:pt>
    <dgm:pt modelId="{1C6FA0C7-D9F4-4909-B938-933BC2C6478A}" type="pres">
      <dgm:prSet presAssocID="{0CEAEC33-2133-48E9-8137-6EDB05331B2B}" presName="rootText" presStyleLbl="node1" presStyleIdx="0" presStyleCnt="1" custScaleX="372011" custScaleY="86125" custLinFactNeighborX="25206" custLinFactNeighborY="21170"/>
      <dgm:spPr/>
      <dgm:t>
        <a:bodyPr/>
        <a:lstStyle/>
        <a:p>
          <a:endParaRPr lang="ru-RU"/>
        </a:p>
      </dgm:t>
    </dgm:pt>
    <dgm:pt modelId="{E16EA799-DFA7-4563-82D5-5EB069F37F8A}" type="pres">
      <dgm:prSet presAssocID="{0CEAEC33-2133-48E9-8137-6EDB05331B2B}" presName="rootConnector" presStyleLbl="node1" presStyleIdx="0" presStyleCnt="1"/>
      <dgm:spPr/>
      <dgm:t>
        <a:bodyPr/>
        <a:lstStyle/>
        <a:p>
          <a:endParaRPr lang="ru-RU"/>
        </a:p>
      </dgm:t>
    </dgm:pt>
    <dgm:pt modelId="{00186FD3-3F63-46EE-A230-FDD6869DCDE3}" type="pres">
      <dgm:prSet presAssocID="{0CEAEC33-2133-48E9-8137-6EDB05331B2B}" presName="childShape" presStyleCnt="0"/>
      <dgm:spPr/>
      <dgm:t>
        <a:bodyPr/>
        <a:lstStyle/>
        <a:p>
          <a:endParaRPr lang="ru-RU"/>
        </a:p>
      </dgm:t>
    </dgm:pt>
    <dgm:pt modelId="{1EFC51B4-C12F-4591-A8AC-CF830708B1B9}" type="pres">
      <dgm:prSet presAssocID="{80539843-1E0F-4120-816F-0FD1F7EABC7C}" presName="Name13" presStyleLbl="parChTrans1D2" presStyleIdx="0" presStyleCnt="3"/>
      <dgm:spPr/>
      <dgm:t>
        <a:bodyPr/>
        <a:lstStyle/>
        <a:p>
          <a:endParaRPr lang="ru-RU"/>
        </a:p>
      </dgm:t>
    </dgm:pt>
    <dgm:pt modelId="{0C70534E-9D68-4F4E-B28C-3C87F7E43355}" type="pres">
      <dgm:prSet presAssocID="{D5A89D00-9A6D-4B78-B7B1-F703EBD477E8}" presName="childText" presStyleLbl="bgAcc1" presStyleIdx="0" presStyleCnt="3" custScaleX="3943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931FC9-DB90-40BC-B6E0-FACB226A041C}" type="pres">
      <dgm:prSet presAssocID="{DDAAA8D2-5A09-476B-BD4F-710AF81E4D0A}" presName="Name13" presStyleLbl="parChTrans1D2" presStyleIdx="1" presStyleCnt="3"/>
      <dgm:spPr/>
      <dgm:t>
        <a:bodyPr/>
        <a:lstStyle/>
        <a:p>
          <a:endParaRPr lang="ru-RU"/>
        </a:p>
      </dgm:t>
    </dgm:pt>
    <dgm:pt modelId="{80801C0E-BD4F-444E-BBF8-1B35AE3E0CEC}" type="pres">
      <dgm:prSet presAssocID="{DD9A4543-E3BC-42BD-A303-A17B71AAB924}" presName="childText" presStyleLbl="bgAcc1" presStyleIdx="1" presStyleCnt="3" custScaleX="3903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1A4F55-DECD-455E-9787-3AD94E81ECEF}" type="pres">
      <dgm:prSet presAssocID="{7E66F205-14A7-4CB6-8460-FC88B867B04A}" presName="Name13" presStyleLbl="parChTrans1D2" presStyleIdx="2" presStyleCnt="3"/>
      <dgm:spPr/>
      <dgm:t>
        <a:bodyPr/>
        <a:lstStyle/>
        <a:p>
          <a:endParaRPr lang="ru-RU"/>
        </a:p>
      </dgm:t>
    </dgm:pt>
    <dgm:pt modelId="{9A5F457D-BDC3-4DAB-9CC2-B4F19A95407C}" type="pres">
      <dgm:prSet presAssocID="{8138F520-122C-4C1A-8B52-C070D70FF34E}" presName="childText" presStyleLbl="bgAcc1" presStyleIdx="2" presStyleCnt="3" custScaleX="395896" custLinFactNeighborX="2131" custLinFactNeighborY="-64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5F9F97-B4D5-4369-B715-CC8F34A1C119}" srcId="{0CEAEC33-2133-48E9-8137-6EDB05331B2B}" destId="{8138F520-122C-4C1A-8B52-C070D70FF34E}" srcOrd="2" destOrd="0" parTransId="{7E66F205-14A7-4CB6-8460-FC88B867B04A}" sibTransId="{BD85FC1B-0B45-46FD-AAF6-E8D17CC78460}"/>
    <dgm:cxn modelId="{4F88D246-9F71-4C99-B959-B60824EA7F16}" type="presOf" srcId="{DDAAA8D2-5A09-476B-BD4F-710AF81E4D0A}" destId="{1D931FC9-DB90-40BC-B6E0-FACB226A041C}" srcOrd="0" destOrd="0" presId="urn:microsoft.com/office/officeart/2005/8/layout/hierarchy3"/>
    <dgm:cxn modelId="{AF203EEE-C8D2-41C9-85F0-C5795D6B5885}" type="presOf" srcId="{0CEAEC33-2133-48E9-8137-6EDB05331B2B}" destId="{E16EA799-DFA7-4563-82D5-5EB069F37F8A}" srcOrd="1" destOrd="0" presId="urn:microsoft.com/office/officeart/2005/8/layout/hierarchy3"/>
    <dgm:cxn modelId="{8924EEC3-A1D8-4E79-8890-E76083756039}" srcId="{0CEAEC33-2133-48E9-8137-6EDB05331B2B}" destId="{DD9A4543-E3BC-42BD-A303-A17B71AAB924}" srcOrd="1" destOrd="0" parTransId="{DDAAA8D2-5A09-476B-BD4F-710AF81E4D0A}" sibTransId="{D0BFEBEC-08CB-4136-8AED-8405E8CFC1D1}"/>
    <dgm:cxn modelId="{F6C04160-A7AD-4659-9EF2-10747E38B37F}" type="presOf" srcId="{D5A89D00-9A6D-4B78-B7B1-F703EBD477E8}" destId="{0C70534E-9D68-4F4E-B28C-3C87F7E43355}" srcOrd="0" destOrd="0" presId="urn:microsoft.com/office/officeart/2005/8/layout/hierarchy3"/>
    <dgm:cxn modelId="{F934A5F0-0BE5-4F3B-B3EA-0D6082699977}" type="presOf" srcId="{7E66F205-14A7-4CB6-8460-FC88B867B04A}" destId="{971A4F55-DECD-455E-9787-3AD94E81ECEF}" srcOrd="0" destOrd="0" presId="urn:microsoft.com/office/officeart/2005/8/layout/hierarchy3"/>
    <dgm:cxn modelId="{46DBBE17-4C36-4E64-A213-9A53969CFF90}" type="presOf" srcId="{8138F520-122C-4C1A-8B52-C070D70FF34E}" destId="{9A5F457D-BDC3-4DAB-9CC2-B4F19A95407C}" srcOrd="0" destOrd="0" presId="urn:microsoft.com/office/officeart/2005/8/layout/hierarchy3"/>
    <dgm:cxn modelId="{539E7041-10EF-4CC1-9DAF-B1F8E77E88D3}" srcId="{F10F6F97-9F93-402A-B224-E29B54683D58}" destId="{0CEAEC33-2133-48E9-8137-6EDB05331B2B}" srcOrd="0" destOrd="0" parTransId="{2AFB3797-B43A-4853-B308-8DF38495D867}" sibTransId="{85250907-E04C-4B90-B2A5-B8A6546F8271}"/>
    <dgm:cxn modelId="{43558D7D-68C3-44B9-9EEB-DEF0743EC608}" type="presOf" srcId="{0CEAEC33-2133-48E9-8137-6EDB05331B2B}" destId="{1C6FA0C7-D9F4-4909-B938-933BC2C6478A}" srcOrd="0" destOrd="0" presId="urn:microsoft.com/office/officeart/2005/8/layout/hierarchy3"/>
    <dgm:cxn modelId="{7D81DC70-62F7-427F-8532-49E6939FD414}" type="presOf" srcId="{DD9A4543-E3BC-42BD-A303-A17B71AAB924}" destId="{80801C0E-BD4F-444E-BBF8-1B35AE3E0CEC}" srcOrd="0" destOrd="0" presId="urn:microsoft.com/office/officeart/2005/8/layout/hierarchy3"/>
    <dgm:cxn modelId="{98BF3F68-B267-4000-B933-DF557BF53837}" srcId="{0CEAEC33-2133-48E9-8137-6EDB05331B2B}" destId="{D5A89D00-9A6D-4B78-B7B1-F703EBD477E8}" srcOrd="0" destOrd="0" parTransId="{80539843-1E0F-4120-816F-0FD1F7EABC7C}" sibTransId="{9532A647-DF82-49B7-8D85-A4E542F2772F}"/>
    <dgm:cxn modelId="{35ED6FDA-BF77-4019-A568-B4F94F8C8A6A}" type="presOf" srcId="{F10F6F97-9F93-402A-B224-E29B54683D58}" destId="{91E1600F-5FFB-465F-88D8-A967A4F9FF16}" srcOrd="0" destOrd="0" presId="urn:microsoft.com/office/officeart/2005/8/layout/hierarchy3"/>
    <dgm:cxn modelId="{9138B813-9528-4DC4-9527-DC9E8617D0E9}" type="presOf" srcId="{80539843-1E0F-4120-816F-0FD1F7EABC7C}" destId="{1EFC51B4-C12F-4591-A8AC-CF830708B1B9}" srcOrd="0" destOrd="0" presId="urn:microsoft.com/office/officeart/2005/8/layout/hierarchy3"/>
    <dgm:cxn modelId="{9B3A6946-47FB-40C2-BB96-C71A078D7BC6}" type="presParOf" srcId="{91E1600F-5FFB-465F-88D8-A967A4F9FF16}" destId="{3B8F12EC-5B36-496A-9012-B24D8530CDA5}" srcOrd="0" destOrd="0" presId="urn:microsoft.com/office/officeart/2005/8/layout/hierarchy3"/>
    <dgm:cxn modelId="{BAA41D7F-3952-45D8-AFC1-D9807CDCA927}" type="presParOf" srcId="{3B8F12EC-5B36-496A-9012-B24D8530CDA5}" destId="{D8E483CC-11A9-4F1F-AAD6-FD6DDD797AEF}" srcOrd="0" destOrd="0" presId="urn:microsoft.com/office/officeart/2005/8/layout/hierarchy3"/>
    <dgm:cxn modelId="{A91ABF6E-70CD-470E-8754-C83D064DF67F}" type="presParOf" srcId="{D8E483CC-11A9-4F1F-AAD6-FD6DDD797AEF}" destId="{1C6FA0C7-D9F4-4909-B938-933BC2C6478A}" srcOrd="0" destOrd="0" presId="urn:microsoft.com/office/officeart/2005/8/layout/hierarchy3"/>
    <dgm:cxn modelId="{D17233A1-15A5-4012-8FF3-C256E4633983}" type="presParOf" srcId="{D8E483CC-11A9-4F1F-AAD6-FD6DDD797AEF}" destId="{E16EA799-DFA7-4563-82D5-5EB069F37F8A}" srcOrd="1" destOrd="0" presId="urn:microsoft.com/office/officeart/2005/8/layout/hierarchy3"/>
    <dgm:cxn modelId="{BD93847F-F278-4B2B-BBAD-86D410D76E3F}" type="presParOf" srcId="{3B8F12EC-5B36-496A-9012-B24D8530CDA5}" destId="{00186FD3-3F63-46EE-A230-FDD6869DCDE3}" srcOrd="1" destOrd="0" presId="urn:microsoft.com/office/officeart/2005/8/layout/hierarchy3"/>
    <dgm:cxn modelId="{B0CC872A-C11E-4075-B2FD-D41964EB4B54}" type="presParOf" srcId="{00186FD3-3F63-46EE-A230-FDD6869DCDE3}" destId="{1EFC51B4-C12F-4591-A8AC-CF830708B1B9}" srcOrd="0" destOrd="0" presId="urn:microsoft.com/office/officeart/2005/8/layout/hierarchy3"/>
    <dgm:cxn modelId="{CAF8F12B-7BB3-4A9C-A3F0-EF19158C82C0}" type="presParOf" srcId="{00186FD3-3F63-46EE-A230-FDD6869DCDE3}" destId="{0C70534E-9D68-4F4E-B28C-3C87F7E43355}" srcOrd="1" destOrd="0" presId="urn:microsoft.com/office/officeart/2005/8/layout/hierarchy3"/>
    <dgm:cxn modelId="{C2EF69B4-48D6-46E9-AB55-D050FC09CE2B}" type="presParOf" srcId="{00186FD3-3F63-46EE-A230-FDD6869DCDE3}" destId="{1D931FC9-DB90-40BC-B6E0-FACB226A041C}" srcOrd="2" destOrd="0" presId="urn:microsoft.com/office/officeart/2005/8/layout/hierarchy3"/>
    <dgm:cxn modelId="{B831B060-9843-48D8-B8F1-7378F2628AD3}" type="presParOf" srcId="{00186FD3-3F63-46EE-A230-FDD6869DCDE3}" destId="{80801C0E-BD4F-444E-BBF8-1B35AE3E0CEC}" srcOrd="3" destOrd="0" presId="urn:microsoft.com/office/officeart/2005/8/layout/hierarchy3"/>
    <dgm:cxn modelId="{0A4A538E-2610-49A5-A645-BABE9C186D1B}" type="presParOf" srcId="{00186FD3-3F63-46EE-A230-FDD6869DCDE3}" destId="{971A4F55-DECD-455E-9787-3AD94E81ECEF}" srcOrd="4" destOrd="0" presId="urn:microsoft.com/office/officeart/2005/8/layout/hierarchy3"/>
    <dgm:cxn modelId="{429AC868-F482-4826-B741-1CD4B9275E75}" type="presParOf" srcId="{00186FD3-3F63-46EE-A230-FDD6869DCDE3}" destId="{9A5F457D-BDC3-4DAB-9CC2-B4F19A95407C}" srcOrd="5" destOrd="0" presId="urn:microsoft.com/office/officeart/2005/8/layout/hierarchy3"/>
  </dgm:cxnLst>
  <dgm:bg/>
  <dgm:whole/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7522614-EB20-459C-8436-B69BA8133DB1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2F5612A-3430-482F-92D8-497E31E3D367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бюджет-1821,8 тыс.рублей</a:t>
          </a:r>
          <a:endParaRPr lang="ru-RU" sz="20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EA2BFB1-5FA6-4E1B-BA34-93A35214E9B2}" type="parTrans" cxnId="{B74652DB-A901-43F0-9159-6F1CDE7BD433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F7FBD05-9063-418D-870E-E2E56D116CA2}" type="sibTrans" cxnId="{B74652DB-A901-43F0-9159-6F1CDE7BD433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E158B1F-512E-4387-9C5F-69665987978B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Обслуживание газопровода;</a:t>
          </a:r>
        </a:p>
        <a:p>
          <a:r>
            <a:rPr lang="ru-RU" sz="20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Диспансеризация муниципальных служащих</a:t>
          </a:r>
          <a:endParaRPr lang="ru-RU" sz="20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1A9E9C5-D4C5-4341-B321-83F5C3E98DC0}" type="parTrans" cxnId="{3456FC9B-1C7E-45FF-B00A-5C5A7AB1534C}">
      <dgm:prSet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B474F96-1FA1-406D-A332-66C75876E124}" type="sibTrans" cxnId="{3456FC9B-1C7E-45FF-B00A-5C5A7AB1534C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62C87ED-7613-4D8E-A449-5EB5E0798199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Налоги; прочие расходы</a:t>
          </a:r>
          <a:endParaRPr lang="ru-RU" sz="20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B3EF481-3F5D-4401-B654-A9FE523FC7F5}" type="parTrans" cxnId="{8736C0B0-B69E-4ED6-8EEE-5F195FB6C362}">
      <dgm:prSet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E93DAD7-BB45-4E21-869A-0AD8BC92F8CF}" type="sibTrans" cxnId="{8736C0B0-B69E-4ED6-8EEE-5F195FB6C362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41F9B56-077C-4D18-AC1B-C207B9E31448}">
      <dgm:prSet/>
      <dgm:spPr/>
      <dgm:t>
        <a:bodyPr/>
        <a:lstStyle/>
        <a:p>
          <a:endParaRPr lang="ru-RU" dirty="0"/>
        </a:p>
      </dgm:t>
    </dgm:pt>
    <dgm:pt modelId="{70C5BC59-7312-4D3E-A003-7C65AC0B283F}" type="parTrans" cxnId="{11655281-1963-4ECD-BE58-AB63F60D4649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A75690A-0693-41CF-8EA5-0F7CF797DC79}" type="sibTrans" cxnId="{11655281-1963-4ECD-BE58-AB63F60D4649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70B4DFF-209B-427C-8280-E5D90AC62274}">
      <dgm:prSet/>
      <dgm:spPr/>
      <dgm:t>
        <a:bodyPr/>
        <a:lstStyle/>
        <a:p>
          <a:endParaRPr lang="ru-RU" dirty="0"/>
        </a:p>
      </dgm:t>
    </dgm:pt>
    <dgm:pt modelId="{CCCA68DF-3B34-4A1E-853B-EDFDB973AE89}" type="parTrans" cxnId="{2CCEA1D8-64CB-472E-A4D5-B321282D6D45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A5A1E4A-9B3C-4B92-9AED-F13E53578B43}" type="sibTrans" cxnId="{2CCEA1D8-64CB-472E-A4D5-B321282D6D45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2B01190-5D98-41A0-92C6-7C00AEBE6C7E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Коммунальные услуги; Обслуживание пожарной сигнализации</a:t>
          </a:r>
          <a:endParaRPr lang="ru-RU" sz="20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F2ADAC6-A221-4335-99AD-D06E7D0024C7}" type="sibTrans" cxnId="{4043E387-4B81-4B28-8F3E-A6288737837D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82A38B6-23BE-4436-BA68-7BF4E310DB0D}" type="parTrans" cxnId="{4043E387-4B81-4B28-8F3E-A6288737837D}">
      <dgm:prSet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0614EC6-A5E9-4E2B-81AC-9A51E3483414}" type="pres">
      <dgm:prSet presAssocID="{C7522614-EB20-459C-8436-B69BA8133DB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5E20AA-3CB4-4F07-A692-DFABF5EB88CB}" type="pres">
      <dgm:prSet presAssocID="{E2F5612A-3430-482F-92D8-497E31E3D367}" presName="centerShape" presStyleLbl="node0" presStyleIdx="0" presStyleCnt="1"/>
      <dgm:spPr/>
      <dgm:t>
        <a:bodyPr/>
        <a:lstStyle/>
        <a:p>
          <a:endParaRPr lang="ru-RU"/>
        </a:p>
      </dgm:t>
    </dgm:pt>
    <dgm:pt modelId="{05B1A91F-81A4-43EE-9B99-0F617219E3E0}" type="pres">
      <dgm:prSet presAssocID="{082A38B6-23BE-4436-BA68-7BF4E310DB0D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BF96BD55-34C0-4B54-AC98-4355C9C33DAB}" type="pres">
      <dgm:prSet presAssocID="{42B01190-5D98-41A0-92C6-7C00AEBE6C7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35365E-A515-4392-AB92-5E74455B06AE}" type="pres">
      <dgm:prSet presAssocID="{C1A9E9C5-D4C5-4341-B321-83F5C3E98DC0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272F3F5A-0AC9-4029-BEBB-D3B772A1B5E6}" type="pres">
      <dgm:prSet presAssocID="{1E158B1F-512E-4387-9C5F-69665987978B}" presName="node" presStyleLbl="node1" presStyleIdx="1" presStyleCnt="3" custScaleX="1253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A2BDC6-A84F-4D60-A3CB-8E474FFF200C}" type="pres">
      <dgm:prSet presAssocID="{FB3EF481-3F5D-4401-B654-A9FE523FC7F5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2310A57C-F0B0-409C-9281-7DA7C21EBE02}" type="pres">
      <dgm:prSet presAssocID="{862C87ED-7613-4D8E-A449-5EB5E079819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000FB2-0707-4D9D-BE52-32ED6DDEDA9C}" type="presOf" srcId="{E2F5612A-3430-482F-92D8-497E31E3D367}" destId="{D95E20AA-3CB4-4F07-A692-DFABF5EB88CB}" srcOrd="0" destOrd="0" presId="urn:microsoft.com/office/officeart/2005/8/layout/radial4"/>
    <dgm:cxn modelId="{8F5E0389-87CB-4AE9-B011-EA7D198E191D}" type="presOf" srcId="{862C87ED-7613-4D8E-A449-5EB5E0798199}" destId="{2310A57C-F0B0-409C-9281-7DA7C21EBE02}" srcOrd="0" destOrd="0" presId="urn:microsoft.com/office/officeart/2005/8/layout/radial4"/>
    <dgm:cxn modelId="{3456FC9B-1C7E-45FF-B00A-5C5A7AB1534C}" srcId="{E2F5612A-3430-482F-92D8-497E31E3D367}" destId="{1E158B1F-512E-4387-9C5F-69665987978B}" srcOrd="1" destOrd="0" parTransId="{C1A9E9C5-D4C5-4341-B321-83F5C3E98DC0}" sibTransId="{0B474F96-1FA1-406D-A332-66C75876E124}"/>
    <dgm:cxn modelId="{538538C4-700A-4D30-9BE2-25D979B1FC6E}" type="presOf" srcId="{C1A9E9C5-D4C5-4341-B321-83F5C3E98DC0}" destId="{AB35365E-A515-4392-AB92-5E74455B06AE}" srcOrd="0" destOrd="0" presId="urn:microsoft.com/office/officeart/2005/8/layout/radial4"/>
    <dgm:cxn modelId="{8736C0B0-B69E-4ED6-8EEE-5F195FB6C362}" srcId="{E2F5612A-3430-482F-92D8-497E31E3D367}" destId="{862C87ED-7613-4D8E-A449-5EB5E0798199}" srcOrd="2" destOrd="0" parTransId="{FB3EF481-3F5D-4401-B654-A9FE523FC7F5}" sibTransId="{0E93DAD7-BB45-4E21-869A-0AD8BC92F8CF}"/>
    <dgm:cxn modelId="{CC3BB870-3A31-4874-A44F-93D2D2B69701}" type="presOf" srcId="{1E158B1F-512E-4387-9C5F-69665987978B}" destId="{272F3F5A-0AC9-4029-BEBB-D3B772A1B5E6}" srcOrd="0" destOrd="0" presId="urn:microsoft.com/office/officeart/2005/8/layout/radial4"/>
    <dgm:cxn modelId="{B74652DB-A901-43F0-9159-6F1CDE7BD433}" srcId="{C7522614-EB20-459C-8436-B69BA8133DB1}" destId="{E2F5612A-3430-482F-92D8-497E31E3D367}" srcOrd="0" destOrd="0" parTransId="{CEA2BFB1-5FA6-4E1B-BA34-93A35214E9B2}" sibTransId="{4F7FBD05-9063-418D-870E-E2E56D116CA2}"/>
    <dgm:cxn modelId="{EF791067-28B0-4588-9955-50BE2F388156}" type="presOf" srcId="{082A38B6-23BE-4436-BA68-7BF4E310DB0D}" destId="{05B1A91F-81A4-43EE-9B99-0F617219E3E0}" srcOrd="0" destOrd="0" presId="urn:microsoft.com/office/officeart/2005/8/layout/radial4"/>
    <dgm:cxn modelId="{8B87543A-D035-4BBF-AE95-40EA879F6A36}" type="presOf" srcId="{C7522614-EB20-459C-8436-B69BA8133DB1}" destId="{A0614EC6-A5E9-4E2B-81AC-9A51E3483414}" srcOrd="0" destOrd="0" presId="urn:microsoft.com/office/officeart/2005/8/layout/radial4"/>
    <dgm:cxn modelId="{AE14B17B-F8A9-4025-9B24-4CE272517DF8}" type="presOf" srcId="{42B01190-5D98-41A0-92C6-7C00AEBE6C7E}" destId="{BF96BD55-34C0-4B54-AC98-4355C9C33DAB}" srcOrd="0" destOrd="0" presId="urn:microsoft.com/office/officeart/2005/8/layout/radial4"/>
    <dgm:cxn modelId="{2CCEA1D8-64CB-472E-A4D5-B321282D6D45}" srcId="{C7522614-EB20-459C-8436-B69BA8133DB1}" destId="{970B4DFF-209B-427C-8280-E5D90AC62274}" srcOrd="1" destOrd="0" parTransId="{CCCA68DF-3B34-4A1E-853B-EDFDB973AE89}" sibTransId="{5A5A1E4A-9B3C-4B92-9AED-F13E53578B43}"/>
    <dgm:cxn modelId="{388A397E-40C3-4360-BAAE-79562C0D91A8}" type="presOf" srcId="{FB3EF481-3F5D-4401-B654-A9FE523FC7F5}" destId="{00A2BDC6-A84F-4D60-A3CB-8E474FFF200C}" srcOrd="0" destOrd="0" presId="urn:microsoft.com/office/officeart/2005/8/layout/radial4"/>
    <dgm:cxn modelId="{11655281-1963-4ECD-BE58-AB63F60D4649}" srcId="{C7522614-EB20-459C-8436-B69BA8133DB1}" destId="{241F9B56-077C-4D18-AC1B-C207B9E31448}" srcOrd="2" destOrd="0" parTransId="{70C5BC59-7312-4D3E-A003-7C65AC0B283F}" sibTransId="{7A75690A-0693-41CF-8EA5-0F7CF797DC79}"/>
    <dgm:cxn modelId="{4043E387-4B81-4B28-8F3E-A6288737837D}" srcId="{E2F5612A-3430-482F-92D8-497E31E3D367}" destId="{42B01190-5D98-41A0-92C6-7C00AEBE6C7E}" srcOrd="0" destOrd="0" parTransId="{082A38B6-23BE-4436-BA68-7BF4E310DB0D}" sibTransId="{6F2ADAC6-A221-4335-99AD-D06E7D0024C7}"/>
    <dgm:cxn modelId="{42FD9B2E-D331-429C-8BB3-3834EC8E80E9}" type="presParOf" srcId="{A0614EC6-A5E9-4E2B-81AC-9A51E3483414}" destId="{D95E20AA-3CB4-4F07-A692-DFABF5EB88CB}" srcOrd="0" destOrd="0" presId="urn:microsoft.com/office/officeart/2005/8/layout/radial4"/>
    <dgm:cxn modelId="{8424CC9C-2E48-4062-B377-5DDBA71AE646}" type="presParOf" srcId="{A0614EC6-A5E9-4E2B-81AC-9A51E3483414}" destId="{05B1A91F-81A4-43EE-9B99-0F617219E3E0}" srcOrd="1" destOrd="0" presId="urn:microsoft.com/office/officeart/2005/8/layout/radial4"/>
    <dgm:cxn modelId="{1C8AFCDA-D3CA-402A-B9F7-259AFFA08C4C}" type="presParOf" srcId="{A0614EC6-A5E9-4E2B-81AC-9A51E3483414}" destId="{BF96BD55-34C0-4B54-AC98-4355C9C33DAB}" srcOrd="2" destOrd="0" presId="urn:microsoft.com/office/officeart/2005/8/layout/radial4"/>
    <dgm:cxn modelId="{9D24C161-878E-4CD6-94A1-631E9510AAEB}" type="presParOf" srcId="{A0614EC6-A5E9-4E2B-81AC-9A51E3483414}" destId="{AB35365E-A515-4392-AB92-5E74455B06AE}" srcOrd="3" destOrd="0" presId="urn:microsoft.com/office/officeart/2005/8/layout/radial4"/>
    <dgm:cxn modelId="{729BFD28-2BC6-464C-9935-0DA80A1ABE2C}" type="presParOf" srcId="{A0614EC6-A5E9-4E2B-81AC-9A51E3483414}" destId="{272F3F5A-0AC9-4029-BEBB-D3B772A1B5E6}" srcOrd="4" destOrd="0" presId="urn:microsoft.com/office/officeart/2005/8/layout/radial4"/>
    <dgm:cxn modelId="{B1C0814D-00CF-4FD1-A6B6-D420119D21C7}" type="presParOf" srcId="{A0614EC6-A5E9-4E2B-81AC-9A51E3483414}" destId="{00A2BDC6-A84F-4D60-A3CB-8E474FFF200C}" srcOrd="5" destOrd="0" presId="urn:microsoft.com/office/officeart/2005/8/layout/radial4"/>
    <dgm:cxn modelId="{475BEC90-0701-4AB1-85F9-C73B60504B12}" type="presParOf" srcId="{A0614EC6-A5E9-4E2B-81AC-9A51E3483414}" destId="{2310A57C-F0B0-409C-9281-7DA7C21EBE02}" srcOrd="6" destOrd="0" presId="urn:microsoft.com/office/officeart/2005/8/layout/radial4"/>
  </dgm:cxnLst>
  <dgm:bg>
    <a:noFill/>
  </dgm:bg>
  <dgm:whole/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9224BD90-466E-4C6D-A6C7-CF9F66E8F779}" type="doc">
      <dgm:prSet loTypeId="urn:microsoft.com/office/officeart/2005/8/layout/equation2" loCatId="process" qsTypeId="urn:microsoft.com/office/officeart/2005/8/quickstyle/3d8" qsCatId="3D" csTypeId="urn:microsoft.com/office/officeart/2005/8/colors/accent1_2" csCatId="accent1" phldr="1"/>
      <dgm:spPr/>
    </dgm:pt>
    <dgm:pt modelId="{29BD8019-0048-47EE-B518-670CA249DB64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Оплата труда-10042,7 тыс.рублей</a:t>
          </a:r>
          <a:endParaRPr lang="ru-RU" dirty="0">
            <a:solidFill>
              <a:schemeClr val="tx1"/>
            </a:solidFill>
          </a:endParaRPr>
        </a:p>
      </dgm:t>
    </dgm:pt>
    <dgm:pt modelId="{C0CC9E0D-1601-4835-BDB5-351A758E57BF}" type="parTrans" cxnId="{93945C7D-D802-4C14-99DD-15FA4F6A410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BC60086-8D2F-485E-B6C5-0294213A605A}" type="sibTrans" cxnId="{93945C7D-D802-4C14-99DD-15FA4F6A410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2BCFEBB-28B7-4921-B8A8-4EFD9A469628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Материальные затраты -755,1 тыс.рублей</a:t>
          </a:r>
          <a:endParaRPr lang="ru-RU" dirty="0">
            <a:solidFill>
              <a:schemeClr val="tx1"/>
            </a:solidFill>
          </a:endParaRPr>
        </a:p>
      </dgm:t>
    </dgm:pt>
    <dgm:pt modelId="{601F9010-6073-45D2-BAE8-152664283C77}" type="parTrans" cxnId="{EFC54632-1786-4238-92B0-0531B7C38B8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7550C22-6403-461C-8A55-742DE36BD6A0}" type="sibTrans" cxnId="{EFC54632-1786-4238-92B0-0531B7C38B8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73F4B3E-5705-4797-A05D-ADA6DB431792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10797,8 тыс.рублей</a:t>
          </a:r>
          <a:endParaRPr lang="ru-RU" dirty="0">
            <a:solidFill>
              <a:schemeClr val="tx1"/>
            </a:solidFill>
          </a:endParaRPr>
        </a:p>
      </dgm:t>
    </dgm:pt>
    <dgm:pt modelId="{1372B87C-DE3A-47D0-92A9-76FCC7178F67}" type="parTrans" cxnId="{87746BA2-ED18-4C08-AC65-86ABDE1D017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9EAA059-2A29-4378-AC32-0015A785EA96}" type="sibTrans" cxnId="{87746BA2-ED18-4C08-AC65-86ABDE1D017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14A5618-BA9D-4F71-8FE7-AAB7B3EFB7E5}" type="pres">
      <dgm:prSet presAssocID="{9224BD90-466E-4C6D-A6C7-CF9F66E8F779}" presName="Name0" presStyleCnt="0">
        <dgm:presLayoutVars>
          <dgm:dir/>
          <dgm:resizeHandles val="exact"/>
        </dgm:presLayoutVars>
      </dgm:prSet>
      <dgm:spPr/>
    </dgm:pt>
    <dgm:pt modelId="{2A7712F3-DCA2-4997-AC6F-3A939F7E27A5}" type="pres">
      <dgm:prSet presAssocID="{9224BD90-466E-4C6D-A6C7-CF9F66E8F779}" presName="vNodes" presStyleCnt="0"/>
      <dgm:spPr/>
    </dgm:pt>
    <dgm:pt modelId="{C313D739-A8DD-49E1-AD1A-071FFD4B2DE8}" type="pres">
      <dgm:prSet presAssocID="{29BD8019-0048-47EE-B518-670CA249DB64}" presName="node" presStyleLbl="node1" presStyleIdx="0" presStyleCnt="3" custLinFactNeighborX="216" custLinFactNeighborY="206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17549D-143D-44D3-8147-84F19C490A5C}" type="pres">
      <dgm:prSet presAssocID="{2BC60086-8D2F-485E-B6C5-0294213A605A}" presName="spacerT" presStyleCnt="0"/>
      <dgm:spPr/>
    </dgm:pt>
    <dgm:pt modelId="{F19B64EE-47D1-4F16-A345-D55C1E7EF792}" type="pres">
      <dgm:prSet presAssocID="{2BC60086-8D2F-485E-B6C5-0294213A605A}" presName="sibTrans" presStyleLbl="sibTrans2D1" presStyleIdx="0" presStyleCnt="2"/>
      <dgm:spPr/>
      <dgm:t>
        <a:bodyPr/>
        <a:lstStyle/>
        <a:p>
          <a:endParaRPr lang="ru-RU"/>
        </a:p>
      </dgm:t>
    </dgm:pt>
    <dgm:pt modelId="{FE5DDA5C-0E0B-4F4F-A7F9-F4CCDCB84653}" type="pres">
      <dgm:prSet presAssocID="{2BC60086-8D2F-485E-B6C5-0294213A605A}" presName="spacerB" presStyleCnt="0"/>
      <dgm:spPr/>
    </dgm:pt>
    <dgm:pt modelId="{BB6E3EDB-3C20-4038-9DED-A6C6A4EAD2B0}" type="pres">
      <dgm:prSet presAssocID="{92BCFEBB-28B7-4921-B8A8-4EFD9A46962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48A4FC-3F0C-40D3-8F57-855C836FACC7}" type="pres">
      <dgm:prSet presAssocID="{9224BD90-466E-4C6D-A6C7-CF9F66E8F779}" presName="sibTransLast" presStyleLbl="sibTrans2D1" presStyleIdx="1" presStyleCnt="2"/>
      <dgm:spPr/>
      <dgm:t>
        <a:bodyPr/>
        <a:lstStyle/>
        <a:p>
          <a:endParaRPr lang="ru-RU"/>
        </a:p>
      </dgm:t>
    </dgm:pt>
    <dgm:pt modelId="{28FB4500-5DA1-463E-AC9E-4F4AA553212B}" type="pres">
      <dgm:prSet presAssocID="{9224BD90-466E-4C6D-A6C7-CF9F66E8F779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6C6AD1C7-039E-445F-9D2A-9E43827688CF}" type="pres">
      <dgm:prSet presAssocID="{9224BD90-466E-4C6D-A6C7-CF9F66E8F779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429A91-CC05-4C4D-8A6F-9C06DBBF8A02}" type="presOf" srcId="{E7550C22-6403-461C-8A55-742DE36BD6A0}" destId="{28FB4500-5DA1-463E-AC9E-4F4AA553212B}" srcOrd="1" destOrd="0" presId="urn:microsoft.com/office/officeart/2005/8/layout/equation2"/>
    <dgm:cxn modelId="{B4F429A5-6D37-49C7-BC05-B190E1006D4F}" type="presOf" srcId="{E7550C22-6403-461C-8A55-742DE36BD6A0}" destId="{2448A4FC-3F0C-40D3-8F57-855C836FACC7}" srcOrd="0" destOrd="0" presId="urn:microsoft.com/office/officeart/2005/8/layout/equation2"/>
    <dgm:cxn modelId="{B201A598-CAFE-48BB-B702-FDC9BE00A1A1}" type="presOf" srcId="{F73F4B3E-5705-4797-A05D-ADA6DB431792}" destId="{6C6AD1C7-039E-445F-9D2A-9E43827688CF}" srcOrd="0" destOrd="0" presId="urn:microsoft.com/office/officeart/2005/8/layout/equation2"/>
    <dgm:cxn modelId="{A8F2B79C-C1BE-45A6-9778-118859A48CF2}" type="presOf" srcId="{92BCFEBB-28B7-4921-B8A8-4EFD9A469628}" destId="{BB6E3EDB-3C20-4038-9DED-A6C6A4EAD2B0}" srcOrd="0" destOrd="0" presId="urn:microsoft.com/office/officeart/2005/8/layout/equation2"/>
    <dgm:cxn modelId="{9D698D86-5159-4644-81D4-B165D096A225}" type="presOf" srcId="{2BC60086-8D2F-485E-B6C5-0294213A605A}" destId="{F19B64EE-47D1-4F16-A345-D55C1E7EF792}" srcOrd="0" destOrd="0" presId="urn:microsoft.com/office/officeart/2005/8/layout/equation2"/>
    <dgm:cxn modelId="{96DD7782-8A19-4221-9F7E-AFF287CD210C}" type="presOf" srcId="{29BD8019-0048-47EE-B518-670CA249DB64}" destId="{C313D739-A8DD-49E1-AD1A-071FFD4B2DE8}" srcOrd="0" destOrd="0" presId="urn:microsoft.com/office/officeart/2005/8/layout/equation2"/>
    <dgm:cxn modelId="{73082A4A-40C3-4EAD-9B62-6080381E1DFA}" type="presOf" srcId="{9224BD90-466E-4C6D-A6C7-CF9F66E8F779}" destId="{914A5618-BA9D-4F71-8FE7-AAB7B3EFB7E5}" srcOrd="0" destOrd="0" presId="urn:microsoft.com/office/officeart/2005/8/layout/equation2"/>
    <dgm:cxn modelId="{87746BA2-ED18-4C08-AC65-86ABDE1D0170}" srcId="{9224BD90-466E-4C6D-A6C7-CF9F66E8F779}" destId="{F73F4B3E-5705-4797-A05D-ADA6DB431792}" srcOrd="2" destOrd="0" parTransId="{1372B87C-DE3A-47D0-92A9-76FCC7178F67}" sibTransId="{D9EAA059-2A29-4378-AC32-0015A785EA96}"/>
    <dgm:cxn modelId="{93945C7D-D802-4C14-99DD-15FA4F6A4104}" srcId="{9224BD90-466E-4C6D-A6C7-CF9F66E8F779}" destId="{29BD8019-0048-47EE-B518-670CA249DB64}" srcOrd="0" destOrd="0" parTransId="{C0CC9E0D-1601-4835-BDB5-351A758E57BF}" sibTransId="{2BC60086-8D2F-485E-B6C5-0294213A605A}"/>
    <dgm:cxn modelId="{EFC54632-1786-4238-92B0-0531B7C38B85}" srcId="{9224BD90-466E-4C6D-A6C7-CF9F66E8F779}" destId="{92BCFEBB-28B7-4921-B8A8-4EFD9A469628}" srcOrd="1" destOrd="0" parTransId="{601F9010-6073-45D2-BAE8-152664283C77}" sibTransId="{E7550C22-6403-461C-8A55-742DE36BD6A0}"/>
    <dgm:cxn modelId="{7C3FD6CD-B984-4FDF-BEAB-06DFE2CC4BDF}" type="presParOf" srcId="{914A5618-BA9D-4F71-8FE7-AAB7B3EFB7E5}" destId="{2A7712F3-DCA2-4997-AC6F-3A939F7E27A5}" srcOrd="0" destOrd="0" presId="urn:microsoft.com/office/officeart/2005/8/layout/equation2"/>
    <dgm:cxn modelId="{B1B48B92-4737-4274-8A37-38CE4722A323}" type="presParOf" srcId="{2A7712F3-DCA2-4997-AC6F-3A939F7E27A5}" destId="{C313D739-A8DD-49E1-AD1A-071FFD4B2DE8}" srcOrd="0" destOrd="0" presId="urn:microsoft.com/office/officeart/2005/8/layout/equation2"/>
    <dgm:cxn modelId="{B8C96887-B25C-49E5-98C7-AAC81B9307E2}" type="presParOf" srcId="{2A7712F3-DCA2-4997-AC6F-3A939F7E27A5}" destId="{D217549D-143D-44D3-8147-84F19C490A5C}" srcOrd="1" destOrd="0" presId="urn:microsoft.com/office/officeart/2005/8/layout/equation2"/>
    <dgm:cxn modelId="{01687F30-8D21-4B67-80B6-11E8C590AD80}" type="presParOf" srcId="{2A7712F3-DCA2-4997-AC6F-3A939F7E27A5}" destId="{F19B64EE-47D1-4F16-A345-D55C1E7EF792}" srcOrd="2" destOrd="0" presId="urn:microsoft.com/office/officeart/2005/8/layout/equation2"/>
    <dgm:cxn modelId="{075B2BF1-AD23-4BB2-A138-EB781E95B325}" type="presParOf" srcId="{2A7712F3-DCA2-4997-AC6F-3A939F7E27A5}" destId="{FE5DDA5C-0E0B-4F4F-A7F9-F4CCDCB84653}" srcOrd="3" destOrd="0" presId="urn:microsoft.com/office/officeart/2005/8/layout/equation2"/>
    <dgm:cxn modelId="{1878C475-6769-459E-AE25-4379D3EAA925}" type="presParOf" srcId="{2A7712F3-DCA2-4997-AC6F-3A939F7E27A5}" destId="{BB6E3EDB-3C20-4038-9DED-A6C6A4EAD2B0}" srcOrd="4" destOrd="0" presId="urn:microsoft.com/office/officeart/2005/8/layout/equation2"/>
    <dgm:cxn modelId="{721A9372-6809-4F5E-B766-8241C5E15DB2}" type="presParOf" srcId="{914A5618-BA9D-4F71-8FE7-AAB7B3EFB7E5}" destId="{2448A4FC-3F0C-40D3-8F57-855C836FACC7}" srcOrd="1" destOrd="0" presId="urn:microsoft.com/office/officeart/2005/8/layout/equation2"/>
    <dgm:cxn modelId="{C4CF1723-302F-4036-8613-61EC2C15A523}" type="presParOf" srcId="{2448A4FC-3F0C-40D3-8F57-855C836FACC7}" destId="{28FB4500-5DA1-463E-AC9E-4F4AA553212B}" srcOrd="0" destOrd="0" presId="urn:microsoft.com/office/officeart/2005/8/layout/equation2"/>
    <dgm:cxn modelId="{8D039255-715A-4D03-8A04-E26783796D8E}" type="presParOf" srcId="{914A5618-BA9D-4F71-8FE7-AAB7B3EFB7E5}" destId="{6C6AD1C7-039E-445F-9D2A-9E43827688CF}" srcOrd="2" destOrd="0" presId="urn:microsoft.com/office/officeart/2005/8/layout/equation2"/>
  </dgm:cxnLst>
  <dgm:bg>
    <a:noFill/>
  </dgm:bg>
  <dgm:whole/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F04D6508-6CD9-4640-B470-820B69227427}" type="doc">
      <dgm:prSet loTypeId="urn:microsoft.com/office/officeart/2005/8/layout/equation2" loCatId="process" qsTypeId="urn:microsoft.com/office/officeart/2005/8/quickstyle/simple1" qsCatId="simple" csTypeId="urn:microsoft.com/office/officeart/2005/8/colors/colorful5" csCatId="colorful" phldr="1"/>
      <dgm:spPr/>
    </dgm:pt>
    <dgm:pt modelId="{72D66F61-F681-41F1-8B88-7197E8BF0A76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Областной бюджет 84397,1 тыс.рублей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9B7BA6-96E9-46EC-8F4E-C9F9638D91E4}" type="parTrans" cxnId="{7D156E5E-9A69-4915-935C-BEDC09CDE8C0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4E5386-8D9E-403F-BC35-51D3E74873BB}" type="sibTrans" cxnId="{7D156E5E-9A69-4915-935C-BEDC09CDE8C0}">
      <dgm:prSet custT="1"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7895D7-5846-4356-8DAB-83201904E9D4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Местный бюджет 1391,5 тыс.рублей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9B35FA-A249-4086-A2E7-A1D257C57383}" type="parTrans" cxnId="{163F2274-05E4-43E3-9B9F-F7365D45C1B3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4F243-FF62-44F8-9C78-DECC89CAB534}" type="sibTrans" cxnId="{163F2274-05E4-43E3-9B9F-F7365D45C1B3}">
      <dgm:prSet custT="1"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CFA3A0-3EA5-446F-BFEA-4E5C00BD9F79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ВСЕГО 85879,7 тыс.рублей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8A0790-3F62-4189-9076-371B8F96A92A}" type="parTrans" cxnId="{1717591A-96E4-4C76-8203-07C7255D8E95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68B4DD-8FF3-47B9-9642-C2196227AE8D}" type="sibTrans" cxnId="{1717591A-96E4-4C76-8203-07C7255D8E95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581245-37B1-4E45-942B-14F498BA53FE}" type="pres">
      <dgm:prSet presAssocID="{F04D6508-6CD9-4640-B470-820B69227427}" presName="Name0" presStyleCnt="0">
        <dgm:presLayoutVars>
          <dgm:dir/>
          <dgm:resizeHandles val="exact"/>
        </dgm:presLayoutVars>
      </dgm:prSet>
      <dgm:spPr/>
    </dgm:pt>
    <dgm:pt modelId="{D5F9385C-EF54-4843-9E99-DC96C7CBCE3B}" type="pres">
      <dgm:prSet presAssocID="{F04D6508-6CD9-4640-B470-820B69227427}" presName="vNodes" presStyleCnt="0"/>
      <dgm:spPr/>
    </dgm:pt>
    <dgm:pt modelId="{D4F4D0A2-C05E-45AB-9180-A399986867AD}" type="pres">
      <dgm:prSet presAssocID="{72D66F61-F681-41F1-8B88-7197E8BF0A76}" presName="node" presStyleLbl="node1" presStyleIdx="0" presStyleCnt="3" custScaleX="2656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D5F55-9FFD-4AB5-90EF-EAE71105359E}" type="pres">
      <dgm:prSet presAssocID="{A34E5386-8D9E-403F-BC35-51D3E74873BB}" presName="spacerT" presStyleCnt="0"/>
      <dgm:spPr/>
    </dgm:pt>
    <dgm:pt modelId="{95B39CA1-075A-4468-AB75-87149731765B}" type="pres">
      <dgm:prSet presAssocID="{A34E5386-8D9E-403F-BC35-51D3E74873B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D726AC3-340D-4577-A77B-3DDF9740D49C}" type="pres">
      <dgm:prSet presAssocID="{A34E5386-8D9E-403F-BC35-51D3E74873BB}" presName="spacerB" presStyleCnt="0"/>
      <dgm:spPr/>
    </dgm:pt>
    <dgm:pt modelId="{0FA44B67-0D44-4461-8660-22144984064E}" type="pres">
      <dgm:prSet presAssocID="{767895D7-5846-4356-8DAB-83201904E9D4}" presName="node" presStyleLbl="node1" presStyleIdx="1" presStyleCnt="3" custScaleX="206727" custScaleY="1454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9A433-C0A7-46C5-9610-3F590E9289AA}" type="pres">
      <dgm:prSet presAssocID="{F04D6508-6CD9-4640-B470-820B69227427}" presName="sibTransLast" presStyleLbl="sibTrans2D1" presStyleIdx="1" presStyleCnt="2" custScaleX="145895"/>
      <dgm:spPr/>
      <dgm:t>
        <a:bodyPr/>
        <a:lstStyle/>
        <a:p>
          <a:endParaRPr lang="ru-RU"/>
        </a:p>
      </dgm:t>
    </dgm:pt>
    <dgm:pt modelId="{BDDB12A3-A2B9-464C-B5EB-C54D7712418E}" type="pres">
      <dgm:prSet presAssocID="{F04D6508-6CD9-4640-B470-820B6922742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CB29D86-B06C-42C3-85E3-1197097D8BAD}" type="pres">
      <dgm:prSet presAssocID="{F04D6508-6CD9-4640-B470-820B69227427}" presName="lastNode" presStyleLbl="node1" presStyleIdx="2" presStyleCnt="3" custLinFactNeighborX="-13112" custLinFactNeighborY="8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A7A74D-30F6-4A5B-97B5-3212CB850406}" type="presOf" srcId="{61CFA3A0-3EA5-446F-BFEA-4E5C00BD9F79}" destId="{FCB29D86-B06C-42C3-85E3-1197097D8BAD}" srcOrd="0" destOrd="0" presId="urn:microsoft.com/office/officeart/2005/8/layout/equation2"/>
    <dgm:cxn modelId="{DA8CE08F-5C77-46A7-AF49-F84812EA3C12}" type="presOf" srcId="{72D66F61-F681-41F1-8B88-7197E8BF0A76}" destId="{D4F4D0A2-C05E-45AB-9180-A399986867AD}" srcOrd="0" destOrd="0" presId="urn:microsoft.com/office/officeart/2005/8/layout/equation2"/>
    <dgm:cxn modelId="{753F7642-9B3C-461E-A05C-96F0FB9B74EA}" type="presOf" srcId="{767895D7-5846-4356-8DAB-83201904E9D4}" destId="{0FA44B67-0D44-4461-8660-22144984064E}" srcOrd="0" destOrd="0" presId="urn:microsoft.com/office/officeart/2005/8/layout/equation2"/>
    <dgm:cxn modelId="{C34CA2AC-8946-4213-866D-B47FDF9A2EDD}" type="presOf" srcId="{A34E5386-8D9E-403F-BC35-51D3E74873BB}" destId="{95B39CA1-075A-4468-AB75-87149731765B}" srcOrd="0" destOrd="0" presId="urn:microsoft.com/office/officeart/2005/8/layout/equation2"/>
    <dgm:cxn modelId="{11F2D9EF-04A9-4486-A9FB-DC8A8836D459}" type="presOf" srcId="{2554F243-FF62-44F8-9C78-DECC89CAB534}" destId="{1609A433-C0A7-46C5-9610-3F590E9289AA}" srcOrd="0" destOrd="0" presId="urn:microsoft.com/office/officeart/2005/8/layout/equation2"/>
    <dgm:cxn modelId="{7D156E5E-9A69-4915-935C-BEDC09CDE8C0}" srcId="{F04D6508-6CD9-4640-B470-820B69227427}" destId="{72D66F61-F681-41F1-8B88-7197E8BF0A76}" srcOrd="0" destOrd="0" parTransId="{E09B7BA6-96E9-46EC-8F4E-C9F9638D91E4}" sibTransId="{A34E5386-8D9E-403F-BC35-51D3E74873BB}"/>
    <dgm:cxn modelId="{1717591A-96E4-4C76-8203-07C7255D8E95}" srcId="{F04D6508-6CD9-4640-B470-820B69227427}" destId="{61CFA3A0-3EA5-446F-BFEA-4E5C00BD9F79}" srcOrd="2" destOrd="0" parTransId="{218A0790-3F62-4189-9076-371B8F96A92A}" sibTransId="{C268B4DD-8FF3-47B9-9642-C2196227AE8D}"/>
    <dgm:cxn modelId="{005AE557-C49C-4BD4-93B3-211BFE6916A7}" type="presOf" srcId="{2554F243-FF62-44F8-9C78-DECC89CAB534}" destId="{BDDB12A3-A2B9-464C-B5EB-C54D7712418E}" srcOrd="1" destOrd="0" presId="urn:microsoft.com/office/officeart/2005/8/layout/equation2"/>
    <dgm:cxn modelId="{195958D5-24A2-4DD9-BCB7-CFD2D86EB638}" type="presOf" srcId="{F04D6508-6CD9-4640-B470-820B69227427}" destId="{69581245-37B1-4E45-942B-14F498BA53FE}" srcOrd="0" destOrd="0" presId="urn:microsoft.com/office/officeart/2005/8/layout/equation2"/>
    <dgm:cxn modelId="{163F2274-05E4-43E3-9B9F-F7365D45C1B3}" srcId="{F04D6508-6CD9-4640-B470-820B69227427}" destId="{767895D7-5846-4356-8DAB-83201904E9D4}" srcOrd="1" destOrd="0" parTransId="{EE9B35FA-A249-4086-A2E7-A1D257C57383}" sibTransId="{2554F243-FF62-44F8-9C78-DECC89CAB534}"/>
    <dgm:cxn modelId="{89EC464C-61A2-4213-ABB5-E81A0BA17ECF}" type="presParOf" srcId="{69581245-37B1-4E45-942B-14F498BA53FE}" destId="{D5F9385C-EF54-4843-9E99-DC96C7CBCE3B}" srcOrd="0" destOrd="0" presId="urn:microsoft.com/office/officeart/2005/8/layout/equation2"/>
    <dgm:cxn modelId="{B655DE22-2C38-4C85-815F-6C642B42D059}" type="presParOf" srcId="{D5F9385C-EF54-4843-9E99-DC96C7CBCE3B}" destId="{D4F4D0A2-C05E-45AB-9180-A399986867AD}" srcOrd="0" destOrd="0" presId="urn:microsoft.com/office/officeart/2005/8/layout/equation2"/>
    <dgm:cxn modelId="{655B65BF-3EA0-4CAD-B664-AAF141950BE1}" type="presParOf" srcId="{D5F9385C-EF54-4843-9E99-DC96C7CBCE3B}" destId="{27BD5F55-9FFD-4AB5-90EF-EAE71105359E}" srcOrd="1" destOrd="0" presId="urn:microsoft.com/office/officeart/2005/8/layout/equation2"/>
    <dgm:cxn modelId="{DD3F11BD-2AC4-4365-AC56-477369CD8E3B}" type="presParOf" srcId="{D5F9385C-EF54-4843-9E99-DC96C7CBCE3B}" destId="{95B39CA1-075A-4468-AB75-87149731765B}" srcOrd="2" destOrd="0" presId="urn:microsoft.com/office/officeart/2005/8/layout/equation2"/>
    <dgm:cxn modelId="{B4751A98-FA6A-4CDF-8815-E24AE2968DF5}" type="presParOf" srcId="{D5F9385C-EF54-4843-9E99-DC96C7CBCE3B}" destId="{CD726AC3-340D-4577-A77B-3DDF9740D49C}" srcOrd="3" destOrd="0" presId="urn:microsoft.com/office/officeart/2005/8/layout/equation2"/>
    <dgm:cxn modelId="{28E6940F-41E1-40E0-A335-6A3CC25CF695}" type="presParOf" srcId="{D5F9385C-EF54-4843-9E99-DC96C7CBCE3B}" destId="{0FA44B67-0D44-4461-8660-22144984064E}" srcOrd="4" destOrd="0" presId="urn:microsoft.com/office/officeart/2005/8/layout/equation2"/>
    <dgm:cxn modelId="{5124B127-99E5-494C-A765-B878775E8067}" type="presParOf" srcId="{69581245-37B1-4E45-942B-14F498BA53FE}" destId="{1609A433-C0A7-46C5-9610-3F590E9289AA}" srcOrd="1" destOrd="0" presId="urn:microsoft.com/office/officeart/2005/8/layout/equation2"/>
    <dgm:cxn modelId="{8BFC8070-F210-4789-80E3-2FF2AFBB4CA4}" type="presParOf" srcId="{1609A433-C0A7-46C5-9610-3F590E9289AA}" destId="{BDDB12A3-A2B9-464C-B5EB-C54D7712418E}" srcOrd="0" destOrd="0" presId="urn:microsoft.com/office/officeart/2005/8/layout/equation2"/>
    <dgm:cxn modelId="{FED0D296-0658-4231-A089-5382A7DD0DB2}" type="presParOf" srcId="{69581245-37B1-4E45-942B-14F498BA53FE}" destId="{FCB29D86-B06C-42C3-85E3-1197097D8BAD}" srcOrd="2" destOrd="0" presId="urn:microsoft.com/office/officeart/2005/8/layout/equation2"/>
  </dgm:cxnLst>
  <dgm:bg/>
  <dgm:whole/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F04D6508-6CD9-4640-B470-820B69227427}" type="doc">
      <dgm:prSet loTypeId="urn:microsoft.com/office/officeart/2005/8/layout/equation2" loCatId="process" qsTypeId="urn:microsoft.com/office/officeart/2005/8/quickstyle/simple1" qsCatId="simple" csTypeId="urn:microsoft.com/office/officeart/2005/8/colors/colorful5" csCatId="colorful" phldr="1"/>
      <dgm:spPr/>
    </dgm:pt>
    <dgm:pt modelId="{72D66F61-F681-41F1-8B88-7197E8BF0A76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Областной бюджет 86,9 тыс.рублей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9B7BA6-96E9-46EC-8F4E-C9F9638D91E4}" type="parTrans" cxnId="{7D156E5E-9A69-4915-935C-BEDC09CDE8C0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4E5386-8D9E-403F-BC35-51D3E74873BB}" type="sibTrans" cxnId="{7D156E5E-9A69-4915-935C-BEDC09CDE8C0}">
      <dgm:prSet custT="1"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7895D7-5846-4356-8DAB-83201904E9D4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Местный бюджет 4,2 тыс.рублей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9B35FA-A249-4086-A2E7-A1D257C57383}" type="parTrans" cxnId="{163F2274-05E4-43E3-9B9F-F7365D45C1B3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4F243-FF62-44F8-9C78-DECC89CAB534}" type="sibTrans" cxnId="{163F2274-05E4-43E3-9B9F-F7365D45C1B3}">
      <dgm:prSet custT="1"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CFA3A0-3EA5-446F-BFEA-4E5C00BD9F79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ВСЕГО</a:t>
          </a:r>
        </a:p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86,9 тыс.рублей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8A0790-3F62-4189-9076-371B8F96A92A}" type="parTrans" cxnId="{1717591A-96E4-4C76-8203-07C7255D8E95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68B4DD-8FF3-47B9-9642-C2196227AE8D}" type="sibTrans" cxnId="{1717591A-96E4-4C76-8203-07C7255D8E95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581245-37B1-4E45-942B-14F498BA53FE}" type="pres">
      <dgm:prSet presAssocID="{F04D6508-6CD9-4640-B470-820B69227427}" presName="Name0" presStyleCnt="0">
        <dgm:presLayoutVars>
          <dgm:dir/>
          <dgm:resizeHandles val="exact"/>
        </dgm:presLayoutVars>
      </dgm:prSet>
      <dgm:spPr/>
    </dgm:pt>
    <dgm:pt modelId="{D5F9385C-EF54-4843-9E99-DC96C7CBCE3B}" type="pres">
      <dgm:prSet presAssocID="{F04D6508-6CD9-4640-B470-820B69227427}" presName="vNodes" presStyleCnt="0"/>
      <dgm:spPr/>
    </dgm:pt>
    <dgm:pt modelId="{D4F4D0A2-C05E-45AB-9180-A399986867AD}" type="pres">
      <dgm:prSet presAssocID="{72D66F61-F681-41F1-8B88-7197E8BF0A76}" presName="node" presStyleLbl="node1" presStyleIdx="0" presStyleCnt="3" custScaleX="265615" custScaleY="2000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D5F55-9FFD-4AB5-90EF-EAE71105359E}" type="pres">
      <dgm:prSet presAssocID="{A34E5386-8D9E-403F-BC35-51D3E74873BB}" presName="spacerT" presStyleCnt="0"/>
      <dgm:spPr/>
    </dgm:pt>
    <dgm:pt modelId="{95B39CA1-075A-4468-AB75-87149731765B}" type="pres">
      <dgm:prSet presAssocID="{A34E5386-8D9E-403F-BC35-51D3E74873B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D726AC3-340D-4577-A77B-3DDF9740D49C}" type="pres">
      <dgm:prSet presAssocID="{A34E5386-8D9E-403F-BC35-51D3E74873BB}" presName="spacerB" presStyleCnt="0"/>
      <dgm:spPr/>
    </dgm:pt>
    <dgm:pt modelId="{0FA44B67-0D44-4461-8660-22144984064E}" type="pres">
      <dgm:prSet presAssocID="{767895D7-5846-4356-8DAB-83201904E9D4}" presName="node" presStyleLbl="node1" presStyleIdx="1" presStyleCnt="3" custScaleX="206727" custScaleY="207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9A433-C0A7-46C5-9610-3F590E9289AA}" type="pres">
      <dgm:prSet presAssocID="{F04D6508-6CD9-4640-B470-820B69227427}" presName="sibTransLast" presStyleLbl="sibTrans2D1" presStyleIdx="1" presStyleCnt="2" custScaleX="319848" custScaleY="171970" custLinFactX="-14040" custLinFactNeighborX="-100000" custLinFactNeighborY="-59473"/>
      <dgm:spPr/>
      <dgm:t>
        <a:bodyPr/>
        <a:lstStyle/>
        <a:p>
          <a:endParaRPr lang="ru-RU"/>
        </a:p>
      </dgm:t>
    </dgm:pt>
    <dgm:pt modelId="{BDDB12A3-A2B9-464C-B5EB-C54D7712418E}" type="pres">
      <dgm:prSet presAssocID="{F04D6508-6CD9-4640-B470-820B6922742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CB29D86-B06C-42C3-85E3-1197097D8BAD}" type="pres">
      <dgm:prSet presAssocID="{F04D6508-6CD9-4640-B470-820B69227427}" presName="lastNode" presStyleLbl="node1" presStyleIdx="2" presStyleCnt="3" custScaleX="120754" custScaleY="136494" custLinFactNeighborX="-13112" custLinFactNeighborY="8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6E60A4-2FE7-4203-B708-075E776182F5}" type="presOf" srcId="{767895D7-5846-4356-8DAB-83201904E9D4}" destId="{0FA44B67-0D44-4461-8660-22144984064E}" srcOrd="0" destOrd="0" presId="urn:microsoft.com/office/officeart/2005/8/layout/equation2"/>
    <dgm:cxn modelId="{DD1285D8-4C76-48E9-A473-44C19E8D4CFF}" type="presOf" srcId="{F04D6508-6CD9-4640-B470-820B69227427}" destId="{69581245-37B1-4E45-942B-14F498BA53FE}" srcOrd="0" destOrd="0" presId="urn:microsoft.com/office/officeart/2005/8/layout/equation2"/>
    <dgm:cxn modelId="{D4707A56-874B-4981-BB16-B3AAD7C4B1CB}" type="presOf" srcId="{2554F243-FF62-44F8-9C78-DECC89CAB534}" destId="{1609A433-C0A7-46C5-9610-3F590E9289AA}" srcOrd="0" destOrd="0" presId="urn:microsoft.com/office/officeart/2005/8/layout/equation2"/>
    <dgm:cxn modelId="{7D156E5E-9A69-4915-935C-BEDC09CDE8C0}" srcId="{F04D6508-6CD9-4640-B470-820B69227427}" destId="{72D66F61-F681-41F1-8B88-7197E8BF0A76}" srcOrd="0" destOrd="0" parTransId="{E09B7BA6-96E9-46EC-8F4E-C9F9638D91E4}" sibTransId="{A34E5386-8D9E-403F-BC35-51D3E74873BB}"/>
    <dgm:cxn modelId="{39A2E75C-3C6C-4548-BC3E-EAA3FC2B3062}" type="presOf" srcId="{61CFA3A0-3EA5-446F-BFEA-4E5C00BD9F79}" destId="{FCB29D86-B06C-42C3-85E3-1197097D8BAD}" srcOrd="0" destOrd="0" presId="urn:microsoft.com/office/officeart/2005/8/layout/equation2"/>
    <dgm:cxn modelId="{4B1A8E86-200D-4282-ACB6-128F3BD6B6D5}" type="presOf" srcId="{A34E5386-8D9E-403F-BC35-51D3E74873BB}" destId="{95B39CA1-075A-4468-AB75-87149731765B}" srcOrd="0" destOrd="0" presId="urn:microsoft.com/office/officeart/2005/8/layout/equation2"/>
    <dgm:cxn modelId="{E162B6DB-7A24-4845-B929-4FF6538F2A6E}" type="presOf" srcId="{2554F243-FF62-44F8-9C78-DECC89CAB534}" destId="{BDDB12A3-A2B9-464C-B5EB-C54D7712418E}" srcOrd="1" destOrd="0" presId="urn:microsoft.com/office/officeart/2005/8/layout/equation2"/>
    <dgm:cxn modelId="{1717591A-96E4-4C76-8203-07C7255D8E95}" srcId="{F04D6508-6CD9-4640-B470-820B69227427}" destId="{61CFA3A0-3EA5-446F-BFEA-4E5C00BD9F79}" srcOrd="2" destOrd="0" parTransId="{218A0790-3F62-4189-9076-371B8F96A92A}" sibTransId="{C268B4DD-8FF3-47B9-9642-C2196227AE8D}"/>
    <dgm:cxn modelId="{A0F88A73-0D0A-4545-ABB5-9B363848CD22}" type="presOf" srcId="{72D66F61-F681-41F1-8B88-7197E8BF0A76}" destId="{D4F4D0A2-C05E-45AB-9180-A399986867AD}" srcOrd="0" destOrd="0" presId="urn:microsoft.com/office/officeart/2005/8/layout/equation2"/>
    <dgm:cxn modelId="{163F2274-05E4-43E3-9B9F-F7365D45C1B3}" srcId="{F04D6508-6CD9-4640-B470-820B69227427}" destId="{767895D7-5846-4356-8DAB-83201904E9D4}" srcOrd="1" destOrd="0" parTransId="{EE9B35FA-A249-4086-A2E7-A1D257C57383}" sibTransId="{2554F243-FF62-44F8-9C78-DECC89CAB534}"/>
    <dgm:cxn modelId="{EC35F98C-5491-4F6F-88A7-4E0E0EA22101}" type="presParOf" srcId="{69581245-37B1-4E45-942B-14F498BA53FE}" destId="{D5F9385C-EF54-4843-9E99-DC96C7CBCE3B}" srcOrd="0" destOrd="0" presId="urn:microsoft.com/office/officeart/2005/8/layout/equation2"/>
    <dgm:cxn modelId="{5D176CAC-09A9-475C-8D93-A00D9127DD21}" type="presParOf" srcId="{D5F9385C-EF54-4843-9E99-DC96C7CBCE3B}" destId="{D4F4D0A2-C05E-45AB-9180-A399986867AD}" srcOrd="0" destOrd="0" presId="urn:microsoft.com/office/officeart/2005/8/layout/equation2"/>
    <dgm:cxn modelId="{14ACA98F-F9BC-45F1-95CE-0CD818965334}" type="presParOf" srcId="{D5F9385C-EF54-4843-9E99-DC96C7CBCE3B}" destId="{27BD5F55-9FFD-4AB5-90EF-EAE71105359E}" srcOrd="1" destOrd="0" presId="urn:microsoft.com/office/officeart/2005/8/layout/equation2"/>
    <dgm:cxn modelId="{16D9E3A5-A014-4FEB-8611-4089C228CBC5}" type="presParOf" srcId="{D5F9385C-EF54-4843-9E99-DC96C7CBCE3B}" destId="{95B39CA1-075A-4468-AB75-87149731765B}" srcOrd="2" destOrd="0" presId="urn:microsoft.com/office/officeart/2005/8/layout/equation2"/>
    <dgm:cxn modelId="{1080F3AD-AC6E-4A10-AB2B-6FC90C3A1368}" type="presParOf" srcId="{D5F9385C-EF54-4843-9E99-DC96C7CBCE3B}" destId="{CD726AC3-340D-4577-A77B-3DDF9740D49C}" srcOrd="3" destOrd="0" presId="urn:microsoft.com/office/officeart/2005/8/layout/equation2"/>
    <dgm:cxn modelId="{81DC3150-41C3-40A3-B339-838C31A3F185}" type="presParOf" srcId="{D5F9385C-EF54-4843-9E99-DC96C7CBCE3B}" destId="{0FA44B67-0D44-4461-8660-22144984064E}" srcOrd="4" destOrd="0" presId="urn:microsoft.com/office/officeart/2005/8/layout/equation2"/>
    <dgm:cxn modelId="{26F95167-EB7F-4B65-9DBF-8FDDFD6E81A2}" type="presParOf" srcId="{69581245-37B1-4E45-942B-14F498BA53FE}" destId="{1609A433-C0A7-46C5-9610-3F590E9289AA}" srcOrd="1" destOrd="0" presId="urn:microsoft.com/office/officeart/2005/8/layout/equation2"/>
    <dgm:cxn modelId="{4E954771-84FA-496D-8BAF-EFD49E432F9A}" type="presParOf" srcId="{1609A433-C0A7-46C5-9610-3F590E9289AA}" destId="{BDDB12A3-A2B9-464C-B5EB-C54D7712418E}" srcOrd="0" destOrd="0" presId="urn:microsoft.com/office/officeart/2005/8/layout/equation2"/>
    <dgm:cxn modelId="{0F27732F-154E-4785-805E-4B74B527684B}" type="presParOf" srcId="{69581245-37B1-4E45-942B-14F498BA53FE}" destId="{FCB29D86-B06C-42C3-85E3-1197097D8BAD}" srcOrd="2" destOrd="0" presId="urn:microsoft.com/office/officeart/2005/8/layout/equation2"/>
  </dgm:cxnLst>
  <dgm:bg/>
  <dgm:whole/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E7EB6CF2-5E2C-4F37-BD5D-C9320AA8DA48}" type="doc">
      <dgm:prSet loTypeId="urn:microsoft.com/office/officeart/2005/8/layout/p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9C2E56C-3C10-464A-A681-9BD20C00B781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200"/>
            </a:spcAft>
          </a:pPr>
          <a:r>
            <a:rPr lang="ru-RU" sz="2000" u="none" dirty="0" smtClean="0">
              <a:latin typeface="Times New Roman" pitchFamily="18" charset="0"/>
              <a:cs typeface="Times New Roman" pitchFamily="18" charset="0"/>
            </a:rPr>
            <a:t>Мероприятия по газификации</a:t>
          </a:r>
          <a:r>
            <a:rPr lang="ru-RU" sz="2000" b="1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– 595,2 тыс. рублей</a:t>
          </a:r>
          <a:r>
            <a:rPr lang="ru-RU" sz="2000" u="sng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dirty="0" smtClean="0">
            <a:latin typeface="Times New Roman" pitchFamily="18" charset="0"/>
            <a:cs typeface="Times New Roman" pitchFamily="18" charset="0"/>
          </a:endParaRPr>
        </a:p>
      </dgm:t>
    </dgm:pt>
    <dgm:pt modelId="{5A47A15E-C55B-450B-A734-718884B1602A}" type="sibTrans" cxnId="{01087022-2D4D-4C71-9D7B-D02C08B9BBE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2F947B5-8B5A-4B49-9334-E07666B11837}" type="parTrans" cxnId="{01087022-2D4D-4C71-9D7B-D02C08B9BBE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441BBB5-2B53-4A50-88EB-C311A7E50DA7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000" u="none" dirty="0" smtClean="0">
              <a:latin typeface="Times New Roman" pitchFamily="18" charset="0"/>
              <a:cs typeface="Times New Roman" pitchFamily="18" charset="0"/>
            </a:rPr>
            <a:t>Мероприятия по благоустройству</a:t>
          </a:r>
          <a:r>
            <a:rPr lang="ru-RU" sz="2000" b="1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– 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2890,0 тыс. рублей</a:t>
          </a:r>
          <a:r>
            <a:rPr lang="ru-RU" sz="2000" u="sng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dirty="0" smtClean="0">
            <a:latin typeface="Times New Roman" pitchFamily="18" charset="0"/>
            <a:cs typeface="Times New Roman" pitchFamily="18" charset="0"/>
          </a:endParaRPr>
        </a:p>
      </dgm:t>
    </dgm:pt>
    <dgm:pt modelId="{02CBF34F-07A2-44F6-8FF1-1C1D7DC4EF1F}" type="parTrans" cxnId="{30816343-DE9D-4D3A-BD5C-76D5D02FF88D}">
      <dgm:prSet/>
      <dgm:spPr/>
      <dgm:t>
        <a:bodyPr/>
        <a:lstStyle/>
        <a:p>
          <a:endParaRPr lang="ru-RU"/>
        </a:p>
      </dgm:t>
    </dgm:pt>
    <dgm:pt modelId="{F415C846-41B7-4E06-87D2-993B8970544C}" type="sibTrans" cxnId="{30816343-DE9D-4D3A-BD5C-76D5D02FF88D}">
      <dgm:prSet/>
      <dgm:spPr/>
      <dgm:t>
        <a:bodyPr/>
        <a:lstStyle/>
        <a:p>
          <a:endParaRPr lang="ru-RU"/>
        </a:p>
      </dgm:t>
    </dgm:pt>
    <dgm:pt modelId="{CF727259-3FDE-454D-84EF-816760152F3A}">
      <dgm:prSet phldrT="[Текст]" custT="1"/>
      <dgm:spPr/>
      <dgm:t>
        <a:bodyPr/>
        <a:lstStyle/>
        <a:p>
          <a:pPr algn="ctr"/>
          <a:r>
            <a:rPr lang="ru-RU" sz="2000" u="none" dirty="0" smtClean="0">
              <a:latin typeface="Times New Roman" pitchFamily="18" charset="0"/>
              <a:cs typeface="Times New Roman" pitchFamily="18" charset="0"/>
            </a:rPr>
            <a:t>Мероприятия по ремонту учреждений культуры и памятников</a:t>
          </a:r>
        </a:p>
        <a:p>
          <a:pPr algn="ctr"/>
          <a:r>
            <a:rPr lang="ru-RU" sz="2000" b="1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–  16033,9 тыс. рублей</a:t>
          </a:r>
          <a:r>
            <a:rPr lang="ru-RU" sz="2000" u="sng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dirty="0" smtClean="0">
            <a:latin typeface="Times New Roman" pitchFamily="18" charset="0"/>
            <a:cs typeface="Times New Roman" pitchFamily="18" charset="0"/>
          </a:endParaRPr>
        </a:p>
      </dgm:t>
    </dgm:pt>
    <dgm:pt modelId="{817AEAD6-C312-4A5F-A033-8433C30CD8D3}" type="sibTrans" cxnId="{F98AE8B3-B058-4C19-BD04-A6B565845928}">
      <dgm:prSet/>
      <dgm:spPr/>
      <dgm:t>
        <a:bodyPr/>
        <a:lstStyle/>
        <a:p>
          <a:endParaRPr lang="ru-RU"/>
        </a:p>
      </dgm:t>
    </dgm:pt>
    <dgm:pt modelId="{07B4C7BA-C0E8-4C8B-B658-A7AF423DFC7D}" type="parTrans" cxnId="{F98AE8B3-B058-4C19-BD04-A6B565845928}">
      <dgm:prSet/>
      <dgm:spPr/>
      <dgm:t>
        <a:bodyPr/>
        <a:lstStyle/>
        <a:p>
          <a:endParaRPr lang="ru-RU"/>
        </a:p>
      </dgm:t>
    </dgm:pt>
    <dgm:pt modelId="{862CBA27-E9D3-4F76-AACC-6D9CBA8F60D9}" type="pres">
      <dgm:prSet presAssocID="{E7EB6CF2-5E2C-4F37-BD5D-C9320AA8DA4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79CBD4A-DB27-4831-AF65-E3E1238AB348}" type="pres">
      <dgm:prSet presAssocID="{E7EB6CF2-5E2C-4F37-BD5D-C9320AA8DA48}" presName="bkgdShp" presStyleLbl="alignAccFollowNode1" presStyleIdx="0" presStyleCnt="1"/>
      <dgm:spPr/>
    </dgm:pt>
    <dgm:pt modelId="{23865624-7696-4060-B592-C3F3E35A4175}" type="pres">
      <dgm:prSet presAssocID="{E7EB6CF2-5E2C-4F37-BD5D-C9320AA8DA48}" presName="linComp" presStyleCnt="0"/>
      <dgm:spPr/>
    </dgm:pt>
    <dgm:pt modelId="{DAAAA07C-11D1-44E8-B69A-781EFDD01BF9}" type="pres">
      <dgm:prSet presAssocID="{69C2E56C-3C10-464A-A681-9BD20C00B781}" presName="compNode" presStyleCnt="0"/>
      <dgm:spPr/>
    </dgm:pt>
    <dgm:pt modelId="{C9955416-9AAF-470F-BBE3-F34B6F52A694}" type="pres">
      <dgm:prSet presAssocID="{69C2E56C-3C10-464A-A681-9BD20C00B78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F86D01-3DBB-477A-ADA2-CA7EB3B3581E}" type="pres">
      <dgm:prSet presAssocID="{69C2E56C-3C10-464A-A681-9BD20C00B781}" presName="invisiNode" presStyleLbl="node1" presStyleIdx="0" presStyleCnt="3"/>
      <dgm:spPr/>
    </dgm:pt>
    <dgm:pt modelId="{0E9DC6BC-D3C2-41AA-97F3-31408DF710E0}" type="pres">
      <dgm:prSet presAssocID="{69C2E56C-3C10-464A-A681-9BD20C00B781}" presName="imagNode" presStyleLbl="fgImgPlace1" presStyleIdx="0" presStyleCnt="3"/>
      <dgm:spPr/>
    </dgm:pt>
    <dgm:pt modelId="{A2DA0DEB-EDD0-452D-A7A4-4CEB5D0DC1F2}" type="pres">
      <dgm:prSet presAssocID="{5A47A15E-C55B-450B-A734-718884B1602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E6A9F2E-D62C-4E96-964B-1D29353DD604}" type="pres">
      <dgm:prSet presAssocID="{CF727259-3FDE-454D-84EF-816760152F3A}" presName="compNode" presStyleCnt="0"/>
      <dgm:spPr/>
    </dgm:pt>
    <dgm:pt modelId="{D1ABD654-8B3B-4F48-88C0-963AF2B8722D}" type="pres">
      <dgm:prSet presAssocID="{CF727259-3FDE-454D-84EF-816760152F3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B7ECB7-4830-4E4A-AF14-AEBDC62D5C16}" type="pres">
      <dgm:prSet presAssocID="{CF727259-3FDE-454D-84EF-816760152F3A}" presName="invisiNode" presStyleLbl="node1" presStyleIdx="1" presStyleCnt="3"/>
      <dgm:spPr/>
    </dgm:pt>
    <dgm:pt modelId="{C9806CDE-2048-4820-9E74-05DE86A568BD}" type="pres">
      <dgm:prSet presAssocID="{CF727259-3FDE-454D-84EF-816760152F3A}" presName="imagNode" presStyleLbl="fgImgPlace1" presStyleIdx="1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BCCF9B5-55A3-44E2-B10B-A4B60915995B}" type="pres">
      <dgm:prSet presAssocID="{817AEAD6-C312-4A5F-A033-8433C30CD8D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3F67B31-42CC-44D0-8844-B29443C83C67}" type="pres">
      <dgm:prSet presAssocID="{5441BBB5-2B53-4A50-88EB-C311A7E50DA7}" presName="compNode" presStyleCnt="0"/>
      <dgm:spPr/>
    </dgm:pt>
    <dgm:pt modelId="{5DD78AF5-3E37-4FCD-8B41-F1D434A71BB5}" type="pres">
      <dgm:prSet presAssocID="{5441BBB5-2B53-4A50-88EB-C311A7E50DA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E2A897-A57C-4DC0-9ACB-99A034CEA9F0}" type="pres">
      <dgm:prSet presAssocID="{5441BBB5-2B53-4A50-88EB-C311A7E50DA7}" presName="invisiNode" presStyleLbl="node1" presStyleIdx="2" presStyleCnt="3"/>
      <dgm:spPr/>
    </dgm:pt>
    <dgm:pt modelId="{D1AD3044-54C6-47D0-A504-4E68180165B3}" type="pres">
      <dgm:prSet presAssocID="{5441BBB5-2B53-4A50-88EB-C311A7E50DA7}" presName="imagNode" presStyleLbl="fgImgPlace1" presStyleIdx="2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CE955FDA-C8BD-48C0-9759-4A50BF17E8E3}" type="presOf" srcId="{E7EB6CF2-5E2C-4F37-BD5D-C9320AA8DA48}" destId="{862CBA27-E9D3-4F76-AACC-6D9CBA8F60D9}" srcOrd="0" destOrd="0" presId="urn:microsoft.com/office/officeart/2005/8/layout/pList2"/>
    <dgm:cxn modelId="{3065F675-D6C8-4A5E-9E4A-7BE237E29878}" type="presOf" srcId="{69C2E56C-3C10-464A-A681-9BD20C00B781}" destId="{C9955416-9AAF-470F-BBE3-F34B6F52A694}" srcOrd="0" destOrd="0" presId="urn:microsoft.com/office/officeart/2005/8/layout/pList2"/>
    <dgm:cxn modelId="{9FE1F0BA-E5B4-4634-B636-F0889A06DFAF}" type="presOf" srcId="{CF727259-3FDE-454D-84EF-816760152F3A}" destId="{D1ABD654-8B3B-4F48-88C0-963AF2B8722D}" srcOrd="0" destOrd="0" presId="urn:microsoft.com/office/officeart/2005/8/layout/pList2"/>
    <dgm:cxn modelId="{F98AE8B3-B058-4C19-BD04-A6B565845928}" srcId="{E7EB6CF2-5E2C-4F37-BD5D-C9320AA8DA48}" destId="{CF727259-3FDE-454D-84EF-816760152F3A}" srcOrd="1" destOrd="0" parTransId="{07B4C7BA-C0E8-4C8B-B658-A7AF423DFC7D}" sibTransId="{817AEAD6-C312-4A5F-A033-8433C30CD8D3}"/>
    <dgm:cxn modelId="{EEAEE9C3-E8E6-4017-9989-3A01DC8F88EC}" type="presOf" srcId="{5441BBB5-2B53-4A50-88EB-C311A7E50DA7}" destId="{5DD78AF5-3E37-4FCD-8B41-F1D434A71BB5}" srcOrd="0" destOrd="0" presId="urn:microsoft.com/office/officeart/2005/8/layout/pList2"/>
    <dgm:cxn modelId="{01087022-2D4D-4C71-9D7B-D02C08B9BBE3}" srcId="{E7EB6CF2-5E2C-4F37-BD5D-C9320AA8DA48}" destId="{69C2E56C-3C10-464A-A681-9BD20C00B781}" srcOrd="0" destOrd="0" parTransId="{52F947B5-8B5A-4B49-9334-E07666B11837}" sibTransId="{5A47A15E-C55B-450B-A734-718884B1602A}"/>
    <dgm:cxn modelId="{30816343-DE9D-4D3A-BD5C-76D5D02FF88D}" srcId="{E7EB6CF2-5E2C-4F37-BD5D-C9320AA8DA48}" destId="{5441BBB5-2B53-4A50-88EB-C311A7E50DA7}" srcOrd="2" destOrd="0" parTransId="{02CBF34F-07A2-44F6-8FF1-1C1D7DC4EF1F}" sibTransId="{F415C846-41B7-4E06-87D2-993B8970544C}"/>
    <dgm:cxn modelId="{4D67C324-C337-4BD2-9C90-AF228A8B7282}" type="presOf" srcId="{817AEAD6-C312-4A5F-A033-8433C30CD8D3}" destId="{6BCCF9B5-55A3-44E2-B10B-A4B60915995B}" srcOrd="0" destOrd="0" presId="urn:microsoft.com/office/officeart/2005/8/layout/pList2"/>
    <dgm:cxn modelId="{E8E14118-13F7-4F44-BA04-0F52B4CD583C}" type="presOf" srcId="{5A47A15E-C55B-450B-A734-718884B1602A}" destId="{A2DA0DEB-EDD0-452D-A7A4-4CEB5D0DC1F2}" srcOrd="0" destOrd="0" presId="urn:microsoft.com/office/officeart/2005/8/layout/pList2"/>
    <dgm:cxn modelId="{3A0D84B7-A6BF-439D-B512-9A3002F7B6B4}" type="presParOf" srcId="{862CBA27-E9D3-4F76-AACC-6D9CBA8F60D9}" destId="{679CBD4A-DB27-4831-AF65-E3E1238AB348}" srcOrd="0" destOrd="0" presId="urn:microsoft.com/office/officeart/2005/8/layout/pList2"/>
    <dgm:cxn modelId="{AA0FA218-7C0E-4F30-BDA0-71E0C7B1F275}" type="presParOf" srcId="{862CBA27-E9D3-4F76-AACC-6D9CBA8F60D9}" destId="{23865624-7696-4060-B592-C3F3E35A4175}" srcOrd="1" destOrd="0" presId="urn:microsoft.com/office/officeart/2005/8/layout/pList2"/>
    <dgm:cxn modelId="{C5CC46DC-06AF-4F48-9D97-FDBC201B9129}" type="presParOf" srcId="{23865624-7696-4060-B592-C3F3E35A4175}" destId="{DAAAA07C-11D1-44E8-B69A-781EFDD01BF9}" srcOrd="0" destOrd="0" presId="urn:microsoft.com/office/officeart/2005/8/layout/pList2"/>
    <dgm:cxn modelId="{19F578DF-DA3E-4222-850C-A560AF4547BA}" type="presParOf" srcId="{DAAAA07C-11D1-44E8-B69A-781EFDD01BF9}" destId="{C9955416-9AAF-470F-BBE3-F34B6F52A694}" srcOrd="0" destOrd="0" presId="urn:microsoft.com/office/officeart/2005/8/layout/pList2"/>
    <dgm:cxn modelId="{B9E7A3F0-A4EB-4ED4-BD26-62964DDE2FED}" type="presParOf" srcId="{DAAAA07C-11D1-44E8-B69A-781EFDD01BF9}" destId="{B3F86D01-3DBB-477A-ADA2-CA7EB3B3581E}" srcOrd="1" destOrd="0" presId="urn:microsoft.com/office/officeart/2005/8/layout/pList2"/>
    <dgm:cxn modelId="{1D9CDA19-E3F0-4FEF-BD9C-AA5928E4BDD2}" type="presParOf" srcId="{DAAAA07C-11D1-44E8-B69A-781EFDD01BF9}" destId="{0E9DC6BC-D3C2-41AA-97F3-31408DF710E0}" srcOrd="2" destOrd="0" presId="urn:microsoft.com/office/officeart/2005/8/layout/pList2"/>
    <dgm:cxn modelId="{C0EB1352-AB93-4868-980F-AB7B89BFB475}" type="presParOf" srcId="{23865624-7696-4060-B592-C3F3E35A4175}" destId="{A2DA0DEB-EDD0-452D-A7A4-4CEB5D0DC1F2}" srcOrd="1" destOrd="0" presId="urn:microsoft.com/office/officeart/2005/8/layout/pList2"/>
    <dgm:cxn modelId="{9273E270-4859-409C-9C1A-74055958C45F}" type="presParOf" srcId="{23865624-7696-4060-B592-C3F3E35A4175}" destId="{4E6A9F2E-D62C-4E96-964B-1D29353DD604}" srcOrd="2" destOrd="0" presId="urn:microsoft.com/office/officeart/2005/8/layout/pList2"/>
    <dgm:cxn modelId="{6F41F841-0876-4063-B4F3-32FAF8294373}" type="presParOf" srcId="{4E6A9F2E-D62C-4E96-964B-1D29353DD604}" destId="{D1ABD654-8B3B-4F48-88C0-963AF2B8722D}" srcOrd="0" destOrd="0" presId="urn:microsoft.com/office/officeart/2005/8/layout/pList2"/>
    <dgm:cxn modelId="{77DFC219-EFEF-4619-A4A5-BF09AEE19E22}" type="presParOf" srcId="{4E6A9F2E-D62C-4E96-964B-1D29353DD604}" destId="{C3B7ECB7-4830-4E4A-AF14-AEBDC62D5C16}" srcOrd="1" destOrd="0" presId="urn:microsoft.com/office/officeart/2005/8/layout/pList2"/>
    <dgm:cxn modelId="{7C25DECB-C52B-44E7-95EA-667EFE681F4C}" type="presParOf" srcId="{4E6A9F2E-D62C-4E96-964B-1D29353DD604}" destId="{C9806CDE-2048-4820-9E74-05DE86A568BD}" srcOrd="2" destOrd="0" presId="urn:microsoft.com/office/officeart/2005/8/layout/pList2"/>
    <dgm:cxn modelId="{5ED3C3D3-A197-4F3B-8A88-B0AF2AC59D27}" type="presParOf" srcId="{23865624-7696-4060-B592-C3F3E35A4175}" destId="{6BCCF9B5-55A3-44E2-B10B-A4B60915995B}" srcOrd="3" destOrd="0" presId="urn:microsoft.com/office/officeart/2005/8/layout/pList2"/>
    <dgm:cxn modelId="{CCD4E8F5-D0D2-4F2A-A1EF-51C854B1A741}" type="presParOf" srcId="{23865624-7696-4060-B592-C3F3E35A4175}" destId="{B3F67B31-42CC-44D0-8844-B29443C83C67}" srcOrd="4" destOrd="0" presId="urn:microsoft.com/office/officeart/2005/8/layout/pList2"/>
    <dgm:cxn modelId="{0A0F5608-3BCD-4192-B0F4-42BF7CA7464C}" type="presParOf" srcId="{B3F67B31-42CC-44D0-8844-B29443C83C67}" destId="{5DD78AF5-3E37-4FCD-8B41-F1D434A71BB5}" srcOrd="0" destOrd="0" presId="urn:microsoft.com/office/officeart/2005/8/layout/pList2"/>
    <dgm:cxn modelId="{C13A3CEE-1FD1-4C6B-82F1-203477F0EDBD}" type="presParOf" srcId="{B3F67B31-42CC-44D0-8844-B29443C83C67}" destId="{25E2A897-A57C-4DC0-9ACB-99A034CEA9F0}" srcOrd="1" destOrd="0" presId="urn:microsoft.com/office/officeart/2005/8/layout/pList2"/>
    <dgm:cxn modelId="{7500773D-516D-49E1-88CE-CE9ECED5295D}" type="presParOf" srcId="{B3F67B31-42CC-44D0-8844-B29443C83C67}" destId="{D1AD3044-54C6-47D0-A504-4E68180165B3}" srcOrd="2" destOrd="0" presId="urn:microsoft.com/office/officeart/2005/8/layout/pList2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E7EB6CF2-5E2C-4F37-BD5D-C9320AA8DA48}" type="doc">
      <dgm:prSet loTypeId="urn:microsoft.com/office/officeart/2005/8/layout/bProcess2" loCatId="process" qsTypeId="urn:microsoft.com/office/officeart/2005/8/quickstyle/simple5" qsCatId="simple" csTypeId="urn:microsoft.com/office/officeart/2005/8/colors/accent3_2" csCatId="accent3" phldr="1"/>
      <dgm:spPr/>
    </dgm:pt>
    <dgm:pt modelId="{69C2E56C-3C10-464A-A681-9BD20C00B781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noFill/>
        <a:ln>
          <a:noFill/>
        </a:ln>
        <a:effectLst>
          <a:softEdge rad="63500"/>
        </a:effectLst>
      </dgm:spPr>
      <dgm:t>
        <a:bodyPr/>
        <a:lstStyle/>
        <a:p>
          <a:pPr>
            <a:lnSpc>
              <a:spcPct val="100000"/>
            </a:lnSpc>
            <a:spcAft>
              <a:spcPts val="200"/>
            </a:spcAft>
          </a:pPr>
          <a:endParaRPr lang="ru-RU" sz="1800" b="1" dirty="0" smtClean="0">
            <a:solidFill>
              <a:schemeClr val="tx2">
                <a:lumMod val="75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100000"/>
            </a:lnSpc>
            <a:spcAft>
              <a:spcPts val="2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Расходы бюджета Орловского района </a:t>
          </a:r>
          <a:r>
            <a:rPr lang="ru-RU" sz="2000" b="1" dirty="0" smtClean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в </a:t>
          </a:r>
          <a:r>
            <a:rPr lang="ru-RU" sz="2000" b="1" dirty="0" smtClean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rPr>
            <a:t>2019 году</a:t>
          </a:r>
          <a:r>
            <a:rPr lang="ru-RU" sz="1800" b="1" dirty="0" smtClean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rPr>
            <a:t> </a:t>
          </a:r>
          <a:r>
            <a:rPr lang="ru-RU" sz="1800" b="1" dirty="0" smtClean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направлены в форме иных межбюджетных трансфертов бюджетам сельских поселений</a:t>
          </a:r>
        </a:p>
        <a:p>
          <a:pPr>
            <a:lnSpc>
              <a:spcPct val="100000"/>
            </a:lnSpc>
            <a:spcAft>
              <a:spcPts val="2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в объеме </a:t>
          </a:r>
          <a:r>
            <a:rPr lang="ru-RU" sz="2000" b="1" dirty="0" smtClean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rPr>
            <a:t>20,0 млн. рублей: </a:t>
          </a:r>
        </a:p>
        <a:p>
          <a:pPr>
            <a:lnSpc>
              <a:spcPct val="100000"/>
            </a:lnSpc>
            <a:spcAft>
              <a:spcPts val="200"/>
            </a:spcAft>
          </a:pPr>
          <a:endParaRPr lang="ru-RU" sz="1800" b="1" dirty="0" smtClean="0">
            <a:ln w="12700">
              <a:noFill/>
              <a:prstDash val="solid"/>
            </a:ln>
            <a:solidFill>
              <a:schemeClr val="tx2">
                <a:lumMod val="75000"/>
              </a:schemeClr>
            </a:solidFill>
            <a:effectLst/>
          </a:endParaRPr>
        </a:p>
      </dgm:t>
    </dgm:pt>
    <dgm:pt modelId="{52F947B5-8B5A-4B49-9334-E07666B11837}" type="parTrans" cxnId="{01087022-2D4D-4C71-9D7B-D02C08B9BBE3}">
      <dgm:prSet/>
      <dgm:spPr/>
      <dgm:t>
        <a:bodyPr/>
        <a:lstStyle/>
        <a:p>
          <a:endParaRPr lang="ru-R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47A15E-C55B-450B-A734-718884B1602A}" type="sibTrans" cxnId="{01087022-2D4D-4C71-9D7B-D02C08B9BBE3}">
      <dgm:prSet/>
      <dgm:spPr/>
      <dgm:t>
        <a:bodyPr/>
        <a:lstStyle/>
        <a:p>
          <a:endParaRPr lang="ru-R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CD9D94F-1FFA-4C55-A98F-7B86EB10B583}" type="pres">
      <dgm:prSet presAssocID="{E7EB6CF2-5E2C-4F37-BD5D-C9320AA8DA48}" presName="diagram" presStyleCnt="0">
        <dgm:presLayoutVars>
          <dgm:dir/>
          <dgm:resizeHandles/>
        </dgm:presLayoutVars>
      </dgm:prSet>
      <dgm:spPr/>
    </dgm:pt>
    <dgm:pt modelId="{2D54C9F7-4595-4C85-B283-E6F4FFB1BD94}" type="pres">
      <dgm:prSet presAssocID="{69C2E56C-3C10-464A-A681-9BD20C00B781}" presName="firstNode" presStyleLbl="node1" presStyleIdx="0" presStyleCnt="1" custScaleX="56263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A786BFC2-7BA9-451D-A618-60FC75121099}" type="presOf" srcId="{E7EB6CF2-5E2C-4F37-BD5D-C9320AA8DA48}" destId="{6CD9D94F-1FFA-4C55-A98F-7B86EB10B583}" srcOrd="0" destOrd="0" presId="urn:microsoft.com/office/officeart/2005/8/layout/bProcess2"/>
    <dgm:cxn modelId="{01087022-2D4D-4C71-9D7B-D02C08B9BBE3}" srcId="{E7EB6CF2-5E2C-4F37-BD5D-C9320AA8DA48}" destId="{69C2E56C-3C10-464A-A681-9BD20C00B781}" srcOrd="0" destOrd="0" parTransId="{52F947B5-8B5A-4B49-9334-E07666B11837}" sibTransId="{5A47A15E-C55B-450B-A734-718884B1602A}"/>
    <dgm:cxn modelId="{1CFFB010-3077-4B5E-A8DA-C0CD2EC9A3CE}" type="presOf" srcId="{69C2E56C-3C10-464A-A681-9BD20C00B781}" destId="{2D54C9F7-4595-4C85-B283-E6F4FFB1BD94}" srcOrd="0" destOrd="0" presId="urn:microsoft.com/office/officeart/2005/8/layout/bProcess2"/>
    <dgm:cxn modelId="{E906BE84-4D96-4A77-879E-1B86E8C80893}" type="presParOf" srcId="{6CD9D94F-1FFA-4C55-A98F-7B86EB10B583}" destId="{2D54C9F7-4595-4C85-B283-E6F4FFB1BD94}" srcOrd="0" destOrd="0" presId="urn:microsoft.com/office/officeart/2005/8/layout/bProcess2"/>
  </dgm:cxnLst>
  <dgm:bg>
    <a:effectLst>
      <a:softEdge rad="127000"/>
    </a:effectLst>
  </dgm:bg>
  <dgm:whole>
    <a:ln>
      <a:noFill/>
    </a:ln>
  </dgm:whole>
  <dgm:extLst>
    <a:ext uri="http://schemas.microsoft.com/office/drawing/2008/diagram">
      <dsp:dataModelExt xmlns=""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ED59A3-ADEA-4041-A1D4-A85B303F7775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8C7251-06D8-48F2-B4D0-8EC82B4B9BA3}">
      <dgm:prSet phldrT="[Текст]" custT="1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0" scaled="1"/>
          <a:tileRect/>
        </a:gradFill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/>
          <a:contourClr>
            <a:schemeClr val="accent1">
              <a:hueOff val="0"/>
              <a:satOff val="0"/>
              <a:lumOff val="0"/>
              <a:alphaOff val="0"/>
              <a:satMod val="115000"/>
            </a:schemeClr>
          </a:contourClr>
        </a:sp3d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2000" b="1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47,1%</a:t>
          </a:r>
          <a:endParaRPr lang="ru-RU" sz="2000" b="1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728D14E4-023A-43BF-98DE-93F54C471D08}" type="parTrans" cxnId="{51A6B3C3-469B-4EFF-A08E-5612490AEFD7}">
      <dgm:prSet/>
      <dgm:spPr/>
      <dgm:t>
        <a:bodyPr/>
        <a:lstStyle/>
        <a:p>
          <a:endParaRPr lang="ru-RU"/>
        </a:p>
      </dgm:t>
    </dgm:pt>
    <dgm:pt modelId="{008C0567-0EC7-48B0-B787-0C179395AFFD}" type="sibTrans" cxnId="{51A6B3C3-469B-4EFF-A08E-5612490AEFD7}">
      <dgm:prSet/>
      <dgm:spPr/>
      <dgm:t>
        <a:bodyPr/>
        <a:lstStyle/>
        <a:p>
          <a:endParaRPr lang="ru-RU"/>
        </a:p>
      </dgm:t>
    </dgm:pt>
    <dgm:pt modelId="{706A57F3-B27C-4DAC-A01B-F8159A1467AE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/>
            <a:t>Развитие образования</a:t>
          </a:r>
          <a:endParaRPr lang="ru-RU" sz="1800" dirty="0"/>
        </a:p>
      </dgm:t>
    </dgm:pt>
    <dgm:pt modelId="{9E21A6D6-DD89-4662-9B34-A76471321CEC}" type="parTrans" cxnId="{AD008095-5346-48E1-99B7-28CD5399E0C9}">
      <dgm:prSet/>
      <dgm:spPr/>
      <dgm:t>
        <a:bodyPr/>
        <a:lstStyle/>
        <a:p>
          <a:endParaRPr lang="ru-RU"/>
        </a:p>
      </dgm:t>
    </dgm:pt>
    <dgm:pt modelId="{A7CC042A-C7BF-4F20-9407-4F7D0C434ED5}" type="sibTrans" cxnId="{AD008095-5346-48E1-99B7-28CD5399E0C9}">
      <dgm:prSet/>
      <dgm:spPr/>
      <dgm:t>
        <a:bodyPr/>
        <a:lstStyle/>
        <a:p>
          <a:endParaRPr lang="ru-RU"/>
        </a:p>
      </dgm:t>
    </dgm:pt>
    <dgm:pt modelId="{E6C30FD1-B02C-4291-8C41-2B1B2A92082D}">
      <dgm:prSet phldrT="[Текст]" custT="1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0" scaled="1"/>
          <a:tileRect/>
        </a:gradFill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/>
          <a:contourClr>
            <a:schemeClr val="accent1">
              <a:hueOff val="0"/>
              <a:satOff val="0"/>
              <a:lumOff val="0"/>
              <a:alphaOff val="0"/>
              <a:satMod val="115000"/>
            </a:schemeClr>
          </a:contourClr>
        </a:sp3d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2000" b="1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28,7%</a:t>
          </a:r>
          <a:endParaRPr lang="ru-RU" sz="2000" b="1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EDEFB771-9A52-44BA-997C-568716250C35}" type="parTrans" cxnId="{86B20FC0-3F68-4F13-B821-4AE909BC33B8}">
      <dgm:prSet/>
      <dgm:spPr/>
      <dgm:t>
        <a:bodyPr/>
        <a:lstStyle/>
        <a:p>
          <a:endParaRPr lang="ru-RU"/>
        </a:p>
      </dgm:t>
    </dgm:pt>
    <dgm:pt modelId="{1ED565B0-B6EE-4F59-8DBD-A3253B8BF6E3}" type="sibTrans" cxnId="{86B20FC0-3F68-4F13-B821-4AE909BC33B8}">
      <dgm:prSet/>
      <dgm:spPr/>
      <dgm:t>
        <a:bodyPr/>
        <a:lstStyle/>
        <a:p>
          <a:endParaRPr lang="ru-RU"/>
        </a:p>
      </dgm:t>
    </dgm:pt>
    <dgm:pt modelId="{F5092A91-60BD-4F18-84F3-6AE64D467103}">
      <dgm:prSet phldrT="[Текст]" custT="1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0" scaled="1"/>
          <a:tileRect/>
        </a:gradFill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/>
          <a:contourClr>
            <a:schemeClr val="accent1">
              <a:hueOff val="0"/>
              <a:satOff val="0"/>
              <a:lumOff val="0"/>
              <a:alphaOff val="0"/>
              <a:satMod val="115000"/>
            </a:schemeClr>
          </a:contourClr>
        </a:sp3d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2000" b="1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2,1%</a:t>
          </a:r>
          <a:endParaRPr lang="ru-RU" sz="2000" b="1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38414988-BE9A-4FD6-B865-633337391834}" type="parTrans" cxnId="{292826C6-CCD3-42D7-B1BA-E013969F9033}">
      <dgm:prSet/>
      <dgm:spPr/>
      <dgm:t>
        <a:bodyPr/>
        <a:lstStyle/>
        <a:p>
          <a:endParaRPr lang="ru-RU"/>
        </a:p>
      </dgm:t>
    </dgm:pt>
    <dgm:pt modelId="{A01C9F27-8F8E-40B5-8AE3-33E44FD0774E}" type="sibTrans" cxnId="{292826C6-CCD3-42D7-B1BA-E013969F9033}">
      <dgm:prSet/>
      <dgm:spPr/>
      <dgm:t>
        <a:bodyPr/>
        <a:lstStyle/>
        <a:p>
          <a:endParaRPr lang="ru-RU"/>
        </a:p>
      </dgm:t>
    </dgm:pt>
    <dgm:pt modelId="{C46423B3-CF25-453F-B2AF-5ABDD3916481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/>
            <a:t>Обеспечение доступным и комфортным жильем</a:t>
          </a:r>
          <a:endParaRPr lang="ru-RU" sz="1800" dirty="0"/>
        </a:p>
      </dgm:t>
    </dgm:pt>
    <dgm:pt modelId="{C6269567-2AC4-4D73-AF40-AEF9D0B21BC4}" type="parTrans" cxnId="{93CCF28E-57FB-438F-8DFA-8FB35220F470}">
      <dgm:prSet/>
      <dgm:spPr/>
      <dgm:t>
        <a:bodyPr/>
        <a:lstStyle/>
        <a:p>
          <a:endParaRPr lang="ru-RU"/>
        </a:p>
      </dgm:t>
    </dgm:pt>
    <dgm:pt modelId="{6F7A22D6-6B46-4FB4-B838-5E4A40730B45}" type="sibTrans" cxnId="{93CCF28E-57FB-438F-8DFA-8FB35220F470}">
      <dgm:prSet/>
      <dgm:spPr/>
      <dgm:t>
        <a:bodyPr/>
        <a:lstStyle/>
        <a:p>
          <a:endParaRPr lang="ru-RU"/>
        </a:p>
      </dgm:t>
    </dgm:pt>
    <dgm:pt modelId="{B56F0772-C80B-46E4-B389-16F7FC478C6A}">
      <dgm:prSet phldrT="[Текст]" custT="1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0" scaled="1"/>
          <a:tileRect/>
        </a:gradFill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/>
          <a:contourClr>
            <a:schemeClr val="accent1">
              <a:hueOff val="0"/>
              <a:satOff val="0"/>
              <a:lumOff val="0"/>
              <a:alphaOff val="0"/>
              <a:satMod val="115000"/>
            </a:schemeClr>
          </a:contourClr>
        </a:sp3d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1300" b="1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0,1%</a:t>
          </a:r>
          <a:endParaRPr lang="ru-RU" sz="1300" b="1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000E0A2B-6233-4A73-AF85-08E2AC608131}" type="parTrans" cxnId="{D4A1134F-67E2-49D0-9BD6-4B3C973CDDDE}">
      <dgm:prSet/>
      <dgm:spPr/>
      <dgm:t>
        <a:bodyPr/>
        <a:lstStyle/>
        <a:p>
          <a:endParaRPr lang="ru-RU"/>
        </a:p>
      </dgm:t>
    </dgm:pt>
    <dgm:pt modelId="{65D7A0DE-E8F2-4226-912A-46DE748FFA9F}" type="sibTrans" cxnId="{D4A1134F-67E2-49D0-9BD6-4B3C973CDDDE}">
      <dgm:prSet/>
      <dgm:spPr/>
      <dgm:t>
        <a:bodyPr/>
        <a:lstStyle/>
        <a:p>
          <a:endParaRPr lang="ru-RU"/>
        </a:p>
      </dgm:t>
    </dgm:pt>
    <dgm:pt modelId="{4E72D466-63A8-42D2-AD30-24DCED222A52}">
      <dgm:prSet phldrT="[Текст]" custT="1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0" scaled="1"/>
          <a:tileRect/>
        </a:gradFill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/>
          <a:contourClr>
            <a:schemeClr val="accent1">
              <a:hueOff val="0"/>
              <a:satOff val="0"/>
              <a:lumOff val="0"/>
              <a:alphaOff val="0"/>
              <a:satMod val="115000"/>
            </a:schemeClr>
          </a:contourClr>
        </a:sp3d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1800" b="1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1,7 %</a:t>
          </a:r>
          <a:endParaRPr lang="ru-RU" sz="1800" b="1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6E250727-A438-445F-82BE-73C67B0114C0}" type="parTrans" cxnId="{14304EA0-5D17-4969-B834-C9B1A201DD0F}">
      <dgm:prSet/>
      <dgm:spPr/>
      <dgm:t>
        <a:bodyPr/>
        <a:lstStyle/>
        <a:p>
          <a:endParaRPr lang="ru-RU"/>
        </a:p>
      </dgm:t>
    </dgm:pt>
    <dgm:pt modelId="{743F82F3-A6EB-41FF-A18B-20F5983375A8}" type="sibTrans" cxnId="{14304EA0-5D17-4969-B834-C9B1A201DD0F}">
      <dgm:prSet/>
      <dgm:spPr/>
      <dgm:t>
        <a:bodyPr/>
        <a:lstStyle/>
        <a:p>
          <a:endParaRPr lang="ru-RU"/>
        </a:p>
      </dgm:t>
    </dgm:pt>
    <dgm:pt modelId="{84DDCB7B-400B-44A9-8338-38500EB0CFE7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/>
            <a:t>Доступная среда</a:t>
          </a:r>
          <a:endParaRPr lang="ru-RU" sz="1800" dirty="0"/>
        </a:p>
      </dgm:t>
    </dgm:pt>
    <dgm:pt modelId="{5078E2A2-584F-412D-A7D6-0B271ECE0BA6}" type="parTrans" cxnId="{357B78FB-7F42-433A-98AD-32088A21E634}">
      <dgm:prSet/>
      <dgm:spPr/>
      <dgm:t>
        <a:bodyPr/>
        <a:lstStyle/>
        <a:p>
          <a:endParaRPr lang="ru-RU"/>
        </a:p>
      </dgm:t>
    </dgm:pt>
    <dgm:pt modelId="{766C318B-FE03-48B5-9B8C-3073EA433B03}" type="sibTrans" cxnId="{357B78FB-7F42-433A-98AD-32088A21E634}">
      <dgm:prSet/>
      <dgm:spPr/>
      <dgm:t>
        <a:bodyPr/>
        <a:lstStyle/>
        <a:p>
          <a:endParaRPr lang="ru-RU"/>
        </a:p>
      </dgm:t>
    </dgm:pt>
    <dgm:pt modelId="{4657FB2E-B688-4359-B1BE-0034D91ABF0B}">
      <dgm:prSet phldrT="[Текст]" custT="1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0" scaled="1"/>
          <a:tileRect/>
        </a:gradFill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/>
          <a:contourClr>
            <a:schemeClr val="accent1">
              <a:hueOff val="0"/>
              <a:satOff val="0"/>
              <a:lumOff val="0"/>
              <a:alphaOff val="0"/>
              <a:satMod val="115000"/>
            </a:schemeClr>
          </a:contourClr>
        </a:sp3d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1800" b="1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7,1%</a:t>
          </a:r>
          <a:endParaRPr lang="ru-RU" sz="1800" b="1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DC563A65-8CEE-4827-8A2B-5012FFB17C2D}" type="parTrans" cxnId="{60469EAD-0992-40E5-AB01-0AFF0484CE54}">
      <dgm:prSet/>
      <dgm:spPr/>
      <dgm:t>
        <a:bodyPr/>
        <a:lstStyle/>
        <a:p>
          <a:endParaRPr lang="ru-RU"/>
        </a:p>
      </dgm:t>
    </dgm:pt>
    <dgm:pt modelId="{1ACE7C55-A83F-4575-A584-43376122A574}" type="sibTrans" cxnId="{60469EAD-0992-40E5-AB01-0AFF0484CE54}">
      <dgm:prSet/>
      <dgm:spPr/>
      <dgm:t>
        <a:bodyPr/>
        <a:lstStyle/>
        <a:p>
          <a:endParaRPr lang="ru-RU"/>
        </a:p>
      </dgm:t>
    </dgm:pt>
    <dgm:pt modelId="{7E458BC2-0142-4969-801E-17E7D59D368D}">
      <dgm:prSet phldrT="[Текст]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0" scaled="1"/>
          <a:tileRect/>
        </a:gradFill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/>
          <a:contourClr>
            <a:schemeClr val="accent1">
              <a:hueOff val="0"/>
              <a:satOff val="0"/>
              <a:lumOff val="0"/>
              <a:alphaOff val="0"/>
              <a:satMod val="115000"/>
            </a:schemeClr>
          </a:contourClr>
        </a:sp3d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b="1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0,1%</a:t>
          </a:r>
          <a:endParaRPr lang="ru-RU" b="1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54F9BCA5-523B-4B43-8D89-16A1EB7AE6CE}" type="parTrans" cxnId="{6536A2D6-1551-4BBF-8543-7042816C2477}">
      <dgm:prSet/>
      <dgm:spPr/>
      <dgm:t>
        <a:bodyPr/>
        <a:lstStyle/>
        <a:p>
          <a:endParaRPr lang="ru-RU"/>
        </a:p>
      </dgm:t>
    </dgm:pt>
    <dgm:pt modelId="{075E4533-4C85-4FE4-8EB8-0DD13139E38C}" type="sibTrans" cxnId="{6536A2D6-1551-4BBF-8543-7042816C2477}">
      <dgm:prSet/>
      <dgm:spPr/>
      <dgm:t>
        <a:bodyPr/>
        <a:lstStyle/>
        <a:p>
          <a:endParaRPr lang="ru-RU"/>
        </a:p>
      </dgm:t>
    </dgm:pt>
    <dgm:pt modelId="{04144CD0-7523-4689-BF48-7B327FE40D25}">
      <dgm:prSet phldrT="[Текст]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0" scaled="1"/>
          <a:tileRect/>
        </a:gradFill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/>
          <a:contourClr>
            <a:schemeClr val="accent1">
              <a:hueOff val="0"/>
              <a:satOff val="0"/>
              <a:lumOff val="0"/>
              <a:alphaOff val="0"/>
              <a:satMod val="115000"/>
            </a:schemeClr>
          </a:contourClr>
        </a:sp3d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b="1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0,1%</a:t>
          </a:r>
          <a:endParaRPr lang="ru-RU" b="1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360729C4-F987-4281-B421-89E64496CEAF}" type="parTrans" cxnId="{7C64500A-33D4-438F-A79F-1C9EE5698512}">
      <dgm:prSet/>
      <dgm:spPr/>
      <dgm:t>
        <a:bodyPr/>
        <a:lstStyle/>
        <a:p>
          <a:endParaRPr lang="ru-RU"/>
        </a:p>
      </dgm:t>
    </dgm:pt>
    <dgm:pt modelId="{779795D4-05FA-4CD4-92F9-972B201E2805}" type="sibTrans" cxnId="{7C64500A-33D4-438F-A79F-1C9EE5698512}">
      <dgm:prSet/>
      <dgm:spPr/>
      <dgm:t>
        <a:bodyPr/>
        <a:lstStyle/>
        <a:p>
          <a:endParaRPr lang="ru-RU"/>
        </a:p>
      </dgm:t>
    </dgm:pt>
    <dgm:pt modelId="{1B9B1BA7-1C45-4178-83AB-C8548E11D468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/>
            <a:t>Социальная поддержка граждан</a:t>
          </a:r>
          <a:endParaRPr lang="ru-RU" sz="1800" dirty="0"/>
        </a:p>
      </dgm:t>
    </dgm:pt>
    <dgm:pt modelId="{C2A87E6E-0E45-4BDC-97D0-2DE8CB6CA983}" type="parTrans" cxnId="{9A1410F0-223D-464E-BF33-CB7179229DCC}">
      <dgm:prSet/>
      <dgm:spPr/>
      <dgm:t>
        <a:bodyPr/>
        <a:lstStyle/>
        <a:p>
          <a:endParaRPr lang="ru-RU"/>
        </a:p>
      </dgm:t>
    </dgm:pt>
    <dgm:pt modelId="{2F8193BE-1AA4-4167-BADB-9D0A638BE1A4}" type="sibTrans" cxnId="{9A1410F0-223D-464E-BF33-CB7179229DCC}">
      <dgm:prSet/>
      <dgm:spPr/>
      <dgm:t>
        <a:bodyPr/>
        <a:lstStyle/>
        <a:p>
          <a:endParaRPr lang="ru-RU"/>
        </a:p>
      </dgm:t>
    </dgm:pt>
    <dgm:pt modelId="{CC2EF2C2-B9BC-4DBA-B869-A60A4B5C1544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/>
            <a:t>Развитие физической культуры и спорта</a:t>
          </a:r>
          <a:endParaRPr lang="ru-RU" sz="1800" dirty="0"/>
        </a:p>
      </dgm:t>
    </dgm:pt>
    <dgm:pt modelId="{B3E6D4A9-3B6D-4A11-A180-5D453C5DCAE4}" type="parTrans" cxnId="{BF084BEF-C298-49DB-B9AE-008212C5876E}">
      <dgm:prSet/>
      <dgm:spPr/>
      <dgm:t>
        <a:bodyPr/>
        <a:lstStyle/>
        <a:p>
          <a:endParaRPr lang="ru-RU"/>
        </a:p>
      </dgm:t>
    </dgm:pt>
    <dgm:pt modelId="{52A372AD-69CC-426A-9311-2FFE01444FA6}" type="sibTrans" cxnId="{BF084BEF-C298-49DB-B9AE-008212C5876E}">
      <dgm:prSet/>
      <dgm:spPr/>
      <dgm:t>
        <a:bodyPr/>
        <a:lstStyle/>
        <a:p>
          <a:endParaRPr lang="ru-RU"/>
        </a:p>
      </dgm:t>
    </dgm:pt>
    <dgm:pt modelId="{8299F573-740F-4637-9BDC-2A20D6FA788A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l"/>
          <a:r>
            <a:rPr lang="ru-RU" sz="1800" dirty="0" smtClean="0"/>
            <a:t>Развитие здравоохранения </a:t>
          </a:r>
          <a:endParaRPr lang="ru-RU" sz="1800" dirty="0"/>
        </a:p>
      </dgm:t>
    </dgm:pt>
    <dgm:pt modelId="{6E601B9F-9FCA-402B-9BC6-E893E8C660DE}" type="parTrans" cxnId="{B5E4EE0F-010A-43D5-A2B4-0794AC68299B}">
      <dgm:prSet/>
      <dgm:spPr/>
      <dgm:t>
        <a:bodyPr/>
        <a:lstStyle/>
        <a:p>
          <a:endParaRPr lang="ru-RU"/>
        </a:p>
      </dgm:t>
    </dgm:pt>
    <dgm:pt modelId="{86B54037-2A6F-4EED-82BC-01B0B1611F0A}" type="sibTrans" cxnId="{B5E4EE0F-010A-43D5-A2B4-0794AC68299B}">
      <dgm:prSet/>
      <dgm:spPr/>
      <dgm:t>
        <a:bodyPr/>
        <a:lstStyle/>
        <a:p>
          <a:endParaRPr lang="ru-RU"/>
        </a:p>
      </dgm:t>
    </dgm:pt>
    <dgm:pt modelId="{36BC8473-1BD7-4650-BE89-E12F37381DE1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/>
            <a:t>Развитие культуры и туризма</a:t>
          </a:r>
          <a:endParaRPr lang="ru-RU" sz="1800" dirty="0"/>
        </a:p>
      </dgm:t>
    </dgm:pt>
    <dgm:pt modelId="{D538AA4F-181C-45BE-85E6-492999476C60}" type="parTrans" cxnId="{8B4D2EB6-9C43-4F18-ACA8-228D1AC93DC0}">
      <dgm:prSet/>
      <dgm:spPr/>
      <dgm:t>
        <a:bodyPr/>
        <a:lstStyle/>
        <a:p>
          <a:endParaRPr lang="ru-RU"/>
        </a:p>
      </dgm:t>
    </dgm:pt>
    <dgm:pt modelId="{CCB0C484-0D8F-451A-B09A-A6C4B2376841}" type="sibTrans" cxnId="{8B4D2EB6-9C43-4F18-ACA8-228D1AC93DC0}">
      <dgm:prSet/>
      <dgm:spPr/>
      <dgm:t>
        <a:bodyPr/>
        <a:lstStyle/>
        <a:p>
          <a:endParaRPr lang="ru-RU"/>
        </a:p>
      </dgm:t>
    </dgm:pt>
    <dgm:pt modelId="{769CC4C5-6D0D-4A86-BDAD-F4F263AC25BC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/>
            <a:t>Поддержка казачьих обществ</a:t>
          </a:r>
          <a:endParaRPr lang="ru-RU" sz="1800" dirty="0"/>
        </a:p>
      </dgm:t>
    </dgm:pt>
    <dgm:pt modelId="{6163DDF9-E3F1-4F66-AE2D-1161E9E08830}" type="parTrans" cxnId="{FAB82C8A-1766-4FFD-962A-9B1E5958A413}">
      <dgm:prSet/>
      <dgm:spPr/>
      <dgm:t>
        <a:bodyPr/>
        <a:lstStyle/>
        <a:p>
          <a:endParaRPr lang="ru-RU"/>
        </a:p>
      </dgm:t>
    </dgm:pt>
    <dgm:pt modelId="{26C00181-4159-4F18-A966-0855A54EF9B5}" type="sibTrans" cxnId="{FAB82C8A-1766-4FFD-962A-9B1E5958A413}">
      <dgm:prSet/>
      <dgm:spPr/>
      <dgm:t>
        <a:bodyPr/>
        <a:lstStyle/>
        <a:p>
          <a:endParaRPr lang="ru-RU"/>
        </a:p>
      </dgm:t>
    </dgm:pt>
    <dgm:pt modelId="{CF621198-01AB-40C4-A429-B96D4E8346C7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/>
            <a:t>Молодежь Орловского района</a:t>
          </a:r>
          <a:endParaRPr lang="ru-RU" sz="1800" dirty="0"/>
        </a:p>
      </dgm:t>
    </dgm:pt>
    <dgm:pt modelId="{12087283-5F54-4D6E-A79D-4CB298856231}" type="parTrans" cxnId="{3492FC6F-84A7-4912-8E6D-BFCB44E0EEE6}">
      <dgm:prSet/>
      <dgm:spPr/>
      <dgm:t>
        <a:bodyPr/>
        <a:lstStyle/>
        <a:p>
          <a:endParaRPr lang="ru-RU"/>
        </a:p>
      </dgm:t>
    </dgm:pt>
    <dgm:pt modelId="{AF9AC287-FA27-4C1E-8DAB-E9AD95291782}" type="sibTrans" cxnId="{3492FC6F-84A7-4912-8E6D-BFCB44E0EEE6}">
      <dgm:prSet/>
      <dgm:spPr/>
      <dgm:t>
        <a:bodyPr/>
        <a:lstStyle/>
        <a:p>
          <a:endParaRPr lang="ru-RU"/>
        </a:p>
      </dgm:t>
    </dgm:pt>
    <dgm:pt modelId="{9C5A400D-E8C8-493C-BBE9-998C0DC60979}">
      <dgm:prSet phldrT="[Текст]" custT="1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0" scaled="1"/>
          <a:tileRect/>
        </a:gradFill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/>
          <a:contourClr>
            <a:schemeClr val="accent1">
              <a:hueOff val="0"/>
              <a:satOff val="0"/>
              <a:lumOff val="0"/>
              <a:alphaOff val="0"/>
              <a:satMod val="115000"/>
            </a:schemeClr>
          </a:contourClr>
        </a:sp3d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1400" b="1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0,5%</a:t>
          </a:r>
          <a:endParaRPr lang="ru-RU" sz="1400" b="1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10322C51-EC0D-41CA-B387-47D18D1D4DEA}" type="sibTrans" cxnId="{FF48D9AC-CCA5-487C-BD83-C91835A1EBC9}">
      <dgm:prSet/>
      <dgm:spPr/>
      <dgm:t>
        <a:bodyPr/>
        <a:lstStyle/>
        <a:p>
          <a:endParaRPr lang="ru-RU"/>
        </a:p>
      </dgm:t>
    </dgm:pt>
    <dgm:pt modelId="{4DB3AAF0-DE86-4E7E-A2FA-08DE0EE66065}" type="parTrans" cxnId="{FF48D9AC-CCA5-487C-BD83-C91835A1EBC9}">
      <dgm:prSet/>
      <dgm:spPr/>
      <dgm:t>
        <a:bodyPr/>
        <a:lstStyle/>
        <a:p>
          <a:endParaRPr lang="ru-RU"/>
        </a:p>
      </dgm:t>
    </dgm:pt>
    <dgm:pt modelId="{098292A0-9CE6-4B0A-A6BD-1C831165BCB3}" type="pres">
      <dgm:prSet presAssocID="{19ED59A3-ADEA-4041-A1D4-A85B303F777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00BD35-DDBE-4BF1-A926-3133834EBBD4}" type="pres">
      <dgm:prSet presAssocID="{FA8C7251-06D8-48F2-B4D0-8EC82B4B9BA3}" presName="linNode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A9D3FE47-16CF-42CE-8B59-251C5C3E142F}" type="pres">
      <dgm:prSet presAssocID="{FA8C7251-06D8-48F2-B4D0-8EC82B4B9BA3}" presName="parentText" presStyleLbl="node1" presStyleIdx="0" presStyleCnt="9" custScaleX="18810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C1C02A-8AEA-47D9-9D62-32D15E45D56E}" type="pres">
      <dgm:prSet presAssocID="{FA8C7251-06D8-48F2-B4D0-8EC82B4B9BA3}" presName="descendantText" presStyleLbl="alignAccFollow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27028C-82BE-439A-8049-B1C3F06F6D56}" type="pres">
      <dgm:prSet presAssocID="{008C0567-0EC7-48B0-B787-0C179395AFFD}" presName="sp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C4A36254-71E2-420D-BAA6-4009BCE887DB}" type="pres">
      <dgm:prSet presAssocID="{E6C30FD1-B02C-4291-8C41-2B1B2A92082D}" presName="linNode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15AA21BB-D49C-4EBF-84E0-269F0EBBCEF0}" type="pres">
      <dgm:prSet presAssocID="{E6C30FD1-B02C-4291-8C41-2B1B2A92082D}" presName="parentText" presStyleLbl="node1" presStyleIdx="1" presStyleCnt="9" custScaleX="15317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6D423-120C-40D7-AEDE-67551DAE5BAA}" type="pres">
      <dgm:prSet presAssocID="{E6C30FD1-B02C-4291-8C41-2B1B2A92082D}" presName="descendantText" presStyleLbl="alignAccFollow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BC54F6-96B4-43D7-8689-8349A0BFA246}" type="pres">
      <dgm:prSet presAssocID="{1ED565B0-B6EE-4F59-8DBD-A3253B8BF6E3}" presName="sp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FF0ABDD4-05D0-4147-9807-65E9335FE99A}" type="pres">
      <dgm:prSet presAssocID="{F5092A91-60BD-4F18-84F3-6AE64D467103}" presName="linNode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F4C254A7-140A-4F5F-A0A3-4F3E35F5AC74}" type="pres">
      <dgm:prSet presAssocID="{F5092A91-60BD-4F18-84F3-6AE64D467103}" presName="parentText" presStyleLbl="node1" presStyleIdx="2" presStyleCnt="9" custScaleX="66567" custLinFactNeighborX="-728" custLinFactNeighborY="7334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0735FC-93D9-4013-B9A2-3E9A0A603290}" type="pres">
      <dgm:prSet presAssocID="{F5092A91-60BD-4F18-84F3-6AE64D467103}" presName="descendantText" presStyleLbl="alignAccFollowNode1" presStyleIdx="2" presStyleCnt="9" custScaleX="119259" custLinFactY="2838" custLinFactNeighborX="-171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7E1B8F-1D9F-4FE7-8376-92551BEB86E8}" type="pres">
      <dgm:prSet presAssocID="{A01C9F27-8F8E-40B5-8AE3-33E44FD0774E}" presName="sp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BA9E960A-5027-4144-BB3E-AF36E517926E}" type="pres">
      <dgm:prSet presAssocID="{B56F0772-C80B-46E4-B389-16F7FC478C6A}" presName="linNode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780C659A-4688-443D-B475-F2BAF582BA8A}" type="pres">
      <dgm:prSet presAssocID="{B56F0772-C80B-46E4-B389-16F7FC478C6A}" presName="parentText" presStyleLbl="node1" presStyleIdx="3" presStyleCnt="9" custScaleX="26360" custLinFactY="100000" custLinFactNeighborX="1926" custLinFactNeighborY="16090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540A64-0B20-426E-BE2A-034346152E66}" type="pres">
      <dgm:prSet presAssocID="{B56F0772-C80B-46E4-B389-16F7FC478C6A}" presName="descendantText" presStyleLbl="alignAccFollowNode1" presStyleIdx="3" presStyleCnt="9" custScaleX="173321" custScaleY="128335" custLinFactY="133529" custLinFactNeighborX="1963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C4EC3F-73A4-4959-BD1A-AFF6FB4356FB}" type="pres">
      <dgm:prSet presAssocID="{65D7A0DE-E8F2-4226-912A-46DE748FFA9F}" presName="sp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4E445F34-C338-46F0-981D-562B0642CD16}" type="pres">
      <dgm:prSet presAssocID="{4E72D466-63A8-42D2-AD30-24DCED222A52}" presName="linNode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32EC57A6-DC7D-47D0-91EF-84FFE75C5D03}" type="pres">
      <dgm:prSet presAssocID="{4E72D466-63A8-42D2-AD30-24DCED222A52}" presName="parentText" presStyleLbl="node1" presStyleIdx="4" presStyleCnt="9" custScaleX="51947" custScaleY="89593" custLinFactNeighborX="-808" custLinFactNeighborY="-3711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EF25E3-E99D-4813-9104-6DFD8B87DE8A}" type="pres">
      <dgm:prSet presAssocID="{4E72D466-63A8-42D2-AD30-24DCED222A52}" presName="descendantText" presStyleLbl="alignAccFollowNode1" presStyleIdx="4" presStyleCnt="9" custScaleX="144856" custLinFactNeighborX="-3519" custLinFactNeighborY="-553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8D1A6B-5A22-4577-A9E1-56FD92D46CD6}" type="pres">
      <dgm:prSet presAssocID="{743F82F3-A6EB-41FF-A18B-20F5983375A8}" presName="sp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208F0475-750B-4EAE-BC5D-2571CE734E76}" type="pres">
      <dgm:prSet presAssocID="{4657FB2E-B688-4359-B1BE-0034D91ABF0B}" presName="linNode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FA541908-D030-4D4B-99AE-051C768408CD}" type="pres">
      <dgm:prSet presAssocID="{4657FB2E-B688-4359-B1BE-0034D91ABF0B}" presName="parentText" presStyleLbl="node1" presStyleIdx="5" presStyleCnt="9" custScaleX="174411" custLinFactY="-129838" custLinFactNeighborX="929" custLinFactNeighborY="-2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E2D1D2-DCE4-41CC-9631-887A98F4870B}" type="pres">
      <dgm:prSet presAssocID="{4657FB2E-B688-4359-B1BE-0034D91ABF0B}" presName="descendantText" presStyleLbl="alignAccFollowNode1" presStyleIdx="5" presStyleCnt="9" custScaleX="143859" custScaleY="120491" custLinFactY="-200000" custLinFactNeighborX="-1263" custLinFactNeighborY="-2145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0AA357-4AA0-4675-B535-213E3AD9351B}" type="pres">
      <dgm:prSet presAssocID="{1ACE7C55-A83F-4575-A584-43376122A574}" presName="sp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1834B25E-59F8-43C2-96A4-7760B75BA9F7}" type="pres">
      <dgm:prSet presAssocID="{9C5A400D-E8C8-493C-BBE9-998C0DC60979}" presName="linNode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E79E241C-DC77-4BED-8A71-59DB47671B2A}" type="pres">
      <dgm:prSet presAssocID="{9C5A400D-E8C8-493C-BBE9-998C0DC60979}" presName="parentText" presStyleLbl="node1" presStyleIdx="6" presStyleCnt="9" custScaleX="39456" custLinFactY="-59939" custLinFactNeighborX="-767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053D78-ABE0-4181-965D-4D5B3E1F2359}" type="pres">
      <dgm:prSet presAssocID="{9C5A400D-E8C8-493C-BBE9-998C0DC60979}" presName="descendantText" presStyleLbl="alignAccFollowNode1" presStyleIdx="6" presStyleCnt="9" custScaleX="143059" custScaleY="150156" custLinFactY="-92337" custLinFactNeighborX="-344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8C614E-A799-43B7-8BA9-43C16608472E}" type="pres">
      <dgm:prSet presAssocID="{10322C51-EC0D-41CA-B387-47D18D1D4DEA}" presName="sp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15EB0531-969B-4AE8-8B16-4BB68E4EF592}" type="pres">
      <dgm:prSet presAssocID="{7E458BC2-0142-4969-801E-17E7D59D368D}" presName="linNode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04A4D6B4-601B-4D85-B8C9-387C4D1C945C}" type="pres">
      <dgm:prSet presAssocID="{7E458BC2-0142-4969-801E-17E7D59D368D}" presName="parentText" presStyleLbl="node1" presStyleIdx="7" presStyleCnt="9" custScaleX="18828" custScaleY="75607" custLinFactNeighborX="1926" custLinFactNeighborY="-7135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BD30DD-CF79-40D0-8C88-8D0BE4E7C034}" type="pres">
      <dgm:prSet presAssocID="{7E458BC2-0142-4969-801E-17E7D59D368D}" presName="descendantText" presStyleLbl="alignAccFollowNode1" presStyleIdx="7" presStyleCnt="9" custScaleX="145406" custScaleY="101376" custLinFactNeighborX="-1155" custLinFactNeighborY="-541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C93B90-C856-4180-AA7C-76EFDB5E7525}" type="pres">
      <dgm:prSet presAssocID="{075E4533-4C85-4FE4-8EB8-0DD13139E38C}" presName="sp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6C2BF570-EF80-44B2-B740-1B13B03EA935}" type="pres">
      <dgm:prSet presAssocID="{04144CD0-7523-4689-BF48-7B327FE40D25}" presName="linNode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CB314C0C-7F65-4930-9946-53E4F933D157}" type="pres">
      <dgm:prSet presAssocID="{04144CD0-7523-4689-BF48-7B327FE40D25}" presName="parentText" presStyleLbl="node1" presStyleIdx="8" presStyleCnt="9" custScaleX="18748" custLinFactNeighborX="1924" custLinFactNeighborY="-7964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EB1CF0-686A-4332-B6CC-8CABB59E3D14}" type="pres">
      <dgm:prSet presAssocID="{04144CD0-7523-4689-BF48-7B327FE40D25}" presName="descendantText" presStyleLbl="alignAccFollowNode1" presStyleIdx="8" presStyleCnt="9" custScaleX="145406" custLinFactNeighborX="1161" custLinFactNeighborY="-882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008095-5346-48E1-99B7-28CD5399E0C9}" srcId="{FA8C7251-06D8-48F2-B4D0-8EC82B4B9BA3}" destId="{706A57F3-B27C-4DAC-A01B-F8159A1467AE}" srcOrd="0" destOrd="0" parTransId="{9E21A6D6-DD89-4662-9B34-A76471321CEC}" sibTransId="{A7CC042A-C7BF-4F20-9407-4F7D0C434ED5}"/>
    <dgm:cxn modelId="{60469EAD-0992-40E5-AB01-0AFF0484CE54}" srcId="{19ED59A3-ADEA-4041-A1D4-A85B303F7775}" destId="{4657FB2E-B688-4359-B1BE-0034D91ABF0B}" srcOrd="5" destOrd="0" parTransId="{DC563A65-8CEE-4827-8A2B-5012FFB17C2D}" sibTransId="{1ACE7C55-A83F-4575-A584-43376122A574}"/>
    <dgm:cxn modelId="{BDFC20B6-25E9-4BEB-9C31-6C3714E5F151}" type="presOf" srcId="{9C5A400D-E8C8-493C-BBE9-998C0DC60979}" destId="{E79E241C-DC77-4BED-8A71-59DB47671B2A}" srcOrd="0" destOrd="0" presId="urn:microsoft.com/office/officeart/2005/8/layout/vList5"/>
    <dgm:cxn modelId="{7AF06221-5098-4096-81E3-5A2C3796F769}" type="presOf" srcId="{8299F573-740F-4637-9BDC-2A20D6FA788A}" destId="{05EF25E3-E99D-4813-9104-6DFD8B87DE8A}" srcOrd="0" destOrd="0" presId="urn:microsoft.com/office/officeart/2005/8/layout/vList5"/>
    <dgm:cxn modelId="{CF68DBE2-E3C1-4B04-8641-DCA57F972579}" type="presOf" srcId="{84DDCB7B-400B-44A9-8338-38500EB0CFE7}" destId="{D1EB1CF0-686A-4332-B6CC-8CABB59E3D14}" srcOrd="0" destOrd="0" presId="urn:microsoft.com/office/officeart/2005/8/layout/vList5"/>
    <dgm:cxn modelId="{93CCF28E-57FB-438F-8DFA-8FB35220F470}" srcId="{F5092A91-60BD-4F18-84F3-6AE64D467103}" destId="{C46423B3-CF25-453F-B2AF-5ABDD3916481}" srcOrd="0" destOrd="0" parTransId="{C6269567-2AC4-4D73-AF40-AEF9D0B21BC4}" sibTransId="{6F7A22D6-6B46-4FB4-B838-5E4A40730B45}"/>
    <dgm:cxn modelId="{9660F9AC-FA9A-40AB-9B55-C717C75CAE4C}" type="presOf" srcId="{B56F0772-C80B-46E4-B389-16F7FC478C6A}" destId="{780C659A-4688-443D-B475-F2BAF582BA8A}" srcOrd="0" destOrd="0" presId="urn:microsoft.com/office/officeart/2005/8/layout/vList5"/>
    <dgm:cxn modelId="{292826C6-CCD3-42D7-B1BA-E013969F9033}" srcId="{19ED59A3-ADEA-4041-A1D4-A85B303F7775}" destId="{F5092A91-60BD-4F18-84F3-6AE64D467103}" srcOrd="2" destOrd="0" parTransId="{38414988-BE9A-4FD6-B865-633337391834}" sibTransId="{A01C9F27-8F8E-40B5-8AE3-33E44FD0774E}"/>
    <dgm:cxn modelId="{FF48D9AC-CCA5-487C-BD83-C91835A1EBC9}" srcId="{19ED59A3-ADEA-4041-A1D4-A85B303F7775}" destId="{9C5A400D-E8C8-493C-BBE9-998C0DC60979}" srcOrd="6" destOrd="0" parTransId="{4DB3AAF0-DE86-4E7E-A2FA-08DE0EE66065}" sibTransId="{10322C51-EC0D-41CA-B387-47D18D1D4DEA}"/>
    <dgm:cxn modelId="{B5E4EE0F-010A-43D5-A2B4-0794AC68299B}" srcId="{4E72D466-63A8-42D2-AD30-24DCED222A52}" destId="{8299F573-740F-4637-9BDC-2A20D6FA788A}" srcOrd="0" destOrd="0" parTransId="{6E601B9F-9FCA-402B-9BC6-E893E8C660DE}" sibTransId="{86B54037-2A6F-4EED-82BC-01B0B1611F0A}"/>
    <dgm:cxn modelId="{A7EA7A63-B00F-4D02-89F1-5AAE9D0E209F}" type="presOf" srcId="{1B9B1BA7-1C45-4178-83AB-C8548E11D468}" destId="{A146D423-120C-40D7-AEDE-67551DAE5BAA}" srcOrd="0" destOrd="0" presId="urn:microsoft.com/office/officeart/2005/8/layout/vList5"/>
    <dgm:cxn modelId="{866C5D5F-A484-4780-B3E0-1D649F7ED597}" type="presOf" srcId="{04144CD0-7523-4689-BF48-7B327FE40D25}" destId="{CB314C0C-7F65-4930-9946-53E4F933D157}" srcOrd="0" destOrd="0" presId="urn:microsoft.com/office/officeart/2005/8/layout/vList5"/>
    <dgm:cxn modelId="{7C64500A-33D4-438F-A79F-1C9EE5698512}" srcId="{19ED59A3-ADEA-4041-A1D4-A85B303F7775}" destId="{04144CD0-7523-4689-BF48-7B327FE40D25}" srcOrd="8" destOrd="0" parTransId="{360729C4-F987-4281-B421-89E64496CEAF}" sibTransId="{779795D4-05FA-4CD4-92F9-972B201E2805}"/>
    <dgm:cxn modelId="{0E6A2440-FDA7-435B-9C80-BDE90CA96E14}" type="presOf" srcId="{769CC4C5-6D0D-4A86-BDAD-F4F263AC25BC}" destId="{FF053D78-ABE0-4181-965D-4D5B3E1F2359}" srcOrd="0" destOrd="0" presId="urn:microsoft.com/office/officeart/2005/8/layout/vList5"/>
    <dgm:cxn modelId="{83AFBCD9-2694-4E1B-8730-635C5F92E1EF}" type="presOf" srcId="{CF621198-01AB-40C4-A429-B96D4E8346C7}" destId="{21BD30DD-CF79-40D0-8C88-8D0BE4E7C034}" srcOrd="0" destOrd="0" presId="urn:microsoft.com/office/officeart/2005/8/layout/vList5"/>
    <dgm:cxn modelId="{63F94354-F20C-4C6C-B547-EB52C2D454A8}" type="presOf" srcId="{4E72D466-63A8-42D2-AD30-24DCED222A52}" destId="{32EC57A6-DC7D-47D0-91EF-84FFE75C5D03}" srcOrd="0" destOrd="0" presId="urn:microsoft.com/office/officeart/2005/8/layout/vList5"/>
    <dgm:cxn modelId="{68923EE0-C870-43E3-B9A0-BEC8C6FDFB74}" type="presOf" srcId="{FA8C7251-06D8-48F2-B4D0-8EC82B4B9BA3}" destId="{A9D3FE47-16CF-42CE-8B59-251C5C3E142F}" srcOrd="0" destOrd="0" presId="urn:microsoft.com/office/officeart/2005/8/layout/vList5"/>
    <dgm:cxn modelId="{C0628185-A3E3-452A-B369-1C81A7B19E83}" type="presOf" srcId="{4657FB2E-B688-4359-B1BE-0034D91ABF0B}" destId="{FA541908-D030-4D4B-99AE-051C768408CD}" srcOrd="0" destOrd="0" presId="urn:microsoft.com/office/officeart/2005/8/layout/vList5"/>
    <dgm:cxn modelId="{6536A2D6-1551-4BBF-8543-7042816C2477}" srcId="{19ED59A3-ADEA-4041-A1D4-A85B303F7775}" destId="{7E458BC2-0142-4969-801E-17E7D59D368D}" srcOrd="7" destOrd="0" parTransId="{54F9BCA5-523B-4B43-8D89-16A1EB7AE6CE}" sibTransId="{075E4533-4C85-4FE4-8EB8-0DD13139E38C}"/>
    <dgm:cxn modelId="{2E2F093B-6185-4C2F-83A4-E753B15441FC}" type="presOf" srcId="{CC2EF2C2-B9BC-4DBA-B869-A60A4B5C1544}" destId="{02540A64-0B20-426E-BE2A-034346152E66}" srcOrd="0" destOrd="0" presId="urn:microsoft.com/office/officeart/2005/8/layout/vList5"/>
    <dgm:cxn modelId="{DD0A3515-3A30-4D43-A05E-D44FD8ABEDB0}" type="presOf" srcId="{706A57F3-B27C-4DAC-A01B-F8159A1467AE}" destId="{3AC1C02A-8AEA-47D9-9D62-32D15E45D56E}" srcOrd="0" destOrd="0" presId="urn:microsoft.com/office/officeart/2005/8/layout/vList5"/>
    <dgm:cxn modelId="{14304EA0-5D17-4969-B834-C9B1A201DD0F}" srcId="{19ED59A3-ADEA-4041-A1D4-A85B303F7775}" destId="{4E72D466-63A8-42D2-AD30-24DCED222A52}" srcOrd="4" destOrd="0" parTransId="{6E250727-A438-445F-82BE-73C67B0114C0}" sibTransId="{743F82F3-A6EB-41FF-A18B-20F5983375A8}"/>
    <dgm:cxn modelId="{8B4D2EB6-9C43-4F18-ACA8-228D1AC93DC0}" srcId="{4657FB2E-B688-4359-B1BE-0034D91ABF0B}" destId="{36BC8473-1BD7-4650-BE89-E12F37381DE1}" srcOrd="0" destOrd="0" parTransId="{D538AA4F-181C-45BE-85E6-492999476C60}" sibTransId="{CCB0C484-0D8F-451A-B09A-A6C4B2376841}"/>
    <dgm:cxn modelId="{FB8BBCD9-B36D-41D7-8258-D73684175540}" type="presOf" srcId="{19ED59A3-ADEA-4041-A1D4-A85B303F7775}" destId="{098292A0-9CE6-4B0A-A6BD-1C831165BCB3}" srcOrd="0" destOrd="0" presId="urn:microsoft.com/office/officeart/2005/8/layout/vList5"/>
    <dgm:cxn modelId="{86B20FC0-3F68-4F13-B821-4AE909BC33B8}" srcId="{19ED59A3-ADEA-4041-A1D4-A85B303F7775}" destId="{E6C30FD1-B02C-4291-8C41-2B1B2A92082D}" srcOrd="1" destOrd="0" parTransId="{EDEFB771-9A52-44BA-997C-568716250C35}" sibTransId="{1ED565B0-B6EE-4F59-8DBD-A3253B8BF6E3}"/>
    <dgm:cxn modelId="{D4A1134F-67E2-49D0-9BD6-4B3C973CDDDE}" srcId="{19ED59A3-ADEA-4041-A1D4-A85B303F7775}" destId="{B56F0772-C80B-46E4-B389-16F7FC478C6A}" srcOrd="3" destOrd="0" parTransId="{000E0A2B-6233-4A73-AF85-08E2AC608131}" sibTransId="{65D7A0DE-E8F2-4226-912A-46DE748FFA9F}"/>
    <dgm:cxn modelId="{357B78FB-7F42-433A-98AD-32088A21E634}" srcId="{04144CD0-7523-4689-BF48-7B327FE40D25}" destId="{84DDCB7B-400B-44A9-8338-38500EB0CFE7}" srcOrd="0" destOrd="0" parTransId="{5078E2A2-584F-412D-A7D6-0B271ECE0BA6}" sibTransId="{766C318B-FE03-48B5-9B8C-3073EA433B03}"/>
    <dgm:cxn modelId="{51A6B3C3-469B-4EFF-A08E-5612490AEFD7}" srcId="{19ED59A3-ADEA-4041-A1D4-A85B303F7775}" destId="{FA8C7251-06D8-48F2-B4D0-8EC82B4B9BA3}" srcOrd="0" destOrd="0" parTransId="{728D14E4-023A-43BF-98DE-93F54C471D08}" sibTransId="{008C0567-0EC7-48B0-B787-0C179395AFFD}"/>
    <dgm:cxn modelId="{A192AD27-2F0B-4FA1-A0EC-000400688C26}" type="presOf" srcId="{36BC8473-1BD7-4650-BE89-E12F37381DE1}" destId="{57E2D1D2-DCE4-41CC-9631-887A98F4870B}" srcOrd="0" destOrd="0" presId="urn:microsoft.com/office/officeart/2005/8/layout/vList5"/>
    <dgm:cxn modelId="{BF084BEF-C298-49DB-B9AE-008212C5876E}" srcId="{B56F0772-C80B-46E4-B389-16F7FC478C6A}" destId="{CC2EF2C2-B9BC-4DBA-B869-A60A4B5C1544}" srcOrd="0" destOrd="0" parTransId="{B3E6D4A9-3B6D-4A11-A180-5D453C5DCAE4}" sibTransId="{52A372AD-69CC-426A-9311-2FFE01444FA6}"/>
    <dgm:cxn modelId="{9EA72B6B-665C-460C-A279-0D1A93C3AF2F}" type="presOf" srcId="{F5092A91-60BD-4F18-84F3-6AE64D467103}" destId="{F4C254A7-140A-4F5F-A0A3-4F3E35F5AC74}" srcOrd="0" destOrd="0" presId="urn:microsoft.com/office/officeart/2005/8/layout/vList5"/>
    <dgm:cxn modelId="{FAB82C8A-1766-4FFD-962A-9B1E5958A413}" srcId="{9C5A400D-E8C8-493C-BBE9-998C0DC60979}" destId="{769CC4C5-6D0D-4A86-BDAD-F4F263AC25BC}" srcOrd="0" destOrd="0" parTransId="{6163DDF9-E3F1-4F66-AE2D-1161E9E08830}" sibTransId="{26C00181-4159-4F18-A966-0855A54EF9B5}"/>
    <dgm:cxn modelId="{9D856A71-DBD1-4461-9837-FBF783FE1A53}" type="presOf" srcId="{C46423B3-CF25-453F-B2AF-5ABDD3916481}" destId="{CE0735FC-93D9-4013-B9A2-3E9A0A603290}" srcOrd="0" destOrd="0" presId="urn:microsoft.com/office/officeart/2005/8/layout/vList5"/>
    <dgm:cxn modelId="{9804134E-7282-4698-A7C0-B845FFE466A1}" type="presOf" srcId="{7E458BC2-0142-4969-801E-17E7D59D368D}" destId="{04A4D6B4-601B-4D85-B8C9-387C4D1C945C}" srcOrd="0" destOrd="0" presId="urn:microsoft.com/office/officeart/2005/8/layout/vList5"/>
    <dgm:cxn modelId="{02738C5A-B953-4D0B-AAAC-194389EFFFB6}" type="presOf" srcId="{E6C30FD1-B02C-4291-8C41-2B1B2A92082D}" destId="{15AA21BB-D49C-4EBF-84E0-269F0EBBCEF0}" srcOrd="0" destOrd="0" presId="urn:microsoft.com/office/officeart/2005/8/layout/vList5"/>
    <dgm:cxn modelId="{3492FC6F-84A7-4912-8E6D-BFCB44E0EEE6}" srcId="{7E458BC2-0142-4969-801E-17E7D59D368D}" destId="{CF621198-01AB-40C4-A429-B96D4E8346C7}" srcOrd="0" destOrd="0" parTransId="{12087283-5F54-4D6E-A79D-4CB298856231}" sibTransId="{AF9AC287-FA27-4C1E-8DAB-E9AD95291782}"/>
    <dgm:cxn modelId="{9A1410F0-223D-464E-BF33-CB7179229DCC}" srcId="{E6C30FD1-B02C-4291-8C41-2B1B2A92082D}" destId="{1B9B1BA7-1C45-4178-83AB-C8548E11D468}" srcOrd="0" destOrd="0" parTransId="{C2A87E6E-0E45-4BDC-97D0-2DE8CB6CA983}" sibTransId="{2F8193BE-1AA4-4167-BADB-9D0A638BE1A4}"/>
    <dgm:cxn modelId="{9D22DB66-A62F-4CE1-9F42-32466790D59D}" type="presParOf" srcId="{098292A0-9CE6-4B0A-A6BD-1C831165BCB3}" destId="{5A00BD35-DDBE-4BF1-A926-3133834EBBD4}" srcOrd="0" destOrd="0" presId="urn:microsoft.com/office/officeart/2005/8/layout/vList5"/>
    <dgm:cxn modelId="{6DE4EFB8-9A8A-441B-B67E-88FD89476587}" type="presParOf" srcId="{5A00BD35-DDBE-4BF1-A926-3133834EBBD4}" destId="{A9D3FE47-16CF-42CE-8B59-251C5C3E142F}" srcOrd="0" destOrd="0" presId="urn:microsoft.com/office/officeart/2005/8/layout/vList5"/>
    <dgm:cxn modelId="{F79E1407-6399-4B6C-B159-C9790460B711}" type="presParOf" srcId="{5A00BD35-DDBE-4BF1-A926-3133834EBBD4}" destId="{3AC1C02A-8AEA-47D9-9D62-32D15E45D56E}" srcOrd="1" destOrd="0" presId="urn:microsoft.com/office/officeart/2005/8/layout/vList5"/>
    <dgm:cxn modelId="{39AC8E11-FAE1-43A4-A2F8-AC0CE068B5F0}" type="presParOf" srcId="{098292A0-9CE6-4B0A-A6BD-1C831165BCB3}" destId="{D227028C-82BE-439A-8049-B1C3F06F6D56}" srcOrd="1" destOrd="0" presId="urn:microsoft.com/office/officeart/2005/8/layout/vList5"/>
    <dgm:cxn modelId="{CF412352-7CED-4572-A09F-FB055BF98EA7}" type="presParOf" srcId="{098292A0-9CE6-4B0A-A6BD-1C831165BCB3}" destId="{C4A36254-71E2-420D-BAA6-4009BCE887DB}" srcOrd="2" destOrd="0" presId="urn:microsoft.com/office/officeart/2005/8/layout/vList5"/>
    <dgm:cxn modelId="{745514AF-814F-4F86-BF7B-55FD2B0269F4}" type="presParOf" srcId="{C4A36254-71E2-420D-BAA6-4009BCE887DB}" destId="{15AA21BB-D49C-4EBF-84E0-269F0EBBCEF0}" srcOrd="0" destOrd="0" presId="urn:microsoft.com/office/officeart/2005/8/layout/vList5"/>
    <dgm:cxn modelId="{36DC5942-1650-4F37-A19C-939D1C4A745D}" type="presParOf" srcId="{C4A36254-71E2-420D-BAA6-4009BCE887DB}" destId="{A146D423-120C-40D7-AEDE-67551DAE5BAA}" srcOrd="1" destOrd="0" presId="urn:microsoft.com/office/officeart/2005/8/layout/vList5"/>
    <dgm:cxn modelId="{F30C579D-6F08-421B-A655-30ACEEC67AB7}" type="presParOf" srcId="{098292A0-9CE6-4B0A-A6BD-1C831165BCB3}" destId="{2BBC54F6-96B4-43D7-8689-8349A0BFA246}" srcOrd="3" destOrd="0" presId="urn:microsoft.com/office/officeart/2005/8/layout/vList5"/>
    <dgm:cxn modelId="{35376515-1E00-4A4B-8614-537645C87B77}" type="presParOf" srcId="{098292A0-9CE6-4B0A-A6BD-1C831165BCB3}" destId="{FF0ABDD4-05D0-4147-9807-65E9335FE99A}" srcOrd="4" destOrd="0" presId="urn:microsoft.com/office/officeart/2005/8/layout/vList5"/>
    <dgm:cxn modelId="{B05F84FB-A770-456A-9F0B-FDBE695A5888}" type="presParOf" srcId="{FF0ABDD4-05D0-4147-9807-65E9335FE99A}" destId="{F4C254A7-140A-4F5F-A0A3-4F3E35F5AC74}" srcOrd="0" destOrd="0" presId="urn:microsoft.com/office/officeart/2005/8/layout/vList5"/>
    <dgm:cxn modelId="{29648E72-2410-443C-AAEB-A8E2C59E83E1}" type="presParOf" srcId="{FF0ABDD4-05D0-4147-9807-65E9335FE99A}" destId="{CE0735FC-93D9-4013-B9A2-3E9A0A603290}" srcOrd="1" destOrd="0" presId="urn:microsoft.com/office/officeart/2005/8/layout/vList5"/>
    <dgm:cxn modelId="{891379F6-6E96-4CD9-B158-423705F28F59}" type="presParOf" srcId="{098292A0-9CE6-4B0A-A6BD-1C831165BCB3}" destId="{B57E1B8F-1D9F-4FE7-8376-92551BEB86E8}" srcOrd="5" destOrd="0" presId="urn:microsoft.com/office/officeart/2005/8/layout/vList5"/>
    <dgm:cxn modelId="{EBC340B1-CA55-418E-9700-B43DD3D8FD81}" type="presParOf" srcId="{098292A0-9CE6-4B0A-A6BD-1C831165BCB3}" destId="{BA9E960A-5027-4144-BB3E-AF36E517926E}" srcOrd="6" destOrd="0" presId="urn:microsoft.com/office/officeart/2005/8/layout/vList5"/>
    <dgm:cxn modelId="{F8DDFD15-3117-4F42-9A77-3CCCB5352CB1}" type="presParOf" srcId="{BA9E960A-5027-4144-BB3E-AF36E517926E}" destId="{780C659A-4688-443D-B475-F2BAF582BA8A}" srcOrd="0" destOrd="0" presId="urn:microsoft.com/office/officeart/2005/8/layout/vList5"/>
    <dgm:cxn modelId="{A449876D-F456-4FBB-BB9A-28A3AC2112C6}" type="presParOf" srcId="{BA9E960A-5027-4144-BB3E-AF36E517926E}" destId="{02540A64-0B20-426E-BE2A-034346152E66}" srcOrd="1" destOrd="0" presId="urn:microsoft.com/office/officeart/2005/8/layout/vList5"/>
    <dgm:cxn modelId="{14652947-4D6A-4123-B1E0-C3418C01CBC8}" type="presParOf" srcId="{098292A0-9CE6-4B0A-A6BD-1C831165BCB3}" destId="{66C4EC3F-73A4-4959-BD1A-AFF6FB4356FB}" srcOrd="7" destOrd="0" presId="urn:microsoft.com/office/officeart/2005/8/layout/vList5"/>
    <dgm:cxn modelId="{8E3F2963-8EF5-4E67-BA5E-3270E40F6ECB}" type="presParOf" srcId="{098292A0-9CE6-4B0A-A6BD-1C831165BCB3}" destId="{4E445F34-C338-46F0-981D-562B0642CD16}" srcOrd="8" destOrd="0" presId="urn:microsoft.com/office/officeart/2005/8/layout/vList5"/>
    <dgm:cxn modelId="{4881255C-B82C-42B0-9C6D-26CDF49928C5}" type="presParOf" srcId="{4E445F34-C338-46F0-981D-562B0642CD16}" destId="{32EC57A6-DC7D-47D0-91EF-84FFE75C5D03}" srcOrd="0" destOrd="0" presId="urn:microsoft.com/office/officeart/2005/8/layout/vList5"/>
    <dgm:cxn modelId="{24367F57-563D-40DF-85E8-E62D5AA64F8D}" type="presParOf" srcId="{4E445F34-C338-46F0-981D-562B0642CD16}" destId="{05EF25E3-E99D-4813-9104-6DFD8B87DE8A}" srcOrd="1" destOrd="0" presId="urn:microsoft.com/office/officeart/2005/8/layout/vList5"/>
    <dgm:cxn modelId="{72CAB76D-5667-4248-8653-72C3619AE010}" type="presParOf" srcId="{098292A0-9CE6-4B0A-A6BD-1C831165BCB3}" destId="{898D1A6B-5A22-4577-A9E1-56FD92D46CD6}" srcOrd="9" destOrd="0" presId="urn:microsoft.com/office/officeart/2005/8/layout/vList5"/>
    <dgm:cxn modelId="{4F459D81-03A6-45CC-9E8C-68EA7E3D42AD}" type="presParOf" srcId="{098292A0-9CE6-4B0A-A6BD-1C831165BCB3}" destId="{208F0475-750B-4EAE-BC5D-2571CE734E76}" srcOrd="10" destOrd="0" presId="urn:microsoft.com/office/officeart/2005/8/layout/vList5"/>
    <dgm:cxn modelId="{6B2DDCF9-C399-46FF-9DF9-6FA181F41C1C}" type="presParOf" srcId="{208F0475-750B-4EAE-BC5D-2571CE734E76}" destId="{FA541908-D030-4D4B-99AE-051C768408CD}" srcOrd="0" destOrd="0" presId="urn:microsoft.com/office/officeart/2005/8/layout/vList5"/>
    <dgm:cxn modelId="{A87D9899-7E2A-4651-9729-3A4ED0085193}" type="presParOf" srcId="{208F0475-750B-4EAE-BC5D-2571CE734E76}" destId="{57E2D1D2-DCE4-41CC-9631-887A98F4870B}" srcOrd="1" destOrd="0" presId="urn:microsoft.com/office/officeart/2005/8/layout/vList5"/>
    <dgm:cxn modelId="{6B7AD829-C41B-49CF-A294-E715E599585E}" type="presParOf" srcId="{098292A0-9CE6-4B0A-A6BD-1C831165BCB3}" destId="{A50AA357-4AA0-4675-B535-213E3AD9351B}" srcOrd="11" destOrd="0" presId="urn:microsoft.com/office/officeart/2005/8/layout/vList5"/>
    <dgm:cxn modelId="{83402836-2E3A-4B5E-8416-9AC6ABEAE575}" type="presParOf" srcId="{098292A0-9CE6-4B0A-A6BD-1C831165BCB3}" destId="{1834B25E-59F8-43C2-96A4-7760B75BA9F7}" srcOrd="12" destOrd="0" presId="urn:microsoft.com/office/officeart/2005/8/layout/vList5"/>
    <dgm:cxn modelId="{C6A124BF-D64C-4439-98C6-9531FBA6B1A9}" type="presParOf" srcId="{1834B25E-59F8-43C2-96A4-7760B75BA9F7}" destId="{E79E241C-DC77-4BED-8A71-59DB47671B2A}" srcOrd="0" destOrd="0" presId="urn:microsoft.com/office/officeart/2005/8/layout/vList5"/>
    <dgm:cxn modelId="{7B7F4B41-B683-4AE9-9083-D7E81D034727}" type="presParOf" srcId="{1834B25E-59F8-43C2-96A4-7760B75BA9F7}" destId="{FF053D78-ABE0-4181-965D-4D5B3E1F2359}" srcOrd="1" destOrd="0" presId="urn:microsoft.com/office/officeart/2005/8/layout/vList5"/>
    <dgm:cxn modelId="{20EA73DE-8424-4046-880A-080287CE83E1}" type="presParOf" srcId="{098292A0-9CE6-4B0A-A6BD-1C831165BCB3}" destId="{E98C614E-A799-43B7-8BA9-43C16608472E}" srcOrd="13" destOrd="0" presId="urn:microsoft.com/office/officeart/2005/8/layout/vList5"/>
    <dgm:cxn modelId="{E959881C-C73D-4456-ADE1-91B257E4F9E2}" type="presParOf" srcId="{098292A0-9CE6-4B0A-A6BD-1C831165BCB3}" destId="{15EB0531-969B-4AE8-8B16-4BB68E4EF592}" srcOrd="14" destOrd="0" presId="urn:microsoft.com/office/officeart/2005/8/layout/vList5"/>
    <dgm:cxn modelId="{508891A7-A48D-4A6F-B64B-A4C810D17CD0}" type="presParOf" srcId="{15EB0531-969B-4AE8-8B16-4BB68E4EF592}" destId="{04A4D6B4-601B-4D85-B8C9-387C4D1C945C}" srcOrd="0" destOrd="0" presId="urn:microsoft.com/office/officeart/2005/8/layout/vList5"/>
    <dgm:cxn modelId="{98F71809-6ECD-4EC9-8FA7-D6D63EB554E6}" type="presParOf" srcId="{15EB0531-969B-4AE8-8B16-4BB68E4EF592}" destId="{21BD30DD-CF79-40D0-8C88-8D0BE4E7C034}" srcOrd="1" destOrd="0" presId="urn:microsoft.com/office/officeart/2005/8/layout/vList5"/>
    <dgm:cxn modelId="{03AC0727-457C-4F3B-8091-0ABA8F168E23}" type="presParOf" srcId="{098292A0-9CE6-4B0A-A6BD-1C831165BCB3}" destId="{10C93B90-C856-4180-AA7C-76EFDB5E7525}" srcOrd="15" destOrd="0" presId="urn:microsoft.com/office/officeart/2005/8/layout/vList5"/>
    <dgm:cxn modelId="{DF41992F-562C-4DAC-90EF-8F1617A19378}" type="presParOf" srcId="{098292A0-9CE6-4B0A-A6BD-1C831165BCB3}" destId="{6C2BF570-EF80-44B2-B740-1B13B03EA935}" srcOrd="16" destOrd="0" presId="urn:microsoft.com/office/officeart/2005/8/layout/vList5"/>
    <dgm:cxn modelId="{FC8D01BC-1E97-4A0C-8606-9FCA30DF6A57}" type="presParOf" srcId="{6C2BF570-EF80-44B2-B740-1B13B03EA935}" destId="{CB314C0C-7F65-4930-9946-53E4F933D157}" srcOrd="0" destOrd="0" presId="urn:microsoft.com/office/officeart/2005/8/layout/vList5"/>
    <dgm:cxn modelId="{2F321A0C-4508-4135-8ACE-DC57549B6E99}" type="presParOf" srcId="{6C2BF570-EF80-44B2-B740-1B13B03EA935}" destId="{D1EB1CF0-686A-4332-B6CC-8CABB59E3D14}" srcOrd="1" destOrd="0" presId="urn:microsoft.com/office/officeart/2005/8/layout/vList5"/>
  </dgm:cxnLst>
  <dgm:bg>
    <a:noFill/>
  </dgm:bg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ED59A3-ADEA-4041-A1D4-A85B303F7775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8C7251-06D8-48F2-B4D0-8EC82B4B9BA3}">
      <dgm:prSet phldrT="[Текст]" custT="1"/>
      <dgm:spPr>
        <a:gradFill flip="none" rotWithShape="0">
          <a:gsLst>
            <a:gs pos="0">
              <a:srgbClr val="00FFFF">
                <a:shade val="30000"/>
                <a:satMod val="115000"/>
              </a:srgbClr>
            </a:gs>
            <a:gs pos="50000">
              <a:srgbClr val="00FFFF">
                <a:shade val="67500"/>
                <a:satMod val="115000"/>
              </a:srgbClr>
            </a:gs>
            <a:gs pos="100000">
              <a:srgbClr val="00FF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2000" b="1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4,9%</a:t>
          </a:r>
          <a:endParaRPr lang="ru-RU" sz="2000" b="1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728D14E4-023A-43BF-98DE-93F54C471D08}" type="parTrans" cxnId="{51A6B3C3-469B-4EFF-A08E-5612490AEFD7}">
      <dgm:prSet/>
      <dgm:spPr/>
      <dgm:t>
        <a:bodyPr/>
        <a:lstStyle/>
        <a:p>
          <a:endParaRPr lang="ru-RU"/>
        </a:p>
      </dgm:t>
    </dgm:pt>
    <dgm:pt modelId="{008C0567-0EC7-48B0-B787-0C179395AFFD}" type="sibTrans" cxnId="{51A6B3C3-469B-4EFF-A08E-5612490AEFD7}">
      <dgm:prSet/>
      <dgm:spPr/>
      <dgm:t>
        <a:bodyPr/>
        <a:lstStyle/>
        <a:p>
          <a:endParaRPr lang="ru-RU"/>
        </a:p>
      </dgm:t>
    </dgm:pt>
    <dgm:pt modelId="{706A57F3-B27C-4DAC-A01B-F8159A1467AE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/>
            <a:t>Развитие транспортной системы</a:t>
          </a:r>
          <a:endParaRPr lang="ru-RU" sz="1600" dirty="0"/>
        </a:p>
      </dgm:t>
    </dgm:pt>
    <dgm:pt modelId="{9E21A6D6-DD89-4662-9B34-A76471321CEC}" type="parTrans" cxnId="{AD008095-5346-48E1-99B7-28CD5399E0C9}">
      <dgm:prSet/>
      <dgm:spPr/>
      <dgm:t>
        <a:bodyPr/>
        <a:lstStyle/>
        <a:p>
          <a:endParaRPr lang="ru-RU"/>
        </a:p>
      </dgm:t>
    </dgm:pt>
    <dgm:pt modelId="{A7CC042A-C7BF-4F20-9407-4F7D0C434ED5}" type="sibTrans" cxnId="{AD008095-5346-48E1-99B7-28CD5399E0C9}">
      <dgm:prSet/>
      <dgm:spPr/>
      <dgm:t>
        <a:bodyPr/>
        <a:lstStyle/>
        <a:p>
          <a:endParaRPr lang="ru-RU"/>
        </a:p>
      </dgm:t>
    </dgm:pt>
    <dgm:pt modelId="{E6C30FD1-B02C-4291-8C41-2B1B2A92082D}">
      <dgm:prSet phldrT="[Текст]" custT="1"/>
      <dgm:spPr>
        <a:gradFill flip="none" rotWithShape="0">
          <a:gsLst>
            <a:gs pos="0">
              <a:srgbClr val="00FFFF">
                <a:shade val="30000"/>
                <a:satMod val="115000"/>
              </a:srgbClr>
            </a:gs>
            <a:gs pos="50000">
              <a:srgbClr val="00FFFF">
                <a:shade val="67500"/>
                <a:satMod val="115000"/>
              </a:srgbClr>
            </a:gs>
            <a:gs pos="100000">
              <a:srgbClr val="00FF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2000" b="1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1,6 %</a:t>
          </a:r>
          <a:endParaRPr lang="ru-RU" sz="2000" b="1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EDEFB771-9A52-44BA-997C-568716250C35}" type="parTrans" cxnId="{86B20FC0-3F68-4F13-B821-4AE909BC33B8}">
      <dgm:prSet/>
      <dgm:spPr/>
      <dgm:t>
        <a:bodyPr/>
        <a:lstStyle/>
        <a:p>
          <a:endParaRPr lang="ru-RU"/>
        </a:p>
      </dgm:t>
    </dgm:pt>
    <dgm:pt modelId="{1ED565B0-B6EE-4F59-8DBD-A3253B8BF6E3}" type="sibTrans" cxnId="{86B20FC0-3F68-4F13-B821-4AE909BC33B8}">
      <dgm:prSet/>
      <dgm:spPr/>
      <dgm:t>
        <a:bodyPr/>
        <a:lstStyle/>
        <a:p>
          <a:endParaRPr lang="ru-RU"/>
        </a:p>
      </dgm:t>
    </dgm:pt>
    <dgm:pt modelId="{F5092A91-60BD-4F18-84F3-6AE64D467103}">
      <dgm:prSet phldrT="[Текст]"/>
      <dgm:spPr>
        <a:gradFill flip="none" rotWithShape="0">
          <a:gsLst>
            <a:gs pos="0">
              <a:srgbClr val="00FFFF">
                <a:shade val="30000"/>
                <a:satMod val="115000"/>
              </a:srgbClr>
            </a:gs>
            <a:gs pos="50000">
              <a:srgbClr val="00FFFF">
                <a:shade val="67500"/>
                <a:satMod val="115000"/>
              </a:srgbClr>
            </a:gs>
            <a:gs pos="100000">
              <a:srgbClr val="00FF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b="1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0,6%</a:t>
          </a:r>
          <a:endParaRPr lang="ru-RU" b="1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38414988-BE9A-4FD6-B865-633337391834}" type="parTrans" cxnId="{292826C6-CCD3-42D7-B1BA-E013969F9033}">
      <dgm:prSet/>
      <dgm:spPr/>
      <dgm:t>
        <a:bodyPr/>
        <a:lstStyle/>
        <a:p>
          <a:endParaRPr lang="ru-RU"/>
        </a:p>
      </dgm:t>
    </dgm:pt>
    <dgm:pt modelId="{A01C9F27-8F8E-40B5-8AE3-33E44FD0774E}" type="sibTrans" cxnId="{292826C6-CCD3-42D7-B1BA-E013969F9033}">
      <dgm:prSet/>
      <dgm:spPr/>
      <dgm:t>
        <a:bodyPr/>
        <a:lstStyle/>
        <a:p>
          <a:endParaRPr lang="ru-RU"/>
        </a:p>
      </dgm:t>
    </dgm:pt>
    <dgm:pt modelId="{C46423B3-CF25-453F-B2AF-5ABDD3916481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/>
            <a:t>Информационное общество</a:t>
          </a:r>
          <a:endParaRPr lang="ru-RU" sz="1600" dirty="0"/>
        </a:p>
      </dgm:t>
    </dgm:pt>
    <dgm:pt modelId="{C6269567-2AC4-4D73-AF40-AEF9D0B21BC4}" type="parTrans" cxnId="{93CCF28E-57FB-438F-8DFA-8FB35220F470}">
      <dgm:prSet/>
      <dgm:spPr/>
      <dgm:t>
        <a:bodyPr/>
        <a:lstStyle/>
        <a:p>
          <a:endParaRPr lang="ru-RU"/>
        </a:p>
      </dgm:t>
    </dgm:pt>
    <dgm:pt modelId="{6F7A22D6-6B46-4FB4-B838-5E4A40730B45}" type="sibTrans" cxnId="{93CCF28E-57FB-438F-8DFA-8FB35220F470}">
      <dgm:prSet/>
      <dgm:spPr/>
      <dgm:t>
        <a:bodyPr/>
        <a:lstStyle/>
        <a:p>
          <a:endParaRPr lang="ru-RU"/>
        </a:p>
      </dgm:t>
    </dgm:pt>
    <dgm:pt modelId="{B56F0772-C80B-46E4-B389-16F7FC478C6A}">
      <dgm:prSet phldrT="[Текст]"/>
      <dgm:spPr>
        <a:gradFill flip="none" rotWithShape="0">
          <a:gsLst>
            <a:gs pos="0">
              <a:srgbClr val="00FFFF">
                <a:shade val="30000"/>
                <a:satMod val="115000"/>
              </a:srgbClr>
            </a:gs>
            <a:gs pos="50000">
              <a:srgbClr val="00FFFF">
                <a:shade val="67500"/>
                <a:satMod val="115000"/>
              </a:srgbClr>
            </a:gs>
            <a:gs pos="100000">
              <a:srgbClr val="00FF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b="1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0,1%</a:t>
          </a:r>
          <a:endParaRPr lang="ru-RU" b="1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000E0A2B-6233-4A73-AF85-08E2AC608131}" type="parTrans" cxnId="{D4A1134F-67E2-49D0-9BD6-4B3C973CDDDE}">
      <dgm:prSet/>
      <dgm:spPr/>
      <dgm:t>
        <a:bodyPr/>
        <a:lstStyle/>
        <a:p>
          <a:endParaRPr lang="ru-RU"/>
        </a:p>
      </dgm:t>
    </dgm:pt>
    <dgm:pt modelId="{65D7A0DE-E8F2-4226-912A-46DE748FFA9F}" type="sibTrans" cxnId="{D4A1134F-67E2-49D0-9BD6-4B3C973CDDDE}">
      <dgm:prSet/>
      <dgm:spPr/>
      <dgm:t>
        <a:bodyPr/>
        <a:lstStyle/>
        <a:p>
          <a:endParaRPr lang="ru-RU"/>
        </a:p>
      </dgm:t>
    </dgm:pt>
    <dgm:pt modelId="{1B9B1BA7-1C45-4178-83AB-C8548E11D468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/>
            <a:t>Обеспечение качественными жилищно-коммунальными услугами населения </a:t>
          </a:r>
          <a:endParaRPr lang="ru-RU" sz="1600" dirty="0"/>
        </a:p>
      </dgm:t>
    </dgm:pt>
    <dgm:pt modelId="{C2A87E6E-0E45-4BDC-97D0-2DE8CB6CA983}" type="parTrans" cxnId="{9A1410F0-223D-464E-BF33-CB7179229DCC}">
      <dgm:prSet/>
      <dgm:spPr/>
      <dgm:t>
        <a:bodyPr/>
        <a:lstStyle/>
        <a:p>
          <a:endParaRPr lang="ru-RU"/>
        </a:p>
      </dgm:t>
    </dgm:pt>
    <dgm:pt modelId="{2F8193BE-1AA4-4167-BADB-9D0A638BE1A4}" type="sibTrans" cxnId="{9A1410F0-223D-464E-BF33-CB7179229DCC}">
      <dgm:prSet/>
      <dgm:spPr/>
      <dgm:t>
        <a:bodyPr/>
        <a:lstStyle/>
        <a:p>
          <a:endParaRPr lang="ru-RU"/>
        </a:p>
      </dgm:t>
    </dgm:pt>
    <dgm:pt modelId="{CC2EF2C2-B9BC-4DBA-B869-A60A4B5C1544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err="1" smtClean="0"/>
            <a:t>Энергоэффективность</a:t>
          </a:r>
          <a:r>
            <a:rPr lang="ru-RU" sz="1600" dirty="0" smtClean="0"/>
            <a:t> и развитие энергетики</a:t>
          </a:r>
          <a:endParaRPr lang="ru-RU" sz="1600" dirty="0"/>
        </a:p>
      </dgm:t>
    </dgm:pt>
    <dgm:pt modelId="{B3E6D4A9-3B6D-4A11-A180-5D453C5DCAE4}" type="parTrans" cxnId="{BF084BEF-C298-49DB-B9AE-008212C5876E}">
      <dgm:prSet/>
      <dgm:spPr/>
      <dgm:t>
        <a:bodyPr/>
        <a:lstStyle/>
        <a:p>
          <a:endParaRPr lang="ru-RU"/>
        </a:p>
      </dgm:t>
    </dgm:pt>
    <dgm:pt modelId="{52A372AD-69CC-426A-9311-2FFE01444FA6}" type="sibTrans" cxnId="{BF084BEF-C298-49DB-B9AE-008212C5876E}">
      <dgm:prSet/>
      <dgm:spPr/>
      <dgm:t>
        <a:bodyPr/>
        <a:lstStyle/>
        <a:p>
          <a:endParaRPr lang="ru-RU"/>
        </a:p>
      </dgm:t>
    </dgm:pt>
    <dgm:pt modelId="{098292A0-9CE6-4B0A-A6BD-1C831165BCB3}" type="pres">
      <dgm:prSet presAssocID="{19ED59A3-ADEA-4041-A1D4-A85B303F777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00BD35-DDBE-4BF1-A926-3133834EBBD4}" type="pres">
      <dgm:prSet presAssocID="{FA8C7251-06D8-48F2-B4D0-8EC82B4B9BA3}" presName="linNode" presStyleCnt="0"/>
      <dgm:spPr/>
    </dgm:pt>
    <dgm:pt modelId="{A9D3FE47-16CF-42CE-8B59-251C5C3E142F}" type="pres">
      <dgm:prSet presAssocID="{FA8C7251-06D8-48F2-B4D0-8EC82B4B9BA3}" presName="parentText" presStyleLbl="node1" presStyleIdx="0" presStyleCnt="4" custScaleX="21341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C1C02A-8AEA-47D9-9D62-32D15E45D56E}" type="pres">
      <dgm:prSet presAssocID="{FA8C7251-06D8-48F2-B4D0-8EC82B4B9BA3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27028C-82BE-439A-8049-B1C3F06F6D56}" type="pres">
      <dgm:prSet presAssocID="{008C0567-0EC7-48B0-B787-0C179395AFFD}" presName="sp" presStyleCnt="0"/>
      <dgm:spPr/>
    </dgm:pt>
    <dgm:pt modelId="{C4A36254-71E2-420D-BAA6-4009BCE887DB}" type="pres">
      <dgm:prSet presAssocID="{E6C30FD1-B02C-4291-8C41-2B1B2A92082D}" presName="linNode" presStyleCnt="0"/>
      <dgm:spPr/>
    </dgm:pt>
    <dgm:pt modelId="{15AA21BB-D49C-4EBF-84E0-269F0EBBCEF0}" type="pres">
      <dgm:prSet presAssocID="{E6C30FD1-B02C-4291-8C41-2B1B2A92082D}" presName="parentText" presStyleLbl="node1" presStyleIdx="1" presStyleCnt="4" custScaleX="5806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6D423-120C-40D7-AEDE-67551DAE5BAA}" type="pres">
      <dgm:prSet presAssocID="{E6C30FD1-B02C-4291-8C41-2B1B2A92082D}" presName="descendantText" presStyleLbl="alignAccFollowNode1" presStyleIdx="1" presStyleCnt="4" custScaleX="1249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BC54F6-96B4-43D7-8689-8349A0BFA246}" type="pres">
      <dgm:prSet presAssocID="{1ED565B0-B6EE-4F59-8DBD-A3253B8BF6E3}" presName="sp" presStyleCnt="0"/>
      <dgm:spPr/>
    </dgm:pt>
    <dgm:pt modelId="{FF0ABDD4-05D0-4147-9807-65E9335FE99A}" type="pres">
      <dgm:prSet presAssocID="{F5092A91-60BD-4F18-84F3-6AE64D467103}" presName="linNode" presStyleCnt="0"/>
      <dgm:spPr/>
    </dgm:pt>
    <dgm:pt modelId="{F4C254A7-140A-4F5F-A0A3-4F3E35F5AC74}" type="pres">
      <dgm:prSet presAssocID="{F5092A91-60BD-4F18-84F3-6AE64D467103}" presName="parentText" presStyleLbl="node1" presStyleIdx="2" presStyleCnt="4" custScaleX="3768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0735FC-93D9-4013-B9A2-3E9A0A603290}" type="pres">
      <dgm:prSet presAssocID="{F5092A91-60BD-4F18-84F3-6AE64D467103}" presName="descendantText" presStyleLbl="alignAccFollowNode1" presStyleIdx="2" presStyleCnt="4" custScaleX="1400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7E1B8F-1D9F-4FE7-8376-92551BEB86E8}" type="pres">
      <dgm:prSet presAssocID="{A01C9F27-8F8E-40B5-8AE3-33E44FD0774E}" presName="sp" presStyleCnt="0"/>
      <dgm:spPr/>
    </dgm:pt>
    <dgm:pt modelId="{BA9E960A-5027-4144-BB3E-AF36E517926E}" type="pres">
      <dgm:prSet presAssocID="{B56F0772-C80B-46E4-B389-16F7FC478C6A}" presName="linNode" presStyleCnt="0"/>
      <dgm:spPr/>
    </dgm:pt>
    <dgm:pt modelId="{780C659A-4688-443D-B475-F2BAF582BA8A}" type="pres">
      <dgm:prSet presAssocID="{B56F0772-C80B-46E4-B389-16F7FC478C6A}" presName="parentText" presStyleLbl="node1" presStyleIdx="3" presStyleCnt="4" custScaleX="2821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540A64-0B20-426E-BE2A-034346152E66}" type="pres">
      <dgm:prSet presAssocID="{B56F0772-C80B-46E4-B389-16F7FC478C6A}" presName="descendantText" presStyleLbl="alignAccFollowNode1" presStyleIdx="3" presStyleCnt="4" custScaleX="1589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AEC743-E590-45C8-87EF-EB2C82C2F4FA}" type="presOf" srcId="{706A57F3-B27C-4DAC-A01B-F8159A1467AE}" destId="{3AC1C02A-8AEA-47D9-9D62-32D15E45D56E}" srcOrd="0" destOrd="0" presId="urn:microsoft.com/office/officeart/2005/8/layout/vList5"/>
    <dgm:cxn modelId="{BF084BEF-C298-49DB-B9AE-008212C5876E}" srcId="{B56F0772-C80B-46E4-B389-16F7FC478C6A}" destId="{CC2EF2C2-B9BC-4DBA-B869-A60A4B5C1544}" srcOrd="0" destOrd="0" parTransId="{B3E6D4A9-3B6D-4A11-A180-5D453C5DCAE4}" sibTransId="{52A372AD-69CC-426A-9311-2FFE01444FA6}"/>
    <dgm:cxn modelId="{F7DA3B76-631C-46A8-AFF0-FC789E028017}" type="presOf" srcId="{E6C30FD1-B02C-4291-8C41-2B1B2A92082D}" destId="{15AA21BB-D49C-4EBF-84E0-269F0EBBCEF0}" srcOrd="0" destOrd="0" presId="urn:microsoft.com/office/officeart/2005/8/layout/vList5"/>
    <dgm:cxn modelId="{AD008095-5346-48E1-99B7-28CD5399E0C9}" srcId="{FA8C7251-06D8-48F2-B4D0-8EC82B4B9BA3}" destId="{706A57F3-B27C-4DAC-A01B-F8159A1467AE}" srcOrd="0" destOrd="0" parTransId="{9E21A6D6-DD89-4662-9B34-A76471321CEC}" sibTransId="{A7CC042A-C7BF-4F20-9407-4F7D0C434ED5}"/>
    <dgm:cxn modelId="{9CC76FF8-36CA-4BBC-8BB9-B0E416525746}" type="presOf" srcId="{19ED59A3-ADEA-4041-A1D4-A85B303F7775}" destId="{098292A0-9CE6-4B0A-A6BD-1C831165BCB3}" srcOrd="0" destOrd="0" presId="urn:microsoft.com/office/officeart/2005/8/layout/vList5"/>
    <dgm:cxn modelId="{01435217-3E2F-4125-A54E-DF30547066D0}" type="presOf" srcId="{CC2EF2C2-B9BC-4DBA-B869-A60A4B5C1544}" destId="{02540A64-0B20-426E-BE2A-034346152E66}" srcOrd="0" destOrd="0" presId="urn:microsoft.com/office/officeart/2005/8/layout/vList5"/>
    <dgm:cxn modelId="{93CCF28E-57FB-438F-8DFA-8FB35220F470}" srcId="{F5092A91-60BD-4F18-84F3-6AE64D467103}" destId="{C46423B3-CF25-453F-B2AF-5ABDD3916481}" srcOrd="0" destOrd="0" parTransId="{C6269567-2AC4-4D73-AF40-AEF9D0B21BC4}" sibTransId="{6F7A22D6-6B46-4FB4-B838-5E4A40730B45}"/>
    <dgm:cxn modelId="{875A22CE-A68F-4293-981F-E562F0BDA4F1}" type="presOf" srcId="{FA8C7251-06D8-48F2-B4D0-8EC82B4B9BA3}" destId="{A9D3FE47-16CF-42CE-8B59-251C5C3E142F}" srcOrd="0" destOrd="0" presId="urn:microsoft.com/office/officeart/2005/8/layout/vList5"/>
    <dgm:cxn modelId="{90A05259-8868-4310-BE4D-2BCF8803004B}" type="presOf" srcId="{B56F0772-C80B-46E4-B389-16F7FC478C6A}" destId="{780C659A-4688-443D-B475-F2BAF582BA8A}" srcOrd="0" destOrd="0" presId="urn:microsoft.com/office/officeart/2005/8/layout/vList5"/>
    <dgm:cxn modelId="{9A1410F0-223D-464E-BF33-CB7179229DCC}" srcId="{E6C30FD1-B02C-4291-8C41-2B1B2A92082D}" destId="{1B9B1BA7-1C45-4178-83AB-C8548E11D468}" srcOrd="0" destOrd="0" parTransId="{C2A87E6E-0E45-4BDC-97D0-2DE8CB6CA983}" sibTransId="{2F8193BE-1AA4-4167-BADB-9D0A638BE1A4}"/>
    <dgm:cxn modelId="{292826C6-CCD3-42D7-B1BA-E013969F9033}" srcId="{19ED59A3-ADEA-4041-A1D4-A85B303F7775}" destId="{F5092A91-60BD-4F18-84F3-6AE64D467103}" srcOrd="2" destOrd="0" parTransId="{38414988-BE9A-4FD6-B865-633337391834}" sibTransId="{A01C9F27-8F8E-40B5-8AE3-33E44FD0774E}"/>
    <dgm:cxn modelId="{0FBB843E-83AF-44B6-B6EE-044B28CB41FC}" type="presOf" srcId="{1B9B1BA7-1C45-4178-83AB-C8548E11D468}" destId="{A146D423-120C-40D7-AEDE-67551DAE5BAA}" srcOrd="0" destOrd="0" presId="urn:microsoft.com/office/officeart/2005/8/layout/vList5"/>
    <dgm:cxn modelId="{93BF9FEA-5CD1-480C-AD40-4132DD63DC2B}" type="presOf" srcId="{C46423B3-CF25-453F-B2AF-5ABDD3916481}" destId="{CE0735FC-93D9-4013-B9A2-3E9A0A603290}" srcOrd="0" destOrd="0" presId="urn:microsoft.com/office/officeart/2005/8/layout/vList5"/>
    <dgm:cxn modelId="{86B20FC0-3F68-4F13-B821-4AE909BC33B8}" srcId="{19ED59A3-ADEA-4041-A1D4-A85B303F7775}" destId="{E6C30FD1-B02C-4291-8C41-2B1B2A92082D}" srcOrd="1" destOrd="0" parTransId="{EDEFB771-9A52-44BA-997C-568716250C35}" sibTransId="{1ED565B0-B6EE-4F59-8DBD-A3253B8BF6E3}"/>
    <dgm:cxn modelId="{972DCBC1-0CAD-4D20-824B-F61BD9703F81}" type="presOf" srcId="{F5092A91-60BD-4F18-84F3-6AE64D467103}" destId="{F4C254A7-140A-4F5F-A0A3-4F3E35F5AC74}" srcOrd="0" destOrd="0" presId="urn:microsoft.com/office/officeart/2005/8/layout/vList5"/>
    <dgm:cxn modelId="{51A6B3C3-469B-4EFF-A08E-5612490AEFD7}" srcId="{19ED59A3-ADEA-4041-A1D4-A85B303F7775}" destId="{FA8C7251-06D8-48F2-B4D0-8EC82B4B9BA3}" srcOrd="0" destOrd="0" parTransId="{728D14E4-023A-43BF-98DE-93F54C471D08}" sibTransId="{008C0567-0EC7-48B0-B787-0C179395AFFD}"/>
    <dgm:cxn modelId="{D4A1134F-67E2-49D0-9BD6-4B3C973CDDDE}" srcId="{19ED59A3-ADEA-4041-A1D4-A85B303F7775}" destId="{B56F0772-C80B-46E4-B389-16F7FC478C6A}" srcOrd="3" destOrd="0" parTransId="{000E0A2B-6233-4A73-AF85-08E2AC608131}" sibTransId="{65D7A0DE-E8F2-4226-912A-46DE748FFA9F}"/>
    <dgm:cxn modelId="{DCF7CE13-4083-4746-8D40-29125C7D0A1D}" type="presParOf" srcId="{098292A0-9CE6-4B0A-A6BD-1C831165BCB3}" destId="{5A00BD35-DDBE-4BF1-A926-3133834EBBD4}" srcOrd="0" destOrd="0" presId="urn:microsoft.com/office/officeart/2005/8/layout/vList5"/>
    <dgm:cxn modelId="{12748D32-510D-4B14-849C-8A7BF0CCCB67}" type="presParOf" srcId="{5A00BD35-DDBE-4BF1-A926-3133834EBBD4}" destId="{A9D3FE47-16CF-42CE-8B59-251C5C3E142F}" srcOrd="0" destOrd="0" presId="urn:microsoft.com/office/officeart/2005/8/layout/vList5"/>
    <dgm:cxn modelId="{AC008189-5AAB-43DF-A381-EF106C1873C1}" type="presParOf" srcId="{5A00BD35-DDBE-4BF1-A926-3133834EBBD4}" destId="{3AC1C02A-8AEA-47D9-9D62-32D15E45D56E}" srcOrd="1" destOrd="0" presId="urn:microsoft.com/office/officeart/2005/8/layout/vList5"/>
    <dgm:cxn modelId="{6851D5EA-0397-43BE-BA3A-2253A8E6FF0C}" type="presParOf" srcId="{098292A0-9CE6-4B0A-A6BD-1C831165BCB3}" destId="{D227028C-82BE-439A-8049-B1C3F06F6D56}" srcOrd="1" destOrd="0" presId="urn:microsoft.com/office/officeart/2005/8/layout/vList5"/>
    <dgm:cxn modelId="{8A565282-E02E-4F32-9BAC-F0E071ED41B0}" type="presParOf" srcId="{098292A0-9CE6-4B0A-A6BD-1C831165BCB3}" destId="{C4A36254-71E2-420D-BAA6-4009BCE887DB}" srcOrd="2" destOrd="0" presId="urn:microsoft.com/office/officeart/2005/8/layout/vList5"/>
    <dgm:cxn modelId="{93CDD0AF-1DF5-47B5-A30A-85C5DAA86447}" type="presParOf" srcId="{C4A36254-71E2-420D-BAA6-4009BCE887DB}" destId="{15AA21BB-D49C-4EBF-84E0-269F0EBBCEF0}" srcOrd="0" destOrd="0" presId="urn:microsoft.com/office/officeart/2005/8/layout/vList5"/>
    <dgm:cxn modelId="{C8D4330D-157D-4A1B-B00C-20B9DA445D03}" type="presParOf" srcId="{C4A36254-71E2-420D-BAA6-4009BCE887DB}" destId="{A146D423-120C-40D7-AEDE-67551DAE5BAA}" srcOrd="1" destOrd="0" presId="urn:microsoft.com/office/officeart/2005/8/layout/vList5"/>
    <dgm:cxn modelId="{CF61C577-DCA1-4C9A-94FF-AE12065BE4B7}" type="presParOf" srcId="{098292A0-9CE6-4B0A-A6BD-1C831165BCB3}" destId="{2BBC54F6-96B4-43D7-8689-8349A0BFA246}" srcOrd="3" destOrd="0" presId="urn:microsoft.com/office/officeart/2005/8/layout/vList5"/>
    <dgm:cxn modelId="{CD98B75D-5A93-401A-AFF9-281BFCBA1C38}" type="presParOf" srcId="{098292A0-9CE6-4B0A-A6BD-1C831165BCB3}" destId="{FF0ABDD4-05D0-4147-9807-65E9335FE99A}" srcOrd="4" destOrd="0" presId="urn:microsoft.com/office/officeart/2005/8/layout/vList5"/>
    <dgm:cxn modelId="{C79F86D2-56DD-4BD0-A7BA-3B1E028EC2D4}" type="presParOf" srcId="{FF0ABDD4-05D0-4147-9807-65E9335FE99A}" destId="{F4C254A7-140A-4F5F-A0A3-4F3E35F5AC74}" srcOrd="0" destOrd="0" presId="urn:microsoft.com/office/officeart/2005/8/layout/vList5"/>
    <dgm:cxn modelId="{185B48E4-5CD1-4289-BC9A-7ABE14EC0ED4}" type="presParOf" srcId="{FF0ABDD4-05D0-4147-9807-65E9335FE99A}" destId="{CE0735FC-93D9-4013-B9A2-3E9A0A603290}" srcOrd="1" destOrd="0" presId="urn:microsoft.com/office/officeart/2005/8/layout/vList5"/>
    <dgm:cxn modelId="{264C7CCF-4760-45ED-B68D-D57D8A985CBB}" type="presParOf" srcId="{098292A0-9CE6-4B0A-A6BD-1C831165BCB3}" destId="{B57E1B8F-1D9F-4FE7-8376-92551BEB86E8}" srcOrd="5" destOrd="0" presId="urn:microsoft.com/office/officeart/2005/8/layout/vList5"/>
    <dgm:cxn modelId="{C280FE67-93A6-4D98-8400-9AC799F855AA}" type="presParOf" srcId="{098292A0-9CE6-4B0A-A6BD-1C831165BCB3}" destId="{BA9E960A-5027-4144-BB3E-AF36E517926E}" srcOrd="6" destOrd="0" presId="urn:microsoft.com/office/officeart/2005/8/layout/vList5"/>
    <dgm:cxn modelId="{50FE9481-C188-42B9-82A4-CF923C3F8B56}" type="presParOf" srcId="{BA9E960A-5027-4144-BB3E-AF36E517926E}" destId="{780C659A-4688-443D-B475-F2BAF582BA8A}" srcOrd="0" destOrd="0" presId="urn:microsoft.com/office/officeart/2005/8/layout/vList5"/>
    <dgm:cxn modelId="{32D5995B-1460-4A69-8765-CF2207A9BBAA}" type="presParOf" srcId="{BA9E960A-5027-4144-BB3E-AF36E517926E}" destId="{02540A64-0B20-426E-BE2A-034346152E66}" srcOrd="1" destOrd="0" presId="urn:microsoft.com/office/officeart/2005/8/layout/vList5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9ED59A3-ADEA-4041-A1D4-A85B303F7775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8C7251-06D8-48F2-B4D0-8EC82B4B9BA3}">
      <dgm:prSet phldrT="[Текст]" custT="1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2000" b="1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3,1%</a:t>
          </a:r>
          <a:endParaRPr lang="ru-RU" sz="2000" b="1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728D14E4-023A-43BF-98DE-93F54C471D08}" type="parTrans" cxnId="{51A6B3C3-469B-4EFF-A08E-5612490AEFD7}">
      <dgm:prSet/>
      <dgm:spPr/>
      <dgm:t>
        <a:bodyPr/>
        <a:lstStyle/>
        <a:p>
          <a:endParaRPr lang="ru-RU"/>
        </a:p>
      </dgm:t>
    </dgm:pt>
    <dgm:pt modelId="{008C0567-0EC7-48B0-B787-0C179395AFFD}" type="sibTrans" cxnId="{51A6B3C3-469B-4EFF-A08E-5612490AEFD7}">
      <dgm:prSet/>
      <dgm:spPr/>
      <dgm:t>
        <a:bodyPr/>
        <a:lstStyle/>
        <a:p>
          <a:endParaRPr lang="ru-RU"/>
        </a:p>
      </dgm:t>
    </dgm:pt>
    <dgm:pt modelId="{706A57F3-B27C-4DAC-A01B-F8159A1467AE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/>
            <a:t>Муниципальная политика</a:t>
          </a:r>
          <a:endParaRPr lang="ru-RU" sz="1600" dirty="0"/>
        </a:p>
      </dgm:t>
    </dgm:pt>
    <dgm:pt modelId="{9E21A6D6-DD89-4662-9B34-A76471321CEC}" type="parTrans" cxnId="{AD008095-5346-48E1-99B7-28CD5399E0C9}">
      <dgm:prSet/>
      <dgm:spPr/>
      <dgm:t>
        <a:bodyPr/>
        <a:lstStyle/>
        <a:p>
          <a:endParaRPr lang="ru-RU"/>
        </a:p>
      </dgm:t>
    </dgm:pt>
    <dgm:pt modelId="{A7CC042A-C7BF-4F20-9407-4F7D0C434ED5}" type="sibTrans" cxnId="{AD008095-5346-48E1-99B7-28CD5399E0C9}">
      <dgm:prSet/>
      <dgm:spPr/>
      <dgm:t>
        <a:bodyPr/>
        <a:lstStyle/>
        <a:p>
          <a:endParaRPr lang="ru-RU"/>
        </a:p>
      </dgm:t>
    </dgm:pt>
    <dgm:pt modelId="{E6C30FD1-B02C-4291-8C41-2B1B2A92082D}">
      <dgm:prSet phldrT="[Текст]" custT="1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2000" b="1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0,1%</a:t>
          </a:r>
          <a:endParaRPr lang="ru-RU" sz="2000" b="1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EDEFB771-9A52-44BA-997C-568716250C35}" type="parTrans" cxnId="{86B20FC0-3F68-4F13-B821-4AE909BC33B8}">
      <dgm:prSet/>
      <dgm:spPr/>
      <dgm:t>
        <a:bodyPr/>
        <a:lstStyle/>
        <a:p>
          <a:endParaRPr lang="ru-RU"/>
        </a:p>
      </dgm:t>
    </dgm:pt>
    <dgm:pt modelId="{1ED565B0-B6EE-4F59-8DBD-A3253B8BF6E3}" type="sibTrans" cxnId="{86B20FC0-3F68-4F13-B821-4AE909BC33B8}">
      <dgm:prSet/>
      <dgm:spPr/>
      <dgm:t>
        <a:bodyPr/>
        <a:lstStyle/>
        <a:p>
          <a:endParaRPr lang="ru-RU"/>
        </a:p>
      </dgm:t>
    </dgm:pt>
    <dgm:pt modelId="{1B9B1BA7-1C45-4178-83AB-C8548E11D468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/>
            <a:t>Экономическое развитие</a:t>
          </a:r>
          <a:endParaRPr lang="ru-RU" sz="1600" dirty="0"/>
        </a:p>
      </dgm:t>
    </dgm:pt>
    <dgm:pt modelId="{C2A87E6E-0E45-4BDC-97D0-2DE8CB6CA983}" type="parTrans" cxnId="{9A1410F0-223D-464E-BF33-CB7179229DCC}">
      <dgm:prSet/>
      <dgm:spPr/>
      <dgm:t>
        <a:bodyPr/>
        <a:lstStyle/>
        <a:p>
          <a:endParaRPr lang="ru-RU"/>
        </a:p>
      </dgm:t>
    </dgm:pt>
    <dgm:pt modelId="{2F8193BE-1AA4-4167-BADB-9D0A638BE1A4}" type="sibTrans" cxnId="{9A1410F0-223D-464E-BF33-CB7179229DCC}">
      <dgm:prSet/>
      <dgm:spPr/>
      <dgm:t>
        <a:bodyPr/>
        <a:lstStyle/>
        <a:p>
          <a:endParaRPr lang="ru-RU"/>
        </a:p>
      </dgm:t>
    </dgm:pt>
    <dgm:pt modelId="{098292A0-9CE6-4B0A-A6BD-1C831165BCB3}" type="pres">
      <dgm:prSet presAssocID="{19ED59A3-ADEA-4041-A1D4-A85B303F777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00BD35-DDBE-4BF1-A926-3133834EBBD4}" type="pres">
      <dgm:prSet presAssocID="{FA8C7251-06D8-48F2-B4D0-8EC82B4B9BA3}" presName="linNode" presStyleCnt="0"/>
      <dgm:spPr/>
    </dgm:pt>
    <dgm:pt modelId="{A9D3FE47-16CF-42CE-8B59-251C5C3E142F}" type="pres">
      <dgm:prSet presAssocID="{FA8C7251-06D8-48F2-B4D0-8EC82B4B9BA3}" presName="parentText" presStyleLbl="node1" presStyleIdx="0" presStyleCnt="2" custScaleX="8535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C1C02A-8AEA-47D9-9D62-32D15E45D56E}" type="pres">
      <dgm:prSet presAssocID="{FA8C7251-06D8-48F2-B4D0-8EC82B4B9BA3}" presName="descendantText" presStyleLbl="alignAccFollowNode1" presStyleIdx="0" presStyleCnt="2" custScaleX="1279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27028C-82BE-439A-8049-B1C3F06F6D56}" type="pres">
      <dgm:prSet presAssocID="{008C0567-0EC7-48B0-B787-0C179395AFFD}" presName="sp" presStyleCnt="0"/>
      <dgm:spPr/>
    </dgm:pt>
    <dgm:pt modelId="{C4A36254-71E2-420D-BAA6-4009BCE887DB}" type="pres">
      <dgm:prSet presAssocID="{E6C30FD1-B02C-4291-8C41-2B1B2A92082D}" presName="linNode" presStyleCnt="0"/>
      <dgm:spPr/>
    </dgm:pt>
    <dgm:pt modelId="{15AA21BB-D49C-4EBF-84E0-269F0EBBCEF0}" type="pres">
      <dgm:prSet presAssocID="{E6C30FD1-B02C-4291-8C41-2B1B2A92082D}" presName="parentText" presStyleLbl="node1" presStyleIdx="1" presStyleCnt="2" custScaleX="2977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6D423-120C-40D7-AEDE-67551DAE5BAA}" type="pres">
      <dgm:prSet presAssocID="{E6C30FD1-B02C-4291-8C41-2B1B2A92082D}" presName="descendantText" presStyleLbl="alignAccFollowNode1" presStyleIdx="1" presStyleCnt="2" custScaleX="1392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1410F0-223D-464E-BF33-CB7179229DCC}" srcId="{E6C30FD1-B02C-4291-8C41-2B1B2A92082D}" destId="{1B9B1BA7-1C45-4178-83AB-C8548E11D468}" srcOrd="0" destOrd="0" parTransId="{C2A87E6E-0E45-4BDC-97D0-2DE8CB6CA983}" sibTransId="{2F8193BE-1AA4-4167-BADB-9D0A638BE1A4}"/>
    <dgm:cxn modelId="{86B20FC0-3F68-4F13-B821-4AE909BC33B8}" srcId="{19ED59A3-ADEA-4041-A1D4-A85B303F7775}" destId="{E6C30FD1-B02C-4291-8C41-2B1B2A92082D}" srcOrd="1" destOrd="0" parTransId="{EDEFB771-9A52-44BA-997C-568716250C35}" sibTransId="{1ED565B0-B6EE-4F59-8DBD-A3253B8BF6E3}"/>
    <dgm:cxn modelId="{AD008095-5346-48E1-99B7-28CD5399E0C9}" srcId="{FA8C7251-06D8-48F2-B4D0-8EC82B4B9BA3}" destId="{706A57F3-B27C-4DAC-A01B-F8159A1467AE}" srcOrd="0" destOrd="0" parTransId="{9E21A6D6-DD89-4662-9B34-A76471321CEC}" sibTransId="{A7CC042A-C7BF-4F20-9407-4F7D0C434ED5}"/>
    <dgm:cxn modelId="{AA549E62-BD87-4F19-8DC2-5540E2B7FA01}" type="presOf" srcId="{FA8C7251-06D8-48F2-B4D0-8EC82B4B9BA3}" destId="{A9D3FE47-16CF-42CE-8B59-251C5C3E142F}" srcOrd="0" destOrd="0" presId="urn:microsoft.com/office/officeart/2005/8/layout/vList5"/>
    <dgm:cxn modelId="{7DBE77B7-558D-48DB-9CF1-BB6107ECF3A4}" type="presOf" srcId="{706A57F3-B27C-4DAC-A01B-F8159A1467AE}" destId="{3AC1C02A-8AEA-47D9-9D62-32D15E45D56E}" srcOrd="0" destOrd="0" presId="urn:microsoft.com/office/officeart/2005/8/layout/vList5"/>
    <dgm:cxn modelId="{EFF2710F-BF13-4C53-9BA3-2B1E848C013B}" type="presOf" srcId="{19ED59A3-ADEA-4041-A1D4-A85B303F7775}" destId="{098292A0-9CE6-4B0A-A6BD-1C831165BCB3}" srcOrd="0" destOrd="0" presId="urn:microsoft.com/office/officeart/2005/8/layout/vList5"/>
    <dgm:cxn modelId="{5D975EE9-D789-40B7-BB77-15A78FA98ECE}" type="presOf" srcId="{E6C30FD1-B02C-4291-8C41-2B1B2A92082D}" destId="{15AA21BB-D49C-4EBF-84E0-269F0EBBCEF0}" srcOrd="0" destOrd="0" presId="urn:microsoft.com/office/officeart/2005/8/layout/vList5"/>
    <dgm:cxn modelId="{61E985EE-1BB7-43D8-BFE0-F798AF111F49}" type="presOf" srcId="{1B9B1BA7-1C45-4178-83AB-C8548E11D468}" destId="{A146D423-120C-40D7-AEDE-67551DAE5BAA}" srcOrd="0" destOrd="0" presId="urn:microsoft.com/office/officeart/2005/8/layout/vList5"/>
    <dgm:cxn modelId="{51A6B3C3-469B-4EFF-A08E-5612490AEFD7}" srcId="{19ED59A3-ADEA-4041-A1D4-A85B303F7775}" destId="{FA8C7251-06D8-48F2-B4D0-8EC82B4B9BA3}" srcOrd="0" destOrd="0" parTransId="{728D14E4-023A-43BF-98DE-93F54C471D08}" sibTransId="{008C0567-0EC7-48B0-B787-0C179395AFFD}"/>
    <dgm:cxn modelId="{32EEE413-118F-4515-91B5-A3741109652B}" type="presParOf" srcId="{098292A0-9CE6-4B0A-A6BD-1C831165BCB3}" destId="{5A00BD35-DDBE-4BF1-A926-3133834EBBD4}" srcOrd="0" destOrd="0" presId="urn:microsoft.com/office/officeart/2005/8/layout/vList5"/>
    <dgm:cxn modelId="{AC89494B-E385-4C7D-9F40-5B28E2175711}" type="presParOf" srcId="{5A00BD35-DDBE-4BF1-A926-3133834EBBD4}" destId="{A9D3FE47-16CF-42CE-8B59-251C5C3E142F}" srcOrd="0" destOrd="0" presId="urn:microsoft.com/office/officeart/2005/8/layout/vList5"/>
    <dgm:cxn modelId="{3B1F2BAB-965D-4607-821E-90DD6ED1FA1F}" type="presParOf" srcId="{5A00BD35-DDBE-4BF1-A926-3133834EBBD4}" destId="{3AC1C02A-8AEA-47D9-9D62-32D15E45D56E}" srcOrd="1" destOrd="0" presId="urn:microsoft.com/office/officeart/2005/8/layout/vList5"/>
    <dgm:cxn modelId="{DAE2886F-C9C3-4663-9118-9B6C0FFCCC17}" type="presParOf" srcId="{098292A0-9CE6-4B0A-A6BD-1C831165BCB3}" destId="{D227028C-82BE-439A-8049-B1C3F06F6D56}" srcOrd="1" destOrd="0" presId="urn:microsoft.com/office/officeart/2005/8/layout/vList5"/>
    <dgm:cxn modelId="{DA3617E4-28D8-4F04-97B1-8EF5B533D270}" type="presParOf" srcId="{098292A0-9CE6-4B0A-A6BD-1C831165BCB3}" destId="{C4A36254-71E2-420D-BAA6-4009BCE887DB}" srcOrd="2" destOrd="0" presId="urn:microsoft.com/office/officeart/2005/8/layout/vList5"/>
    <dgm:cxn modelId="{2A409D34-D70B-4538-9C32-BE381161EE13}" type="presParOf" srcId="{C4A36254-71E2-420D-BAA6-4009BCE887DB}" destId="{15AA21BB-D49C-4EBF-84E0-269F0EBBCEF0}" srcOrd="0" destOrd="0" presId="urn:microsoft.com/office/officeart/2005/8/layout/vList5"/>
    <dgm:cxn modelId="{D04A0D48-122E-45A8-8509-13ED53AB69B5}" type="presParOf" srcId="{C4A36254-71E2-420D-BAA6-4009BCE887DB}" destId="{A146D423-120C-40D7-AEDE-67551DAE5BAA}" srcOrd="1" destOrd="0" presId="urn:microsoft.com/office/officeart/2005/8/layout/vList5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9ED59A3-ADEA-4041-A1D4-A85B303F7775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8C7251-06D8-48F2-B4D0-8EC82B4B9BA3}">
      <dgm:prSet phldrT="[Текст]" custT="1"/>
      <dgm:spPr>
        <a:gradFill flip="none" rotWithShape="0">
          <a:gsLst>
            <a:gs pos="0">
              <a:srgbClr val="FF66CC">
                <a:shade val="30000"/>
                <a:satMod val="115000"/>
              </a:srgbClr>
            </a:gs>
            <a:gs pos="50000">
              <a:srgbClr val="FF66CC">
                <a:shade val="67500"/>
                <a:satMod val="115000"/>
              </a:srgbClr>
            </a:gs>
            <a:gs pos="100000">
              <a:srgbClr val="FF66CC">
                <a:shade val="100000"/>
                <a:satMod val="115000"/>
              </a:srgbClr>
            </a:gs>
          </a:gsLst>
          <a:lin ang="0" scaled="1"/>
          <a:tileRect/>
        </a:gradFill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/>
          <a:contourClr>
            <a:schemeClr val="accent1">
              <a:hueOff val="0"/>
              <a:satOff val="0"/>
              <a:lumOff val="0"/>
              <a:alphaOff val="0"/>
              <a:satMod val="115000"/>
            </a:schemeClr>
          </a:contourClr>
        </a:sp3d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2800" b="1" cap="all" spc="0" dirty="0" smtClean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rPr>
            <a:t>0,7%</a:t>
          </a:r>
          <a:endParaRPr lang="ru-RU" sz="2800" b="1" cap="all" spc="0" dirty="0">
            <a:ln w="0"/>
            <a:solidFill>
              <a:schemeClr val="bg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728D14E4-023A-43BF-98DE-93F54C471D08}" type="parTrans" cxnId="{51A6B3C3-469B-4EFF-A08E-5612490AEFD7}">
      <dgm:prSet/>
      <dgm:spPr/>
      <dgm:t>
        <a:bodyPr/>
        <a:lstStyle/>
        <a:p>
          <a:endParaRPr lang="ru-RU"/>
        </a:p>
      </dgm:t>
    </dgm:pt>
    <dgm:pt modelId="{008C0567-0EC7-48B0-B787-0C179395AFFD}" type="sibTrans" cxnId="{51A6B3C3-469B-4EFF-A08E-5612490AEFD7}">
      <dgm:prSet/>
      <dgm:spPr/>
      <dgm:t>
        <a:bodyPr/>
        <a:lstStyle/>
        <a:p>
          <a:endParaRPr lang="ru-RU"/>
        </a:p>
      </dgm:t>
    </dgm:pt>
    <dgm:pt modelId="{706A57F3-B27C-4DAC-A01B-F8159A1467AE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l"/>
          <a:r>
            <a:rPr lang="ru-RU" sz="1400" dirty="0" smtClean="0"/>
            <a:t>Развитие сельского хозяйства и регулирования </a:t>
          </a:r>
          <a:br>
            <a:rPr lang="ru-RU" sz="1400" dirty="0" smtClean="0"/>
          </a:br>
          <a:r>
            <a:rPr lang="ru-RU" sz="1400" dirty="0" smtClean="0"/>
            <a:t>рынков сельскохозяйственной продукции, сырья и продовольствия</a:t>
          </a:r>
          <a:endParaRPr lang="ru-RU" sz="1400" dirty="0"/>
        </a:p>
      </dgm:t>
    </dgm:pt>
    <dgm:pt modelId="{9E21A6D6-DD89-4662-9B34-A76471321CEC}" type="parTrans" cxnId="{AD008095-5346-48E1-99B7-28CD5399E0C9}">
      <dgm:prSet/>
      <dgm:spPr/>
      <dgm:t>
        <a:bodyPr/>
        <a:lstStyle/>
        <a:p>
          <a:endParaRPr lang="ru-RU"/>
        </a:p>
      </dgm:t>
    </dgm:pt>
    <dgm:pt modelId="{A7CC042A-C7BF-4F20-9407-4F7D0C434ED5}" type="sibTrans" cxnId="{AD008095-5346-48E1-99B7-28CD5399E0C9}">
      <dgm:prSet/>
      <dgm:spPr/>
      <dgm:t>
        <a:bodyPr/>
        <a:lstStyle/>
        <a:p>
          <a:endParaRPr lang="ru-RU"/>
        </a:p>
      </dgm:t>
    </dgm:pt>
    <dgm:pt modelId="{E6C30FD1-B02C-4291-8C41-2B1B2A92082D}">
      <dgm:prSet phldrT="[Текст]" custT="1"/>
      <dgm:spPr>
        <a:gradFill flip="none" rotWithShape="0">
          <a:gsLst>
            <a:gs pos="0">
              <a:srgbClr val="FF66CC">
                <a:shade val="30000"/>
                <a:satMod val="115000"/>
              </a:srgbClr>
            </a:gs>
            <a:gs pos="50000">
              <a:srgbClr val="FF66CC">
                <a:shade val="67500"/>
                <a:satMod val="115000"/>
              </a:srgbClr>
            </a:gs>
            <a:gs pos="100000">
              <a:srgbClr val="FF66CC">
                <a:shade val="100000"/>
                <a:satMod val="115000"/>
              </a:srgbClr>
            </a:gs>
          </a:gsLst>
          <a:lin ang="0" scaled="1"/>
          <a:tileRect/>
        </a:gradFill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/>
          <a:contourClr>
            <a:schemeClr val="accent1">
              <a:hueOff val="0"/>
              <a:satOff val="0"/>
              <a:lumOff val="0"/>
              <a:alphaOff val="0"/>
              <a:satMod val="115000"/>
            </a:schemeClr>
          </a:contourClr>
        </a:sp3d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2000" b="1" cap="all" spc="0" dirty="0" smtClean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rPr>
            <a:t>0,1%</a:t>
          </a:r>
          <a:endParaRPr lang="ru-RU" sz="2000" b="1" cap="all" spc="0" dirty="0">
            <a:ln w="0"/>
            <a:solidFill>
              <a:schemeClr val="bg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EDEFB771-9A52-44BA-997C-568716250C35}" type="parTrans" cxnId="{86B20FC0-3F68-4F13-B821-4AE909BC33B8}">
      <dgm:prSet/>
      <dgm:spPr/>
      <dgm:t>
        <a:bodyPr/>
        <a:lstStyle/>
        <a:p>
          <a:endParaRPr lang="ru-RU"/>
        </a:p>
      </dgm:t>
    </dgm:pt>
    <dgm:pt modelId="{1ED565B0-B6EE-4F59-8DBD-A3253B8BF6E3}" type="sibTrans" cxnId="{86B20FC0-3F68-4F13-B821-4AE909BC33B8}">
      <dgm:prSet/>
      <dgm:spPr/>
      <dgm:t>
        <a:bodyPr/>
        <a:lstStyle/>
        <a:p>
          <a:endParaRPr lang="ru-RU"/>
        </a:p>
      </dgm:t>
    </dgm:pt>
    <dgm:pt modelId="{1B9B1BA7-1C45-4178-83AB-C8548E11D468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400" dirty="0" smtClean="0"/>
            <a:t>Охрана окружающей среды и рациональное природопользование</a:t>
          </a:r>
          <a:endParaRPr lang="ru-RU" sz="1400" dirty="0"/>
        </a:p>
      </dgm:t>
    </dgm:pt>
    <dgm:pt modelId="{C2A87E6E-0E45-4BDC-97D0-2DE8CB6CA983}" type="parTrans" cxnId="{9A1410F0-223D-464E-BF33-CB7179229DCC}">
      <dgm:prSet/>
      <dgm:spPr/>
      <dgm:t>
        <a:bodyPr/>
        <a:lstStyle/>
        <a:p>
          <a:endParaRPr lang="ru-RU"/>
        </a:p>
      </dgm:t>
    </dgm:pt>
    <dgm:pt modelId="{2F8193BE-1AA4-4167-BADB-9D0A638BE1A4}" type="sibTrans" cxnId="{9A1410F0-223D-464E-BF33-CB7179229DCC}">
      <dgm:prSet/>
      <dgm:spPr/>
      <dgm:t>
        <a:bodyPr/>
        <a:lstStyle/>
        <a:p>
          <a:endParaRPr lang="ru-RU"/>
        </a:p>
      </dgm:t>
    </dgm:pt>
    <dgm:pt modelId="{098292A0-9CE6-4B0A-A6BD-1C831165BCB3}" type="pres">
      <dgm:prSet presAssocID="{19ED59A3-ADEA-4041-A1D4-A85B303F777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00BD35-DDBE-4BF1-A926-3133834EBBD4}" type="pres">
      <dgm:prSet presAssocID="{FA8C7251-06D8-48F2-B4D0-8EC82B4B9BA3}" presName="linNode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A9D3FE47-16CF-42CE-8B59-251C5C3E142F}" type="pres">
      <dgm:prSet presAssocID="{FA8C7251-06D8-48F2-B4D0-8EC82B4B9BA3}" presName="parentText" presStyleLbl="node1" presStyleIdx="0" presStyleCnt="2" custScaleX="7991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C1C02A-8AEA-47D9-9D62-32D15E45D56E}" type="pres">
      <dgm:prSet presAssocID="{FA8C7251-06D8-48F2-B4D0-8EC82B4B9BA3}" presName="descendantText" presStyleLbl="alignAccFollowNode1" presStyleIdx="0" presStyleCnt="2" custScaleX="1110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27028C-82BE-439A-8049-B1C3F06F6D56}" type="pres">
      <dgm:prSet presAssocID="{008C0567-0EC7-48B0-B787-0C179395AFFD}" presName="sp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C4A36254-71E2-420D-BAA6-4009BCE887DB}" type="pres">
      <dgm:prSet presAssocID="{E6C30FD1-B02C-4291-8C41-2B1B2A92082D}" presName="linNode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15AA21BB-D49C-4EBF-84E0-269F0EBBCEF0}" type="pres">
      <dgm:prSet presAssocID="{E6C30FD1-B02C-4291-8C41-2B1B2A92082D}" presName="parentText" presStyleLbl="node1" presStyleIdx="1" presStyleCnt="2" custScaleX="3674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6D423-120C-40D7-AEDE-67551DAE5BAA}" type="pres">
      <dgm:prSet presAssocID="{E6C30FD1-B02C-4291-8C41-2B1B2A92082D}" presName="descendantText" presStyleLbl="alignAccFollowNode1" presStyleIdx="1" presStyleCnt="2" custScaleX="1526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DCE96C-4406-4EC7-A985-D0D427E569D3}" type="presOf" srcId="{FA8C7251-06D8-48F2-B4D0-8EC82B4B9BA3}" destId="{A9D3FE47-16CF-42CE-8B59-251C5C3E142F}" srcOrd="0" destOrd="0" presId="urn:microsoft.com/office/officeart/2005/8/layout/vList5"/>
    <dgm:cxn modelId="{9A1410F0-223D-464E-BF33-CB7179229DCC}" srcId="{E6C30FD1-B02C-4291-8C41-2B1B2A92082D}" destId="{1B9B1BA7-1C45-4178-83AB-C8548E11D468}" srcOrd="0" destOrd="0" parTransId="{C2A87E6E-0E45-4BDC-97D0-2DE8CB6CA983}" sibTransId="{2F8193BE-1AA4-4167-BADB-9D0A638BE1A4}"/>
    <dgm:cxn modelId="{9DF63864-7CB8-40FE-BEBD-E0D6BA445870}" type="presOf" srcId="{E6C30FD1-B02C-4291-8C41-2B1B2A92082D}" destId="{15AA21BB-D49C-4EBF-84E0-269F0EBBCEF0}" srcOrd="0" destOrd="0" presId="urn:microsoft.com/office/officeart/2005/8/layout/vList5"/>
    <dgm:cxn modelId="{86B20FC0-3F68-4F13-B821-4AE909BC33B8}" srcId="{19ED59A3-ADEA-4041-A1D4-A85B303F7775}" destId="{E6C30FD1-B02C-4291-8C41-2B1B2A92082D}" srcOrd="1" destOrd="0" parTransId="{EDEFB771-9A52-44BA-997C-568716250C35}" sibTransId="{1ED565B0-B6EE-4F59-8DBD-A3253B8BF6E3}"/>
    <dgm:cxn modelId="{393DBBA3-88D5-445E-B0D5-7076593A174B}" type="presOf" srcId="{19ED59A3-ADEA-4041-A1D4-A85B303F7775}" destId="{098292A0-9CE6-4B0A-A6BD-1C831165BCB3}" srcOrd="0" destOrd="0" presId="urn:microsoft.com/office/officeart/2005/8/layout/vList5"/>
    <dgm:cxn modelId="{AD008095-5346-48E1-99B7-28CD5399E0C9}" srcId="{FA8C7251-06D8-48F2-B4D0-8EC82B4B9BA3}" destId="{706A57F3-B27C-4DAC-A01B-F8159A1467AE}" srcOrd="0" destOrd="0" parTransId="{9E21A6D6-DD89-4662-9B34-A76471321CEC}" sibTransId="{A7CC042A-C7BF-4F20-9407-4F7D0C434ED5}"/>
    <dgm:cxn modelId="{2C3D888B-F6E9-4426-AEEC-079AA4012788}" type="presOf" srcId="{1B9B1BA7-1C45-4178-83AB-C8548E11D468}" destId="{A146D423-120C-40D7-AEDE-67551DAE5BAA}" srcOrd="0" destOrd="0" presId="urn:microsoft.com/office/officeart/2005/8/layout/vList5"/>
    <dgm:cxn modelId="{D1EA2FF2-FE18-4506-BFC7-734B4DB570B2}" type="presOf" srcId="{706A57F3-B27C-4DAC-A01B-F8159A1467AE}" destId="{3AC1C02A-8AEA-47D9-9D62-32D15E45D56E}" srcOrd="0" destOrd="0" presId="urn:microsoft.com/office/officeart/2005/8/layout/vList5"/>
    <dgm:cxn modelId="{51A6B3C3-469B-4EFF-A08E-5612490AEFD7}" srcId="{19ED59A3-ADEA-4041-A1D4-A85B303F7775}" destId="{FA8C7251-06D8-48F2-B4D0-8EC82B4B9BA3}" srcOrd="0" destOrd="0" parTransId="{728D14E4-023A-43BF-98DE-93F54C471D08}" sibTransId="{008C0567-0EC7-48B0-B787-0C179395AFFD}"/>
    <dgm:cxn modelId="{37E2F06F-E127-4457-8C59-249084FB45E0}" type="presParOf" srcId="{098292A0-9CE6-4B0A-A6BD-1C831165BCB3}" destId="{5A00BD35-DDBE-4BF1-A926-3133834EBBD4}" srcOrd="0" destOrd="0" presId="urn:microsoft.com/office/officeart/2005/8/layout/vList5"/>
    <dgm:cxn modelId="{C859B000-76F6-4491-923C-CFE70A7E36F0}" type="presParOf" srcId="{5A00BD35-DDBE-4BF1-A926-3133834EBBD4}" destId="{A9D3FE47-16CF-42CE-8B59-251C5C3E142F}" srcOrd="0" destOrd="0" presId="urn:microsoft.com/office/officeart/2005/8/layout/vList5"/>
    <dgm:cxn modelId="{9784D42E-DAF3-4E89-A1D8-D54711505275}" type="presParOf" srcId="{5A00BD35-DDBE-4BF1-A926-3133834EBBD4}" destId="{3AC1C02A-8AEA-47D9-9D62-32D15E45D56E}" srcOrd="1" destOrd="0" presId="urn:microsoft.com/office/officeart/2005/8/layout/vList5"/>
    <dgm:cxn modelId="{E0D4981B-4C2D-4D97-9CD3-781DAF64E90D}" type="presParOf" srcId="{098292A0-9CE6-4B0A-A6BD-1C831165BCB3}" destId="{D227028C-82BE-439A-8049-B1C3F06F6D56}" srcOrd="1" destOrd="0" presId="urn:microsoft.com/office/officeart/2005/8/layout/vList5"/>
    <dgm:cxn modelId="{1866F579-4F10-49C8-95F1-91D503FC86D9}" type="presParOf" srcId="{098292A0-9CE6-4B0A-A6BD-1C831165BCB3}" destId="{C4A36254-71E2-420D-BAA6-4009BCE887DB}" srcOrd="2" destOrd="0" presId="urn:microsoft.com/office/officeart/2005/8/layout/vList5"/>
    <dgm:cxn modelId="{6DD687E0-4FAC-41BD-A550-73444DF6D3AA}" type="presParOf" srcId="{C4A36254-71E2-420D-BAA6-4009BCE887DB}" destId="{15AA21BB-D49C-4EBF-84E0-269F0EBBCEF0}" srcOrd="0" destOrd="0" presId="urn:microsoft.com/office/officeart/2005/8/layout/vList5"/>
    <dgm:cxn modelId="{1CE13BB3-3ACA-45C8-A3AD-1B8A3702FF72}" type="presParOf" srcId="{C4A36254-71E2-420D-BAA6-4009BCE887DB}" destId="{A146D423-120C-40D7-AEDE-67551DAE5BAA}" srcOrd="1" destOrd="0" presId="urn:microsoft.com/office/officeart/2005/8/layout/vList5"/>
  </dgm:cxnLst>
  <dgm:bg/>
  <dgm:whole>
    <a:effectLst/>
  </dgm:whole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9ED59A3-ADEA-4041-A1D4-A85B303F7775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98292A0-9CE6-4B0A-A6BD-1C831165BCB3}" type="pres">
      <dgm:prSet presAssocID="{19ED59A3-ADEA-4041-A1D4-A85B303F777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F5431AA3-8860-486C-9454-A6512E542795}" type="presOf" srcId="{19ED59A3-ADEA-4041-A1D4-A85B303F7775}" destId="{098292A0-9CE6-4B0A-A6BD-1C831165BCB3}" srcOrd="0" destOrd="0" presId="urn:microsoft.com/office/officeart/2005/8/layout/vList5"/>
  </dgm:cxnLst>
  <dgm:bg/>
  <dgm:whole>
    <a:effectLst/>
  </dgm:whole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9ED59A3-ADEA-4041-A1D4-A85B303F7775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8C7251-06D8-48F2-B4D0-8EC82B4B9BA3}">
      <dgm:prSet phldrT="[Текст]" custT="1"/>
      <dgm:spPr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lin ang="0" scaled="1"/>
          <a:tileRect/>
        </a:gradFill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/>
          <a:contourClr>
            <a:schemeClr val="accent1">
              <a:hueOff val="0"/>
              <a:satOff val="0"/>
              <a:lumOff val="0"/>
              <a:alphaOff val="0"/>
              <a:satMod val="115000"/>
            </a:schemeClr>
          </a:contourClr>
        </a:sp3d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2000" b="1" cap="all" spc="0" dirty="0" smtClean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rPr>
            <a:t>0,7%</a:t>
          </a:r>
          <a:endParaRPr lang="ru-RU" sz="2000" b="1" cap="all" spc="0" dirty="0">
            <a:ln w="0"/>
            <a:solidFill>
              <a:schemeClr val="tx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728D14E4-023A-43BF-98DE-93F54C471D08}" type="parTrans" cxnId="{51A6B3C3-469B-4EFF-A08E-5612490AEFD7}">
      <dgm:prSet/>
      <dgm:spPr/>
      <dgm:t>
        <a:bodyPr/>
        <a:lstStyle/>
        <a:p>
          <a:endParaRPr lang="ru-RU"/>
        </a:p>
      </dgm:t>
    </dgm:pt>
    <dgm:pt modelId="{008C0567-0EC7-48B0-B787-0C179395AFFD}" type="sibTrans" cxnId="{51A6B3C3-469B-4EFF-A08E-5612490AEFD7}">
      <dgm:prSet/>
      <dgm:spPr/>
      <dgm:t>
        <a:bodyPr/>
        <a:lstStyle/>
        <a:p>
          <a:endParaRPr lang="ru-RU"/>
        </a:p>
      </dgm:t>
    </dgm:pt>
    <dgm:pt modelId="{706A57F3-B27C-4DAC-A01B-F8159A1467AE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400" dirty="0" smtClean="0"/>
            <a:t>Эффективное управления</a:t>
          </a:r>
          <a:br>
            <a:rPr lang="ru-RU" sz="1400" dirty="0" smtClean="0"/>
          </a:br>
          <a:r>
            <a:rPr lang="ru-RU" sz="1400" dirty="0" smtClean="0"/>
            <a:t>муниципальными финансами</a:t>
          </a:r>
          <a:endParaRPr lang="ru-RU" sz="1400" dirty="0"/>
        </a:p>
      </dgm:t>
    </dgm:pt>
    <dgm:pt modelId="{9E21A6D6-DD89-4662-9B34-A76471321CEC}" type="parTrans" cxnId="{AD008095-5346-48E1-99B7-28CD5399E0C9}">
      <dgm:prSet/>
      <dgm:spPr/>
      <dgm:t>
        <a:bodyPr/>
        <a:lstStyle/>
        <a:p>
          <a:endParaRPr lang="ru-RU"/>
        </a:p>
      </dgm:t>
    </dgm:pt>
    <dgm:pt modelId="{A7CC042A-C7BF-4F20-9407-4F7D0C434ED5}" type="sibTrans" cxnId="{AD008095-5346-48E1-99B7-28CD5399E0C9}">
      <dgm:prSet/>
      <dgm:spPr/>
      <dgm:t>
        <a:bodyPr/>
        <a:lstStyle/>
        <a:p>
          <a:endParaRPr lang="ru-RU"/>
        </a:p>
      </dgm:t>
    </dgm:pt>
    <dgm:pt modelId="{098292A0-9CE6-4B0A-A6BD-1C831165BCB3}" type="pres">
      <dgm:prSet presAssocID="{19ED59A3-ADEA-4041-A1D4-A85B303F777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00BD35-DDBE-4BF1-A926-3133834EBBD4}" type="pres">
      <dgm:prSet presAssocID="{FA8C7251-06D8-48F2-B4D0-8EC82B4B9BA3}" presName="linNode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A9D3FE47-16CF-42CE-8B59-251C5C3E142F}" type="pres">
      <dgm:prSet presAssocID="{FA8C7251-06D8-48F2-B4D0-8EC82B4B9BA3}" presName="parentText" presStyleLbl="node1" presStyleIdx="0" presStyleCnt="1" custScaleX="8229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C1C02A-8AEA-47D9-9D62-32D15E45D56E}" type="pres">
      <dgm:prSet presAssocID="{FA8C7251-06D8-48F2-B4D0-8EC82B4B9BA3}" presName="descendantText" presStyleLbl="alignAccFollowNode1" presStyleIdx="0" presStyleCnt="1" custScaleX="1215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008095-5346-48E1-99B7-28CD5399E0C9}" srcId="{FA8C7251-06D8-48F2-B4D0-8EC82B4B9BA3}" destId="{706A57F3-B27C-4DAC-A01B-F8159A1467AE}" srcOrd="0" destOrd="0" parTransId="{9E21A6D6-DD89-4662-9B34-A76471321CEC}" sibTransId="{A7CC042A-C7BF-4F20-9407-4F7D0C434ED5}"/>
    <dgm:cxn modelId="{5CCF090E-839C-4AF8-BC8B-2DDAC6FCFD8E}" type="presOf" srcId="{FA8C7251-06D8-48F2-B4D0-8EC82B4B9BA3}" destId="{A9D3FE47-16CF-42CE-8B59-251C5C3E142F}" srcOrd="0" destOrd="0" presId="urn:microsoft.com/office/officeart/2005/8/layout/vList5"/>
    <dgm:cxn modelId="{51A6B3C3-469B-4EFF-A08E-5612490AEFD7}" srcId="{19ED59A3-ADEA-4041-A1D4-A85B303F7775}" destId="{FA8C7251-06D8-48F2-B4D0-8EC82B4B9BA3}" srcOrd="0" destOrd="0" parTransId="{728D14E4-023A-43BF-98DE-93F54C471D08}" sibTransId="{008C0567-0EC7-48B0-B787-0C179395AFFD}"/>
    <dgm:cxn modelId="{59982F87-1650-437F-A201-83E76302091D}" type="presOf" srcId="{19ED59A3-ADEA-4041-A1D4-A85B303F7775}" destId="{098292A0-9CE6-4B0A-A6BD-1C831165BCB3}" srcOrd="0" destOrd="0" presId="urn:microsoft.com/office/officeart/2005/8/layout/vList5"/>
    <dgm:cxn modelId="{34F83CD0-63C3-462B-B901-BD1B730C967D}" type="presOf" srcId="{706A57F3-B27C-4DAC-A01B-F8159A1467AE}" destId="{3AC1C02A-8AEA-47D9-9D62-32D15E45D56E}" srcOrd="0" destOrd="0" presId="urn:microsoft.com/office/officeart/2005/8/layout/vList5"/>
    <dgm:cxn modelId="{4F3280D3-F4F5-4A03-807E-E7B67733CFD9}" type="presParOf" srcId="{098292A0-9CE6-4B0A-A6BD-1C831165BCB3}" destId="{5A00BD35-DDBE-4BF1-A926-3133834EBBD4}" srcOrd="0" destOrd="0" presId="urn:microsoft.com/office/officeart/2005/8/layout/vList5"/>
    <dgm:cxn modelId="{26152D39-E6A4-4574-AE25-10CF4067708C}" type="presParOf" srcId="{5A00BD35-DDBE-4BF1-A926-3133834EBBD4}" destId="{A9D3FE47-16CF-42CE-8B59-251C5C3E142F}" srcOrd="0" destOrd="0" presId="urn:microsoft.com/office/officeart/2005/8/layout/vList5"/>
    <dgm:cxn modelId="{8AAC0499-9EEF-4D81-9A73-E1A17ADFAD05}" type="presParOf" srcId="{5A00BD35-DDBE-4BF1-A926-3133834EBBD4}" destId="{3AC1C02A-8AEA-47D9-9D62-32D15E45D56E}" srcOrd="1" destOrd="0" presId="urn:microsoft.com/office/officeart/2005/8/layout/vList5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9ED59A3-ADEA-4041-A1D4-A85B303F7775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8C7251-06D8-48F2-B4D0-8EC82B4B9BA3}">
      <dgm:prSet phldrT="[Текст]" custT="1"/>
      <dgm:spPr>
        <a:gradFill flip="none" rotWithShape="0">
          <a:gsLst>
            <a:gs pos="0">
              <a:srgbClr val="9966FF">
                <a:shade val="30000"/>
                <a:satMod val="115000"/>
              </a:srgbClr>
            </a:gs>
            <a:gs pos="50000">
              <a:srgbClr val="9966FF">
                <a:shade val="67500"/>
                <a:satMod val="115000"/>
              </a:srgbClr>
            </a:gs>
            <a:gs pos="100000">
              <a:srgbClr val="9966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2000" b="1" cap="all" spc="0" dirty="0" smtClean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rPr>
            <a:t>0,7%</a:t>
          </a:r>
          <a:endParaRPr lang="ru-RU" sz="2000" b="1" cap="all" spc="0" dirty="0">
            <a:ln w="0"/>
            <a:solidFill>
              <a:schemeClr val="bg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728D14E4-023A-43BF-98DE-93F54C471D08}" type="parTrans" cxnId="{51A6B3C3-469B-4EFF-A08E-5612490AEFD7}">
      <dgm:prSet/>
      <dgm:spPr/>
      <dgm:t>
        <a:bodyPr/>
        <a:lstStyle/>
        <a:p>
          <a:endParaRPr lang="ru-RU"/>
        </a:p>
      </dgm:t>
    </dgm:pt>
    <dgm:pt modelId="{008C0567-0EC7-48B0-B787-0C179395AFFD}" type="sibTrans" cxnId="{51A6B3C3-469B-4EFF-A08E-5612490AEFD7}">
      <dgm:prSet/>
      <dgm:spPr/>
      <dgm:t>
        <a:bodyPr/>
        <a:lstStyle/>
        <a:p>
          <a:endParaRPr lang="ru-RU"/>
        </a:p>
      </dgm:t>
    </dgm:pt>
    <dgm:pt modelId="{706A57F3-B27C-4DAC-A01B-F8159A1467AE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/>
            <a:t>Защита населения и территории от ЧС, обеспечение пожарной безопасности и безопасности людей на </a:t>
          </a:r>
          <a:br>
            <a:rPr lang="ru-RU" sz="1600" dirty="0" smtClean="0"/>
          </a:br>
          <a:r>
            <a:rPr lang="ru-RU" sz="1600" dirty="0" smtClean="0"/>
            <a:t>водных объектах</a:t>
          </a:r>
          <a:endParaRPr lang="ru-RU" sz="1600" dirty="0"/>
        </a:p>
      </dgm:t>
    </dgm:pt>
    <dgm:pt modelId="{9E21A6D6-DD89-4662-9B34-A76471321CEC}" type="parTrans" cxnId="{AD008095-5346-48E1-99B7-28CD5399E0C9}">
      <dgm:prSet/>
      <dgm:spPr/>
      <dgm:t>
        <a:bodyPr/>
        <a:lstStyle/>
        <a:p>
          <a:endParaRPr lang="ru-RU"/>
        </a:p>
      </dgm:t>
    </dgm:pt>
    <dgm:pt modelId="{A7CC042A-C7BF-4F20-9407-4F7D0C434ED5}" type="sibTrans" cxnId="{AD008095-5346-48E1-99B7-28CD5399E0C9}">
      <dgm:prSet/>
      <dgm:spPr/>
      <dgm:t>
        <a:bodyPr/>
        <a:lstStyle/>
        <a:p>
          <a:endParaRPr lang="ru-RU"/>
        </a:p>
      </dgm:t>
    </dgm:pt>
    <dgm:pt modelId="{E6C30FD1-B02C-4291-8C41-2B1B2A92082D}">
      <dgm:prSet phldrT="[Текст]" custT="1"/>
      <dgm:spPr>
        <a:gradFill flip="none" rotWithShape="0">
          <a:gsLst>
            <a:gs pos="0">
              <a:srgbClr val="9966FF">
                <a:shade val="30000"/>
                <a:satMod val="115000"/>
              </a:srgbClr>
            </a:gs>
            <a:gs pos="50000">
              <a:srgbClr val="9966FF">
                <a:shade val="67500"/>
                <a:satMod val="115000"/>
              </a:srgbClr>
            </a:gs>
            <a:gs pos="100000">
              <a:srgbClr val="9966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2000" b="1" cap="all" spc="0" dirty="0" smtClean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rPr>
            <a:t>0,1%</a:t>
          </a:r>
          <a:endParaRPr lang="ru-RU" sz="2000" b="1" cap="all" spc="0" dirty="0">
            <a:ln w="0"/>
            <a:solidFill>
              <a:schemeClr val="bg1"/>
            </a:soli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EDEFB771-9A52-44BA-997C-568716250C35}" type="parTrans" cxnId="{86B20FC0-3F68-4F13-B821-4AE909BC33B8}">
      <dgm:prSet/>
      <dgm:spPr/>
      <dgm:t>
        <a:bodyPr/>
        <a:lstStyle/>
        <a:p>
          <a:endParaRPr lang="ru-RU"/>
        </a:p>
      </dgm:t>
    </dgm:pt>
    <dgm:pt modelId="{1ED565B0-B6EE-4F59-8DBD-A3253B8BF6E3}" type="sibTrans" cxnId="{86B20FC0-3F68-4F13-B821-4AE909BC33B8}">
      <dgm:prSet/>
      <dgm:spPr/>
      <dgm:t>
        <a:bodyPr/>
        <a:lstStyle/>
        <a:p>
          <a:endParaRPr lang="ru-RU"/>
        </a:p>
      </dgm:t>
    </dgm:pt>
    <dgm:pt modelId="{1B9B1BA7-1C45-4178-83AB-C8548E11D468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/>
            <a:t>Обеспечение общественного порядка и противодействие преступности</a:t>
          </a:r>
          <a:endParaRPr lang="ru-RU" sz="1600" dirty="0"/>
        </a:p>
      </dgm:t>
    </dgm:pt>
    <dgm:pt modelId="{C2A87E6E-0E45-4BDC-97D0-2DE8CB6CA983}" type="parTrans" cxnId="{9A1410F0-223D-464E-BF33-CB7179229DCC}">
      <dgm:prSet/>
      <dgm:spPr/>
      <dgm:t>
        <a:bodyPr/>
        <a:lstStyle/>
        <a:p>
          <a:endParaRPr lang="ru-RU"/>
        </a:p>
      </dgm:t>
    </dgm:pt>
    <dgm:pt modelId="{2F8193BE-1AA4-4167-BADB-9D0A638BE1A4}" type="sibTrans" cxnId="{9A1410F0-223D-464E-BF33-CB7179229DCC}">
      <dgm:prSet/>
      <dgm:spPr/>
      <dgm:t>
        <a:bodyPr/>
        <a:lstStyle/>
        <a:p>
          <a:endParaRPr lang="ru-RU"/>
        </a:p>
      </dgm:t>
    </dgm:pt>
    <dgm:pt modelId="{098292A0-9CE6-4B0A-A6BD-1C831165BCB3}" type="pres">
      <dgm:prSet presAssocID="{19ED59A3-ADEA-4041-A1D4-A85B303F777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00BD35-DDBE-4BF1-A926-3133834EBBD4}" type="pres">
      <dgm:prSet presAssocID="{FA8C7251-06D8-48F2-B4D0-8EC82B4B9BA3}" presName="linNode" presStyleCnt="0"/>
      <dgm:spPr/>
    </dgm:pt>
    <dgm:pt modelId="{A9D3FE47-16CF-42CE-8B59-251C5C3E142F}" type="pres">
      <dgm:prSet presAssocID="{FA8C7251-06D8-48F2-B4D0-8EC82B4B9BA3}" presName="parentText" presStyleLbl="node1" presStyleIdx="0" presStyleCnt="2" custScaleX="4645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C1C02A-8AEA-47D9-9D62-32D15E45D56E}" type="pres">
      <dgm:prSet presAssocID="{FA8C7251-06D8-48F2-B4D0-8EC82B4B9BA3}" presName="descendantText" presStyleLbl="alignAccFollowNode1" presStyleIdx="0" presStyleCnt="2" custScaleX="1290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27028C-82BE-439A-8049-B1C3F06F6D56}" type="pres">
      <dgm:prSet presAssocID="{008C0567-0EC7-48B0-B787-0C179395AFFD}" presName="sp" presStyleCnt="0"/>
      <dgm:spPr/>
    </dgm:pt>
    <dgm:pt modelId="{C4A36254-71E2-420D-BAA6-4009BCE887DB}" type="pres">
      <dgm:prSet presAssocID="{E6C30FD1-B02C-4291-8C41-2B1B2A92082D}" presName="linNode" presStyleCnt="0"/>
      <dgm:spPr/>
    </dgm:pt>
    <dgm:pt modelId="{15AA21BB-D49C-4EBF-84E0-269F0EBBCEF0}" type="pres">
      <dgm:prSet presAssocID="{E6C30FD1-B02C-4291-8C41-2B1B2A92082D}" presName="parentText" presStyleLbl="node1" presStyleIdx="1" presStyleCnt="2" custScaleX="3013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6D423-120C-40D7-AEDE-67551DAE5BAA}" type="pres">
      <dgm:prSet presAssocID="{E6C30FD1-B02C-4291-8C41-2B1B2A92082D}" presName="descendantText" presStyleLbl="alignAccFollowNode1" presStyleIdx="1" presStyleCnt="2" custScaleX="1390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1410F0-223D-464E-BF33-CB7179229DCC}" srcId="{E6C30FD1-B02C-4291-8C41-2B1B2A92082D}" destId="{1B9B1BA7-1C45-4178-83AB-C8548E11D468}" srcOrd="0" destOrd="0" parTransId="{C2A87E6E-0E45-4BDC-97D0-2DE8CB6CA983}" sibTransId="{2F8193BE-1AA4-4167-BADB-9D0A638BE1A4}"/>
    <dgm:cxn modelId="{86B20FC0-3F68-4F13-B821-4AE909BC33B8}" srcId="{19ED59A3-ADEA-4041-A1D4-A85B303F7775}" destId="{E6C30FD1-B02C-4291-8C41-2B1B2A92082D}" srcOrd="1" destOrd="0" parTransId="{EDEFB771-9A52-44BA-997C-568716250C35}" sibTransId="{1ED565B0-B6EE-4F59-8DBD-A3253B8BF6E3}"/>
    <dgm:cxn modelId="{AD008095-5346-48E1-99B7-28CD5399E0C9}" srcId="{FA8C7251-06D8-48F2-B4D0-8EC82B4B9BA3}" destId="{706A57F3-B27C-4DAC-A01B-F8159A1467AE}" srcOrd="0" destOrd="0" parTransId="{9E21A6D6-DD89-4662-9B34-A76471321CEC}" sibTransId="{A7CC042A-C7BF-4F20-9407-4F7D0C434ED5}"/>
    <dgm:cxn modelId="{14EA29E9-A0BC-456A-B359-81360A44EC86}" type="presOf" srcId="{E6C30FD1-B02C-4291-8C41-2B1B2A92082D}" destId="{15AA21BB-D49C-4EBF-84E0-269F0EBBCEF0}" srcOrd="0" destOrd="0" presId="urn:microsoft.com/office/officeart/2005/8/layout/vList5"/>
    <dgm:cxn modelId="{96A8C72E-D2EA-4160-9B19-F1550E3574FE}" type="presOf" srcId="{706A57F3-B27C-4DAC-A01B-F8159A1467AE}" destId="{3AC1C02A-8AEA-47D9-9D62-32D15E45D56E}" srcOrd="0" destOrd="0" presId="urn:microsoft.com/office/officeart/2005/8/layout/vList5"/>
    <dgm:cxn modelId="{51A6B3C3-469B-4EFF-A08E-5612490AEFD7}" srcId="{19ED59A3-ADEA-4041-A1D4-A85B303F7775}" destId="{FA8C7251-06D8-48F2-B4D0-8EC82B4B9BA3}" srcOrd="0" destOrd="0" parTransId="{728D14E4-023A-43BF-98DE-93F54C471D08}" sibTransId="{008C0567-0EC7-48B0-B787-0C179395AFFD}"/>
    <dgm:cxn modelId="{DD854A28-6C13-4C9E-9B5A-0FB58FEFF18E}" type="presOf" srcId="{FA8C7251-06D8-48F2-B4D0-8EC82B4B9BA3}" destId="{A9D3FE47-16CF-42CE-8B59-251C5C3E142F}" srcOrd="0" destOrd="0" presId="urn:microsoft.com/office/officeart/2005/8/layout/vList5"/>
    <dgm:cxn modelId="{3C9EF766-72DC-4711-9828-747BE3BB1534}" type="presOf" srcId="{1B9B1BA7-1C45-4178-83AB-C8548E11D468}" destId="{A146D423-120C-40D7-AEDE-67551DAE5BAA}" srcOrd="0" destOrd="0" presId="urn:microsoft.com/office/officeart/2005/8/layout/vList5"/>
    <dgm:cxn modelId="{55ABA808-E49F-4CCE-BDE5-36234833CC5F}" type="presOf" srcId="{19ED59A3-ADEA-4041-A1D4-A85B303F7775}" destId="{098292A0-9CE6-4B0A-A6BD-1C831165BCB3}" srcOrd="0" destOrd="0" presId="urn:microsoft.com/office/officeart/2005/8/layout/vList5"/>
    <dgm:cxn modelId="{FAAEBE9B-5A1C-4FEA-8F8B-F574BC92AC60}" type="presParOf" srcId="{098292A0-9CE6-4B0A-A6BD-1C831165BCB3}" destId="{5A00BD35-DDBE-4BF1-A926-3133834EBBD4}" srcOrd="0" destOrd="0" presId="urn:microsoft.com/office/officeart/2005/8/layout/vList5"/>
    <dgm:cxn modelId="{B6DDADA4-F49D-4DE9-AE53-7796FF13CEFC}" type="presParOf" srcId="{5A00BD35-DDBE-4BF1-A926-3133834EBBD4}" destId="{A9D3FE47-16CF-42CE-8B59-251C5C3E142F}" srcOrd="0" destOrd="0" presId="urn:microsoft.com/office/officeart/2005/8/layout/vList5"/>
    <dgm:cxn modelId="{099A5EC3-7FD6-4B4F-8FA3-4A05B7E4FAD8}" type="presParOf" srcId="{5A00BD35-DDBE-4BF1-A926-3133834EBBD4}" destId="{3AC1C02A-8AEA-47D9-9D62-32D15E45D56E}" srcOrd="1" destOrd="0" presId="urn:microsoft.com/office/officeart/2005/8/layout/vList5"/>
    <dgm:cxn modelId="{E99F2365-BB5E-47CB-9F91-B3F9BBD5116E}" type="presParOf" srcId="{098292A0-9CE6-4B0A-A6BD-1C831165BCB3}" destId="{D227028C-82BE-439A-8049-B1C3F06F6D56}" srcOrd="1" destOrd="0" presId="urn:microsoft.com/office/officeart/2005/8/layout/vList5"/>
    <dgm:cxn modelId="{5A771F59-B6F9-449E-A71A-76FE72344E70}" type="presParOf" srcId="{098292A0-9CE6-4B0A-A6BD-1C831165BCB3}" destId="{C4A36254-71E2-420D-BAA6-4009BCE887DB}" srcOrd="2" destOrd="0" presId="urn:microsoft.com/office/officeart/2005/8/layout/vList5"/>
    <dgm:cxn modelId="{34EE9A58-B657-44A5-86B6-5BDCAB9B5DAE}" type="presParOf" srcId="{C4A36254-71E2-420D-BAA6-4009BCE887DB}" destId="{15AA21BB-D49C-4EBF-84E0-269F0EBBCEF0}" srcOrd="0" destOrd="0" presId="urn:microsoft.com/office/officeart/2005/8/layout/vList5"/>
    <dgm:cxn modelId="{F8856566-7497-4FAB-B147-CA30835650DD}" type="presParOf" srcId="{C4A36254-71E2-420D-BAA6-4009BCE887DB}" destId="{A146D423-120C-40D7-AEDE-67551DAE5BAA}" srcOrd="1" destOrd="0" presId="urn:microsoft.com/office/officeart/2005/8/layout/vList5"/>
  </dgm:cxnLst>
  <dgm:bg/>
  <dgm:whole/>
</dgm:dataModel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397F2B0-D3B8-4CB2-A450-895133CF07C5}">
      <dsp:nvSpPr>
        <dsp:cNvPr id="0" name=""/>
        <dsp:cNvSpPr/>
      </dsp:nvSpPr>
      <dsp:spPr>
        <a:xfrm>
          <a:off x="26982" y="40987"/>
          <a:ext cx="8568952" cy="10192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satMod val="27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60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9000"/>
                <a:satMod val="400000"/>
              </a:schemeClr>
            </a:gs>
          </a:gsLst>
          <a:lin ang="16200000" scaled="1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200"/>
            </a:spcAft>
          </a:pPr>
          <a:r>
            <a:rPr lang="ru-RU" sz="2000" u="none" kern="1200" dirty="0" smtClean="0">
              <a:latin typeface="Times New Roman" pitchFamily="18" charset="0"/>
              <a:cs typeface="Times New Roman" pitchFamily="18" charset="0"/>
            </a:rPr>
            <a:t>агропромышленного комплекса </a:t>
          </a:r>
          <a:r>
            <a:rPr lang="ru-RU" sz="2000" b="1" kern="1200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– 4 892,7 млн. рублей</a:t>
          </a:r>
          <a:r>
            <a:rPr lang="ru-RU" sz="2000" u="sng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1842702" y="40987"/>
        <a:ext cx="6753232" cy="1019292"/>
      </dsp:txXfrm>
    </dsp:sp>
    <dsp:sp modelId="{236D7852-556F-4860-8874-78F559B06DF0}">
      <dsp:nvSpPr>
        <dsp:cNvPr id="0" name=""/>
        <dsp:cNvSpPr/>
      </dsp:nvSpPr>
      <dsp:spPr>
        <a:xfrm>
          <a:off x="-26982" y="0"/>
          <a:ext cx="2025580" cy="110126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C3C16F-3281-4ADC-965A-DB181E56E017}">
      <dsp:nvSpPr>
        <dsp:cNvPr id="0" name=""/>
        <dsp:cNvSpPr/>
      </dsp:nvSpPr>
      <dsp:spPr>
        <a:xfrm>
          <a:off x="11854" y="1261436"/>
          <a:ext cx="8568952" cy="10192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tint val="65000"/>
                <a:satMod val="270000"/>
              </a:schemeClr>
            </a:gs>
            <a:gs pos="25000">
              <a:schemeClr val="accent2">
                <a:hueOff val="1560506"/>
                <a:satOff val="-1946"/>
                <a:lumOff val="458"/>
                <a:alphaOff val="0"/>
                <a:tint val="60000"/>
                <a:satMod val="30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tint val="29000"/>
                <a:satMod val="400000"/>
              </a:schemeClr>
            </a:gs>
          </a:gsLst>
          <a:lin ang="16200000" scaled="1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u="none" kern="1200" dirty="0" smtClean="0">
              <a:latin typeface="Times New Roman" pitchFamily="18" charset="0"/>
              <a:cs typeface="Times New Roman" pitchFamily="18" charset="0"/>
            </a:rPr>
            <a:t>бизнеса </a:t>
          </a:r>
          <a:r>
            <a:rPr lang="ru-RU" sz="2000" b="1" kern="1200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– 1 465,1 млн. рублей</a:t>
          </a:r>
          <a:r>
            <a:rPr lang="ru-RU" sz="2000" u="none" kern="1200" dirty="0" smtClean="0">
              <a:latin typeface="Times New Roman" pitchFamily="18" charset="0"/>
              <a:cs typeface="Times New Roman" pitchFamily="18" charset="0"/>
            </a:rPr>
            <a:t>,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u="none" kern="1200" dirty="0" smtClean="0">
              <a:latin typeface="Times New Roman" pitchFamily="18" charset="0"/>
              <a:cs typeface="Times New Roman" pitchFamily="18" charset="0"/>
            </a:rPr>
            <a:t>из них малого и среднего </a:t>
          </a:r>
          <a:r>
            <a:rPr lang="ru-RU" sz="2000" b="1" kern="1200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– 361,9 млн. рублей</a:t>
          </a:r>
          <a:r>
            <a:rPr lang="ru-RU" sz="2000" u="sng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1827574" y="1261436"/>
        <a:ext cx="6753232" cy="1019292"/>
      </dsp:txXfrm>
    </dsp:sp>
    <dsp:sp modelId="{B7086232-7B9B-4FAA-BD63-39EDE4073EDB}">
      <dsp:nvSpPr>
        <dsp:cNvPr id="0" name=""/>
        <dsp:cNvSpPr/>
      </dsp:nvSpPr>
      <dsp:spPr>
        <a:xfrm>
          <a:off x="-11854" y="1203197"/>
          <a:ext cx="1965066" cy="113576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9A53CB6-A443-49BC-BEFE-94EB176E9334}">
      <dsp:nvSpPr>
        <dsp:cNvPr id="0" name=""/>
        <dsp:cNvSpPr/>
      </dsp:nvSpPr>
      <dsp:spPr>
        <a:xfrm>
          <a:off x="24643" y="2466823"/>
          <a:ext cx="8568952" cy="10192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tint val="65000"/>
                <a:satMod val="270000"/>
              </a:schemeClr>
            </a:gs>
            <a:gs pos="25000">
              <a:schemeClr val="accent2">
                <a:hueOff val="3121013"/>
                <a:satOff val="-3893"/>
                <a:lumOff val="915"/>
                <a:alphaOff val="0"/>
                <a:tint val="60000"/>
                <a:satMod val="30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tint val="29000"/>
                <a:satMod val="400000"/>
              </a:schemeClr>
            </a:gs>
          </a:gsLst>
          <a:lin ang="16200000" scaled="1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u="none" kern="1200" dirty="0" smtClean="0">
              <a:latin typeface="Times New Roman" pitchFamily="18" charset="0"/>
              <a:cs typeface="Times New Roman" pitchFamily="18" charset="0"/>
            </a:rPr>
            <a:t>промышленности </a:t>
          </a:r>
          <a:r>
            <a:rPr lang="ru-RU" sz="2000" b="1" kern="1200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–  201,3 млн. рублей</a:t>
          </a:r>
          <a:r>
            <a:rPr lang="ru-RU" sz="2000" u="sng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1840363" y="2466823"/>
        <a:ext cx="6753232" cy="1019292"/>
      </dsp:txXfrm>
    </dsp:sp>
    <dsp:sp modelId="{FC475550-4CB5-4BC1-A749-E2A4C405303B}">
      <dsp:nvSpPr>
        <dsp:cNvPr id="0" name=""/>
        <dsp:cNvSpPr/>
      </dsp:nvSpPr>
      <dsp:spPr>
        <a:xfrm>
          <a:off x="-24643" y="2440896"/>
          <a:ext cx="2016222" cy="107114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B85D8B6-AC89-4C9A-89B7-764690F6BE40}">
      <dsp:nvSpPr>
        <dsp:cNvPr id="0" name=""/>
        <dsp:cNvSpPr/>
      </dsp:nvSpPr>
      <dsp:spPr>
        <a:xfrm>
          <a:off x="11798" y="3636046"/>
          <a:ext cx="8568952" cy="10192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65000"/>
                <a:satMod val="270000"/>
              </a:schemeClr>
            </a:gs>
            <a:gs pos="25000">
              <a:schemeClr val="accent2">
                <a:hueOff val="4681519"/>
                <a:satOff val="-5839"/>
                <a:lumOff val="1373"/>
                <a:alphaOff val="0"/>
                <a:tint val="60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29000"/>
                <a:satMod val="400000"/>
              </a:schemeClr>
            </a:gs>
          </a:gsLst>
          <a:lin ang="16200000" scaled="1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u="none" kern="1200" dirty="0" smtClean="0">
              <a:latin typeface="Times New Roman" pitchFamily="18" charset="0"/>
              <a:cs typeface="Times New Roman" pitchFamily="18" charset="0"/>
            </a:rPr>
            <a:t>организаций, реализующих программу </a:t>
          </a:r>
          <a:r>
            <a:rPr lang="ru-RU" sz="2000" u="none" kern="1200" dirty="0" err="1" smtClean="0">
              <a:latin typeface="Times New Roman" pitchFamily="18" charset="0"/>
              <a:cs typeface="Times New Roman" pitchFamily="18" charset="0"/>
            </a:rPr>
            <a:t>бизнес-акселерации</a:t>
          </a:r>
          <a:r>
            <a:rPr lang="ru-RU" sz="2000" u="none" kern="1200" dirty="0" smtClean="0">
              <a:latin typeface="Times New Roman" pitchFamily="18" charset="0"/>
              <a:cs typeface="Times New Roman" pitchFamily="18" charset="0"/>
            </a:rPr>
            <a:t>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u="none" kern="1200" dirty="0" smtClean="0">
              <a:latin typeface="Times New Roman" pitchFamily="18" charset="0"/>
              <a:cs typeface="Times New Roman" pitchFamily="18" charset="0"/>
            </a:rPr>
            <a:t>в сфере информационных технологий </a:t>
          </a:r>
          <a:r>
            <a:rPr lang="ru-RU" sz="2000" b="1" kern="1200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– 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12,0 млн. рублей</a:t>
          </a:r>
          <a:r>
            <a:rPr lang="ru-RU" sz="2000" u="sng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1827518" y="3636046"/>
        <a:ext cx="6753232" cy="1019292"/>
      </dsp:txXfrm>
    </dsp:sp>
    <dsp:sp modelId="{99358FE0-8026-4E9D-AD15-2E1219CCD96D}">
      <dsp:nvSpPr>
        <dsp:cNvPr id="0" name=""/>
        <dsp:cNvSpPr/>
      </dsp:nvSpPr>
      <dsp:spPr>
        <a:xfrm>
          <a:off x="-11798" y="3613972"/>
          <a:ext cx="1964843" cy="10634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D54C9F7-4595-4C85-B283-E6F4FFB1BD94}">
      <dsp:nvSpPr>
        <dsp:cNvPr id="0" name=""/>
        <dsp:cNvSpPr/>
      </dsp:nvSpPr>
      <dsp:spPr>
        <a:xfrm>
          <a:off x="72801" y="281"/>
          <a:ext cx="6479133" cy="1151565"/>
        </a:xfrm>
        <a:prstGeom prst="roundRect">
          <a:avLst/>
        </a:prstGeom>
        <a:noFill/>
        <a:ln w="9525" cap="flat" cmpd="sng" algn="ctr">
          <a:noFill/>
          <a:prstDash val="solid"/>
        </a:ln>
        <a:effectLst>
          <a:softEdge rad="63500"/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200"/>
            </a:spcAft>
          </a:pPr>
          <a:r>
            <a:rPr lang="ru-RU" sz="1800" b="1" kern="1200" dirty="0" smtClean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Расходы областного бюджета </a:t>
          </a:r>
          <a:r>
            <a:rPr lang="ru-RU" sz="2000" b="1" kern="1200" dirty="0" smtClean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в </a:t>
          </a:r>
          <a:r>
            <a:rPr lang="ru-RU" sz="2000" b="1" kern="1200" dirty="0" smtClean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rPr>
            <a:t>2017 году</a:t>
          </a:r>
          <a:r>
            <a:rPr lang="ru-RU" sz="1800" b="1" kern="1200" dirty="0" smtClean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rPr>
            <a:t> </a:t>
          </a:r>
          <a:r>
            <a:rPr lang="ru-RU" sz="1800" b="1" kern="1200" dirty="0" smtClean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направлены</a:t>
          </a:r>
          <a:br>
            <a:rPr lang="ru-RU" sz="1800" b="1" kern="1200" dirty="0" smtClean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</a:br>
          <a:r>
            <a:rPr lang="ru-RU" sz="1800" b="1" kern="1200" dirty="0" smtClean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на финансовую поддержку отраслей экономики 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200"/>
            </a:spcAft>
          </a:pPr>
          <a:r>
            <a:rPr lang="ru-RU" sz="1800" b="1" kern="1200" dirty="0" smtClean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в объеме </a:t>
          </a:r>
          <a:r>
            <a:rPr lang="ru-RU" sz="2000" b="1" kern="1200" dirty="0" smtClean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rPr>
            <a:t>6 571,1 млн. рублей 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200"/>
            </a:spcAft>
          </a:pPr>
          <a:r>
            <a:rPr lang="ru-RU" sz="1800" b="1" i="1" kern="1200" dirty="0" smtClean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(из них за счет средств федерального бюджета 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200"/>
            </a:spcAft>
          </a:pPr>
          <a:r>
            <a:rPr lang="ru-RU" sz="1800" b="1" i="1" kern="1200" dirty="0" smtClean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rPr>
            <a:t>3 675,8 млн. рублей)</a:t>
          </a:r>
          <a:r>
            <a:rPr lang="ru-RU" sz="1800" b="1" kern="1200" dirty="0" smtClean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rPr>
            <a:t>:</a:t>
          </a:r>
        </a:p>
      </dsp:txBody>
      <dsp:txXfrm>
        <a:off x="72801" y="281"/>
        <a:ext cx="6479133" cy="11515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0.3908</cdr:x>
      <cdr:y>0.76623</cdr:y>
    </cdr:from>
    <cdr:to>
      <cdr:x>0.45478</cdr:x>
      <cdr:y>0.85714</cdr:y>
    </cdr:to>
    <cdr:sp macro="" textlink="">
      <cdr:nvSpPr>
        <cdr:cNvPr id="7" name="Прямая соединительная линия 6"/>
        <cdr:cNvSpPr/>
      </cdr:nvSpPr>
      <cdr:spPr>
        <a:xfrm xmlns:a="http://schemas.openxmlformats.org/drawingml/2006/main" flipH="1">
          <a:off x="2448272" y="4248473"/>
          <a:ext cx="400762" cy="50405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0.09778</cdr:x>
      <cdr:y>0.05421</cdr:y>
    </cdr:from>
    <cdr:to>
      <cdr:x>0.81609</cdr:x>
      <cdr:y>0.15728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612562" y="300572"/>
          <a:ext cx="4499994" cy="571503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2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Georgia"/>
            </a:defRPr>
          </a:lvl1pPr>
          <a:lvl2pPr marL="457200" indent="0">
            <a:defRPr sz="1100">
              <a:solidFill>
                <a:sysClr val="window" lastClr="FFFFFF"/>
              </a:solidFill>
              <a:latin typeface="Georgia"/>
            </a:defRPr>
          </a:lvl2pPr>
          <a:lvl3pPr marL="914400" indent="0">
            <a:defRPr sz="1100">
              <a:solidFill>
                <a:sysClr val="window" lastClr="FFFFFF"/>
              </a:solidFill>
              <a:latin typeface="Georgia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Georgia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Georgia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Georgia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Georgia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Georgia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Georgia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rgbClr val="324236"/>
              </a:solidFill>
              <a:latin typeface="Arial" pitchFamily="34" charset="0"/>
              <a:cs typeface="Arial" pitchFamily="34" charset="0"/>
            </a:rPr>
            <a:t>Первоначальный бюджет Орловского района </a:t>
          </a:r>
        </a:p>
        <a:p xmlns:a="http://schemas.openxmlformats.org/drawingml/2006/main">
          <a:pPr algn="ctr"/>
          <a:r>
            <a:rPr lang="ru-RU" sz="1600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(</a:t>
          </a:r>
          <a:r>
            <a:rPr lang="en-US" sz="1600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830553.3</a:t>
          </a:r>
          <a:r>
            <a:rPr lang="ru-RU" sz="1600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тыс. рублей)</a:t>
          </a:r>
          <a:endParaRPr lang="ru-RU" sz="1600" b="1" i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0.60448</cdr:x>
      <cdr:y>0.28661</cdr:y>
    </cdr:from>
    <cdr:to>
      <cdr:x>0.91462</cdr:x>
      <cdr:y>0.51225</cdr:y>
    </cdr:to>
    <cdr:grpSp>
      <cdr:nvGrpSpPr>
        <cdr:cNvPr id="4" name="Группа 3"/>
        <cdr:cNvGrpSpPr/>
      </cdr:nvGrpSpPr>
      <cdr:grpSpPr>
        <a:xfrm xmlns:a="http://schemas.openxmlformats.org/drawingml/2006/main" rot="20318247">
          <a:off x="3374119" y="1457962"/>
          <a:ext cx="1731156" cy="1147812"/>
          <a:chOff x="16643203" y="8384989"/>
          <a:chExt cx="3129206" cy="2176647"/>
        </a:xfrm>
      </cdr:grpSpPr>
      <cdr:pic>
        <cdr:nvPicPr>
          <cdr:cNvPr id="5" name="Рисунок 4" descr="233328_1411760008.png"/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1" cstate="print"/>
          <a:srcRect xmlns:a="http://schemas.openxmlformats.org/drawingml/2006/main" l="76344" t="1001" b="70999"/>
          <a:stretch xmlns:a="http://schemas.openxmlformats.org/drawingml/2006/main">
            <a:fillRect/>
          </a:stretch>
        </cdr:blipFill>
        <cdr:spPr>
          <a:xfrm xmlns:a="http://schemas.openxmlformats.org/drawingml/2006/main" rot="13061712">
            <a:off x="16796596" y="8384989"/>
            <a:ext cx="2775758" cy="2176647"/>
          </a:xfrm>
          <a:prstGeom xmlns:a="http://schemas.openxmlformats.org/drawingml/2006/main" prst="rect">
            <a:avLst/>
          </a:prstGeom>
        </cdr:spPr>
      </cdr:pic>
      <cdr:sp macro="" textlink="">
        <cdr:nvSpPr>
          <cdr:cNvPr id="6" name="TextBox 29"/>
          <cdr:cNvSpPr txBox="1"/>
        </cdr:nvSpPr>
        <cdr:spPr>
          <a:xfrm xmlns:a="http://schemas.openxmlformats.org/drawingml/2006/main" rot="144204">
            <a:off x="16643203" y="8956423"/>
            <a:ext cx="3129206" cy="589017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none" rtlCol="0">
            <a:spAutoFit/>
          </a:bodyPr>
          <a:lstStyle xmlns:a="http://schemas.openxmlformats.org/drawingml/2006/main"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Arial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Arial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Arial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Arial" charset="0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Arial" charset="0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Arial" charset="0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Arial" charset="0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Arial" charset="0"/>
                <a:cs typeface="Arial" charset="0"/>
              </a:defRPr>
            </a:lvl9pPr>
          </a:lstStyle>
          <a:p xmlns:a="http://schemas.openxmlformats.org/drawingml/2006/main">
            <a:pPr algn="ctr"/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20</a:t>
            </a:r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,9 млн. рублей </a:t>
            </a:r>
          </a:p>
        </cdr:txBody>
      </cdr:sp>
      <cdr:sp macro="" textlink="">
        <cdr:nvSpPr>
          <cdr:cNvPr id="8" name="TextBox 30"/>
          <cdr:cNvSpPr txBox="1"/>
        </cdr:nvSpPr>
        <cdr:spPr>
          <a:xfrm xmlns:a="http://schemas.openxmlformats.org/drawingml/2006/main" rot="6076">
            <a:off x="17671954" y="9446888"/>
            <a:ext cx="1775069" cy="589008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Arial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Arial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Arial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Arial" charset="0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Arial" charset="0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Arial" charset="0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Arial" charset="0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Arial" charset="0"/>
                <a:cs typeface="Arial" charset="0"/>
              </a:defRPr>
            </a:lvl9pPr>
          </a:lstStyle>
          <a:p xmlns:a="http://schemas.openxmlformats.org/drawingml/2006/main">
            <a:pPr algn="ctr"/>
            <a:endParaRPr lang="ru-RU" sz="1600" b="1" i="1" dirty="0" smtClean="0">
              <a:latin typeface="Arial" pitchFamily="34" charset="0"/>
              <a:cs typeface="Arial" pitchFamily="34" charset="0"/>
            </a:endParaRPr>
          </a:p>
        </cdr:txBody>
      </cdr:sp>
    </cdr:grp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0.53897</cdr:x>
      <cdr:y>0.19603</cdr:y>
    </cdr:from>
    <cdr:to>
      <cdr:x>0.82813</cdr:x>
      <cdr:y>0.30629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2464171" y="1025080"/>
          <a:ext cx="1322043" cy="5765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l" rtl="0" fontAlgn="base">
            <a:spcBef>
              <a:spcPct val="0"/>
            </a:spcBef>
            <a:spcAft>
              <a:spcPct val="0"/>
            </a:spcAft>
          </a:pPr>
          <a:r>
            <a:rPr lang="ru-RU" sz="1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Субвенции </a:t>
          </a:r>
          <a:r>
            <a:rPr lang="ru-RU" sz="1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  </a:t>
          </a:r>
        </a:p>
        <a:p xmlns:a="http://schemas.openxmlformats.org/drawingml/2006/main">
          <a:pPr algn="l" rtl="0" fontAlgn="base">
            <a:spcBef>
              <a:spcPct val="0"/>
            </a:spcBef>
            <a:spcAft>
              <a:spcPct val="0"/>
            </a:spcAft>
          </a:pPr>
          <a:r>
            <a:rPr lang="ru-RU" sz="1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650623,6</a:t>
          </a:r>
          <a:endParaRPr lang="ru-RU" sz="14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0.04791</cdr:x>
      <cdr:y>0.04901</cdr:y>
    </cdr:from>
    <cdr:to>
      <cdr:x>0.7365</cdr:x>
      <cdr:y>0.14702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8032" y="288032"/>
          <a:ext cx="4139951" cy="576031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1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2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rgbClr val="324236"/>
              </a:solidFill>
              <a:latin typeface="Arial" pitchFamily="34" charset="0"/>
              <a:cs typeface="Arial" pitchFamily="34" charset="0"/>
            </a:rPr>
            <a:t>Исполнение бюджета Орловского района                               </a:t>
          </a:r>
          <a:r>
            <a:rPr lang="ru-RU" sz="1600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(</a:t>
          </a:r>
          <a:r>
            <a:rPr lang="en-US" sz="1600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851475.6</a:t>
          </a:r>
          <a:r>
            <a:rPr lang="ru-RU" sz="1600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тыс. рублей)</a:t>
          </a:r>
          <a:endParaRPr lang="ru-RU" sz="1600" b="1" i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0.62281</cdr:x>
      <cdr:y>0.26954</cdr:y>
    </cdr:from>
    <cdr:to>
      <cdr:x>0.64676</cdr:x>
      <cdr:y>0.3308</cdr:y>
    </cdr:to>
    <cdr:sp macro="" textlink="">
      <cdr:nvSpPr>
        <cdr:cNvPr id="10" name="Прямая соединительная линия 9"/>
        <cdr:cNvSpPr/>
      </cdr:nvSpPr>
      <cdr:spPr>
        <a:xfrm xmlns:a="http://schemas.openxmlformats.org/drawingml/2006/main" flipH="1">
          <a:off x="3744416" y="1584176"/>
          <a:ext cx="144016" cy="36004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 cap="flat" cmpd="sng" algn="ctr">
          <a:solidFill>
            <a:sysClr val="windowText" lastClr="00000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Georgia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Georgia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Georgia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Georgia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Georgia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Georgia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Georgia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Georgia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Georgia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0.37494</cdr:x>
      <cdr:y>0.69413</cdr:y>
    </cdr:from>
    <cdr:to>
      <cdr:x>0.60734</cdr:x>
      <cdr:y>0.84096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3369072" y="3744416"/>
          <a:ext cx="2088276" cy="7920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sz="900" b="1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0.48713</cdr:x>
      <cdr:y>0.64073</cdr:y>
    </cdr:from>
    <cdr:to>
      <cdr:x>0.51117</cdr:x>
      <cdr:y>0.70748</cdr:y>
    </cdr:to>
    <cdr:sp macro="" textlink="">
      <cdr:nvSpPr>
        <cdr:cNvPr id="13" name="Прямая со стрелкой 12"/>
        <cdr:cNvSpPr/>
      </cdr:nvSpPr>
      <cdr:spPr>
        <a:xfrm xmlns:a="http://schemas.openxmlformats.org/drawingml/2006/main" flipH="1" flipV="1">
          <a:off x="4377184" y="3456384"/>
          <a:ext cx="216024" cy="36004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0.3509</cdr:x>
      <cdr:y>0.41381</cdr:y>
    </cdr:from>
    <cdr:to>
      <cdr:x>0.51117</cdr:x>
      <cdr:y>0.53394</cdr:y>
    </cdr:to>
    <cdr:sp macro="" textlink="">
      <cdr:nvSpPr>
        <cdr:cNvPr id="5" name="Прямая соединительная линия 4"/>
        <cdr:cNvSpPr/>
      </cdr:nvSpPr>
      <cdr:spPr>
        <a:xfrm xmlns:a="http://schemas.openxmlformats.org/drawingml/2006/main">
          <a:off x="3153048" y="2232248"/>
          <a:ext cx="1440160" cy="648072"/>
        </a:xfrm>
        <a:prstGeom xmlns:a="http://schemas.openxmlformats.org/drawingml/2006/main" prst="line">
          <a:avLst/>
        </a:prstGeom>
        <a:ln xmlns:a="http://schemas.openxmlformats.org/drawingml/2006/main" w="50800">
          <a:solidFill>
            <a:schemeClr val="accent3">
              <a:lumMod val="75000"/>
            </a:schemeClr>
          </a:solidFill>
          <a:prstDash val="dash"/>
        </a:ln>
      </cdr:spPr>
      <cdr:style>
        <a:lnRef xmlns:a="http://schemas.openxmlformats.org/drawingml/2006/main" idx="3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0.51117</cdr:x>
      <cdr:y>0.54729</cdr:y>
    </cdr:from>
    <cdr:to>
      <cdr:x>0.51919</cdr:x>
      <cdr:y>0.58734</cdr:y>
    </cdr:to>
    <cdr:sp macro="" textlink="">
      <cdr:nvSpPr>
        <cdr:cNvPr id="7" name="Прямая соединительная линия 6"/>
        <cdr:cNvSpPr/>
      </cdr:nvSpPr>
      <cdr:spPr>
        <a:xfrm xmlns:a="http://schemas.openxmlformats.org/drawingml/2006/main">
          <a:off x="4593208" y="2952328"/>
          <a:ext cx="72065" cy="216047"/>
        </a:xfrm>
        <a:prstGeom xmlns:a="http://schemas.openxmlformats.org/drawingml/2006/main" prst="line">
          <a:avLst/>
        </a:prstGeom>
        <a:ln xmlns:a="http://schemas.openxmlformats.org/drawingml/2006/main" w="38100" cmpd="sng">
          <a:solidFill>
            <a:schemeClr val="accent3"/>
          </a:solidFill>
          <a:prstDash val="sysDot"/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Georgia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Georgia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Georgia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Georgia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Georgia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Georgia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Georgia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Georgia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Georgia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0.49514</cdr:x>
      <cdr:y>0.64073</cdr:y>
    </cdr:from>
    <cdr:to>
      <cdr:x>0.5896</cdr:x>
      <cdr:y>0.70747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4449192" y="3456384"/>
          <a:ext cx="848789" cy="36002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905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Georgia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Georgia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Georgia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Georgia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Georgia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Georgia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Georgia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Georgia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Georgia"/>
            </a:defRPr>
          </a:lvl9pPr>
        </a:lstStyle>
        <a:p xmlns:a="http://schemas.openxmlformats.org/drawingml/2006/main">
          <a:r>
            <a:rPr lang="ru-RU" sz="1400" b="1" dirty="0" smtClean="0">
              <a:latin typeface="Arial" pitchFamily="34" charset="0"/>
              <a:cs typeface="Arial" pitchFamily="34" charset="0"/>
            </a:rPr>
            <a:t>10,6%</a:t>
          </a:r>
          <a:endParaRPr lang="ru-RU" sz="1400" b="1" dirty="0"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0.14474</cdr:x>
      <cdr:y>0.64998</cdr:y>
    </cdr:from>
    <cdr:to>
      <cdr:x>0.62867</cdr:x>
      <cdr:y>0.74813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43654" y="1907430"/>
          <a:ext cx="3489324" cy="288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400" i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8105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43F4F-A9E0-46CD-9458-72E83A29FD26}" type="datetimeFigureOut">
              <a:rPr lang="ru-RU" smtClean="0"/>
              <a:pPr/>
              <a:t>28.05.2020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8105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E487E6-BE5F-449A-99C7-2D8E208DAB6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Georgia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eorgia" pitchFamily="18" charset="0"/>
              </a:defRPr>
            </a:lvl1pPr>
          </a:lstStyle>
          <a:p>
            <a:fld id="{BCFB5680-8FDB-4347-97FE-DFEB0BF07A3E}" type="datetimeFigureOut">
              <a:rPr lang="ru-RU"/>
              <a:pPr/>
              <a:t>28.05.2020</a:t>
            </a:fld>
            <a:endParaRPr lang="ru-RU" dirty="0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eorgia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5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eorgia" pitchFamily="18" charset="0"/>
              </a:defRPr>
            </a:lvl1pPr>
          </a:lstStyle>
          <a:p>
            <a:fld id="{9E8C7320-9D90-4350-8044-A3B7AF404B44}" type="slidenum">
              <a:rPr lang="ru-RU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929E814-8253-4F49-892C-8DE4BFA864C4}" type="slidenum">
              <a:rPr lang="ru-RU" smtClean="0"/>
              <a:pPr/>
              <a:t>1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C7320-9D90-4350-8044-A3B7AF404B44}" type="slidenum">
              <a:rPr lang="ru-RU" smtClean="0"/>
              <a:pPr/>
              <a:t>30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2018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C7320-9D90-4350-8044-A3B7AF404B44}" type="slidenum">
              <a:rPr lang="ru-RU" smtClean="0"/>
              <a:pPr/>
              <a:t>101</a:t>
            </a:fld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 слайд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C7320-9D90-4350-8044-A3B7AF404B44}" type="slidenum">
              <a:rPr lang="ru-RU" smtClean="0"/>
              <a:pPr/>
              <a:t>107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3C4C895-720E-4E1A-B912-2FE59862C39A}" type="slidenum">
              <a:rPr lang="ru-RU" smtClean="0"/>
              <a:pPr/>
              <a:t>4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C7320-9D90-4350-8044-A3B7AF404B44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C7320-9D90-4350-8044-A3B7AF404B44}" type="slidenum">
              <a:rPr lang="ru-RU" smtClean="0"/>
              <a:pPr/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C7320-9D90-4350-8044-A3B7AF404B44}" type="slidenum">
              <a:rPr lang="ru-RU" smtClean="0"/>
              <a:pPr/>
              <a:t>10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C7320-9D90-4350-8044-A3B7AF404B44}" type="slidenum">
              <a:rPr lang="ru-RU" smtClean="0"/>
              <a:pPr/>
              <a:t>11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 слайд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C7320-9D90-4350-8044-A3B7AF404B44}" type="slidenum">
              <a:rPr lang="ru-RU" smtClean="0"/>
              <a:pPr/>
              <a:t>14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C7320-9D90-4350-8044-A3B7AF404B44}" type="slidenum">
              <a:rPr lang="ru-RU" smtClean="0"/>
              <a:pPr/>
              <a:t>20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C7320-9D90-4350-8044-A3B7AF404B44}" type="slidenum">
              <a:rPr lang="ru-RU" smtClean="0"/>
              <a:pPr/>
              <a:t>21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5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1" y="4164013"/>
            <a:ext cx="1965325" cy="19051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1" y="4198939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2" y="3962402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7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5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6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1"/>
            <a:ext cx="9144000" cy="37020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90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1D2D2-DA1D-4BFE-95A1-ED3031C3C548}" type="datetime1">
              <a:rPr lang="ru-RU" smtClean="0"/>
              <a:pPr>
                <a:defRPr/>
              </a:pPr>
              <a:t>28.05.2020</a:t>
            </a:fld>
            <a:endParaRPr lang="ru-RU" dirty="0"/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AA715B8-2A6C-4C1A-A87D-EF0FBC1BA12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FEE0A-4FFE-4EAB-BC1C-11519B73C9A7}" type="datetime1">
              <a:rPr lang="ru-RU" smtClean="0"/>
              <a:pPr>
                <a:defRPr/>
              </a:pPr>
              <a:t>28.05.2020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66AD2-F712-485E-AD9A-0F687904BA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FAF61-84A2-4F26-A695-E93879E52271}" type="datetime1">
              <a:rPr lang="ru-RU" smtClean="0"/>
              <a:pPr>
                <a:defRPr/>
              </a:pPr>
              <a:t>28.05.2020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A1C7B-912E-4928-8D42-9E83F5EA57B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E8496-E907-4D83-99A6-4F07E7DCC61A}" type="datetime1">
              <a:rPr lang="ru-RU" smtClean="0"/>
              <a:pPr>
                <a:defRPr/>
              </a:pPr>
              <a:t>28.05.2020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E8EEE-9704-4CC1-BA08-1780DAC4FD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F4A91-0391-4CC0-A6B9-C5538017B525}" type="datetime1">
              <a:rPr lang="ru-RU" smtClean="0"/>
              <a:pPr>
                <a:defRPr/>
              </a:pPr>
              <a:t>28.05.2020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2500A-98B2-48A9-843B-938BFF1D52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5A42F-52E2-4C55-8D50-A4CE12A7F1C9}" type="datetime1">
              <a:rPr lang="ru-RU" smtClean="0"/>
              <a:pPr>
                <a:defRPr/>
              </a:pPr>
              <a:t>28.05.2020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28199-CFA9-4943-BF32-6B81A890E7D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55850-4359-44AD-8EE7-A1D211771BC3}" type="datetime1">
              <a:rPr lang="ru-RU" smtClean="0"/>
              <a:pPr>
                <a:defRPr/>
              </a:pPr>
              <a:t>28.05.2020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B00D8-6DA8-4496-B0A2-C8DC601E1D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9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8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A5BBE9B-467B-4A4F-9696-F24602D81E8D}" type="datetime1">
              <a:rPr lang="ru-RU" smtClean="0"/>
              <a:pPr>
                <a:defRPr/>
              </a:pPr>
              <a:t>28.05.2020</a:t>
            </a:fld>
            <a:endParaRPr lang="ru-RU" dirty="0"/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EB76663-4A7C-4348-BD38-3DEA2263616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E1F89-5C1B-4F66-9782-701272B96BAD}" type="datetime1">
              <a:rPr lang="ru-RU" smtClean="0"/>
              <a:pPr>
                <a:defRPr/>
              </a:pPr>
              <a:t>28.05.2020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7DFC7-8346-4356-AA59-AC3B9C216D8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7A994-5252-4799-954B-9DF1694F5EA2}" type="datetime1">
              <a:rPr lang="ru-RU" smtClean="0"/>
              <a:pPr>
                <a:defRPr/>
              </a:pPr>
              <a:t>28.05.2020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08921-A072-4407-87AE-F5E31A65EA7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85015-5D94-42C0-BFBC-CDC3E73BF053}" type="datetime1">
              <a:rPr lang="ru-RU" smtClean="0"/>
              <a:pPr>
                <a:defRPr/>
              </a:pPr>
              <a:t>28.05.2020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2FE08-674B-4DF7-B679-B427B974C65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10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519EF-64ED-44B6-BE0C-42C04EB493A7}" type="datetime1">
              <a:rPr lang="ru-RU" smtClean="0"/>
              <a:pPr>
                <a:defRPr/>
              </a:pPr>
              <a:t>28.05.2020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B693E-1C31-4230-BD8B-3182DF0F54F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7">
            <a:alpha val="3803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6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2"/>
            <a:ext cx="9144000" cy="3111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7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6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41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9" y="496891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6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92" y="-1586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42" y="-1586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6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4" y="2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2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087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088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90"/>
            <a:ext cx="8229600" cy="432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F9799B-0CDD-46D3-A3F0-29CC1BA197D2}" type="datetime1">
              <a:rPr lang="ru-RU" smtClean="0"/>
              <a:pPr>
                <a:defRPr/>
              </a:pPr>
              <a:t>28.05.2020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4" y="612775"/>
            <a:ext cx="1325563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accent2"/>
                </a:solidFill>
                <a:latin typeface="Georgia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458767-7786-416C-9011-0C37439517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4" r:id="rId2"/>
    <p:sldLayoutId id="2147483873" r:id="rId3"/>
    <p:sldLayoutId id="2147483872" r:id="rId4"/>
    <p:sldLayoutId id="2147483876" r:id="rId5"/>
    <p:sldLayoutId id="2147483877" r:id="rId6"/>
    <p:sldLayoutId id="2147483871" r:id="rId7"/>
    <p:sldLayoutId id="2147483870" r:id="rId8"/>
    <p:sldLayoutId id="2147483869" r:id="rId9"/>
    <p:sldLayoutId id="2147483868" r:id="rId10"/>
    <p:sldLayoutId id="2147483867" r:id="rId11"/>
    <p:sldLayoutId id="2147483878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fontAlgn="base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fontAlgn="base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2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26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6.xml"/><Relationship Id="rId13" Type="http://schemas.microsoft.com/office/2007/relationships/diagramDrawing" Target="../diagrams/drawing11.xml"/><Relationship Id="rId3" Type="http://schemas.openxmlformats.org/officeDocument/2006/relationships/diagramData" Target="../diagrams/data25.xml"/><Relationship Id="rId7" Type="http://schemas.openxmlformats.org/officeDocument/2006/relationships/diagramData" Target="../diagrams/data26.xml"/><Relationship Id="rId12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11" Type="http://schemas.openxmlformats.org/officeDocument/2006/relationships/image" Target="../media/image230.jpeg"/><Relationship Id="rId5" Type="http://schemas.openxmlformats.org/officeDocument/2006/relationships/diagramQuickStyle" Target="../diagrams/quickStyle25.xml"/><Relationship Id="rId10" Type="http://schemas.openxmlformats.org/officeDocument/2006/relationships/diagramColors" Target="../diagrams/colors26.xml"/><Relationship Id="rId4" Type="http://schemas.openxmlformats.org/officeDocument/2006/relationships/diagramLayout" Target="../diagrams/layout25.xml"/><Relationship Id="rId9" Type="http://schemas.openxmlformats.org/officeDocument/2006/relationships/diagramQuickStyle" Target="../diagrams/quickStyle26.xml"/><Relationship Id="rId14" Type="http://schemas.microsoft.com/office/2007/relationships/diagramDrawing" Target="../diagrams/drawing1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6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9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1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3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5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diagramColors" Target="../diagrams/colors3.xml"/><Relationship Id="rId15" Type="http://schemas.openxmlformats.org/officeDocument/2006/relationships/image" Target="../media/image3.jpeg"/><Relationship Id="rId10" Type="http://schemas.openxmlformats.org/officeDocument/2006/relationships/image" Target="../media/image29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8.jpeg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3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3.jpe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Layout" Target="../diagrams/layout5.xml"/><Relationship Id="rId7" Type="http://schemas.openxmlformats.org/officeDocument/2006/relationships/image" Target="../media/image39.png"/><Relationship Id="rId12" Type="http://schemas.openxmlformats.org/officeDocument/2006/relationships/image" Target="../media/image3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diagramColors" Target="../diagrams/colors6.xml"/><Relationship Id="rId5" Type="http://schemas.openxmlformats.org/officeDocument/2006/relationships/diagramColors" Target="../diagrams/colors5.xml"/><Relationship Id="rId10" Type="http://schemas.openxmlformats.org/officeDocument/2006/relationships/diagramQuickStyle" Target="../diagrams/quickStyle6.xml"/><Relationship Id="rId4" Type="http://schemas.openxmlformats.org/officeDocument/2006/relationships/diagramQuickStyle" Target="../diagrams/quickStyle5.xml"/><Relationship Id="rId9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13" Type="http://schemas.openxmlformats.org/officeDocument/2006/relationships/diagramQuickStyle" Target="../diagrams/quickStyle9.xml"/><Relationship Id="rId3" Type="http://schemas.openxmlformats.org/officeDocument/2006/relationships/diagramLayout" Target="../diagrams/layout7.xml"/><Relationship Id="rId7" Type="http://schemas.openxmlformats.org/officeDocument/2006/relationships/diagramLayout" Target="../diagrams/layout8.xml"/><Relationship Id="rId12" Type="http://schemas.openxmlformats.org/officeDocument/2006/relationships/diagramLayout" Target="../diagrams/layout9.xml"/><Relationship Id="rId17" Type="http://schemas.openxmlformats.org/officeDocument/2006/relationships/image" Target="../media/image3.jpeg"/><Relationship Id="rId2" Type="http://schemas.openxmlformats.org/officeDocument/2006/relationships/diagramData" Target="../diagrams/data7.xml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8.xml"/><Relationship Id="rId11" Type="http://schemas.openxmlformats.org/officeDocument/2006/relationships/diagramData" Target="../diagrams/data9.xml"/><Relationship Id="rId5" Type="http://schemas.openxmlformats.org/officeDocument/2006/relationships/diagramColors" Target="../diagrams/colors7.xml"/><Relationship Id="rId15" Type="http://schemas.openxmlformats.org/officeDocument/2006/relationships/image" Target="../media/image41.png"/><Relationship Id="rId10" Type="http://schemas.openxmlformats.org/officeDocument/2006/relationships/image" Target="../media/image40.jpeg"/><Relationship Id="rId4" Type="http://schemas.openxmlformats.org/officeDocument/2006/relationships/diagramQuickStyle" Target="../diagrams/quickStyle7.xml"/><Relationship Id="rId9" Type="http://schemas.openxmlformats.org/officeDocument/2006/relationships/diagramColors" Target="../diagrams/colors8.xml"/><Relationship Id="rId14" Type="http://schemas.openxmlformats.org/officeDocument/2006/relationships/diagramColors" Target="../diagrams/colors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chart" Target="../charts/chart9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jpe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3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4.jpeg"/><Relationship Id="rId7" Type="http://schemas.openxmlformats.org/officeDocument/2006/relationships/diagramColors" Target="../diagrams/colors11.xm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Relationship Id="rId9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diagramLayout" Target="../diagrams/layout12.xml"/><Relationship Id="rId7" Type="http://schemas.openxmlformats.org/officeDocument/2006/relationships/image" Target="../media/image91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jpeg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9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9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10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1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12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image" Target="../media/image129.jpeg"/><Relationship Id="rId7" Type="http://schemas.openxmlformats.org/officeDocument/2006/relationships/diagramQuickStyle" Target="../diagrams/quickStyle13.xml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3.xml"/><Relationship Id="rId5" Type="http://schemas.openxmlformats.org/officeDocument/2006/relationships/diagramData" Target="../diagrams/data13.xml"/><Relationship Id="rId4" Type="http://schemas.openxmlformats.org/officeDocument/2006/relationships/image" Target="../media/image130.jpeg"/><Relationship Id="rId9" Type="http://schemas.openxmlformats.org/officeDocument/2006/relationships/image" Target="../media/image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13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13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openxmlformats.org/officeDocument/2006/relationships/image" Target="../media/image3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14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openxmlformats.org/officeDocument/2006/relationships/image" Target="../media/image3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.jpe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chart" Target="../charts/chart3.xml"/><Relationship Id="rId9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diagramLayout" Target="../diagrams/layout17.xml"/><Relationship Id="rId7" Type="http://schemas.openxmlformats.org/officeDocument/2006/relationships/image" Target="../media/image151.jpe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0.jpeg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eg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15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3.jpe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9.jpeg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17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eg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e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21.xml"/><Relationship Id="rId7" Type="http://schemas.openxmlformats.org/officeDocument/2006/relationships/image" Target="../media/image185.jpe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jpeg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22.xml"/><Relationship Id="rId7" Type="http://schemas.openxmlformats.org/officeDocument/2006/relationships/image" Target="../media/image189.jpe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jpeg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eg"/><Relationship Id="rId3" Type="http://schemas.openxmlformats.org/officeDocument/2006/relationships/diagramLayout" Target="../diagrams/layout23.xml"/><Relationship Id="rId7" Type="http://schemas.openxmlformats.org/officeDocument/2006/relationships/image" Target="../media/image191.jpe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0.jpeg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Relationship Id="rId9" Type="http://schemas.openxmlformats.org/officeDocument/2006/relationships/image" Target="../media/image3.jpe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jpeg"/><Relationship Id="rId3" Type="http://schemas.openxmlformats.org/officeDocument/2006/relationships/diagramLayout" Target="../diagrams/layout24.xml"/><Relationship Id="rId7" Type="http://schemas.openxmlformats.org/officeDocument/2006/relationships/image" Target="../media/image194.jpe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3.jpeg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Relationship Id="rId9" Type="http://schemas.openxmlformats.org/officeDocument/2006/relationships/image" Target="../media/image3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198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01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04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07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10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500034" y="1928801"/>
            <a:ext cx="7958166" cy="2500331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ИСПОЛНЕНИЕ БЮДЖЕТА</a:t>
            </a:r>
            <a:br>
              <a:rPr lang="ru-RU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ОРЛОВСКОГО РАЙОНА</a:t>
            </a:r>
            <a:r>
              <a:rPr lang="ru-RU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 201</a:t>
            </a:r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9</a:t>
            </a: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ГОД </a:t>
            </a:r>
            <a:endParaRPr lang="ru-RU" sz="4000" b="1" dirty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0" y="6858001"/>
            <a:ext cx="9144000" cy="46039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25000" lnSpcReduction="20000"/>
          </a:bodyPr>
          <a:lstStyle/>
          <a:p>
            <a:pPr marR="0" eaLnBrk="1" fontAlgn="auto" hangingPunct="1">
              <a:lnSpc>
                <a:spcPct val="80000"/>
              </a:lnSpc>
              <a:spcAft>
                <a:spcPts val="0"/>
              </a:spcAft>
              <a:buFont typeface="Wingdings 3"/>
              <a:buNone/>
              <a:defRPr/>
            </a:pPr>
            <a:endParaRPr lang="ru-RU" sz="700" b="1" dirty="0" smtClean="0">
              <a:solidFill>
                <a:schemeClr val="tx1"/>
              </a:solidFill>
            </a:endParaRPr>
          </a:p>
          <a:p>
            <a:pPr marR="0" eaLnBrk="1" fontAlgn="auto" hangingPunct="1">
              <a:lnSpc>
                <a:spcPct val="80000"/>
              </a:lnSpc>
              <a:spcAft>
                <a:spcPts val="0"/>
              </a:spcAft>
              <a:buFont typeface="Wingdings 3"/>
              <a:buNone/>
              <a:defRPr/>
            </a:pPr>
            <a:r>
              <a:rPr lang="ru-RU" sz="900" b="1" u="sng" dirty="0" smtClean="0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436" name="AutoShape 6" descr="Картинки по запросу доходы и расходы бюджета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 descr="MTGRsMlkTb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44" y="214290"/>
            <a:ext cx="1071570" cy="114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643174" y="142854"/>
            <a:ext cx="65008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отчет 2018\iQVXMPK3T.jpg"/>
          <p:cNvPicPr>
            <a:picLocks noChangeAspect="1" noChangeArrowheads="1"/>
          </p:cNvPicPr>
          <p:nvPr/>
        </p:nvPicPr>
        <p:blipFill>
          <a:blip r:embed="rId3">
            <a:lum bright="-34000"/>
          </a:blip>
          <a:srcRect/>
          <a:stretch>
            <a:fillRect/>
          </a:stretch>
        </p:blipFill>
        <p:spPr bwMode="auto">
          <a:xfrm>
            <a:off x="0" y="428605"/>
            <a:ext cx="9001156" cy="2928959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67544" y="692696"/>
            <a:ext cx="8136904" cy="504056"/>
          </a:xfrm>
        </p:spPr>
        <p:txBody>
          <a:bodyPr>
            <a:noAutofit/>
          </a:bodyPr>
          <a:lstStyle/>
          <a:p>
            <a:pPr marL="85725" algn="ctr">
              <a:defRPr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Безвозмездные поступления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</p:nvPr>
        </p:nvGraphicFramePr>
        <p:xfrm>
          <a:off x="1" y="3357561"/>
          <a:ext cx="9144000" cy="3346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1981200"/>
                <a:gridCol w="1905000"/>
              </a:tblGrid>
              <a:tr h="7002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Наименование</a:t>
                      </a:r>
                      <a:endParaRPr kumimoji="0" lang="ru-RU" sz="1600" b="1" i="0" u="none" strike="noStrike" kern="1200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Исполнение за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</a:t>
                      </a:r>
                      <a:r>
                        <a:rPr kumimoji="0" lang="en-US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</a:t>
                      </a: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год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Исполнение за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</a:t>
                      </a:r>
                      <a:r>
                        <a:rPr kumimoji="0" lang="en-US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</a:t>
                      </a: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год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7040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5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Межбюджетные трансферты </a:t>
                      </a:r>
                    </a:p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5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ВСЕГО </a:t>
                      </a:r>
                      <a:endParaRPr lang="ru-RU" sz="15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7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9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0D7DD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795733,2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7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0D7DD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851475.6</a:t>
                      </a:r>
                      <a:endParaRPr kumimoji="0" lang="ru-RU" sz="19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0D7DD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7CB"/>
                    </a:solidFill>
                  </a:tcPr>
                </a:tc>
              </a:tr>
              <a:tr h="284480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5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из них:</a:t>
                      </a:r>
                      <a:endParaRPr lang="ru-RU" sz="15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7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ru-RU" sz="19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0D7DD9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7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ru-RU" sz="19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0D7DD9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7CB"/>
                    </a:solidFill>
                  </a:tcPr>
                </a:tc>
              </a:tr>
              <a:tr h="447040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Дотации на выравнивание бюджетной обеспеченности</a:t>
                      </a:r>
                    </a:p>
                    <a:p>
                      <a:pPr marL="0" algn="ctr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ru-RU" sz="15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7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9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0D7DD9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121845,6</a:t>
                      </a:r>
                      <a:endParaRPr lang="ru-RU" sz="19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0D7DD9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7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en-US" sz="19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0D7DD9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138467.4</a:t>
                      </a:r>
                      <a:endParaRPr lang="ru-RU" sz="19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0D7DD9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7CB"/>
                    </a:solidFill>
                  </a:tcPr>
                </a:tc>
              </a:tr>
              <a:tr h="401996">
                <a:tc>
                  <a:txBody>
                    <a:bodyPr/>
                    <a:lstStyle/>
                    <a:p>
                      <a:pPr marL="108000" algn="ctr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Субсидии</a:t>
                      </a:r>
                      <a:endParaRPr kumimoji="0" lang="ru-RU" sz="1500" b="1" i="0" u="none" strike="noStrike" kern="1200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7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9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0D7DD9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65114,2</a:t>
                      </a:r>
                      <a:endParaRPr lang="ru-RU" sz="19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0D7DD9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7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en-US" sz="19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0D7DD9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56462.7</a:t>
                      </a:r>
                      <a:endParaRPr lang="ru-RU" sz="19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0D7DD9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7CB"/>
                    </a:solidFill>
                  </a:tcPr>
                </a:tc>
              </a:tr>
              <a:tr h="457031">
                <a:tc>
                  <a:txBody>
                    <a:bodyPr/>
                    <a:lstStyle/>
                    <a:p>
                      <a:pPr marL="108000" algn="ctr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Субвенции</a:t>
                      </a:r>
                      <a:endParaRPr kumimoji="0" lang="ru-RU" sz="1500" b="1" i="0" u="none" strike="noStrike" kern="1200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7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9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0D7DD9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587156,5</a:t>
                      </a:r>
                      <a:endParaRPr lang="ru-RU" sz="19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0D7DD9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7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en-US" sz="19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0D7DD9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650623.6</a:t>
                      </a:r>
                      <a:endParaRPr lang="ru-RU" sz="19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0D7DD9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7CB"/>
                    </a:solidFill>
                  </a:tcPr>
                </a:tc>
              </a:tr>
              <a:tr h="583723">
                <a:tc>
                  <a:txBody>
                    <a:bodyPr/>
                    <a:lstStyle/>
                    <a:p>
                      <a:pPr marL="108000" algn="ctr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Иные межбюджетные трансферты</a:t>
                      </a:r>
                      <a:endParaRPr kumimoji="0" lang="ru-RU" sz="1500" b="1" i="0" u="none" strike="noStrike" kern="1200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7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9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0D7DD9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22734,3</a:t>
                      </a:r>
                      <a:endParaRPr lang="ru-RU" sz="19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0D7DD9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7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en-US" sz="19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0D7DD9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5921.9</a:t>
                      </a:r>
                      <a:endParaRPr lang="ru-RU" sz="19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0D7DD9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7CB"/>
                    </a:solidFill>
                  </a:tcPr>
                </a:tc>
              </a:tr>
            </a:tbl>
          </a:graphicData>
        </a:graphic>
      </p:graphicFrame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1" name="Заголовок 7"/>
          <p:cNvSpPr txBox="1">
            <a:spLocks/>
          </p:cNvSpPr>
          <p:nvPr/>
        </p:nvSpPr>
        <p:spPr bwMode="auto">
          <a:xfrm>
            <a:off x="7452320" y="2714620"/>
            <a:ext cx="1512168" cy="50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Схема 8"/>
          <p:cNvGraphicFramePr/>
          <p:nvPr/>
        </p:nvGraphicFramePr>
        <p:xfrm>
          <a:off x="6228184" y="1268760"/>
          <a:ext cx="2088232" cy="64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5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2285984" y="214290"/>
            <a:ext cx="650084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8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571472" y="571480"/>
            <a:ext cx="8215370" cy="7858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Капитальный ремонт канализационной сети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по ул.Южная №1 до №4-600,0 тыс.рублей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8472940" y="4563439"/>
          <a:ext cx="242464" cy="365760"/>
        </p:xfrm>
        <a:graphic>
          <a:graphicData uri="http://schemas.openxmlformats.org/drawingml/2006/table">
            <a:tbl>
              <a:tblPr/>
              <a:tblGrid>
                <a:gridCol w="121232"/>
                <a:gridCol w="121232"/>
              </a:tblGrid>
              <a:tr h="1828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643049"/>
            <a:ext cx="8072494" cy="478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072066" y="285729"/>
            <a:ext cx="378621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achnaya-zhizn.ru/images/dacha/%D0%B4%D0%BE%D1%80%D0%BE%D0%B3%D0%B0.jpg"/>
          <p:cNvPicPr>
            <a:picLocks noChangeAspect="1" noChangeArrowheads="1"/>
          </p:cNvPicPr>
          <p:nvPr/>
        </p:nvPicPr>
        <p:blipFill>
          <a:blip r:embed="rId3" cstate="email"/>
          <a:stretch>
            <a:fillRect/>
          </a:stretch>
        </p:blipFill>
        <p:spPr bwMode="auto">
          <a:xfrm>
            <a:off x="107504" y="1484784"/>
            <a:ext cx="8856983" cy="525658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548681"/>
            <a:ext cx="8964488" cy="960107"/>
          </a:xfrm>
          <a:solidFill>
            <a:srgbClr val="0070C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Дорожный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фонд Орловского района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за 2019 год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07504" y="1628800"/>
            <a:ext cx="3250050" cy="108012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Акцизы на нефтепродукты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(25,7 млн. руб.)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843808" y="2996952"/>
            <a:ext cx="3384376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ДОХОДЫ    </a:t>
            </a: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(60,2 млн. рублей)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Стрелка вниз 32"/>
          <p:cNvSpPr/>
          <p:nvPr/>
        </p:nvSpPr>
        <p:spPr>
          <a:xfrm>
            <a:off x="3923928" y="3645024"/>
            <a:ext cx="108012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2915816" y="4221088"/>
            <a:ext cx="3240360" cy="1032115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– 51,5 млн. рублей</a:t>
            </a:r>
          </a:p>
          <a:p>
            <a:pPr algn="ctr"/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251520" y="3861048"/>
            <a:ext cx="1800200" cy="912101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Капитальный ремонт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(19,0 млн. руб.)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251520" y="5661248"/>
            <a:ext cx="1800200" cy="936104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Проектные работы (1,1 млн. руб.)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7020272" y="5661248"/>
            <a:ext cx="1872208" cy="936104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Ремонт и содержание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(25,9 млн. руб.)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6948264" y="3861048"/>
            <a:ext cx="1944216" cy="936104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Строительство и реконструкция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(5,5 млн. руб.)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Стрелка вправо 51"/>
          <p:cNvSpPr/>
          <p:nvPr/>
        </p:nvSpPr>
        <p:spPr>
          <a:xfrm>
            <a:off x="6228184" y="4293096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Стрелка вправо 52"/>
          <p:cNvSpPr/>
          <p:nvPr/>
        </p:nvSpPr>
        <p:spPr>
          <a:xfrm rot="2496390">
            <a:off x="6050015" y="5390503"/>
            <a:ext cx="1029053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Стрелка вправо 53"/>
          <p:cNvSpPr/>
          <p:nvPr/>
        </p:nvSpPr>
        <p:spPr>
          <a:xfrm rot="10800000">
            <a:off x="2123728" y="4221088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Стрелка вправо 54"/>
          <p:cNvSpPr/>
          <p:nvPr/>
        </p:nvSpPr>
        <p:spPr>
          <a:xfrm rot="8255588">
            <a:off x="2021521" y="5375715"/>
            <a:ext cx="973349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6357950" y="1628800"/>
            <a:ext cx="2500330" cy="108012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областного бюджета</a:t>
            </a: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1600"/>
              </a:lnSpc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(18,4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руб.)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трелка вниз 59"/>
          <p:cNvSpPr/>
          <p:nvPr/>
        </p:nvSpPr>
        <p:spPr>
          <a:xfrm>
            <a:off x="2987824" y="2636912"/>
            <a:ext cx="36004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" name="Стрелка вниз 60"/>
          <p:cNvSpPr/>
          <p:nvPr/>
        </p:nvSpPr>
        <p:spPr>
          <a:xfrm>
            <a:off x="4283968" y="2636912"/>
            <a:ext cx="36004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3" name="Выгнутая вправо стрелка 62"/>
          <p:cNvSpPr/>
          <p:nvPr/>
        </p:nvSpPr>
        <p:spPr>
          <a:xfrm rot="3410723">
            <a:off x="6691574" y="2728299"/>
            <a:ext cx="656987" cy="146256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4" name="Выгнутая влево стрелка 63"/>
          <p:cNvSpPr/>
          <p:nvPr/>
        </p:nvSpPr>
        <p:spPr>
          <a:xfrm rot="17699485">
            <a:off x="1632416" y="2565086"/>
            <a:ext cx="616116" cy="1717717"/>
          </a:xfrm>
          <a:prstGeom prst="curvedRightArrow">
            <a:avLst>
              <a:gd name="adj1" fmla="val 25000"/>
              <a:gd name="adj2" fmla="val 54510"/>
              <a:gd name="adj3" fmla="val 235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619672" y="3285006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51,2%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876256" y="3285006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4,7%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419872" y="2636936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19,7</a:t>
            </a:r>
            <a:r>
              <a:rPr lang="ru-RU" sz="1400" dirty="0" smtClean="0"/>
              <a:t>%</a:t>
            </a:r>
            <a:endParaRPr lang="ru-RU" sz="14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3714744" y="1628800"/>
            <a:ext cx="2357454" cy="1008112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Остатки на 01.01.2019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(16,1 млн. руб.)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Стрелка вниз 30"/>
          <p:cNvSpPr/>
          <p:nvPr/>
        </p:nvSpPr>
        <p:spPr>
          <a:xfrm>
            <a:off x="5580112" y="2636912"/>
            <a:ext cx="36004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6084168" y="2636934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8,7%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16016" y="2636934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11,6%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915816" y="5829268"/>
            <a:ext cx="3240360" cy="91210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Остатки на 01.01.2020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8,7 млн. руб.</a:t>
            </a:r>
          </a:p>
        </p:txBody>
      </p:sp>
      <p:sp>
        <p:nvSpPr>
          <p:cNvPr id="41" name="Стрелка вниз 40"/>
          <p:cNvSpPr/>
          <p:nvPr/>
        </p:nvSpPr>
        <p:spPr>
          <a:xfrm>
            <a:off x="3923928" y="5253203"/>
            <a:ext cx="108012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Номер слайда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6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sp>
        <p:nvSpPr>
          <p:cNvPr id="38" name="Прямоугольник 37"/>
          <p:cNvSpPr/>
          <p:nvPr/>
        </p:nvSpPr>
        <p:spPr>
          <a:xfrm>
            <a:off x="3214678" y="214291"/>
            <a:ext cx="564360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71538" y="1142985"/>
            <a:ext cx="6715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Построена дорога по ул. Новая-4,3 млн.рублей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6" name="AutoShape 2" descr="https://docviewer.yandex.ru/view/183187361/htmlimage?id=146cd-jsk1jfmt127q9c2fhjb2vypo9r6tiqgw438hzpqsc13xllnjewzhss99t04uka7lv8kp0f5dz74xzcd6xx7vax9b9ij2dtrnl4h&amp;name=image-VvvKVHyqiQ686HyCeo.jpg&amp;dsid=110d5dd14158b5b9b55143412fd3caf6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27" name="Picture 3" descr="C:\Users\User\Downloads\IMG_20191022_1442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90742"/>
            <a:ext cx="4064028" cy="4024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8" name="Picture 4" descr="C:\Users\User\Downloads\IMG_20191022_144318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214554"/>
            <a:ext cx="4064028" cy="3976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22" name="AutoShape 2" descr="https://docviewer.yandex.ru/view/183187361/htmlimage?id=vorz-c7ju8w8sesyyjkspev3obwa7gx3iqbj5p1r8l6yzkgrcwtwg2u8b3v7su2s25id5od0p6alf44v81yfmu95wyshtam19nrdrijy&amp;name=image-BRAj9wZcyecOY1jYc8.jpg&amp;dsid=5a9e2ad5bf2b9e5d433e98458584fe72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286000" y="285729"/>
            <a:ext cx="664371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42844" y="1142985"/>
            <a:ext cx="8786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Капитальный ремонт                                                                                  дороги по пер.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Губаревский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- 4,7 млн.рублей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1" name="Picture 1" descr="C:\Users\User\Downloads\IMG_20191022_142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2143116"/>
            <a:ext cx="3528684" cy="414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4" name="AutoShape 2" descr="https://docviewer.yandex.ru/view/183187361/htmlimage?id=1ew4d-ivfe3upb4q6y9hwjt1uv8fe86udult5utx6jwfluvr61kq6iev68sw2wz9afnfh6nr07zv9mr5f1x2qizrrqyg393tdub63zgn9&amp;name=image-JctPNiowlO5Kt0H7vp.jpg&amp;dsid=bdea64e5d85b80332fc4af46e809074c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C:\Users\User\Downloads\IMG_20180913_0948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214554"/>
            <a:ext cx="3857652" cy="4143404"/>
          </a:xfrm>
          <a:prstGeom prst="rect">
            <a:avLst/>
          </a:prstGeom>
          <a:noFill/>
        </p:spPr>
      </p:pic>
      <p:sp>
        <p:nvSpPr>
          <p:cNvPr id="12" name="Стрелка вправо 11"/>
          <p:cNvSpPr/>
          <p:nvPr/>
        </p:nvSpPr>
        <p:spPr>
          <a:xfrm>
            <a:off x="4286248" y="3905253"/>
            <a:ext cx="642942" cy="666755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28596" y="1000109"/>
            <a:ext cx="84296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Капитальный ремонт дороги по пер. Садовый-(от ул. Транспортной до ул.Пионерская)-10,5 млн.рублей</a:t>
            </a:r>
            <a:endParaRPr lang="ru-RU" sz="2400" dirty="0"/>
          </a:p>
        </p:txBody>
      </p:sp>
      <p:pic>
        <p:nvPicPr>
          <p:cNvPr id="1025" name="Picture 1" descr="C:\Users\User\Downloads\IMG_20190719_153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9" y="2285992"/>
            <a:ext cx="4027317" cy="400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3"/>
          <a:srcRect t="13675" r="32977" b="34473"/>
          <a:stretch>
            <a:fillRect/>
          </a:stretch>
        </p:blipFill>
        <p:spPr bwMode="auto">
          <a:xfrm>
            <a:off x="214282" y="2214554"/>
            <a:ext cx="398145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трелка вправо 7"/>
          <p:cNvSpPr/>
          <p:nvPr/>
        </p:nvSpPr>
        <p:spPr>
          <a:xfrm>
            <a:off x="4286248" y="4000504"/>
            <a:ext cx="642942" cy="666755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286000" y="214291"/>
            <a:ext cx="664371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ownloads\IMG_20191004_0943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1619238"/>
            <a:ext cx="3762403" cy="2476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85721" y="1047734"/>
            <a:ext cx="86439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Капитальный ремонт тротуаров-3,8 млн.рублей</a:t>
            </a:r>
            <a:endParaRPr lang="ru-RU" sz="2400" dirty="0"/>
          </a:p>
        </p:txBody>
      </p:sp>
      <p:pic>
        <p:nvPicPr>
          <p:cNvPr id="3074" name="Picture 2" descr="C:\Users\User\Desktop\Документы\Доклады  Главы\Отчет главы за 9 мес. 2019\фото\IMG-20191105-WA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619238"/>
            <a:ext cx="3786214" cy="2476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9" name="Picture 1" descr="C:\Users\User\Desktop\Документы\Доклады  Главы\ОТЧЕТ ГЛАВЫ\ОТЧЕТ ГЛАВЫ за 2019\фото\ЖКХ\кап ремонт тротуар по пер Октяб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4191006"/>
            <a:ext cx="6215106" cy="2476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286000" y="214291"/>
            <a:ext cx="664371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571472" y="714356"/>
            <a:ext cx="8215370" cy="6429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Приобретение трактора 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Беларус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»-1,4 млн.рублей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8472940" y="4563438"/>
          <a:ext cx="242464" cy="365760"/>
        </p:xfrm>
        <a:graphic>
          <a:graphicData uri="http://schemas.openxmlformats.org/drawingml/2006/table">
            <a:tbl>
              <a:tblPr/>
              <a:tblGrid>
                <a:gridCol w="121232"/>
                <a:gridCol w="121232"/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4"/>
          <p:cNvPicPr/>
          <p:nvPr/>
        </p:nvPicPr>
        <p:blipFill>
          <a:blip r:embed="rId2" cstate="print"/>
          <a:srcRect l="11705" t="2849" r="28006" b="17094"/>
          <a:stretch>
            <a:fillRect/>
          </a:stretch>
        </p:blipFill>
        <p:spPr bwMode="auto">
          <a:xfrm>
            <a:off x="642910" y="1643050"/>
            <a:ext cx="7715304" cy="464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86000" y="214291"/>
            <a:ext cx="664371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0" y="6353944"/>
            <a:ext cx="91440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1" u="sng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.</a:t>
            </a:r>
            <a:endParaRPr lang="ru-RU" dirty="0"/>
          </a:p>
        </p:txBody>
      </p:sp>
      <p:graphicFrame>
        <p:nvGraphicFramePr>
          <p:cNvPr id="32" name="Содержимое 4"/>
          <p:cNvGraphicFramePr>
            <a:graphicFrameLocks/>
          </p:cNvGraphicFramePr>
          <p:nvPr/>
        </p:nvGraphicFramePr>
        <p:xfrm>
          <a:off x="251520" y="1916832"/>
          <a:ext cx="856895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3" name="Содержимое 4"/>
          <p:cNvGraphicFramePr>
            <a:graphicFrameLocks/>
          </p:cNvGraphicFramePr>
          <p:nvPr/>
        </p:nvGraphicFramePr>
        <p:xfrm>
          <a:off x="0" y="571481"/>
          <a:ext cx="8858280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9" name="Рисунок 8" descr="be51f5c813fbe872e2d45df8204f6c50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0036" y="2214554"/>
            <a:ext cx="1713307" cy="150019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11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 descr="C:\Users\User\AppData\Local\Temp\Rar$DIa0.679\P10405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2381243"/>
            <a:ext cx="3786214" cy="3857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00034" y="714358"/>
            <a:ext cx="8429684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spcAft>
                <a:spcPts val="200"/>
              </a:spcAft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в </a:t>
            </a:r>
            <a:r>
              <a:rPr lang="ru-RU" b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 году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счет средств областного бюджета на ремонт памятников участникам ВОВ в объеме </a:t>
            </a:r>
            <a:r>
              <a:rPr lang="ru-RU" b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13,1 млн. рублей, том числе: </a:t>
            </a:r>
          </a:p>
          <a:p>
            <a:pPr lvl="0" algn="ctr">
              <a:lnSpc>
                <a:spcPct val="100000"/>
              </a:lnSpc>
              <a:spcAft>
                <a:spcPts val="200"/>
              </a:spcAft>
            </a:pPr>
            <a:endParaRPr lang="ru-RU" b="1" dirty="0" smtClean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Памятник погибшим в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Великую Отечественную войну х. Камышевка -4820,8 тыс.рублей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User\Desktop\Документы\Доклады  Главы\ОТЧЕТ ГЛАВЫ\ОТЧЕТ ГЛАВЫ за 2019\фото\Новая папка\х. Камышев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381244"/>
            <a:ext cx="3857653" cy="3857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Стрелка вправо 6"/>
          <p:cNvSpPr/>
          <p:nvPr/>
        </p:nvSpPr>
        <p:spPr>
          <a:xfrm>
            <a:off x="4286248" y="4000505"/>
            <a:ext cx="642942" cy="666755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572132" y="285729"/>
            <a:ext cx="34290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00034" y="714357"/>
            <a:ext cx="8429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Обелиск «Максим-66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333-й км железнодорожного перегона Сальск-Волгоград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(Донское сельское поселение)-4069,0 тыс.рублей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4286248" y="4000505"/>
            <a:ext cx="642942" cy="666755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286380" y="285729"/>
            <a:ext cx="385762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C:\Users\User\Desktop\Документы\Доклады  Главы\ОТЧЕТ ГЛАВЫ\ОТЧЕТ ГЛАВЫ за 2019\фото\Новая папка\Обелиск Максим-66 (воинское захоронение 15 человек) 333-й км.Железнодорожного перегона Сальск-Волгоград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714488"/>
            <a:ext cx="3929090" cy="4500595"/>
          </a:xfrm>
          <a:prstGeom prst="rect">
            <a:avLst/>
          </a:prstGeom>
          <a:noFill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785932"/>
            <a:ext cx="3786214" cy="4429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отчет 2018\iG9UM0SE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776289"/>
            <a:ext cx="8572500" cy="5305425"/>
          </a:xfrm>
          <a:prstGeom prst="rect">
            <a:avLst/>
          </a:prstGeom>
          <a:noFill/>
        </p:spPr>
      </p:pic>
      <p:graphicFrame>
        <p:nvGraphicFramePr>
          <p:cNvPr id="13" name="Object 5"/>
          <p:cNvGraphicFramePr>
            <a:graphicFrameLocks/>
          </p:cNvGraphicFramePr>
          <p:nvPr/>
        </p:nvGraphicFramePr>
        <p:xfrm>
          <a:off x="214282" y="1556792"/>
          <a:ext cx="5581854" cy="5086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7524328" y="1340769"/>
            <a:ext cx="1475656" cy="27699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34" tIns="45717" rIns="91434" bIns="45717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млн. рублей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,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692698"/>
            <a:ext cx="8712968" cy="9541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Безвозмездные поступления из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областного бюджета в 201</a:t>
            </a:r>
            <a:r>
              <a:rPr lang="en-US" sz="28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9</a:t>
            </a:r>
            <a:r>
              <a:rPr lang="ru-RU" sz="28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 году</a:t>
            </a:r>
            <a:endParaRPr lang="ru-RU" sz="28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6143646"/>
            <a:ext cx="2736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Иные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межбюджетные трансферты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5390,3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Object 5"/>
          <p:cNvGraphicFramePr>
            <a:graphicFrameLocks/>
          </p:cNvGraphicFramePr>
          <p:nvPr/>
        </p:nvGraphicFramePr>
        <p:xfrm>
          <a:off x="4572000" y="1628800"/>
          <a:ext cx="4572000" cy="52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4714876" y="5643581"/>
            <a:ext cx="40719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Иные межбюджетные трансферты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5921,9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H="1" flipV="1">
            <a:off x="5715008" y="4643445"/>
            <a:ext cx="216024" cy="864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2286000" y="142852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9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00034" y="714358"/>
            <a:ext cx="842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Монумент воинам-освободителям х. Майорский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-4201,8  тыс.рублей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4286248" y="4000505"/>
            <a:ext cx="642942" cy="666755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572132" y="285729"/>
            <a:ext cx="34290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3" descr="C:\Users\User\Desktop\Документы\Доклады  Главы\ОТЧЕТ ГЛАВЫ\ОТЧЕТ ГЛАВЫ за 2019\фото\Новая папка\Монумент воинам освободителям (захоронение 15 ч) х.Майорский ул. Магистральная_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571612"/>
            <a:ext cx="3500461" cy="4572032"/>
          </a:xfrm>
          <a:prstGeom prst="rect">
            <a:avLst/>
          </a:prstGeom>
          <a:noFill/>
        </p:spPr>
      </p:pic>
      <p:pic>
        <p:nvPicPr>
          <p:cNvPr id="15" name="Picture 1" descr="C:\Users\User\Desktop\Документы\Доклады  Главы\Отчет главы за 9 мес. 2019\фото\культура\DSC0084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1500173"/>
            <a:ext cx="3857652" cy="4786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00034" y="714357"/>
            <a:ext cx="8429684" cy="948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spcAft>
                <a:spcPts val="200"/>
              </a:spcAft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в </a:t>
            </a:r>
            <a:r>
              <a:rPr lang="ru-RU" b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 году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счет средств областного бюджета на благоустройство по Луганскому сельскому поселению-1249,9 тыс.рублей.</a:t>
            </a:r>
            <a:r>
              <a:rPr lang="ru-RU" b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>
              <a:lnSpc>
                <a:spcPct val="100000"/>
              </a:lnSpc>
              <a:spcAft>
                <a:spcPts val="200"/>
              </a:spcAft>
            </a:pPr>
            <a:endParaRPr lang="ru-RU" b="1" dirty="0" smtClean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572132" y="285729"/>
            <a:ext cx="34290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500174"/>
            <a:ext cx="8429684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571500" y="5214951"/>
            <a:ext cx="3786188" cy="114300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946,0  тыс.рублей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214944" y="5214950"/>
            <a:ext cx="3571875" cy="121444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595,2  тыс.рублей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714377" y="4000504"/>
            <a:ext cx="3571875" cy="1143008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indent="450850" algn="ctr" eaLnBrk="0" hangingPunct="0"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Устройство покрытия прилегающей территории СДК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Волочаевский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5143502" y="4000504"/>
            <a:ext cx="3643313" cy="1143008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indent="450850" algn="just" eaLnBrk="0" hangingPunct="0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Изготовление схемы газификации: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Камышевское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Пролетарское сельские поселения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2356_html_m683a3f3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6" y="642919"/>
            <a:ext cx="3396575" cy="3286148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8072462" y="928671"/>
            <a:ext cx="914400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14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4" y="928669"/>
            <a:ext cx="4000527" cy="3071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642919"/>
            <a:ext cx="8382000" cy="1285884"/>
          </a:xfrm>
        </p:spPr>
        <p:txBody>
          <a:bodyPr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Ремонт СДК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Быстрянский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(</a:t>
            </a:r>
            <a:r>
              <a:rPr lang="ru-RU" sz="1600" dirty="0" err="1" smtClean="0"/>
              <a:t>Луганское</a:t>
            </a:r>
            <a:r>
              <a:rPr lang="ru-RU" sz="1600" dirty="0" smtClean="0"/>
              <a:t> сельское поселение)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-2138,2 тыс.рублей</a:t>
            </a:r>
            <a:endParaRPr lang="ru-RU" sz="2400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381000" y="1928801"/>
            <a:ext cx="4041648" cy="500067"/>
          </a:xfrm>
        </p:spPr>
        <p:txBody>
          <a:bodyPr/>
          <a:lstStyle/>
          <a:p>
            <a:pPr algn="ctr"/>
            <a:r>
              <a:rPr lang="ru-RU" dirty="0" smtClean="0"/>
              <a:t>До ремонта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half" idx="3"/>
          </p:nvPr>
        </p:nvSpPr>
        <p:spPr>
          <a:xfrm>
            <a:off x="4721229" y="1928801"/>
            <a:ext cx="4041775" cy="500067"/>
          </a:xfrm>
        </p:spPr>
        <p:txBody>
          <a:bodyPr/>
          <a:lstStyle/>
          <a:p>
            <a:pPr algn="ctr"/>
            <a:r>
              <a:rPr lang="ru-RU" dirty="0" smtClean="0"/>
              <a:t>После ремонта</a:t>
            </a:r>
            <a:endParaRPr lang="ru-RU" dirty="0"/>
          </a:p>
        </p:txBody>
      </p:sp>
      <p:sp>
        <p:nvSpPr>
          <p:cNvPr id="15" name="Содержимое 1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11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2" y="2500307"/>
            <a:ext cx="4059601" cy="378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85721" y="2500307"/>
            <a:ext cx="4000528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571500" y="5429264"/>
            <a:ext cx="3786188" cy="114300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305,0 тыс.рублей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143506" y="5429264"/>
            <a:ext cx="3571875" cy="114300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274,2 тыс.рублей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285721" y="4286256"/>
            <a:ext cx="4000530" cy="1071571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just" eaLnBrk="0" hangingPunct="0"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Ремонт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Ребричанского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СДК (окна) (Донское сельское поселение)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4643440" y="4286256"/>
            <a:ext cx="4143375" cy="1071571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indent="450850" algn="just" eaLnBrk="0" hangingPunct="0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Ремонт Веселовского СДК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внутренние работы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Островянское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сельское поселение)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14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714357"/>
            <a:ext cx="3669754" cy="3406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785794"/>
            <a:ext cx="350046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571500" y="5429264"/>
            <a:ext cx="3786188" cy="114300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599,4  тыс.рублей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143506" y="5429264"/>
            <a:ext cx="3571875" cy="114300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216,6 тыс.рублей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500034" y="4286256"/>
            <a:ext cx="3786216" cy="1071571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indent="450850" algn="ctr" eaLnBrk="0" hangingPunct="0"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Уличное освещение х.Журавлевка (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Каменно-Балковское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сельское поселение)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4643440" y="4286256"/>
            <a:ext cx="4143375" cy="1071571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indent="450850" algn="just" eaLnBrk="0" hangingPunct="0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Ремонт Майорского СДК (замена окон) (Майорское сельское поселение)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13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500564" y="571480"/>
            <a:ext cx="4143403" cy="3071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928671"/>
            <a:ext cx="3786214" cy="275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9144000" cy="635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трелка вправо с вырезом 3"/>
          <p:cNvSpPr/>
          <p:nvPr/>
        </p:nvSpPr>
        <p:spPr>
          <a:xfrm rot="21047341">
            <a:off x="361418" y="2198257"/>
            <a:ext cx="8505825" cy="3876775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Проведение единой бюджетной и налоговой политики позволило обеспечить сбалансированность бюджета Орловского района и выполнение поставленных Президентом России, Губернатором области, Главой Администрации стратегических задач.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6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85984" y="214290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"/>
          <p:cNvSpPr>
            <a:spLocks noChangeArrowheads="1"/>
          </p:cNvSpPr>
          <p:nvPr/>
        </p:nvSpPr>
        <p:spPr bwMode="auto">
          <a:xfrm>
            <a:off x="0" y="0"/>
            <a:ext cx="9144000" cy="560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Контактная информация</a:t>
            </a:r>
          </a:p>
          <a:p>
            <a:pPr algn="ctr" eaLnBrk="0" hangingPunct="0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Финансовый отдел Администрации Орловского района</a:t>
            </a: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347510, Ростовская область, п.Орловский ул.Пионерская 75</a:t>
            </a:r>
            <a:endParaRPr lang="ru-RU" dirty="0">
              <a:ea typeface="Calibri" pitchFamily="34" charset="0"/>
              <a:cs typeface="Arial" charset="0"/>
            </a:endParaRPr>
          </a:p>
          <a:p>
            <a:pPr algn="ctr" eaLnBrk="0" hangingPunct="0"/>
            <a:r>
              <a:rPr lang="ru-RU" dirty="0">
                <a:latin typeface="Calibri" pitchFamily="34" charset="0"/>
                <a:ea typeface="Calibri" pitchFamily="34" charset="0"/>
                <a:cs typeface="Calibri" pitchFamily="34" charset="0"/>
              </a:rPr>
              <a:t>Руководитель: Заведующий финансовым отделом Администрации Орловского района</a:t>
            </a:r>
          </a:p>
          <a:p>
            <a:pPr algn="ctr" eaLnBrk="0" hangingPunct="0"/>
            <a:r>
              <a:rPr lang="ru-RU" dirty="0">
                <a:latin typeface="Calibri" pitchFamily="34" charset="0"/>
                <a:ea typeface="Calibri" pitchFamily="34" charset="0"/>
                <a:cs typeface="Calibri" pitchFamily="34" charset="0"/>
              </a:rPr>
              <a:t> –</a:t>
            </a:r>
            <a:r>
              <a:rPr lang="ru-RU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Лячина</a:t>
            </a:r>
            <a:r>
              <a:rPr lang="ru-RU" dirty="0">
                <a:latin typeface="Calibri" pitchFamily="34" charset="0"/>
                <a:ea typeface="Calibri" pitchFamily="34" charset="0"/>
                <a:cs typeface="Calibri" pitchFamily="34" charset="0"/>
              </a:rPr>
              <a:t> Елена Анатольевна</a:t>
            </a:r>
            <a:endParaRPr lang="ru-RU" dirty="0">
              <a:cs typeface="Arial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Тел.(факс) : (86375) 31-7-37,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E-mail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: </a:t>
            </a:r>
            <a:r>
              <a:rPr lang="en-US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rayfo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@</a:t>
            </a:r>
            <a:r>
              <a:rPr lang="en-US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orlovsky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.</a:t>
            </a:r>
            <a:r>
              <a:rPr lang="ru-RU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donland.ru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График (режим) работы:</a:t>
            </a: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понедельник – пятница –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9.00 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– 17.00;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предпраздничные дни –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9.00 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– 16.00;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суббота и воскресенье – выходные дни;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перерыв – 12.00 – 13.00. </a:t>
            </a:r>
            <a:endParaRPr lang="en-US" dirty="0">
              <a:latin typeface="Times New Roman" pitchFamily="18" charset="0"/>
              <a:ea typeface="Calibri" pitchFamily="34" charset="0"/>
              <a:cs typeface="Calibri" pitchFamily="34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cs typeface="Times New Roman" pitchFamily="18" charset="0"/>
              </a:rPr>
              <a:t>График приема: последний понедельник месяца с 14 до 15 часов</a:t>
            </a:r>
          </a:p>
        </p:txBody>
      </p:sp>
      <p:pic>
        <p:nvPicPr>
          <p:cNvPr id="3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14290"/>
            <a:ext cx="642942" cy="35719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86000" y="214291"/>
            <a:ext cx="664371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735360"/>
          </a:xfrm>
        </p:spPr>
        <p:txBody>
          <a:bodyPr/>
          <a:lstStyle/>
          <a:p>
            <a:pPr algn="ctr">
              <a:defRPr/>
            </a:pP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Структура расходов консолидированного бюджета Орловского района 2019 году    </a:t>
            </a:r>
            <a:b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210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376,0 тыс. рублей</a:t>
            </a:r>
          </a:p>
        </p:txBody>
      </p:sp>
      <p:graphicFrame>
        <p:nvGraphicFramePr>
          <p:cNvPr id="5" name="Диаграмма 4"/>
          <p:cNvGraphicFramePr>
            <a:graphicFrameLocks noGrp="1"/>
          </p:cNvGraphicFramePr>
          <p:nvPr>
            <p:ph type="chart" idx="1"/>
          </p:nvPr>
        </p:nvGraphicFramePr>
        <p:xfrm>
          <a:off x="0" y="1071545"/>
          <a:ext cx="9144000" cy="566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,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rot="10800000" flipV="1">
            <a:off x="611560" y="5761385"/>
            <a:ext cx="4392488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Социальная  сфера  – </a:t>
            </a:r>
          </a:p>
          <a:p>
            <a:pPr algn="ctr">
              <a:defRPr/>
            </a:pPr>
            <a:r>
              <a:rPr lang="en-US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969.0 </a:t>
            </a:r>
            <a:r>
              <a:rPr lang="ru-RU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млн. рублей </a:t>
            </a:r>
            <a:r>
              <a:rPr lang="ru-RU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или </a:t>
            </a:r>
            <a:r>
              <a:rPr lang="ru-RU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80,1 %.</a:t>
            </a:r>
          </a:p>
          <a:p>
            <a:pPr algn="ctr">
              <a:defRPr/>
            </a:pPr>
            <a:endParaRPr lang="ru-RU" sz="19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643051"/>
            <a:ext cx="4283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душу населения </a:t>
            </a:r>
            <a: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r>
              <a:rPr lang="en-US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2.8</a:t>
            </a:r>
            <a: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тыс. рублей </a:t>
            </a:r>
            <a:endParaRPr lang="ru-RU" dirty="0"/>
          </a:p>
        </p:txBody>
      </p:sp>
      <p:pic>
        <p:nvPicPr>
          <p:cNvPr id="10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286000" y="214291"/>
            <a:ext cx="678659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673"/>
            <a:ext cx="9144000" cy="936104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Структура расходов бюджета Орловского района</a:t>
            </a:r>
            <a:b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 2019 году</a:t>
            </a:r>
            <a:r>
              <a:rPr lang="ru-RU" sz="2400" b="1" dirty="0" smtClean="0"/>
              <a:t> </a:t>
            </a:r>
            <a:r>
              <a:rPr lang="ru-RU" sz="2400" dirty="0" smtClean="0"/>
              <a:t> </a:t>
            </a:r>
            <a:r>
              <a:rPr lang="ru-RU" sz="2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1 077 223,9 тыс</a:t>
            </a:r>
            <a:r>
              <a:rPr lang="ru-RU" sz="25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рублей</a:t>
            </a:r>
            <a:endParaRPr lang="ru-RU" sz="20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10" name="Object 5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50800" y="1556792"/>
          <a:ext cx="8985696" cy="5394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,</a:t>
            </a:r>
            <a:endParaRPr lang="ru-RU" dirty="0"/>
          </a:p>
        </p:txBody>
      </p:sp>
      <p:sp>
        <p:nvSpPr>
          <p:cNvPr id="125958" name="Rectangle 6"/>
          <p:cNvSpPr>
            <a:spLocks noChangeArrowheads="1"/>
          </p:cNvSpPr>
          <p:nvPr/>
        </p:nvSpPr>
        <p:spPr bwMode="auto">
          <a:xfrm rot="10800000" flipV="1">
            <a:off x="539552" y="6021288"/>
            <a:ext cx="417646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Социальная  сфера  – </a:t>
            </a:r>
          </a:p>
          <a:p>
            <a:pPr algn="ctr">
              <a:defRPr/>
            </a:pPr>
            <a:r>
              <a:rPr lang="ru-RU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921182,9</a:t>
            </a:r>
            <a:r>
              <a:rPr lang="en-US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ru-RU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тыс. рублей </a:t>
            </a:r>
            <a:r>
              <a:rPr lang="ru-RU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или </a:t>
            </a:r>
            <a:r>
              <a:rPr lang="ru-RU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85,5 %</a:t>
            </a:r>
            <a:endParaRPr lang="ru-RU" sz="19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6296" y="1124745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/>
              <a:t>тыс. рублей</a:t>
            </a:r>
            <a:endParaRPr lang="ru-RU" sz="1400" b="1" dirty="0"/>
          </a:p>
        </p:txBody>
      </p:sp>
      <p:pic>
        <p:nvPicPr>
          <p:cNvPr id="13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20688"/>
            <a:ext cx="8856984" cy="648072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Структура муниципальных программ Орловского района в 2019 году</a:t>
            </a:r>
            <a:endParaRPr lang="ru-RU" sz="2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755576" y="1196752"/>
            <a:ext cx="7704856" cy="936104"/>
          </a:xfrm>
          <a:prstGeom prst="horizontalScroll">
            <a:avLst/>
          </a:prstGeom>
          <a:gradFill flip="none" rotWithShape="1">
            <a:gsLst>
              <a:gs pos="0">
                <a:schemeClr val="accent1">
                  <a:tint val="43000"/>
                  <a:satMod val="165000"/>
                </a:schemeClr>
              </a:gs>
              <a:gs pos="55000">
                <a:schemeClr val="accent1">
                  <a:tint val="83000"/>
                  <a:satMod val="155000"/>
                </a:schemeClr>
              </a:gs>
              <a:gs pos="100000">
                <a:schemeClr val="accent1">
                  <a:shade val="85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Всего расходов на реализацию муниципальных программ в  2019 году – 1056,4 млн. рублей (98,1%)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43608" y="2204864"/>
            <a:ext cx="7272808" cy="576064"/>
          </a:xfrm>
          <a:prstGeom prst="round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Социальные программы (923,9 млн. рублей – 87,5%)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03648" y="3645024"/>
            <a:ext cx="6552728" cy="576064"/>
          </a:xfrm>
          <a:prstGeom prst="roundRect">
            <a:avLst/>
          </a:prstGeom>
          <a:gradFill flip="none" rotWithShape="1">
            <a:gsLst>
              <a:gs pos="0">
                <a:srgbClr val="FF66CC">
                  <a:shade val="30000"/>
                  <a:satMod val="115000"/>
                </a:srgbClr>
              </a:gs>
              <a:gs pos="50000">
                <a:srgbClr val="FF66CC">
                  <a:shade val="67500"/>
                  <a:satMod val="115000"/>
                </a:srgbClr>
              </a:gs>
              <a:gs pos="100000">
                <a:srgbClr val="FF66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Экономическое развитие и муниципальная политика (33,1 млн. рублей – 3,1%)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59632" y="2924944"/>
            <a:ext cx="6912768" cy="576064"/>
          </a:xfrm>
          <a:prstGeom prst="roundRect">
            <a:avLst/>
          </a:prstGeom>
          <a:gradFill flip="none" rotWithShape="1">
            <a:gsLst>
              <a:gs pos="0">
                <a:srgbClr val="00FFFF">
                  <a:shade val="30000"/>
                  <a:satMod val="115000"/>
                </a:srgbClr>
              </a:gs>
              <a:gs pos="50000">
                <a:srgbClr val="00FFFF">
                  <a:shade val="67500"/>
                  <a:satMod val="115000"/>
                </a:srgbClr>
              </a:gs>
              <a:gs pos="100000">
                <a:srgbClr val="00FF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Инфраструктурные программы (69,3 млн. рублей – 6,6%)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643042" y="4365104"/>
            <a:ext cx="6097310" cy="57606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Поддержка отраслей экономики (13,5 млн. рублей – 1,3%)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835696" y="5157192"/>
            <a:ext cx="5760640" cy="576064"/>
          </a:xfrm>
          <a:prstGeom prst="round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Противодействие преступности и защита от ЧС (8,8 млн. рублей – 0,8%)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000232" y="5949280"/>
            <a:ext cx="5452088" cy="576064"/>
          </a:xfrm>
          <a:prstGeom prst="roundRect">
            <a:avLst/>
          </a:prstGeom>
          <a:gradFill flip="none" rotWithShape="1">
            <a:gsLst>
              <a:gs pos="0">
                <a:srgbClr val="9966FF">
                  <a:shade val="30000"/>
                  <a:satMod val="115000"/>
                </a:srgbClr>
              </a:gs>
              <a:gs pos="50000">
                <a:srgbClr val="9966FF">
                  <a:shade val="67500"/>
                  <a:satMod val="115000"/>
                </a:srgbClr>
              </a:gs>
              <a:gs pos="100000">
                <a:srgbClr val="9966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schemeClr val="bg1"/>
                </a:solidFill>
              </a:rPr>
              <a:t>Управление финансами (7,8 млн. рублей – 0,7 %)</a:t>
            </a:r>
            <a:endParaRPr lang="ru-RU" sz="1700" dirty="0">
              <a:solidFill>
                <a:schemeClr val="bg1"/>
              </a:solidFill>
            </a:endParaRPr>
          </a:p>
        </p:txBody>
      </p:sp>
      <p:pic>
        <p:nvPicPr>
          <p:cNvPr id="15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286000" y="214291"/>
            <a:ext cx="67151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.</a:t>
            </a:r>
            <a:endParaRPr lang="ru-RU" dirty="0"/>
          </a:p>
        </p:txBody>
      </p:sp>
      <p:graphicFrame>
        <p:nvGraphicFramePr>
          <p:cNvPr id="13" name="Схема 12"/>
          <p:cNvGraphicFramePr/>
          <p:nvPr/>
        </p:nvGraphicFramePr>
        <p:xfrm>
          <a:off x="467544" y="1484784"/>
          <a:ext cx="842493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7623448" y="1124745"/>
            <a:ext cx="1520552" cy="44043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sx="1000" sy="1000" rotWithShape="0">
              <a:schemeClr val="bg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Часть</a:t>
            </a: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I</a:t>
            </a:r>
            <a:endParaRPr kumimoji="0" lang="ru-RU" sz="1800" b="1" i="0" u="none" strike="noStrike" kern="1200" cap="none" spc="0" normalizeH="0" baseline="0" noProof="0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39552" y="692697"/>
            <a:ext cx="8373616" cy="63226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Times New Roman" pitchFamily="18" charset="0"/>
              </a:rPr>
              <a:t>Доля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Times New Roman" pitchFamily="18" charset="0"/>
              </a:rPr>
              <a:t>социальных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Times New Roman" pitchFamily="18" charset="0"/>
              </a:rPr>
              <a:t> муниципальных программ в общем объеме расходов, запланированных на  реализацию муниципальных программ Орловского района в 2019 году</a:t>
            </a:r>
          </a:p>
        </p:txBody>
      </p:sp>
      <p:pic>
        <p:nvPicPr>
          <p:cNvPr id="16" name="Рисунок 15" descr="magistr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16416" y="1556793"/>
            <a:ext cx="576064" cy="332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16416" y="2060848"/>
            <a:ext cx="576064" cy="342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 descr="Red-cross-with-snake-pharmacy-sign-free-clipart-desig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86776" y="3643314"/>
            <a:ext cx="576064" cy="3571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2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86776" y="4786323"/>
            <a:ext cx="542302" cy="365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21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98B3FF"/>
              </a:clrFrom>
              <a:clrTo>
                <a:srgbClr val="98B3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5338" y="3143248"/>
            <a:ext cx="545802" cy="360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B7DBF1"/>
              </a:clrFrom>
              <a:clrTo>
                <a:srgbClr val="B7DBF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43900" y="2571744"/>
            <a:ext cx="576064" cy="360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5338" y="4143380"/>
            <a:ext cx="576064" cy="340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13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58214" y="5286388"/>
            <a:ext cx="576064" cy="360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9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86776" y="5715016"/>
            <a:ext cx="576064" cy="360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20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.</a:t>
            </a:r>
            <a:endParaRPr lang="ru-RU" dirty="0"/>
          </a:p>
        </p:txBody>
      </p:sp>
      <p:graphicFrame>
        <p:nvGraphicFramePr>
          <p:cNvPr id="6" name="Схема 5"/>
          <p:cNvGraphicFramePr/>
          <p:nvPr/>
        </p:nvGraphicFramePr>
        <p:xfrm>
          <a:off x="467544" y="1916832"/>
          <a:ext cx="8352928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7623448" y="1268761"/>
            <a:ext cx="1520552" cy="44043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sx="1000" sy="1000" rotWithShape="0">
              <a:schemeClr val="bg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Часть</a:t>
            </a: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II</a:t>
            </a:r>
            <a:endParaRPr kumimoji="0" lang="ru-RU" sz="1800" b="1" i="0" u="none" strike="noStrike" kern="1200" cap="none" spc="0" normalizeH="0" baseline="0" noProof="0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620688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Доля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инфраструктурных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муниципальных программ в общем объеме расходов, запланированных на  реализацию муниципальных программ Орловского района в 2019 году</a:t>
            </a:r>
          </a:p>
        </p:txBody>
      </p:sp>
      <p:pic>
        <p:nvPicPr>
          <p:cNvPr id="12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00394" y="2132856"/>
            <a:ext cx="659559" cy="50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B0B0B8"/>
              </a:clrFrom>
              <a:clrTo>
                <a:srgbClr val="B0B0B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00392" y="3068960"/>
            <a:ext cx="648072" cy="50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3C659E"/>
              </a:clrFrom>
              <a:clrTo>
                <a:srgbClr val="3C659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00392" y="4005064"/>
            <a:ext cx="685088" cy="50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3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00394" y="5013176"/>
            <a:ext cx="659073" cy="50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17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.</a:t>
            </a:r>
            <a:endParaRPr lang="ru-RU" dirty="0"/>
          </a:p>
        </p:txBody>
      </p:sp>
      <p:graphicFrame>
        <p:nvGraphicFramePr>
          <p:cNvPr id="6" name="Схема 5"/>
          <p:cNvGraphicFramePr/>
          <p:nvPr/>
        </p:nvGraphicFramePr>
        <p:xfrm>
          <a:off x="539552" y="2132856"/>
          <a:ext cx="7920880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195736" y="148478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связанных с экономическим развитием и муниципальной политикой</a:t>
            </a:r>
            <a:endParaRPr lang="ru-RU" sz="1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7694918" y="1340769"/>
            <a:ext cx="1520552" cy="44043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sx="1000" sy="1000" rotWithShape="0">
              <a:schemeClr val="bg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t" anchorCtr="0"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Часть</a:t>
            </a: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Ш</a:t>
            </a:r>
            <a:endParaRPr kumimoji="0" lang="ru-RU" sz="1800" b="1" i="0" u="none" strike="noStrike" kern="1200" cap="none" spc="0" normalizeH="0" baseline="0" noProof="0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548681"/>
            <a:ext cx="8856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Доля муниципальных программ в общем объеме расходов, запланированных на  реализацию муниципальных программ в 2019 году</a:t>
            </a:r>
          </a:p>
        </p:txBody>
      </p:sp>
      <p:pic>
        <p:nvPicPr>
          <p:cNvPr id="15" name="Picture 2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4670"/>
              </a:clrFrom>
              <a:clrTo>
                <a:srgbClr val="00467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43836" y="3429000"/>
            <a:ext cx="659207" cy="432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15272" y="2285992"/>
            <a:ext cx="645644" cy="432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2071670" y="4214818"/>
            <a:ext cx="52864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связанных с поддержкой отраслей экономики </a:t>
            </a:r>
            <a:endParaRPr lang="ru-RU" sz="1600" dirty="0">
              <a:solidFill>
                <a:srgbClr val="C00000"/>
              </a:solidFill>
            </a:endParaRPr>
          </a:p>
        </p:txBody>
      </p:sp>
      <p:graphicFrame>
        <p:nvGraphicFramePr>
          <p:cNvPr id="24" name="Схема 23"/>
          <p:cNvGraphicFramePr/>
          <p:nvPr/>
        </p:nvGraphicFramePr>
        <p:xfrm>
          <a:off x="683568" y="5000637"/>
          <a:ext cx="7776864" cy="1571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17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.</a:t>
            </a:r>
            <a:endParaRPr lang="ru-RU" dirty="0"/>
          </a:p>
        </p:txBody>
      </p:sp>
      <p:graphicFrame>
        <p:nvGraphicFramePr>
          <p:cNvPr id="6" name="Схема 5"/>
          <p:cNvGraphicFramePr/>
          <p:nvPr/>
        </p:nvGraphicFramePr>
        <p:xfrm>
          <a:off x="683568" y="2132856"/>
          <a:ext cx="7776864" cy="2016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539552" y="4221088"/>
            <a:ext cx="8229600" cy="850987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связанных с управлением финансами</a:t>
            </a:r>
          </a:p>
        </p:txBody>
      </p:sp>
      <p:graphicFrame>
        <p:nvGraphicFramePr>
          <p:cNvPr id="8" name="Схема 7"/>
          <p:cNvGraphicFramePr/>
          <p:nvPr/>
        </p:nvGraphicFramePr>
        <p:xfrm>
          <a:off x="683568" y="5085184"/>
          <a:ext cx="7776864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2" name="Заголовок 1"/>
          <p:cNvSpPr txBox="1">
            <a:spLocks/>
          </p:cNvSpPr>
          <p:nvPr/>
        </p:nvSpPr>
        <p:spPr>
          <a:xfrm>
            <a:off x="7623448" y="1268761"/>
            <a:ext cx="1520552" cy="44043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sx="1000" sy="1000" rotWithShape="0">
              <a:schemeClr val="bg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Часть</a:t>
            </a: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IV</a:t>
            </a:r>
            <a:endParaRPr kumimoji="0" lang="ru-RU" sz="1800" b="1" i="0" u="none" strike="noStrike" kern="1200" cap="none" spc="0" normalizeH="0" baseline="0" noProof="0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9552" y="620688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Доля муниципальных программ в общем объеме расходов, запланированных на  реализацию муниципальных программ Орловского района в 2019 году</a:t>
            </a:r>
          </a:p>
        </p:txBody>
      </p:sp>
      <p:pic>
        <p:nvPicPr>
          <p:cNvPr id="18" name="Рисунок 17" descr="Finance-Planning-Manager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740352" y="5373216"/>
            <a:ext cx="682572" cy="50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2286000" y="1714490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связанных с противодействием преступности и защитой от ЧС 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691952" y="2357429"/>
          <a:ext cx="7992888" cy="1928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27" name="Picture 2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715274" y="2643182"/>
            <a:ext cx="691277" cy="4629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Рисунок 27" descr="police.jpg.0264426af5e98435bf5cedfc8f1f8de6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858148" y="3643314"/>
            <a:ext cx="647748" cy="4629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16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C:\Users\user\Pictures\Указ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642905"/>
            <a:ext cx="2500330" cy="150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554" y="274637"/>
            <a:ext cx="5329246" cy="201135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Расходы консолидированного бюджета Орловского района в 2019 году, направленные на реализацию Указов Президента Российской Федерации от 07.05.2012 №597 «О мероприятиях по реализации государственной социальной политики».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428627" y="2571751"/>
            <a:ext cx="4500563" cy="3357563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Поэтапное повышение оплаты труда отдельным категориям работников бюджетного сектора экономики</a:t>
            </a:r>
          </a:p>
        </p:txBody>
      </p:sp>
      <p:sp>
        <p:nvSpPr>
          <p:cNvPr id="7" name="Блок-схема: дисплей 6"/>
          <p:cNvSpPr/>
          <p:nvPr/>
        </p:nvSpPr>
        <p:spPr>
          <a:xfrm>
            <a:off x="5143500" y="2643181"/>
            <a:ext cx="3500438" cy="3143272"/>
          </a:xfrm>
          <a:prstGeom prst="flowChartDisplay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22,2 млн.рублей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9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214282" y="642917"/>
          <a:ext cx="8715436" cy="5929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1785938" y="5429251"/>
            <a:ext cx="6286500" cy="928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Отчет опубликован на официальном сайте Администрации Орловского района и  официальном издании  «Вестнике Власти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428625" y="5500689"/>
            <a:ext cx="1143000" cy="714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69210"/>
            <a:ext cx="664371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928801"/>
            <a:ext cx="3857652" cy="421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323528" y="518400"/>
            <a:ext cx="87129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</a:rPr>
              <a:t>Обеспечение жильем жителей Орловского района</a:t>
            </a:r>
          </a:p>
          <a:p>
            <a:pPr algn="ctr"/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</a:rPr>
              <a:t> в 2019 году</a:t>
            </a:r>
          </a:p>
          <a:p>
            <a:pPr algn="ctr"/>
            <a:r>
              <a:rPr lang="ru-RU" sz="2200" b="1" dirty="0" smtClean="0">
                <a:solidFill>
                  <a:schemeClr val="accent2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</a:rPr>
              <a:t>14161,6 тыс. рублей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l" rotWithShape="0">
                  <a:schemeClr val="tx1">
                    <a:lumMod val="95000"/>
                    <a:lumOff val="5000"/>
                  </a:schemeClr>
                </a:outerShdw>
              </a:effectLst>
            </a:endParaRPr>
          </a:p>
        </p:txBody>
      </p:sp>
      <p:sp>
        <p:nvSpPr>
          <p:cNvPr id="16" name="Rectangle 32"/>
          <p:cNvSpPr>
            <a:spLocks noChangeArrowheads="1"/>
          </p:cNvSpPr>
          <p:nvPr/>
        </p:nvSpPr>
        <p:spPr bwMode="gray">
          <a:xfrm flipH="1">
            <a:off x="-1692695" y="6903715"/>
            <a:ext cx="2088232" cy="125684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10000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  <a:effectLst/>
        </p:spPr>
        <p:txBody>
          <a:bodyPr lIns="108000" tIns="108000" rIns="144000" bIns="72000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90500" indent="-19050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buFont typeface="Wingdings" pitchFamily="2" charset="2"/>
              <a:buChar char="§"/>
              <a:defRPr/>
            </a:pPr>
            <a:endParaRPr lang="de-DE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gray">
          <a:xfrm>
            <a:off x="0" y="1643051"/>
            <a:ext cx="7848872" cy="71438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Обеспечение жилыми помещениями детей-сирот и детей, оставшихся без попечения родителей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20020,0 тыс. рублей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13"/>
          <p:cNvSpPr>
            <a:spLocks noChangeArrowheads="1"/>
          </p:cNvSpPr>
          <p:nvPr/>
        </p:nvSpPr>
        <p:spPr bwMode="gray">
          <a:xfrm>
            <a:off x="7668000" y="1428736"/>
            <a:ext cx="1224136" cy="857256"/>
          </a:xfrm>
          <a:prstGeom prst="ellipse">
            <a:avLst/>
          </a:prstGeom>
          <a:solidFill>
            <a:schemeClr val="accent5">
              <a:lumMod val="75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22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человека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323528" y="2492897"/>
            <a:ext cx="5184576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ru-RU" sz="15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4"/>
          <p:cNvSpPr>
            <a:spLocks noChangeArrowheads="1"/>
          </p:cNvSpPr>
          <p:nvPr/>
        </p:nvSpPr>
        <p:spPr bwMode="gray">
          <a:xfrm>
            <a:off x="35496" y="2928934"/>
            <a:ext cx="4176464" cy="928695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108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Обеспечение жильем молодых семей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2148,3тыс. рублей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Oval 6"/>
          <p:cNvSpPr>
            <a:spLocks noChangeArrowheads="1"/>
          </p:cNvSpPr>
          <p:nvPr/>
        </p:nvSpPr>
        <p:spPr bwMode="gray">
          <a:xfrm>
            <a:off x="3851920" y="2714621"/>
            <a:ext cx="1224136" cy="928695"/>
          </a:xfrm>
          <a:prstGeom prst="ellipse">
            <a:avLst/>
          </a:prstGeom>
          <a:solidFill>
            <a:schemeClr val="accent5">
              <a:lumMod val="75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3  семьи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44" name="Text Box 33"/>
          <p:cNvSpPr txBox="1">
            <a:spLocks noChangeArrowheads="1"/>
          </p:cNvSpPr>
          <p:nvPr/>
        </p:nvSpPr>
        <p:spPr bwMode="auto">
          <a:xfrm>
            <a:off x="-72008" y="3501008"/>
            <a:ext cx="61926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1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gray">
          <a:xfrm>
            <a:off x="4283968" y="1340769"/>
            <a:ext cx="13681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ru-RU" sz="1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en-US" sz="1200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gray">
          <a:xfrm>
            <a:off x="5148066" y="2852938"/>
            <a:ext cx="864097" cy="56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chemeClr val="bg1"/>
              </a:solidFill>
            </a:endParaRPr>
          </a:p>
          <a:p>
            <a:pPr algn="ctr"/>
            <a:endParaRPr lang="en-US" sz="15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49" name="Text Box 29"/>
          <p:cNvSpPr txBox="1">
            <a:spLocks noChangeArrowheads="1"/>
          </p:cNvSpPr>
          <p:nvPr/>
        </p:nvSpPr>
        <p:spPr bwMode="gray">
          <a:xfrm>
            <a:off x="6228184" y="3969933"/>
            <a:ext cx="2448272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ru-RU" sz="1500" b="1" dirty="0" smtClean="0">
              <a:solidFill>
                <a:schemeClr val="bg1"/>
              </a:solidFill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gray">
          <a:xfrm>
            <a:off x="0" y="3857629"/>
            <a:ext cx="5832648" cy="928695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0"/>
                </a:schemeClr>
              </a:gs>
              <a:gs pos="50000">
                <a:schemeClr val="accent5">
                  <a:lumMod val="20000"/>
                  <a:lumOff val="80000"/>
                </a:schemeClr>
              </a:gs>
            </a:gsLst>
            <a:lin ang="108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Обеспечение жильем граждан, проживающих в сельской  местности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411,3 тыс. рублей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Oval 6"/>
          <p:cNvSpPr>
            <a:spLocks noChangeArrowheads="1"/>
          </p:cNvSpPr>
          <p:nvPr/>
        </p:nvSpPr>
        <p:spPr bwMode="gray">
          <a:xfrm>
            <a:off x="5400000" y="3643314"/>
            <a:ext cx="1224136" cy="928695"/>
          </a:xfrm>
          <a:prstGeom prst="ellipse">
            <a:avLst/>
          </a:prstGeom>
          <a:solidFill>
            <a:schemeClr val="accent5">
              <a:lumMod val="60000"/>
              <a:lumOff val="40000"/>
              <a:alpha val="72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1400" b="1" dirty="0" smtClean="0">
                <a:latin typeface="+mn-lt"/>
                <a:cs typeface="Times New Roman" pitchFamily="18" charset="0"/>
              </a:rPr>
              <a:t>14  семей</a:t>
            </a:r>
            <a:endParaRPr lang="en-US" sz="1400" b="1" dirty="0">
              <a:latin typeface="+mn-lt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596336" y="5301208"/>
            <a:ext cx="129614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3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55576" y="5373216"/>
            <a:ext cx="6696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4447607" y="3244335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0" name="Rectangle 4"/>
          <p:cNvSpPr>
            <a:spLocks noChangeArrowheads="1"/>
          </p:cNvSpPr>
          <p:nvPr/>
        </p:nvSpPr>
        <p:spPr bwMode="gray">
          <a:xfrm>
            <a:off x="35496" y="5214949"/>
            <a:ext cx="6408712" cy="1357323"/>
          </a:xfrm>
          <a:prstGeom prst="rect">
            <a:avLst/>
          </a:prstGeom>
          <a:gradFill>
            <a:gsLst>
              <a:gs pos="8000">
                <a:schemeClr val="accent5">
                  <a:lumMod val="20000"/>
                  <a:lumOff val="80000"/>
                  <a:alpha val="36000"/>
                </a:schemeClr>
              </a:gs>
              <a:gs pos="50000">
                <a:schemeClr val="accent5">
                  <a:lumMod val="20000"/>
                  <a:lumOff val="80000"/>
                </a:schemeClr>
              </a:gs>
            </a:gsLst>
            <a:lin ang="10800000" scaled="1"/>
          </a:gradFill>
          <a:ln>
            <a:noFill/>
          </a:ln>
          <a:effectLst/>
        </p:spPr>
        <p:txBody>
          <a:bodyPr wrap="none" tIns="0" bIns="180000" anchor="ctr"/>
          <a:lstStyle/>
          <a:p>
            <a:pPr algn="ctr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Обеспечение жильем ветеранов Великой Отечественной войны 1941-1945 годов,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ветеранов боевых действий, инвалидов</a:t>
            </a:r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99594" y="6309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2" name="Oval 6"/>
          <p:cNvSpPr>
            <a:spLocks noChangeArrowheads="1"/>
          </p:cNvSpPr>
          <p:nvPr/>
        </p:nvSpPr>
        <p:spPr bwMode="gray">
          <a:xfrm>
            <a:off x="6715140" y="5357827"/>
            <a:ext cx="1296144" cy="720080"/>
          </a:xfrm>
          <a:prstGeom prst="ellipse">
            <a:avLst/>
          </a:prstGeom>
          <a:solidFill>
            <a:schemeClr val="accent5">
              <a:lumMod val="60000"/>
              <a:lumOff val="40000"/>
              <a:alpha val="72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1400" b="1" dirty="0" smtClean="0">
                <a:latin typeface="+mn-lt"/>
                <a:cs typeface="Times New Roman" pitchFamily="18" charset="0"/>
              </a:rPr>
              <a:t>4  человека</a:t>
            </a:r>
            <a:endParaRPr lang="en-US" sz="1400" b="1" dirty="0">
              <a:latin typeface="+mn-lt"/>
              <a:cs typeface="Times New Roman" pitchFamily="18" charset="0"/>
            </a:endParaRPr>
          </a:p>
        </p:txBody>
      </p:sp>
      <p:pic>
        <p:nvPicPr>
          <p:cNvPr id="43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sp>
        <p:nvSpPr>
          <p:cNvPr id="51" name="Прямоугольник 50"/>
          <p:cNvSpPr/>
          <p:nvPr/>
        </p:nvSpPr>
        <p:spPr>
          <a:xfrm>
            <a:off x="5572132" y="214291"/>
            <a:ext cx="335758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/>
        </p:nvGraphicFramePr>
        <p:xfrm>
          <a:off x="-1095153" y="1305147"/>
          <a:ext cx="8305577" cy="2594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250" y="600851"/>
            <a:ext cx="8220075" cy="5299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Структура и динамика расходов бюджета Орловского района по разделу </a:t>
            </a:r>
            <a:r>
              <a:rPr lang="ru-RU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«</a:t>
            </a:r>
            <a:r>
              <a:rPr lang="ru-RU" sz="2000" b="1" dirty="0" smtClean="0">
                <a:solidFill>
                  <a:srgbClr val="18C6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Здравоохранение»</a:t>
            </a:r>
            <a:r>
              <a:rPr lang="ru-RU" sz="2000" b="1" dirty="0" smtClean="0">
                <a:solidFill>
                  <a:srgbClr val="FE1E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в 2018-2019 годах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61" name="Содержимое 60" descr="foms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851922" y="6237314"/>
            <a:ext cx="1026543" cy="384311"/>
          </a:xfrm>
        </p:spPr>
      </p:pic>
      <p:sp>
        <p:nvSpPr>
          <p:cNvPr id="67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.</a:t>
            </a:r>
            <a:endParaRPr lang="ru-RU" dirty="0"/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285720" y="2071677"/>
          <a:ext cx="4500594" cy="428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4" name="Скругленный прямоугольник 33"/>
          <p:cNvSpPr/>
          <p:nvPr/>
        </p:nvSpPr>
        <p:spPr>
          <a:xfrm>
            <a:off x="4954772" y="1802400"/>
            <a:ext cx="1892596" cy="9122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" bIns="10800" rtlCol="0" anchor="ctr">
            <a:normAutofit/>
          </a:bodyPr>
          <a:lstStyle/>
          <a:p>
            <a:pPr algn="ctr"/>
            <a:r>
              <a:rPr lang="ru-RU" sz="1400" dirty="0" smtClean="0"/>
              <a:t>Стационарная медицинская помощь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819016" y="1821598"/>
            <a:ext cx="1134139" cy="82158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" bIns="10800" rtlCol="0" anchor="ctr">
            <a:norm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11223,6 тыс. рубле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7861007" y="1814508"/>
            <a:ext cx="1134139" cy="82867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" bIns="10800" rtlCol="0" anchor="ctr">
            <a:norm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12073,8тыс. рублей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4922875" y="2714621"/>
            <a:ext cx="1906772" cy="64294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tIns="10800" bIns="10800" rtlCol="0" anchor="ctr">
            <a:normAutofit/>
          </a:bodyPr>
          <a:lstStyle/>
          <a:p>
            <a:pPr algn="ctr"/>
            <a:r>
              <a:rPr lang="ru-RU" sz="1400" dirty="0" smtClean="0"/>
              <a:t>Амбулаторная помощь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4912243" y="3492976"/>
            <a:ext cx="1913860" cy="107903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10800" bIns="10800" rtlCol="0" anchor="ctr">
            <a:noAutofit/>
          </a:bodyPr>
          <a:lstStyle/>
          <a:p>
            <a:pPr algn="ctr"/>
            <a:r>
              <a:rPr lang="ru-RU" sz="1200" dirty="0" smtClean="0"/>
              <a:t>Скорая медицинская помощь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6876258" y="2714621"/>
            <a:ext cx="1134139" cy="64294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" bIns="10800" rtlCol="0" anchor="ctr">
            <a:normAutofit fontScale="92500" lnSpcReduction="10000"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10140,9 тыс. рублей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6794206" y="3429000"/>
            <a:ext cx="1134139" cy="107157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" bIns="10800" rtlCol="0" anchor="ctr">
            <a:normAutofit/>
          </a:bodyPr>
          <a:lstStyle/>
          <a:p>
            <a:pPr algn="ctr"/>
            <a:r>
              <a:rPr lang="ru-RU" sz="1300" dirty="0" smtClean="0">
                <a:solidFill>
                  <a:schemeClr val="tx1"/>
                </a:solidFill>
              </a:rPr>
              <a:t>36,4 тыс. рублей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7929588" y="2643183"/>
            <a:ext cx="1069103" cy="71438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" bIns="10800" rtlCol="0" anchor="ctr">
            <a:normAutofit lnSpcReduction="10000"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7023,8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 тыс. рублей</a:t>
            </a: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7899993" y="3429001"/>
            <a:ext cx="1098697" cy="100013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" bIns="10800" rtlCol="0" anchor="ctr">
            <a:normAutofit/>
          </a:bodyPr>
          <a:lstStyle/>
          <a:p>
            <a:pPr algn="ctr"/>
            <a:r>
              <a:rPr lang="ru-RU" sz="1300" dirty="0" smtClean="0">
                <a:solidFill>
                  <a:schemeClr val="tx1"/>
                </a:solidFill>
              </a:rPr>
              <a:t>0,0 тыс. рублей</a:t>
            </a:r>
          </a:p>
        </p:txBody>
      </p:sp>
      <p:sp>
        <p:nvSpPr>
          <p:cNvPr id="55" name="Стрелка вправо 54"/>
          <p:cNvSpPr/>
          <p:nvPr/>
        </p:nvSpPr>
        <p:spPr>
          <a:xfrm rot="5400000">
            <a:off x="7074902" y="926098"/>
            <a:ext cx="519931" cy="1061238"/>
          </a:xfrm>
          <a:prstGeom prst="rightArrow">
            <a:avLst>
              <a:gd name="adj1" fmla="val 62765"/>
              <a:gd name="adj2" fmla="val 542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400" b="1" dirty="0" smtClean="0"/>
              <a:t>2018</a:t>
            </a:r>
          </a:p>
          <a:p>
            <a:pPr algn="ctr"/>
            <a:r>
              <a:rPr lang="ru-RU" sz="1400" b="1" dirty="0" smtClean="0"/>
              <a:t>год</a:t>
            </a:r>
            <a:endParaRPr lang="ru-RU" sz="1400" b="1" dirty="0"/>
          </a:p>
        </p:txBody>
      </p:sp>
      <p:sp>
        <p:nvSpPr>
          <p:cNvPr id="56" name="Стрелка вправо 55"/>
          <p:cNvSpPr/>
          <p:nvPr/>
        </p:nvSpPr>
        <p:spPr>
          <a:xfrm rot="5400000">
            <a:off x="8176138" y="932181"/>
            <a:ext cx="523473" cy="1052623"/>
          </a:xfrm>
          <a:prstGeom prst="rightArrow">
            <a:avLst>
              <a:gd name="adj1" fmla="val 5965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400" b="1" dirty="0" smtClean="0"/>
              <a:t>2019 год</a:t>
            </a:r>
            <a:endParaRPr lang="ru-RU" sz="1400" b="1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55578" y="1428737"/>
            <a:ext cx="3024335" cy="6429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2019 год  -  19338,1 тыс. рублей</a:t>
            </a:r>
            <a:endParaRPr lang="ru-RU" sz="1400" b="1" dirty="0"/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4942802" y="4714885"/>
            <a:ext cx="1903228" cy="150019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tIns="10800" bIns="10800" rtlCol="0" anchor="ctr">
            <a:normAutofit/>
          </a:bodyPr>
          <a:lstStyle/>
          <a:p>
            <a:pPr algn="ctr"/>
            <a:r>
              <a:rPr lang="ru-RU" sz="1200" dirty="0" smtClean="0"/>
              <a:t>Другие вопросы в области здравоохранения</a:t>
            </a: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6929456" y="4643446"/>
            <a:ext cx="991263" cy="150019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" bIns="10800" rtlCol="0" anchor="ctr">
            <a:norm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125,4 тыс. рублей</a:t>
            </a: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7898654" y="4572009"/>
            <a:ext cx="1112874" cy="157163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" bIns="10800" rtlCol="0" anchor="ctr">
            <a:norm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240,5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 тыс. рублей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30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571500" y="4714885"/>
            <a:ext cx="3786188" cy="164307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2415,5 тыс.рублей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500034" y="2786058"/>
            <a:ext cx="3929091" cy="178595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мероприятия по обеспечению ранней диагностики и профилактики развития тяжелых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заболеваний и выплаты студентам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2" name="Picture 7" descr="http://www.medkurs.ru/wp-content/uploads/2017/08/1490532867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85795"/>
            <a:ext cx="407196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iGZQKOMJ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57233"/>
            <a:ext cx="4286280" cy="1857388"/>
          </a:xfrm>
          <a:prstGeom prst="rect">
            <a:avLst/>
          </a:prstGeom>
        </p:spPr>
      </p:pic>
      <p:sp>
        <p:nvSpPr>
          <p:cNvPr id="11" name="Блок-схема: альтернативный процесс 10"/>
          <p:cNvSpPr/>
          <p:nvPr/>
        </p:nvSpPr>
        <p:spPr>
          <a:xfrm>
            <a:off x="5143506" y="2857497"/>
            <a:ext cx="3643313" cy="157163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разработки проектно-сметной документации было направлено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214940" y="4714885"/>
            <a:ext cx="3571875" cy="157163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193,4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785951"/>
          </a:xfrm>
        </p:spPr>
        <p:txBody>
          <a:bodyPr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Выборочный капитальный ремонт детской поликлиники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 млн. 751,9 тыс.рублей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6" name="Picture 3" descr="C:\Users\User\Desktop\Документы\Доклады  Главы\Доклад к информационной группе\фап\IMG-20191022-WA00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285992"/>
            <a:ext cx="3426073" cy="1928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C:\Users\User\Desktop\Документы\Доклады  Главы\Доклад к информационной группе\фап\IMG-20191022-WA00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4357693"/>
            <a:ext cx="3357586" cy="1928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 descr="C:\Users\User\Desktop\Документы\Доклады  Главы\Доклад к информационной группе\фап\IMG-20191022-WA002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70" y="2285993"/>
            <a:ext cx="2212007" cy="4000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5" descr="C:\Users\User\Desktop\Документы\Доклады  Главы\Доклад к информационной группе\фап\IMG-20191022-WA003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57884" y="2357431"/>
            <a:ext cx="3172290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6" descr="C:\Users\User\Desktop\Документы\Доклады  Главы\Доклад к информационной группе\фап\IMG-20191022-WA003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57884" y="4500570"/>
            <a:ext cx="3143272" cy="1785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1"/>
            <a:ext cx="8229600" cy="1071571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Выборочный капитальный ремонт инфекционного отделения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 1308,4 тыс.рублей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6" y="2214554"/>
            <a:ext cx="2786081" cy="3714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2285992"/>
            <a:ext cx="2643206" cy="3643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50" y="2357430"/>
            <a:ext cx="2286016" cy="35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0017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Капитальный ремонт приемного отделения  402,0 тыс.рублей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7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785925"/>
            <a:ext cx="2428892" cy="39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1643050"/>
            <a:ext cx="2786082" cy="464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22" y="1928802"/>
            <a:ext cx="307183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857364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002060"/>
                </a:solidFill>
              </a:rPr>
              <a:t>Капитальный ремонт - замена лифта                1 552,1  тыс.рублей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5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pic>
        <p:nvPicPr>
          <p:cNvPr id="6" name="Picture 2" descr="C:\Users\User\Downloads\IMG-20191022-WA00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857364"/>
            <a:ext cx="3643338" cy="457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" descr="C:\Users\User\Desktop\Документы\Доклады  Главы\ОТЧЕТ ГЛАВЫ за 2018\фото больница\IMG-20190131-WA0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2000241"/>
            <a:ext cx="3071834" cy="4429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857364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002060"/>
                </a:solidFill>
              </a:rPr>
              <a:t>Противопожарные мероприятия </a:t>
            </a:r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(монтаж противопожарных дверей и люков)                </a:t>
            </a:r>
            <a:r>
              <a:rPr lang="ru-RU" dirty="0" smtClean="0">
                <a:solidFill>
                  <a:srgbClr val="002060"/>
                </a:solidFill>
              </a:rPr>
              <a:t>56,3 тыс.рублей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5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000241"/>
            <a:ext cx="4214842" cy="4643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32584" y="2000240"/>
            <a:ext cx="3368506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381000" y="642918"/>
            <a:ext cx="4041648" cy="205925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Устройство выравнивающего слоя на территории МБУЗ «ЦРБ»-98,8 тыс.рублей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798241"/>
            <a:ext cx="4041775" cy="191637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Замена оконных блоков в здании прачечной-143,0 тыс.рублей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 bwMode="auto">
          <a:xfrm>
            <a:off x="4718052" y="2928935"/>
            <a:ext cx="4041775" cy="3500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9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pic>
        <p:nvPicPr>
          <p:cNvPr id="2052" name="Picture 4" descr="C:\Users\user\Pictures\i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58787" y="2857496"/>
            <a:ext cx="3886200" cy="3736979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81000" y="1000110"/>
            <a:ext cx="4041648" cy="1702063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Выполнение работ по котельной(монтаж, демонтаж котла, экспертиза ПБЗ)-555,7 тыс.рублей</a:t>
            </a:r>
          </a:p>
          <a:p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sz="half" idx="3"/>
          </p:nvPr>
        </p:nvSpPr>
        <p:spPr>
          <a:xfrm>
            <a:off x="4721229" y="1000110"/>
            <a:ext cx="4041775" cy="1702063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Перевод котельной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Волочаевского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ФАП на газовое топливо-29,8 тыс.рублей</a:t>
            </a:r>
            <a:endParaRPr lang="ru-RU" dirty="0"/>
          </a:p>
        </p:txBody>
      </p:sp>
      <p:pic>
        <p:nvPicPr>
          <p:cNvPr id="131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 bwMode="auto">
          <a:xfrm>
            <a:off x="4786316" y="2708275"/>
            <a:ext cx="3857651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4643438" y="1000108"/>
            <a:ext cx="38576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12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pic>
        <p:nvPicPr>
          <p:cNvPr id="8196" name="Picture 4" descr="C:\Users\user\Pictures\iI1ZGQCSQ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2" y="2928936"/>
            <a:ext cx="4041775" cy="3643337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008" y="548680"/>
            <a:ext cx="8928992" cy="576064"/>
          </a:xfrm>
        </p:spPr>
        <p:txBody>
          <a:bodyPr/>
          <a:lstStyle/>
          <a:p>
            <a:pPr algn="ctr"/>
            <a:r>
              <a:rPr lang="ru-RU" sz="1800" b="1" dirty="0" smtClean="0">
                <a:solidFill>
                  <a:srgbClr val="0070C0"/>
                </a:solidFill>
                <a:cs typeface="Times New Roman" pitchFamily="18" charset="0"/>
              </a:rPr>
              <a:t>Основные направления бюджетной и налоговой политики </a:t>
            </a:r>
            <a:br>
              <a:rPr lang="ru-RU" sz="1800" b="1" dirty="0" smtClean="0">
                <a:solidFill>
                  <a:srgbClr val="0070C0"/>
                </a:solidFill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70C0"/>
                </a:solidFill>
                <a:cs typeface="Times New Roman" pitchFamily="18" charset="0"/>
              </a:rPr>
              <a:t>Орловского района в 201</a:t>
            </a:r>
            <a:r>
              <a:rPr lang="en-US" sz="1800" b="1" dirty="0" smtClean="0">
                <a:solidFill>
                  <a:srgbClr val="0070C0"/>
                </a:solidFill>
                <a:cs typeface="Times New Roman" pitchFamily="18" charset="0"/>
              </a:rPr>
              <a:t>9</a:t>
            </a:r>
            <a:r>
              <a:rPr lang="ru-RU" sz="1800" b="1" dirty="0" smtClean="0">
                <a:solidFill>
                  <a:srgbClr val="0070C0"/>
                </a:solidFill>
                <a:cs typeface="Times New Roman" pitchFamily="18" charset="0"/>
              </a:rPr>
              <a:t> году</a:t>
            </a:r>
            <a:endParaRPr lang="ru-RU" sz="1800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,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7504" y="1340768"/>
            <a:ext cx="8856984" cy="57606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Trebuchet MS"/>
                <a:cs typeface="Times New Roman" pitchFamily="18" charset="0"/>
              </a:rPr>
              <a:t>Укрепление налогового потенциала, увеличение собираемости налогов</a:t>
            </a:r>
            <a:endParaRPr lang="ru-RU" dirty="0">
              <a:solidFill>
                <a:prstClr val="black"/>
              </a:solidFill>
              <a:latin typeface="Trebuchet MS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7504" y="1988840"/>
            <a:ext cx="8856984" cy="432048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25000">
                <a:schemeClr val="accent4">
                  <a:tint val="60000"/>
                  <a:satMod val="300000"/>
                </a:schemeClr>
              </a:gs>
              <a:gs pos="100000">
                <a:schemeClr val="accent4">
                  <a:tint val="29000"/>
                  <a:satMod val="400000"/>
                </a:schemeClr>
              </a:gs>
            </a:gsLst>
            <a:lin ang="0" scaled="0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prstClr val="black"/>
              </a:solidFill>
              <a:latin typeface="Trebuchet MS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Trebuchet MS"/>
                <a:cs typeface="Times New Roman" pitchFamily="18" charset="0"/>
              </a:rPr>
              <a:t>Оценка эффективности налоговых льгот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prstClr val="black"/>
              </a:solidFill>
              <a:latin typeface="Trebuchet MS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7504" y="3573016"/>
            <a:ext cx="8856984" cy="432048"/>
          </a:xfrm>
          <a:prstGeom prst="round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Trebuchet MS"/>
                <a:cs typeface="Times New Roman" pitchFamily="18" charset="0"/>
              </a:rPr>
              <a:t>Повышение эффективности бюджетных расходов</a:t>
            </a:r>
            <a:endParaRPr lang="ru-RU" dirty="0">
              <a:solidFill>
                <a:prstClr val="black"/>
              </a:solidFill>
              <a:latin typeface="Trebuchet MS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7504" y="3068960"/>
            <a:ext cx="8856984" cy="432048"/>
          </a:xfrm>
          <a:prstGeom prst="roundRect">
            <a:avLst/>
          </a:prstGeom>
          <a:solidFill>
            <a:srgbClr val="CCECFF">
              <a:alpha val="69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Trebuchet MS"/>
                <a:cs typeface="Times New Roman" pitchFamily="18" charset="0"/>
              </a:rPr>
              <a:t>Инвестиции в человеческий капитал</a:t>
            </a:r>
            <a:endParaRPr lang="ru-RU" dirty="0">
              <a:solidFill>
                <a:prstClr val="black"/>
              </a:solidFill>
              <a:latin typeface="Trebuchet MS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07504" y="4143380"/>
            <a:ext cx="8856984" cy="57150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Trebuchet MS"/>
                <a:cs typeface="Times New Roman" pitchFamily="18" charset="0"/>
              </a:rPr>
              <a:t>Поддержка предпринимательской и инвестиционной активности</a:t>
            </a:r>
            <a:endParaRPr lang="ru-RU" dirty="0">
              <a:solidFill>
                <a:prstClr val="black"/>
              </a:solidFill>
              <a:latin typeface="Trebuchet MS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7504" y="5572141"/>
            <a:ext cx="8856984" cy="42862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Trebuchet MS"/>
                <a:cs typeface="Times New Roman" pitchFamily="18" charset="0"/>
              </a:rPr>
              <a:t>Обеспечение сбалансированности местных бюджетов</a:t>
            </a:r>
            <a:endParaRPr lang="ru-RU" dirty="0">
              <a:solidFill>
                <a:prstClr val="black"/>
              </a:solidFill>
              <a:latin typeface="Trebuchet MS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07504" y="6237312"/>
            <a:ext cx="8856984" cy="50405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Trebuchet MS"/>
                <a:cs typeface="Times New Roman" pitchFamily="18" charset="0"/>
              </a:rPr>
              <a:t>Соблюдение взвешенной долговой политики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7504" y="2492896"/>
            <a:ext cx="8856984" cy="50405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Trebuchet MS"/>
                <a:cs typeface="Times New Roman" pitchFamily="18" charset="0"/>
              </a:rPr>
              <a:t>Реализация «майских» указов Президента РФ</a:t>
            </a:r>
            <a:endParaRPr lang="ru-RU" dirty="0">
              <a:solidFill>
                <a:prstClr val="black"/>
              </a:solidFill>
              <a:latin typeface="Trebuchet MS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07504" y="4857760"/>
            <a:ext cx="8856984" cy="500067"/>
          </a:xfrm>
          <a:prstGeom prst="roundRect">
            <a:avLst/>
          </a:prstGeom>
          <a:solidFill>
            <a:srgbClr val="FFCC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rebuchet MS"/>
                <a:cs typeface="Times New Roman" pitchFamily="18" charset="0"/>
              </a:rPr>
              <a:t>Социальная поддержка населения</a:t>
            </a:r>
            <a:endParaRPr lang="ru-RU" dirty="0">
              <a:solidFill>
                <a:prstClr val="black"/>
              </a:solidFill>
              <a:latin typeface="Trebuchet MS"/>
              <a:cs typeface="Times New Roman" pitchFamily="18" charset="0"/>
            </a:endParaRPr>
          </a:p>
        </p:txBody>
      </p:sp>
      <p:pic>
        <p:nvPicPr>
          <p:cNvPr id="13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286000" y="214291"/>
            <a:ext cx="664371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81000" y="1071548"/>
            <a:ext cx="4041648" cy="1630625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Замена и установка прибора учета газа (ФАП х.Луганский)-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129,0  тыс.рублей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half" idx="3"/>
          </p:nvPr>
        </p:nvSpPr>
        <p:spPr>
          <a:xfrm>
            <a:off x="4721229" y="1142985"/>
            <a:ext cx="4041775" cy="1559187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Устройство водопроводно-канализационной сети-</a:t>
            </a: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198.6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тыс.рублей</a:t>
            </a:r>
          </a:p>
          <a:p>
            <a:endParaRPr lang="ru-RU" dirty="0"/>
          </a:p>
        </p:txBody>
      </p:sp>
      <p:pic>
        <p:nvPicPr>
          <p:cNvPr id="7170" name="Picture 2" descr="C:\Users\user\Pictures\vostochnyj04-1-240x240@2x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 bwMode="auto">
          <a:xfrm>
            <a:off x="4795837" y="2708275"/>
            <a:ext cx="3886200" cy="38862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12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pic>
        <p:nvPicPr>
          <p:cNvPr id="7173" name="Picture 5" descr="C:\Users\user\Pictures\regular_image-d2e146926919dd4a50d73f487419f2cb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81002" y="2786058"/>
            <a:ext cx="4041775" cy="378621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457200" y="1143001"/>
            <a:ext cx="8229600" cy="71423"/>
          </a:xfrm>
        </p:spPr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sz="half" idx="1"/>
          </p:nvPr>
        </p:nvSpPr>
        <p:spPr>
          <a:xfrm>
            <a:off x="457200" y="1000109"/>
            <a:ext cx="4038600" cy="577528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Приобретение </a:t>
            </a:r>
            <a:r>
              <a:rPr lang="ru-RU" dirty="0" err="1" smtClean="0">
                <a:solidFill>
                  <a:srgbClr val="002060"/>
                </a:solidFill>
              </a:rPr>
              <a:t>урофлоуметра</a:t>
            </a:r>
            <a:r>
              <a:rPr lang="ru-RU" dirty="0" smtClean="0">
                <a:solidFill>
                  <a:srgbClr val="002060"/>
                </a:solidFill>
              </a:rPr>
              <a:t> с принтером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187,2 тыс.рублей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43438" y="857234"/>
            <a:ext cx="38576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Приобретение аппарата искусственной вентиляции легких новорожденных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1308,6 тыс.рублей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9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6" y="2214553"/>
            <a:ext cx="3643337" cy="421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970264" y="2214555"/>
            <a:ext cx="3394472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457200" y="1143001"/>
            <a:ext cx="8229600" cy="71423"/>
          </a:xfrm>
        </p:spPr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sz="half" idx="1"/>
          </p:nvPr>
        </p:nvSpPr>
        <p:spPr>
          <a:xfrm>
            <a:off x="428596" y="928671"/>
            <a:ext cx="3857652" cy="577528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Приобретение электрокардиостимуляторов, электрокардиографа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-146,9 тыс.рублей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43438" y="1000108"/>
            <a:ext cx="38576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Приобретение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фиброгастроскопа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-846,0 тыс.рублей.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" y="0"/>
            <a:ext cx="69121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13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285992"/>
            <a:ext cx="4043360" cy="421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6" y="2285992"/>
            <a:ext cx="3696899" cy="421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457200" y="1143001"/>
            <a:ext cx="8229600" cy="71423"/>
          </a:xfrm>
        </p:spPr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sz="half" idx="1"/>
          </p:nvPr>
        </p:nvSpPr>
        <p:spPr>
          <a:xfrm>
            <a:off x="428596" y="928671"/>
            <a:ext cx="4257676" cy="577528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Приобретение системы электроэнцефалографической-207,4 тыс.рублей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43438" y="1000110"/>
            <a:ext cx="38576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Приобретение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металлодетектора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арочного  типа с ограждением -160,9 тыс.рублей.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" y="0"/>
            <a:ext cx="69121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13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249488"/>
            <a:ext cx="3500462" cy="403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2143116"/>
            <a:ext cx="3429024" cy="39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642918"/>
            <a:ext cx="5630859" cy="14287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1"/>
                </a:solidFill>
              </a:rPr>
              <a:t>Расходы бюджета Орловского района в </a:t>
            </a:r>
            <a:r>
              <a:rPr lang="en-US" sz="2400" b="1" dirty="0" smtClean="0">
                <a:solidFill>
                  <a:schemeClr val="tx1"/>
                </a:solidFill>
              </a:rPr>
              <a:t>2019 </a:t>
            </a:r>
            <a:r>
              <a:rPr lang="ru-RU" sz="2400" b="1" dirty="0" smtClean="0">
                <a:solidFill>
                  <a:schemeClr val="tx1"/>
                </a:solidFill>
              </a:rPr>
              <a:t>году по Управлению образования-</a:t>
            </a:r>
            <a:r>
              <a:rPr lang="en-US" sz="2400" b="1" dirty="0" smtClean="0">
                <a:solidFill>
                  <a:schemeClr val="tx1"/>
                </a:solidFill>
              </a:rPr>
              <a:t>518</a:t>
            </a:r>
            <a:r>
              <a:rPr lang="ru-RU" sz="2400" b="1" dirty="0" smtClean="0">
                <a:solidFill>
                  <a:schemeClr val="tx1"/>
                </a:solidFill>
              </a:rPr>
              <a:t>,</a:t>
            </a:r>
            <a:r>
              <a:rPr lang="en-US" sz="2400" b="1" dirty="0" smtClean="0">
                <a:solidFill>
                  <a:schemeClr val="tx1"/>
                </a:solidFill>
              </a:rPr>
              <a:t>9 </a:t>
            </a:r>
            <a:r>
              <a:rPr lang="ru-RU" sz="2400" b="1" dirty="0" smtClean="0">
                <a:solidFill>
                  <a:schemeClr val="tx1"/>
                </a:solidFill>
              </a:rPr>
              <a:t>млн.рублей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8916" name="AutoShape 4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7938" name="AutoShape 2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8" name="Схема 7"/>
          <p:cNvGraphicFramePr/>
          <p:nvPr/>
        </p:nvGraphicFramePr>
        <p:xfrm>
          <a:off x="214282" y="2071678"/>
          <a:ext cx="8572560" cy="4500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 descr="iOG2LU7SQ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596" y="214290"/>
            <a:ext cx="2752487" cy="1837167"/>
          </a:xfrm>
          <a:prstGeom prst="rect">
            <a:avLst/>
          </a:prstGeom>
        </p:spPr>
      </p:pic>
      <p:pic>
        <p:nvPicPr>
          <p:cNvPr id="7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286000" y="285729"/>
            <a:ext cx="67865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2285984" y="0"/>
            <a:ext cx="6643734" cy="6858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 </a:t>
            </a:r>
            <a:br>
              <a:rPr lang="ru-RU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оплата труда и начисления на оплату труда -54,9 млн.руб.</a:t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-коммунальные услуги-22,2 млн. руб.</a:t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-подвоз учащихся-16,5 млн.руб.</a:t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-питание школьников-8,2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-закупка молока и продуктов питания-6,7 млн.рублей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4099" name="Picture 2" descr="https://encrypted-tbn0.gstatic.com/images?q=tbn:ANd9GcRNw5H6-Hj0TIecP9lH9n7FWUsSekwp0NyCgCCeSrv0IGo3a-Rav6H9lvY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214314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AutoShape 4" descr="Картинки по запросу коммунальные услуг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02" name="AutoShape 8" descr="Картинки по запросу подвоз учащихся школьным автобусо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04" name="AutoShape 12" descr="Картинки по запросу материальные затрат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5572140"/>
            <a:ext cx="2143140" cy="1200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3" name="AutoShape 5" descr="Картинки по запросу подвоз учащихся школьным автобусо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2643182"/>
            <a:ext cx="221457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4357694"/>
            <a:ext cx="2214578" cy="121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4463" y="1285860"/>
            <a:ext cx="2212959" cy="1325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143108" y="214291"/>
            <a:ext cx="70008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714884"/>
            <a:ext cx="3000396" cy="2000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52"/>
            <a:ext cx="221457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3174" y="571480"/>
            <a:ext cx="6043626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140,0 млн.рублей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2714612" y="1397000"/>
          <a:ext cx="6215106" cy="4818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44" y="200024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8596" y="642918"/>
            <a:ext cx="8358246" cy="14287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МБДОУ ДС № 6 «Аленький цветочек» х.Луганский в сумме 180,5 тыс.руб.: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Установка теневого навеса.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785926"/>
            <a:ext cx="8143932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00034" y="500042"/>
            <a:ext cx="8358246" cy="17859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МБДОУ детский сад №11 «Теремок» п.Орловский :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изготовление ПСД на капитальный ремонт дверных и оконных блоков и проведение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гос.экспертизы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-30,0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мероприятия по энергосбережению в части замены существующих деревянных окон и наружных дверных блоков в сумме – 700,5 тыс.руб.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357430"/>
            <a:ext cx="7858180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286000" y="285729"/>
            <a:ext cx="664371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8596" y="642918"/>
            <a:ext cx="8358246" cy="17859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МБДОУ детский сад №17 «Колобок» </a:t>
            </a:r>
            <a:r>
              <a:rPr lang="ru-RU" sz="1600" b="1" u="sng" dirty="0" err="1" smtClean="0">
                <a:latin typeface="Times New Roman" pitchFamily="18" charset="0"/>
                <a:cs typeface="Times New Roman" pitchFamily="18" charset="0"/>
              </a:rPr>
              <a:t>х.Каменная-Балка</a:t>
            </a:r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-приобретение холодильной камеры в сумме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24,3 тыс.руб.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мероприятия по возрождению казачества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сумме159,3 тыс.руб.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214554"/>
            <a:ext cx="835824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1071546"/>
            <a:ext cx="207167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Стрелка вправо 13"/>
          <p:cNvSpPr/>
          <p:nvPr/>
        </p:nvSpPr>
        <p:spPr>
          <a:xfrm>
            <a:off x="5715008" y="928670"/>
            <a:ext cx="857256" cy="64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5072066" y="1428736"/>
            <a:ext cx="785818" cy="785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286000" y="285729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getImage.jpg"/>
          <p:cNvPicPr>
            <a:picLocks noChangeAspect="1"/>
          </p:cNvPicPr>
          <p:nvPr/>
        </p:nvPicPr>
        <p:blipFill>
          <a:blip r:embed="rId3">
            <a:lum bright="55000" contrast="-23000"/>
          </a:blip>
          <a:stretch>
            <a:fillRect/>
          </a:stretch>
        </p:blipFill>
        <p:spPr>
          <a:xfrm>
            <a:off x="1143000" y="1500189"/>
            <a:ext cx="6858000" cy="3857625"/>
          </a:xfrm>
          <a:prstGeom prst="rect">
            <a:avLst/>
          </a:prstGeom>
        </p:spPr>
      </p:pic>
      <p:graphicFrame>
        <p:nvGraphicFramePr>
          <p:cNvPr id="32901" name="Group 133"/>
          <p:cNvGraphicFramePr>
            <a:graphicFrameLocks noGrp="1"/>
          </p:cNvGraphicFramePr>
          <p:nvPr>
            <p:ph sz="half" idx="1"/>
          </p:nvPr>
        </p:nvGraphicFramePr>
        <p:xfrm>
          <a:off x="642910" y="1357299"/>
          <a:ext cx="7929618" cy="5143536"/>
        </p:xfrm>
        <a:graphic>
          <a:graphicData uri="http://schemas.openxmlformats.org/drawingml/2006/table">
            <a:tbl>
              <a:tblPr/>
              <a:tblGrid>
                <a:gridCol w="2215879"/>
                <a:gridCol w="1912766"/>
                <a:gridCol w="1507283"/>
                <a:gridCol w="1703884"/>
                <a:gridCol w="589806"/>
              </a:tblGrid>
              <a:tr h="12474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Плановые бюджетные назначения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365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Доходы, всего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1058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1066,7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426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Расходы, всего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1095,2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1077,2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98.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811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Дефицит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ru-RU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Профицит+</a:t>
                      </a:r>
                      <a:endParaRPr kumimoji="0" 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-36,4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434" name="Rectangle 2"/>
          <p:cNvSpPr>
            <a:spLocks noGrp="1"/>
          </p:cNvSpPr>
          <p:nvPr>
            <p:ph type="title"/>
          </p:nvPr>
        </p:nvSpPr>
        <p:spPr>
          <a:xfrm>
            <a:off x="468314" y="260349"/>
            <a:ext cx="8389967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7030A0"/>
                </a:solidFill>
              </a:rPr>
              <a:t>Основные характеристики  </a:t>
            </a:r>
            <a:br>
              <a:rPr lang="ru-RU" sz="2400" b="1" dirty="0" smtClean="0">
                <a:solidFill>
                  <a:srgbClr val="7030A0"/>
                </a:solidFill>
              </a:rPr>
            </a:br>
            <a:r>
              <a:rPr lang="ru-RU" sz="2400" b="1" dirty="0" smtClean="0">
                <a:solidFill>
                  <a:srgbClr val="7030A0"/>
                </a:solidFill>
              </a:rPr>
              <a:t>бюджета Орловского района за 201</a:t>
            </a:r>
            <a:r>
              <a:rPr lang="en-US" sz="2400" b="1" dirty="0" smtClean="0">
                <a:solidFill>
                  <a:srgbClr val="7030A0"/>
                </a:solidFill>
              </a:rPr>
              <a:t>9</a:t>
            </a:r>
            <a:r>
              <a:rPr lang="ru-RU" sz="2400" b="1" dirty="0" smtClean="0">
                <a:solidFill>
                  <a:srgbClr val="7030A0"/>
                </a:solidFill>
              </a:rPr>
              <a:t> год</a:t>
            </a:r>
            <a:r>
              <a:rPr lang="ru-RU" sz="1800" dirty="0" smtClean="0">
                <a:solidFill>
                  <a:srgbClr val="FF0000"/>
                </a:solidFill>
              </a:rPr>
              <a:t/>
            </a:r>
            <a:br>
              <a:rPr lang="ru-RU" sz="1800" dirty="0" smtClean="0">
                <a:solidFill>
                  <a:srgbClr val="FF0000"/>
                </a:solidFill>
              </a:rPr>
            </a:br>
            <a:r>
              <a:rPr lang="ru-RU" sz="1800" dirty="0" smtClean="0">
                <a:solidFill>
                  <a:schemeClr val="accent2"/>
                </a:solidFill>
              </a:rPr>
              <a:t/>
            </a:r>
            <a:br>
              <a:rPr lang="ru-RU" sz="1800" dirty="0" smtClean="0">
                <a:solidFill>
                  <a:schemeClr val="accent2"/>
                </a:solidFill>
              </a:rPr>
            </a:br>
            <a:r>
              <a:rPr lang="ru-RU" sz="1200" dirty="0" smtClean="0">
                <a:solidFill>
                  <a:schemeClr val="accent2"/>
                </a:solidFill>
              </a:rPr>
              <a:t>                                                                                                                                                                      млн.рублей</a:t>
            </a:r>
          </a:p>
        </p:txBody>
      </p:sp>
      <p:pic>
        <p:nvPicPr>
          <p:cNvPr id="4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142852"/>
            <a:ext cx="5900750" cy="15716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Начальное общее, основное общее, среднее общее образование-321,4 млн.рублей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3000364" y="1785926"/>
          <a:ext cx="6143636" cy="4460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 descr="pervoklassnik-za-urokam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4357694"/>
            <a:ext cx="3106582" cy="2071702"/>
          </a:xfrm>
          <a:prstGeom prst="rect">
            <a:avLst/>
          </a:prstGeom>
        </p:spPr>
      </p:pic>
      <p:pic>
        <p:nvPicPr>
          <p:cNvPr id="8" name="Рисунок 7" descr="shkol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20" y="357166"/>
            <a:ext cx="2665649" cy="1897942"/>
          </a:xfrm>
          <a:prstGeom prst="rect">
            <a:avLst/>
          </a:prstGeom>
        </p:spPr>
      </p:pic>
      <p:pic>
        <p:nvPicPr>
          <p:cNvPr id="9" name="Рисунок 8" descr="iJ0SC1OYB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5720" y="2357430"/>
            <a:ext cx="2714612" cy="1739829"/>
          </a:xfrm>
          <a:prstGeom prst="rect">
            <a:avLst/>
          </a:prstGeom>
        </p:spPr>
      </p:pic>
      <p:pic>
        <p:nvPicPr>
          <p:cNvPr id="10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286000" y="285729"/>
            <a:ext cx="664371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71472" y="714356"/>
            <a:ext cx="8358246" cy="15001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Приобретен школьный автобус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для МБОУ Майорская СОШ-2032,0 тыс.рублей</a:t>
            </a:r>
            <a:endParaRPr lang="ru-RU" sz="2800" b="1" i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 descr="s12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2143116"/>
            <a:ext cx="8143932" cy="4286280"/>
          </a:xfrm>
          <a:prstGeom prst="rect">
            <a:avLst/>
          </a:prstGeom>
        </p:spPr>
      </p:pic>
      <p:pic>
        <p:nvPicPr>
          <p:cNvPr id="11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286000" y="285729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642918"/>
            <a:ext cx="2166951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00042"/>
            <a:ext cx="250033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502920" y="500042"/>
            <a:ext cx="8183880" cy="3214710"/>
          </a:xfrm>
        </p:spPr>
        <p:txBody>
          <a:bodyPr>
            <a:noAutofit/>
          </a:bodyPr>
          <a:lstStyle/>
          <a:p>
            <a:pPr algn="ctr"/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ОСОШ №1</a:t>
            </a: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монтаж системы видеонаблюдения в сумме 323,4 тыс.руб.;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выборочный капитальный ремонт (наружной канализации) 398,3 тыс.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 выборочный капитальный ремонт, устройство перегородок в сумме 488,4 тыс.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-капитальный ремонт электроосветительной системы 70,1 тыс.руб.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3000372"/>
            <a:ext cx="800105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286000" y="285729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502920" y="500042"/>
            <a:ext cx="8183880" cy="1785950"/>
          </a:xfrm>
        </p:spPr>
        <p:txBody>
          <a:bodyPr>
            <a:noAutofit/>
          </a:bodyPr>
          <a:lstStyle/>
          <a:p>
            <a:pPr algn="ctr"/>
            <a:r>
              <a:rPr lang="ru-RU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ОСОШ №1 </a:t>
            </a: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</a:rPr>
              <a:t>- выборочный капитальный ремонт санузлов в сумме 2042,4 тыс. </a:t>
            </a:r>
            <a:r>
              <a:rPr lang="ru-RU" sz="1800" dirty="0" err="1" smtClean="0">
                <a:solidFill>
                  <a:srgbClr val="002060"/>
                </a:solidFill>
              </a:rPr>
              <a:t>руб</a:t>
            </a:r>
            <a:r>
              <a:rPr lang="ru-RU" sz="1800" dirty="0" smtClean="0">
                <a:solidFill>
                  <a:srgbClr val="002060"/>
                </a:solidFill>
              </a:rPr>
              <a:t/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785926"/>
            <a:ext cx="2571767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1785926"/>
            <a:ext cx="3214710" cy="421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1785926"/>
            <a:ext cx="2862262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286000" y="285729"/>
            <a:ext cx="664371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502920" y="500042"/>
            <a:ext cx="8183880" cy="2143140"/>
          </a:xfrm>
        </p:spPr>
        <p:txBody>
          <a:bodyPr>
            <a:noAutofit/>
          </a:bodyPr>
          <a:lstStyle/>
          <a:p>
            <a:pPr algn="ctr"/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ОСОШ №1 </a:t>
            </a: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</a:rPr>
              <a:t>- устройство тротуарной плитки в сумме 1162,4 тыс.руб.</a:t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</a:rPr>
              <a:t/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3" descr="C:\Users\User\Desktop\Документы\Доклады  Главы\фото 1 школа\IMG-20200311-WA0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500174"/>
            <a:ext cx="8001056" cy="4572032"/>
          </a:xfrm>
          <a:prstGeom prst="rect">
            <a:avLst/>
          </a:prstGeom>
          <a:noFill/>
        </p:spPr>
      </p:pic>
      <p:pic>
        <p:nvPicPr>
          <p:cNvPr id="11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286000" y="285729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502920" y="500042"/>
            <a:ext cx="8183880" cy="2571768"/>
          </a:xfrm>
        </p:spPr>
        <p:txBody>
          <a:bodyPr>
            <a:noAutofit/>
          </a:bodyPr>
          <a:lstStyle/>
          <a:p>
            <a:pPr algn="ctr"/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ОСОШ №1 </a:t>
            </a: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</a:rPr>
              <a:t>- выборочный капитальный ремонт</a:t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</a:rPr>
              <a:t> здания 3989,1 тыс. </a:t>
            </a:r>
            <a:r>
              <a:rPr lang="ru-RU" sz="1800" dirty="0" err="1" smtClean="0">
                <a:solidFill>
                  <a:srgbClr val="002060"/>
                </a:solidFill>
              </a:rPr>
              <a:t>руб</a:t>
            </a:r>
            <a:r>
              <a:rPr lang="ru-RU" sz="1800" dirty="0" smtClean="0">
                <a:solidFill>
                  <a:srgbClr val="002060"/>
                </a:solidFill>
              </a:rPr>
              <a:t>;</a:t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</a:rPr>
              <a:t>-строительный контроль-40,4 тыс.рублей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</a:rPr>
              <a:t/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2285992"/>
            <a:ext cx="400052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 descr="C:\Users\User\Desktop\Документы\Доклады  Главы\Отчет главы за 9 мес. 2019\фото\УО\СОШ 1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214554"/>
            <a:ext cx="3643338" cy="3857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286000" y="285729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502920" y="500042"/>
            <a:ext cx="8183880" cy="3143272"/>
          </a:xfrm>
        </p:spPr>
        <p:txBody>
          <a:bodyPr>
            <a:noAutofit/>
          </a:bodyPr>
          <a:lstStyle/>
          <a:p>
            <a:pPr algn="ctr"/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ОСОШ №1 </a:t>
            </a: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</a:rPr>
              <a:t>- -проведение специальной оценки условий труда</a:t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</a:rPr>
              <a:t> в сумме 52,8 тыс. </a:t>
            </a:r>
            <a:r>
              <a:rPr lang="ru-RU" sz="1800" dirty="0" err="1" smtClean="0">
                <a:solidFill>
                  <a:srgbClr val="002060"/>
                </a:solidFill>
              </a:rPr>
              <a:t>руб</a:t>
            </a:r>
            <a:r>
              <a:rPr lang="ru-RU" sz="1800" dirty="0" smtClean="0">
                <a:solidFill>
                  <a:srgbClr val="002060"/>
                </a:solidFill>
              </a:rPr>
              <a:t>;</a:t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</a:rPr>
              <a:t>-приобретение картофелечистки в столовую</a:t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</a:rPr>
              <a:t> в сумме 49,6 тыс. руб.</a:t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</a:rPr>
              <a:t> 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</a:rPr>
              <a:t/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357430"/>
            <a:ext cx="392909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 descr="C:\Users\user\Pictures\iEM1KRB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357430"/>
            <a:ext cx="4000528" cy="3929090"/>
          </a:xfrm>
          <a:prstGeom prst="rect">
            <a:avLst/>
          </a:prstGeom>
          <a:noFill/>
        </p:spPr>
      </p:pic>
      <p:pic>
        <p:nvPicPr>
          <p:cNvPr id="13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286000" y="285729"/>
            <a:ext cx="664371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502920" y="500042"/>
            <a:ext cx="8183880" cy="2500330"/>
          </a:xfrm>
        </p:spPr>
        <p:txBody>
          <a:bodyPr>
            <a:noAutofit/>
          </a:bodyPr>
          <a:lstStyle/>
          <a:p>
            <a:pPr algn="ctr"/>
            <a:r>
              <a:rPr lang="ru-RU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ОСОШ №2 </a:t>
            </a: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</a:rPr>
              <a:t>- устройство покрытия из тротуарной плитки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ru-RU" sz="1800" dirty="0" smtClean="0">
                <a:solidFill>
                  <a:srgbClr val="002060"/>
                </a:solidFill>
              </a:rPr>
              <a:t> в сумме 1386,12 </a:t>
            </a:r>
            <a:r>
              <a:rPr lang="ru-RU" sz="1800" dirty="0" err="1" smtClean="0">
                <a:solidFill>
                  <a:srgbClr val="002060"/>
                </a:solidFill>
              </a:rPr>
              <a:t>тыс.руб</a:t>
            </a:r>
            <a:r>
              <a:rPr lang="ru-RU" sz="1800" dirty="0" smtClean="0">
                <a:solidFill>
                  <a:srgbClr val="002060"/>
                </a:solidFill>
              </a:rPr>
              <a:t/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</a:rPr>
              <a:t>-проведение специальной оценки условий труда в сумме 48,0 </a:t>
            </a:r>
            <a:r>
              <a:rPr lang="ru-RU" sz="1800" dirty="0" err="1" smtClean="0">
                <a:solidFill>
                  <a:srgbClr val="002060"/>
                </a:solidFill>
              </a:rPr>
              <a:t>тыс.руб</a:t>
            </a:r>
            <a:r>
              <a:rPr lang="ru-RU" sz="1800" dirty="0" smtClean="0">
                <a:solidFill>
                  <a:srgbClr val="002060"/>
                </a:solidFill>
              </a:rPr>
              <a:t>;</a:t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</a:rPr>
              <a:t>-приобретение овощерезки и 2 холодильников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ru-RU" sz="1800" dirty="0" smtClean="0">
                <a:solidFill>
                  <a:srgbClr val="002060"/>
                </a:solidFill>
              </a:rPr>
              <a:t> в сумме 104,0 </a:t>
            </a:r>
            <a:r>
              <a:rPr lang="ru-RU" sz="1800" dirty="0" err="1" smtClean="0">
                <a:solidFill>
                  <a:srgbClr val="002060"/>
                </a:solidFill>
              </a:rPr>
              <a:t>тыс.руб</a:t>
            </a:r>
            <a:r>
              <a:rPr lang="ru-RU" sz="1800" dirty="0" smtClean="0">
                <a:solidFill>
                  <a:srgbClr val="002060"/>
                </a:solidFill>
              </a:rPr>
              <a:t>;</a:t>
            </a:r>
            <a:br>
              <a:rPr lang="ru-RU" sz="1800" dirty="0" smtClean="0">
                <a:solidFill>
                  <a:srgbClr val="002060"/>
                </a:solidFill>
              </a:rPr>
            </a:b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2571744"/>
            <a:ext cx="321471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2428868"/>
            <a:ext cx="178595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357430"/>
            <a:ext cx="2928958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286000" y="285729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502920" y="500042"/>
            <a:ext cx="8183880" cy="2500330"/>
          </a:xfrm>
        </p:spPr>
        <p:txBody>
          <a:bodyPr>
            <a:noAutofit/>
          </a:bodyPr>
          <a:lstStyle/>
          <a:p>
            <a:pPr algn="ctr"/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ОСОШ №3 </a:t>
            </a: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</a:rPr>
              <a:t>выборочный капитальный ремонт, устройство перегородок в сумме 438,5 тыс. руб.;</a:t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</a:rPr>
              <a:t>- приобретение овощечистка в столовую в сумме 41,6 тыс. руб.;</a:t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</a:rPr>
              <a:t>- проведение специальной оценки условий труда в сумме 40,0 </a:t>
            </a:r>
            <a:r>
              <a:rPr lang="ru-RU" sz="1800" dirty="0" err="1" smtClean="0">
                <a:solidFill>
                  <a:srgbClr val="002060"/>
                </a:solidFill>
              </a:rPr>
              <a:t>тыс.руб</a:t>
            </a:r>
            <a:r>
              <a:rPr lang="ru-RU" sz="1800" dirty="0" smtClean="0">
                <a:solidFill>
                  <a:srgbClr val="002060"/>
                </a:solidFill>
              </a:rPr>
              <a:t>;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786058"/>
            <a:ext cx="385765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786058"/>
            <a:ext cx="385765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00034" y="500042"/>
            <a:ext cx="8358246" cy="19288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Красноармейская СОШ :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- огнезащитная обработка кровли в сумме 73,2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тыс.руб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;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- капитальный ремонт кровли в сумме 94,4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тыс.руб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- поверка, демонтаж и монтаж газового счетчика в сумме в сумме 47,8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тыс.руб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;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-проведение специальной оценки условий труда в сумме 37,6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тыс.руб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;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-приобретение холодильников в количестве 2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шт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в сумме 36,0 </a:t>
            </a:r>
            <a:r>
              <a:rPr lang="ru-RU" sz="1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тыс.руб.</a:t>
            </a:r>
          </a:p>
          <a:p>
            <a:pPr algn="ctr"/>
            <a:endParaRPr lang="ru-RU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2500306"/>
            <a:ext cx="2571768" cy="3681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2500306"/>
            <a:ext cx="2536049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500306"/>
            <a:ext cx="285752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286000" y="285729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066800"/>
          </a:xfrm>
        </p:spPr>
        <p:txBody>
          <a:bodyPr/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Консолидированный бюджет 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Орловского района в 2019 году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half" idx="1"/>
          </p:nvPr>
        </p:nvGraphicFramePr>
        <p:xfrm>
          <a:off x="107504" y="2060848"/>
          <a:ext cx="8784976" cy="4797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1772816"/>
            <a:ext cx="4660250" cy="338554"/>
          </a:xfrm>
          <a:prstGeom prst="rect">
            <a:avLst/>
          </a:prstGeom>
          <a:gradFill flip="none" rotWithShape="1">
            <a:gsLst>
              <a:gs pos="0">
                <a:srgbClr val="F89D74">
                  <a:tint val="66000"/>
                  <a:satMod val="160000"/>
                </a:srgbClr>
              </a:gs>
              <a:gs pos="50000">
                <a:srgbClr val="F89D74">
                  <a:tint val="44500"/>
                  <a:satMod val="160000"/>
                </a:srgbClr>
              </a:gs>
              <a:gs pos="100000">
                <a:srgbClr val="F89D74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dirty="0" smtClean="0">
                <a:latin typeface="+mn-lt"/>
              </a:rPr>
              <a:t>Доходы на душу населения </a:t>
            </a:r>
            <a:r>
              <a:rPr lang="ru-RU" sz="1600" b="1" dirty="0" smtClean="0">
                <a:latin typeface="+mn-lt"/>
              </a:rPr>
              <a:t>32,5 тыс. рублей</a:t>
            </a:r>
            <a:endParaRPr lang="ru-RU" sz="1600" b="1" dirty="0">
              <a:latin typeface="+mn-lt"/>
            </a:endParaRPr>
          </a:p>
        </p:txBody>
      </p:sp>
      <p:pic>
        <p:nvPicPr>
          <p:cNvPr id="9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286000" y="214291"/>
            <a:ext cx="67151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8596" y="642918"/>
            <a:ext cx="8358246" cy="207170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МБОУ </a:t>
            </a:r>
            <a:r>
              <a:rPr lang="ru-RU" sz="2400" b="1" u="sng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Каменно-Балковская</a:t>
            </a:r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СОШ :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+mj-lt"/>
              </a:rPr>
              <a:t>-замена оконных и дверных блоков в сумме 998,0 </a:t>
            </a:r>
            <a:r>
              <a:rPr lang="ru-RU" dirty="0" err="1" smtClean="0">
                <a:solidFill>
                  <a:srgbClr val="002060"/>
                </a:solidFill>
                <a:latin typeface="+mj-lt"/>
              </a:rPr>
              <a:t>тыс.руб</a:t>
            </a:r>
            <a:endParaRPr lang="ru-RU" dirty="0" smtClean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+mj-lt"/>
              </a:rPr>
              <a:t>-капитальный ремонт электроосветительной системы в сумме 112,9 </a:t>
            </a:r>
            <a:r>
              <a:rPr lang="ru-RU" dirty="0" err="1" smtClean="0">
                <a:solidFill>
                  <a:srgbClr val="002060"/>
                </a:solidFill>
                <a:latin typeface="+mj-lt"/>
              </a:rPr>
              <a:t>тыс.руб</a:t>
            </a:r>
            <a:r>
              <a:rPr lang="ru-RU" dirty="0" smtClean="0">
                <a:solidFill>
                  <a:srgbClr val="002060"/>
                </a:solidFill>
                <a:latin typeface="+mj-lt"/>
              </a:rPr>
              <a:t>;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+mj-lt"/>
              </a:rPr>
              <a:t>-проведение специальной оценки условий труда в сумме 25,6 </a:t>
            </a:r>
            <a:r>
              <a:rPr lang="ru-RU" dirty="0" err="1" smtClean="0">
                <a:solidFill>
                  <a:srgbClr val="002060"/>
                </a:solidFill>
                <a:latin typeface="+mj-lt"/>
              </a:rPr>
              <a:t>тыс.руб</a:t>
            </a:r>
            <a:r>
              <a:rPr lang="ru-RU" dirty="0" smtClean="0">
                <a:solidFill>
                  <a:srgbClr val="002060"/>
                </a:solidFill>
                <a:latin typeface="+mj-lt"/>
              </a:rPr>
              <a:t>;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+mj-lt"/>
              </a:rPr>
              <a:t>-ПСД на капитальный ремонт кровли в сумме 75,0 тыс.рублей.</a:t>
            </a:r>
          </a:p>
          <a:p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786058"/>
            <a:ext cx="357190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857496"/>
            <a:ext cx="4500594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286000" y="142853"/>
            <a:ext cx="6643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endParaRPr lang="en-US" sz="9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4282" y="642918"/>
            <a:ext cx="8643998" cy="135732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2000" b="1" u="sng" dirty="0" err="1" smtClean="0">
                <a:latin typeface="Times New Roman" pitchFamily="18" charset="0"/>
                <a:cs typeface="Times New Roman" pitchFamily="18" charset="0"/>
              </a:rPr>
              <a:t>Камышевская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 СОШ :</a:t>
            </a:r>
          </a:p>
          <a:p>
            <a:pPr algn="ctr"/>
            <a:r>
              <a:rPr lang="ru-RU" sz="2400" dirty="0" smtClean="0"/>
              <a:t>-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капитальный ремонт ограждения в сумме 798,9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-проведение специальной оценки условий труда в сумме 25,6 тыс.руб.</a:t>
            </a: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3115"/>
            <a:ext cx="8215370" cy="414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85720" y="571480"/>
            <a:ext cx="8572560" cy="21431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2400" b="1" u="sng" dirty="0" err="1" smtClean="0">
                <a:latin typeface="Times New Roman" pitchFamily="18" charset="0"/>
                <a:cs typeface="Times New Roman" pitchFamily="18" charset="0"/>
              </a:rPr>
              <a:t>Курганенская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 СОШ :</a:t>
            </a:r>
          </a:p>
          <a:p>
            <a:r>
              <a:rPr lang="ru-RU" sz="2400" dirty="0" smtClean="0"/>
              <a:t> </a:t>
            </a:r>
            <a:r>
              <a:rPr lang="ru-RU" sz="1600" dirty="0" smtClean="0">
                <a:solidFill>
                  <a:srgbClr val="002060"/>
                </a:solidFill>
                <a:latin typeface="+mj-lt"/>
              </a:rPr>
              <a:t>-капитальный ремонт электроснабжения пищеблока в сумме 125,2 </a:t>
            </a:r>
            <a:r>
              <a:rPr lang="ru-RU" sz="1600" dirty="0" err="1" smtClean="0">
                <a:solidFill>
                  <a:srgbClr val="002060"/>
                </a:solidFill>
                <a:latin typeface="+mj-lt"/>
              </a:rPr>
              <a:t>тыс.руб</a:t>
            </a:r>
            <a:endParaRPr lang="ru-RU" sz="1600" dirty="0" smtClean="0">
              <a:solidFill>
                <a:srgbClr val="002060"/>
              </a:solidFill>
              <a:latin typeface="+mj-lt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+mj-lt"/>
              </a:rPr>
              <a:t>-огнезащитная обработка деревянных конструкций мансард и элементов кровли в сумме 61,8 </a:t>
            </a:r>
            <a:r>
              <a:rPr lang="ru-RU" sz="1600" dirty="0" err="1" smtClean="0">
                <a:solidFill>
                  <a:srgbClr val="002060"/>
                </a:solidFill>
                <a:latin typeface="+mj-lt"/>
              </a:rPr>
              <a:t>тыс.руб</a:t>
            </a:r>
            <a:r>
              <a:rPr lang="ru-RU" sz="1600" dirty="0" smtClean="0">
                <a:solidFill>
                  <a:srgbClr val="002060"/>
                </a:solidFill>
                <a:latin typeface="+mj-lt"/>
              </a:rPr>
              <a:t>;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+mj-lt"/>
              </a:rPr>
              <a:t>-ПСД на капитальный ремонт кровли в сумме 80,0 тыс.рублей;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+mj-lt"/>
              </a:rPr>
              <a:t>-устройство пожарного водоема в сумме 510,0 тыс.руб.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+mj-lt"/>
              </a:rPr>
              <a:t>-проведение специальной оценки условий труда в сумме 25,6тыс.руб;</a:t>
            </a:r>
          </a:p>
          <a:p>
            <a:endParaRPr lang="ru-RU" sz="2400" dirty="0" smtClean="0"/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928934"/>
            <a:ext cx="371477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928934"/>
            <a:ext cx="385762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286000" y="214291"/>
            <a:ext cx="664371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42844" y="571480"/>
            <a:ext cx="8715436" cy="150019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МБОУ Майорская СОШ </a:t>
            </a:r>
            <a:r>
              <a:rPr lang="ru-RU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: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+mj-lt"/>
              </a:rPr>
              <a:t>-проведение специальной оценки условий труда в сумме 20,8 </a:t>
            </a:r>
            <a:r>
              <a:rPr lang="ru-RU" sz="2000" dirty="0" err="1" smtClean="0">
                <a:solidFill>
                  <a:srgbClr val="002060"/>
                </a:solidFill>
                <a:latin typeface="+mj-lt"/>
              </a:rPr>
              <a:t>тыс.руб</a:t>
            </a:r>
            <a:r>
              <a:rPr lang="ru-RU" sz="2000" dirty="0" smtClean="0">
                <a:solidFill>
                  <a:srgbClr val="002060"/>
                </a:solidFill>
                <a:latin typeface="+mj-lt"/>
              </a:rPr>
              <a:t>;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+mj-lt"/>
              </a:rPr>
              <a:t>-огнезащитная обработка деревянных конструкций мансард и элементов кровли в сумме 50,3 тыс.руб.</a:t>
            </a: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2" y="2143116"/>
            <a:ext cx="8570941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286000" y="285729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Pictures\iEM1KRB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143248"/>
            <a:ext cx="7715304" cy="314327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00034" y="642918"/>
            <a:ext cx="2714644" cy="157163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2400" b="1" u="sng" dirty="0" err="1" smtClean="0">
                <a:latin typeface="Times New Roman" pitchFamily="18" charset="0"/>
                <a:cs typeface="Times New Roman" pitchFamily="18" charset="0"/>
              </a:rPr>
              <a:t>Островянская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СОШ-24,8 тыс.рублей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571868" y="642918"/>
            <a:ext cx="2500330" cy="15001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Широкинская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СОШ-25,6 тыс.рублей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2425077">
            <a:off x="1891099" y="2418644"/>
            <a:ext cx="1792181" cy="7638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7081631">
            <a:off x="6613015" y="2529451"/>
            <a:ext cx="1494385" cy="7566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429388" y="571480"/>
            <a:ext cx="2357454" cy="157163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МБОУ Пролетарская СОШ-23,2 тыс.рублей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4572000" y="2143116"/>
            <a:ext cx="642942" cy="12144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2286000" y="285729"/>
            <a:ext cx="664371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4282" y="571480"/>
            <a:ext cx="8572560" cy="157163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Черкесская СОШ: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-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капитальный ремонт ограждения в сумме 316,6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-проведение специальной оценки условий труда в сумме 24,0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857364"/>
            <a:ext cx="8572560" cy="4452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286000" y="285729"/>
            <a:ext cx="664371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4282" y="571480"/>
            <a:ext cx="8572560" cy="1357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Донская СОШ: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-замена дверных и оконных блоков, включая ПСД-459,0 тыс.рублей, в том числе за счет средств областного бюджета 417,8 </a:t>
            </a:r>
            <a:r>
              <a:rPr lang="ru-RU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тыс.руб</a:t>
            </a:r>
            <a:endParaRPr lang="ru-RU" sz="2000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071678"/>
            <a:ext cx="8072494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286000" y="285729"/>
            <a:ext cx="664371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4282" y="500042"/>
            <a:ext cx="8572560" cy="17859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Донская СОШ: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-огнезащитная обработка деревянных конструкций  и </a:t>
            </a:r>
            <a:r>
              <a:rPr lang="ru-RU" sz="16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молниезащита</a:t>
            </a:r>
            <a:r>
              <a:rPr lang="ru-RU" sz="16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в сумме 453,3 </a:t>
            </a:r>
            <a:r>
              <a:rPr lang="ru-RU" sz="16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тыс.руб</a:t>
            </a:r>
            <a:endParaRPr lang="ru-RU" sz="1600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-ремонт пожарной сигнализации в здании школы в сумме 50,0 </a:t>
            </a:r>
            <a:r>
              <a:rPr lang="ru-RU" sz="16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тыс.руб</a:t>
            </a:r>
            <a:endParaRPr lang="ru-RU" sz="1600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-приобретение мебели (детских кроватей) в здание детского сада в сумме 76,7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-проведение специальной оценки условий труда в сумме 31,2 </a:t>
            </a:r>
            <a:r>
              <a:rPr lang="ru-RU" sz="16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тыс.руб</a:t>
            </a:r>
            <a:endParaRPr lang="ru-RU" sz="1600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2214554"/>
            <a:ext cx="4714908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214554"/>
            <a:ext cx="3500463" cy="412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3175" y="3780360"/>
            <a:ext cx="4902229" cy="238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286000" y="285729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71472" y="571480"/>
            <a:ext cx="8358246" cy="171451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2400" b="1" u="sng" dirty="0" err="1" smtClean="0">
                <a:latin typeface="Times New Roman" pitchFamily="18" charset="0"/>
                <a:cs typeface="Times New Roman" pitchFamily="18" charset="0"/>
              </a:rPr>
              <a:t>Волочаевская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 СОШ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r>
              <a:rPr lang="ru-RU" dirty="0" smtClean="0"/>
              <a:t>-проведение специальной оценки условий труда в сумме 22,4 </a:t>
            </a:r>
            <a:r>
              <a:rPr lang="ru-RU" dirty="0" err="1" smtClean="0"/>
              <a:t>тыс.руб</a:t>
            </a:r>
            <a:r>
              <a:rPr lang="ru-RU" dirty="0" smtClean="0"/>
              <a:t>;</a:t>
            </a:r>
          </a:p>
          <a:p>
            <a:r>
              <a:rPr lang="ru-RU" dirty="0" smtClean="0"/>
              <a:t>-огнезащитная обработка деревянных конструкций мансард и элементов кровли в сумме 102,3 </a:t>
            </a:r>
            <a:r>
              <a:rPr lang="ru-RU" dirty="0" err="1" smtClean="0"/>
              <a:t>тыс.руб</a:t>
            </a:r>
            <a:r>
              <a:rPr lang="ru-RU" dirty="0" smtClean="0"/>
              <a:t>;</a:t>
            </a:r>
          </a:p>
          <a:p>
            <a:r>
              <a:rPr lang="ru-RU" dirty="0" smtClean="0"/>
              <a:t>-</a:t>
            </a:r>
            <a:r>
              <a:rPr lang="ru-RU" dirty="0" err="1" smtClean="0"/>
              <a:t>молниезащита</a:t>
            </a:r>
            <a:r>
              <a:rPr lang="ru-RU" dirty="0" smtClean="0"/>
              <a:t> в сумме 270,0 тыс. </a:t>
            </a:r>
            <a:r>
              <a:rPr lang="ru-RU" dirty="0" err="1" smtClean="0"/>
              <a:t>руб</a:t>
            </a:r>
            <a:endParaRPr lang="ru-RU" dirty="0" smtClean="0"/>
          </a:p>
          <a:p>
            <a:endParaRPr lang="ru-RU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428868"/>
            <a:ext cx="4071965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428868"/>
            <a:ext cx="3978826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286000" y="285729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85720" y="642918"/>
            <a:ext cx="8572560" cy="17859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20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Быстрянская</a:t>
            </a:r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СОШ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поверка, монтаж и комплектация приборов узла учета газа в сумме 47,8 </a:t>
            </a:r>
            <a:r>
              <a:rPr lang="ru-RU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тыс.руб</a:t>
            </a:r>
            <a:endParaRPr lang="ru-RU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-проведение специальной оценки условий труда в сумме 25,6 </a:t>
            </a:r>
            <a:r>
              <a:rPr lang="ru-RU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тыс.руб</a:t>
            </a:r>
            <a:r>
              <a:rPr lang="ru-RU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;</a:t>
            </a:r>
          </a:p>
          <a:p>
            <a:r>
              <a:rPr lang="ru-RU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-приобретение мебели в столовую за счет резервного фонда Правительства Ростовской области в сумме 264,0 тыс.руб.</a:t>
            </a:r>
          </a:p>
          <a:p>
            <a:endParaRPr lang="ru-RU" sz="2400" dirty="0" smtClean="0"/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643182"/>
            <a:ext cx="4762533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2571744"/>
            <a:ext cx="3359140" cy="390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286000" y="214291"/>
            <a:ext cx="664371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0" y="836712"/>
            <a:ext cx="914400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6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ДИНАМИКА СОБСТВЕННЫХ ДОХОДОВ </a:t>
            </a:r>
            <a:br>
              <a:rPr kumimoji="0" lang="ru-RU" sz="216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ru-RU" sz="216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КОНСОЛИДИРОВАННОГО БЮДЖЕТА ОРЛОВСКОГО РАЙОНА</a:t>
            </a:r>
          </a:p>
          <a:p>
            <a:pPr lvl="0" algn="ctr" eaLnBrk="0" hangingPunct="0">
              <a:defRPr/>
            </a:pPr>
            <a:r>
              <a:rPr lang="ru-RU" sz="2400" i="1" baseline="30000" dirty="0" smtClean="0">
                <a:solidFill>
                  <a:prstClr val="black"/>
                </a:solidFill>
              </a:rPr>
              <a:t> </a:t>
            </a:r>
            <a:endParaRPr kumimoji="0" lang="ru-RU" sz="2160" b="1" i="0" u="none" strike="noStrike" kern="1200" cap="all" spc="0" normalizeH="0" baseline="0" noProof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dirty="0" smtClean="0"/>
              <a:t>.</a:t>
            </a:r>
          </a:p>
        </p:txBody>
      </p:sp>
      <p:sp>
        <p:nvSpPr>
          <p:cNvPr id="19463" name="Прямоугольник 9"/>
          <p:cNvSpPr>
            <a:spLocks noChangeArrowheads="1"/>
          </p:cNvSpPr>
          <p:nvPr/>
        </p:nvSpPr>
        <p:spPr bwMode="auto">
          <a:xfrm>
            <a:off x="7596336" y="1700809"/>
            <a:ext cx="15476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 smtClean="0"/>
              <a:t>млн. </a:t>
            </a:r>
            <a:r>
              <a:rPr lang="ru-RU" sz="1400" b="1" dirty="0"/>
              <a:t>рублей</a:t>
            </a:r>
          </a:p>
        </p:txBody>
      </p:sp>
      <p:grpSp>
        <p:nvGrpSpPr>
          <p:cNvPr id="2" name="Группа 13"/>
          <p:cNvGrpSpPr/>
          <p:nvPr/>
        </p:nvGrpSpPr>
        <p:grpSpPr>
          <a:xfrm>
            <a:off x="714348" y="285728"/>
            <a:ext cx="4680520" cy="7200800"/>
            <a:chOff x="257578" y="1643006"/>
            <a:chExt cx="8208912" cy="4896544"/>
          </a:xfrm>
        </p:grpSpPr>
        <p:graphicFrame>
          <p:nvGraphicFramePr>
            <p:cNvPr id="19" name="Диаграмма 18"/>
            <p:cNvGraphicFramePr/>
            <p:nvPr/>
          </p:nvGraphicFramePr>
          <p:xfrm>
            <a:off x="257578" y="1643006"/>
            <a:ext cx="8208912" cy="48965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0" name="TextBox 29"/>
            <p:cNvSpPr txBox="1"/>
            <p:nvPr/>
          </p:nvSpPr>
          <p:spPr>
            <a:xfrm>
              <a:off x="3162270" y="3699554"/>
              <a:ext cx="2146946" cy="230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latin typeface="Arial" pitchFamily="34" charset="0"/>
                  <a:cs typeface="Arial" pitchFamily="34" charset="0"/>
                </a:rPr>
                <a:t>104,4%</a:t>
              </a:r>
              <a:endParaRPr lang="ru-RU" sz="16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4" name="Picture 2" descr="I:\412\АНЯ\Бюджет для граждан\Зеленая-стрелка2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823559">
            <a:off x="2454059" y="3890700"/>
            <a:ext cx="1117861" cy="466651"/>
          </a:xfrm>
          <a:prstGeom prst="rect">
            <a:avLst/>
          </a:prstGeom>
          <a:noFill/>
        </p:spPr>
      </p:pic>
      <p:sp>
        <p:nvSpPr>
          <p:cNvPr id="21" name="Прямоугольник 11"/>
          <p:cNvSpPr>
            <a:spLocks noChangeArrowheads="1"/>
          </p:cNvSpPr>
          <p:nvPr/>
        </p:nvSpPr>
        <p:spPr bwMode="auto">
          <a:xfrm>
            <a:off x="0" y="6611781"/>
            <a:ext cx="44644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000" i="1" baseline="30000" dirty="0" smtClean="0">
                <a:solidFill>
                  <a:prstClr val="black"/>
                </a:solidFill>
                <a:cs typeface="Arial" charset="0"/>
              </a:rPr>
              <a:t>   *</a:t>
            </a:r>
            <a:r>
              <a:rPr lang="ru-RU" sz="1000" i="1" dirty="0" smtClean="0">
                <a:solidFill>
                  <a:prstClr val="black"/>
                </a:solidFill>
                <a:cs typeface="Arial" charset="0"/>
              </a:rPr>
              <a:t>в сопоставимых условиях 2019 года</a:t>
            </a:r>
            <a:endParaRPr lang="ru-RU" sz="1000" i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5" name="Прямоугольник с двумя вырезанными противолежащими углами 24"/>
          <p:cNvSpPr/>
          <p:nvPr/>
        </p:nvSpPr>
        <p:spPr>
          <a:xfrm>
            <a:off x="5652120" y="2276872"/>
            <a:ext cx="2952328" cy="1512168"/>
          </a:xfrm>
          <a:prstGeom prst="snip2DiagRect">
            <a:avLst>
              <a:gd name="adj1" fmla="val 0"/>
              <a:gd name="adj2" fmla="val 41863"/>
            </a:avLst>
          </a:prstGeom>
          <a:blipFill>
            <a:blip r:embed="rId5" cstate="print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с двумя вырезанными противолежащими углами 25"/>
          <p:cNvSpPr/>
          <p:nvPr/>
        </p:nvSpPr>
        <p:spPr>
          <a:xfrm>
            <a:off x="5796136" y="4149080"/>
            <a:ext cx="2952328" cy="1512168"/>
          </a:xfrm>
          <a:prstGeom prst="snip2DiagRect">
            <a:avLst>
              <a:gd name="adj1" fmla="val 0"/>
              <a:gd name="adj2" fmla="val 41863"/>
            </a:avLst>
          </a:prstGeom>
          <a:blipFill dpi="0" rotWithShape="1">
            <a:blip r:embed="rId6" cstate="print"/>
            <a:srcRect/>
            <a:stretch>
              <a:fillRect l="-2000" t="1000" r="3000" b="-17000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286000" y="214291"/>
            <a:ext cx="664371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142852"/>
            <a:ext cx="5900750" cy="1571636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Дополнительное образование-24,9 млн.рублей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357430"/>
            <a:ext cx="273367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4429132"/>
            <a:ext cx="2786082" cy="197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463" y="144463"/>
            <a:ext cx="27130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" name="Схема 6"/>
          <p:cNvGraphicFramePr/>
          <p:nvPr/>
        </p:nvGraphicFramePr>
        <p:xfrm>
          <a:off x="3714744" y="1397000"/>
          <a:ext cx="5214974" cy="4818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286000" y="285729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5001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иные цели для учреждений дополнительного образования ДЮСШ</a:t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 smtClean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4348" y="714356"/>
            <a:ext cx="8001016" cy="128588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785786" y="714356"/>
            <a:ext cx="800105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-противопожарные мероприятия- 374,8 тыс.рублей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приобретение газового счетчика  МБУ ДО ДЮСШ в сумме -70,1 тыс.рублей;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214554"/>
            <a:ext cx="2930525" cy="333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2143116"/>
            <a:ext cx="2286016" cy="3333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2143116"/>
            <a:ext cx="235745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286000" y="285729"/>
            <a:ext cx="664371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5001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 smtClean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642918"/>
            <a:ext cx="8215330" cy="17145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dirty="0" smtClean="0"/>
              <a:t>-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выборочный капитальный ремонт потолка здания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конно-спортивного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отделения в сумме 206,8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-капитальный ремонт манежа КСО МБУ ДО ДЮСШ в сумме 213,0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-замена дверных и оконных блоков в здании МБУ ДО ДЮСШ в сумме 158,0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тыс.руб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2500306"/>
            <a:ext cx="257176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5" y="2500306"/>
            <a:ext cx="285752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2500306"/>
            <a:ext cx="257176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286000" y="285729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00013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иные цели для учреждений дополнительного образования ДДТ</a:t>
            </a:r>
            <a:endParaRPr lang="ru-RU" sz="2800" b="1" dirty="0" smtClean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313" y="1428736"/>
            <a:ext cx="8429653" cy="121444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000" dirty="0" smtClean="0"/>
              <a:t>-</a:t>
            </a:r>
            <a:r>
              <a:rPr lang="ru-RU" sz="2000" dirty="0" smtClean="0">
                <a:solidFill>
                  <a:srgbClr val="002060"/>
                </a:solidFill>
              </a:rPr>
              <a:t>огнезащитная обработка крыши в сумме 30,0 </a:t>
            </a:r>
            <a:r>
              <a:rPr lang="ru-RU" sz="2000" dirty="0" err="1" smtClean="0">
                <a:solidFill>
                  <a:srgbClr val="002060"/>
                </a:solidFill>
              </a:rPr>
              <a:t>тыс.руб</a:t>
            </a:r>
            <a:r>
              <a:rPr lang="ru-RU" sz="2000" dirty="0" smtClean="0">
                <a:solidFill>
                  <a:srgbClr val="002060"/>
                </a:solidFill>
              </a:rPr>
              <a:t>;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-приобретение оборудования за счет средств Правительства Ростовской области в сумме 200,0 </a:t>
            </a:r>
            <a:r>
              <a:rPr lang="ru-RU" sz="2000" dirty="0" err="1" smtClean="0">
                <a:solidFill>
                  <a:srgbClr val="002060"/>
                </a:solidFill>
              </a:rPr>
              <a:t>тыс.руб</a:t>
            </a:r>
            <a:r>
              <a:rPr lang="ru-RU" sz="2000" dirty="0" smtClean="0">
                <a:solidFill>
                  <a:srgbClr val="002060"/>
                </a:solidFill>
              </a:rPr>
              <a:t>,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000372"/>
            <a:ext cx="4071966" cy="3357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000372"/>
            <a:ext cx="4177915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7143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/>
            </a:r>
            <a:br>
              <a:rPr lang="ru-RU" sz="2800" dirty="0" smtClean="0">
                <a:solidFill>
                  <a:srgbClr val="002060"/>
                </a:solidFill>
              </a:rPr>
            </a:br>
            <a:endParaRPr lang="ru-RU" sz="2800" b="1" dirty="0" smtClean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857232"/>
            <a:ext cx="8429653" cy="10001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Ремонт здания Управления образования Орловского района-152,8 тыс.рублей.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285992"/>
            <a:ext cx="3571900" cy="371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428868"/>
            <a:ext cx="4095741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286000" y="285729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lum bright="24000"/>
          </a:blip>
          <a:srcRect/>
          <a:stretch>
            <a:fillRect/>
          </a:stretch>
        </p:blipFill>
        <p:spPr bwMode="auto">
          <a:xfrm>
            <a:off x="634628" y="714356"/>
            <a:ext cx="8080776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746760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Указов Президента Российской       Федерации в 2019 году</a:t>
            </a:r>
            <a:endParaRPr lang="ru-RU" sz="28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428596" y="1285860"/>
          <a:ext cx="8215370" cy="54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86000" y="285729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428604"/>
            <a:ext cx="8229600" cy="78581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Меры социальной поддержки отдельных категорий граждан Орловского района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рямоугольник с двумя скругленными соседними углами 2"/>
          <p:cNvSpPr/>
          <p:nvPr/>
        </p:nvSpPr>
        <p:spPr>
          <a:xfrm>
            <a:off x="428625" y="1214438"/>
            <a:ext cx="8501063" cy="928687"/>
          </a:xfrm>
          <a:prstGeom prst="round2Same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предоставление мер социальной поддержки детей-сирот и детей оставшихся без попечения родителей, составили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9,2 млн.рублей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071688" y="2214563"/>
            <a:ext cx="2214562" cy="1500187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Выплачено пособий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68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детям-сиротам переданным на воспитание в семью опекунов</a:t>
            </a: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4500563" y="2214563"/>
            <a:ext cx="2000250" cy="1500187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Выплачено пособий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детям-сиротам переданным на воспитание в приемные семьи</a:t>
            </a: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6643688" y="2214563"/>
            <a:ext cx="2214562" cy="1500187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Обеспечено бесплатным проездом на транспорте (кроме такси) 70 сирот</a:t>
            </a: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428596" y="4786322"/>
            <a:ext cx="4357717" cy="2071678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Выплачено </a:t>
            </a:r>
            <a:r>
              <a:rPr lang="ru-RU" dirty="0" smtClean="0">
                <a:solidFill>
                  <a:schemeClr val="tx1"/>
                </a:solidFill>
              </a:rPr>
              <a:t>1089  </a:t>
            </a:r>
            <a:r>
              <a:rPr lang="ru-RU" dirty="0">
                <a:solidFill>
                  <a:schemeClr val="tx1"/>
                </a:solidFill>
              </a:rPr>
              <a:t>компенсаций родительской платы за присмотр и уход за детьми в образовательной организации, реализующей образовательную программу дошкольного образования</a:t>
            </a:r>
          </a:p>
        </p:txBody>
      </p:sp>
      <p:sp>
        <p:nvSpPr>
          <p:cNvPr id="20" name="Прямоугольник с двумя скругленными соседними углами 19"/>
          <p:cNvSpPr/>
          <p:nvPr/>
        </p:nvSpPr>
        <p:spPr>
          <a:xfrm>
            <a:off x="357188" y="3786188"/>
            <a:ext cx="8501062" cy="928687"/>
          </a:xfrm>
          <a:prstGeom prst="round2Same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предоставление мер социальной поддержки родителей детей, посещающие дошкольные образовательные организации  составили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5,3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млн.рублей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gorobzor.ru/content/news/2017/12/bashkiriya_vydelila_100_mln_rubley_na_podderzhku_sirot_v_priemnyh_semyah_image_5a279fbc9a3732.51971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285992"/>
            <a:ext cx="2000265" cy="1623986"/>
          </a:xfrm>
          <a:prstGeom prst="rect">
            <a:avLst/>
          </a:prstGeom>
          <a:noFill/>
        </p:spPr>
      </p:pic>
      <p:pic>
        <p:nvPicPr>
          <p:cNvPr id="3076" name="Picture 4" descr="https://www.lesechos-etudes.fr/media/_uploads_versions/etudes/J1227A_panoralarg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4786322"/>
            <a:ext cx="3571900" cy="1928802"/>
          </a:xfrm>
          <a:prstGeom prst="rect">
            <a:avLst/>
          </a:prstGeom>
          <a:noFill/>
        </p:spPr>
      </p:pic>
      <p:pic>
        <p:nvPicPr>
          <p:cNvPr id="11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286000" y="214291"/>
            <a:ext cx="650084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42844" y="500042"/>
          <a:ext cx="9001156" cy="614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6" y="785794"/>
            <a:ext cx="3987785" cy="157163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B050"/>
                </a:solidFill>
              </a:rPr>
              <a:t>Дополнительное образование детей-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13.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B050"/>
                </a:solidFill>
              </a:rPr>
              <a:t>млн.рублей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38916" name="AutoShape 4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7938" name="AutoShape 2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image_image_20243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357166"/>
            <a:ext cx="3619525" cy="2714644"/>
          </a:xfrm>
          <a:prstGeom prst="rect">
            <a:avLst/>
          </a:prstGeom>
        </p:spPr>
      </p:pic>
      <p:pic>
        <p:nvPicPr>
          <p:cNvPr id="10" name="Рисунок 9" descr="image_image_266427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3357562"/>
            <a:ext cx="3333741" cy="25003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2714620"/>
            <a:ext cx="4662486" cy="317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lum bright="24000"/>
          </a:blip>
          <a:srcRect/>
          <a:stretch>
            <a:fillRect/>
          </a:stretch>
        </p:blipFill>
        <p:spPr bwMode="auto">
          <a:xfrm>
            <a:off x="0" y="571480"/>
            <a:ext cx="9144000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Указов Президента Российской       Федерации в 201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году</a:t>
            </a:r>
            <a:endParaRPr lang="ru-RU" sz="28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Схема 2"/>
          <p:cNvGraphicFramePr/>
          <p:nvPr/>
        </p:nvGraphicFramePr>
        <p:xfrm>
          <a:off x="428596" y="500042"/>
          <a:ext cx="8429684" cy="6215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987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" y="1785925"/>
            <a:ext cx="5072066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764704"/>
            <a:ext cx="91440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/>
                <a:latin typeface="+mj-lt"/>
                <a:cs typeface="+mn-cs"/>
              </a:rPr>
              <a:t>Структура налоговых и неналоговых ДОХОДОВ </a:t>
            </a:r>
          </a:p>
          <a:p>
            <a:pPr algn="ctr">
              <a:defRPr/>
            </a:pP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/>
                <a:latin typeface="+mj-lt"/>
                <a:cs typeface="+mn-cs"/>
              </a:rPr>
              <a:t>БЮДЖЕТА ОРЛОВСКОГО РАЙОНА за 2019 год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467600" y="1556793"/>
            <a:ext cx="1676400" cy="27699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тыс.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рублей</a:t>
            </a:r>
          </a:p>
        </p:txBody>
      </p:sp>
      <p:grpSp>
        <p:nvGrpSpPr>
          <p:cNvPr id="4" name="Группа 30"/>
          <p:cNvGrpSpPr/>
          <p:nvPr/>
        </p:nvGrpSpPr>
        <p:grpSpPr>
          <a:xfrm>
            <a:off x="-1000164" y="1714488"/>
            <a:ext cx="7259698" cy="6395032"/>
            <a:chOff x="-1188640" y="1297608"/>
            <a:chExt cx="7992888" cy="6408712"/>
          </a:xfrm>
        </p:grpSpPr>
        <p:graphicFrame>
          <p:nvGraphicFramePr>
            <p:cNvPr id="7" name="Диаграмма 6"/>
            <p:cNvGraphicFramePr/>
            <p:nvPr/>
          </p:nvGraphicFramePr>
          <p:xfrm>
            <a:off x="-1188640" y="1297608"/>
            <a:ext cx="7992888" cy="64087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6" name="Группа 29"/>
            <p:cNvGrpSpPr/>
            <p:nvPr/>
          </p:nvGrpSpPr>
          <p:grpSpPr>
            <a:xfrm>
              <a:off x="35496" y="2089696"/>
              <a:ext cx="4570036" cy="3489102"/>
              <a:chOff x="35496" y="2089696"/>
              <a:chExt cx="4570036" cy="3489102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3923928" y="3025800"/>
                <a:ext cx="681604" cy="2775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b="1" dirty="0" smtClean="0"/>
                  <a:t>52,1%</a:t>
                </a:r>
                <a:endParaRPr lang="ru-RU" sz="1200" b="1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843808" y="5301206"/>
                <a:ext cx="672285" cy="2775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b="1" dirty="0" smtClean="0"/>
                  <a:t>11,0%</a:t>
                </a:r>
                <a:endParaRPr lang="ru-RU" sz="1200" b="1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79512" y="4609976"/>
                <a:ext cx="681604" cy="2775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b="1" dirty="0" smtClean="0"/>
                  <a:t>12,3%</a:t>
                </a:r>
                <a:endParaRPr lang="ru-RU" sz="1200" b="1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5496" y="3529855"/>
                <a:ext cx="534121" cy="462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b="1" dirty="0" smtClean="0"/>
                  <a:t>17,8%</a:t>
                </a:r>
                <a:endParaRPr lang="ru-RU" sz="1200" b="1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043609" y="2881784"/>
                <a:ext cx="681604" cy="2775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b="1" dirty="0" smtClean="0"/>
                  <a:t>12,6%</a:t>
                </a:r>
                <a:endParaRPr lang="ru-RU" sz="1200" b="1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555776" y="2089696"/>
                <a:ext cx="588064" cy="2775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b="1" dirty="0" smtClean="0"/>
                  <a:t>1,4%</a:t>
                </a:r>
                <a:endParaRPr lang="ru-RU" sz="1200" b="1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123728" y="2377728"/>
                <a:ext cx="588064" cy="2775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b="1" dirty="0" smtClean="0"/>
                  <a:t>0,5%</a:t>
                </a:r>
                <a:endParaRPr lang="ru-RU" sz="1200" b="1" dirty="0"/>
              </a:p>
            </p:txBody>
          </p:sp>
        </p:grpSp>
      </p:grpSp>
      <p:grpSp>
        <p:nvGrpSpPr>
          <p:cNvPr id="9" name="Группа 21"/>
          <p:cNvGrpSpPr/>
          <p:nvPr/>
        </p:nvGrpSpPr>
        <p:grpSpPr>
          <a:xfrm>
            <a:off x="5220072" y="1988840"/>
            <a:ext cx="3923928" cy="3600400"/>
            <a:chOff x="5220072" y="1876661"/>
            <a:chExt cx="3923928" cy="3600400"/>
          </a:xfrm>
        </p:grpSpPr>
        <p:sp>
          <p:nvSpPr>
            <p:cNvPr id="1029" name="Rectangle 5"/>
            <p:cNvSpPr>
              <a:spLocks noChangeArrowheads="1"/>
            </p:cNvSpPr>
            <p:nvPr/>
          </p:nvSpPr>
          <p:spPr bwMode="auto">
            <a:xfrm>
              <a:off x="5508104" y="1876661"/>
              <a:ext cx="3635896" cy="3323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250000"/>
                </a:lnSpc>
                <a:tabLst>
                  <a:tab pos="457200" algn="l"/>
                </a:tabLst>
              </a:pPr>
              <a:r>
                <a:rPr lang="ru-RU" sz="1200" b="1" dirty="0" smtClean="0">
                  <a:latin typeface="Arial" pitchFamily="34" charset="0"/>
                  <a:ea typeface="Calibri" pitchFamily="34" charset="0"/>
                  <a:cs typeface="Arial" pitchFamily="34" charset="0"/>
                </a:rPr>
                <a:t>Налог на доходы физических лиц </a:t>
              </a:r>
              <a:r>
                <a:rPr lang="ru-RU" sz="1200" b="1" dirty="0" smtClean="0">
                  <a:latin typeface="Calibri"/>
                  <a:ea typeface="Calibri" pitchFamily="34" charset="0"/>
                  <a:cs typeface="Arial" pitchFamily="34" charset="0"/>
                </a:rPr>
                <a:t>–</a:t>
              </a:r>
              <a:r>
                <a:rPr lang="ru-RU" sz="1200" b="1" dirty="0" smtClean="0">
                  <a:latin typeface="Arial" pitchFamily="34" charset="0"/>
                  <a:ea typeface="Calibri" pitchFamily="34" charset="0"/>
                  <a:cs typeface="Arial" pitchFamily="34" charset="0"/>
                </a:rPr>
                <a:t> </a:t>
              </a:r>
              <a:r>
                <a:rPr lang="en-US" sz="1200" b="1" dirty="0" smtClean="0">
                  <a:latin typeface="Arial" pitchFamily="34" charset="0"/>
                  <a:ea typeface="Calibri" pitchFamily="34" charset="0"/>
                  <a:cs typeface="Arial" pitchFamily="34" charset="0"/>
                </a:rPr>
                <a:t>110537.3</a:t>
              </a:r>
              <a:endParaRPr lang="ru-RU" sz="1200" b="1" dirty="0" smtClean="0">
                <a:latin typeface="Arial" pitchFamily="34" charset="0"/>
                <a:ea typeface="Calibri" pitchFamily="34" charset="0"/>
                <a:cs typeface="Arial" pitchFamily="34" charset="0"/>
              </a:endParaRPr>
            </a:p>
            <a:p>
              <a:pPr eaLnBrk="0" hangingPunct="0">
                <a:lnSpc>
                  <a:spcPct val="250000"/>
                </a:lnSpc>
                <a:tabLst>
                  <a:tab pos="457200" algn="l"/>
                </a:tabLst>
              </a:pPr>
              <a:r>
                <a:rPr lang="ru-RU" sz="1200" b="1" dirty="0" smtClean="0">
                  <a:latin typeface="Arial" pitchFamily="34" charset="0"/>
                  <a:ea typeface="Calibri" pitchFamily="34" charset="0"/>
                  <a:cs typeface="Arial" pitchFamily="34" charset="0"/>
                </a:rPr>
                <a:t>Акцизы– </a:t>
              </a:r>
              <a:r>
                <a:rPr lang="en-US" sz="1200" b="1" dirty="0" smtClean="0">
                  <a:latin typeface="Arial" pitchFamily="34" charset="0"/>
                  <a:ea typeface="Calibri" pitchFamily="34" charset="0"/>
                  <a:cs typeface="Arial" pitchFamily="34" charset="0"/>
                </a:rPr>
                <a:t>25682.9</a:t>
              </a:r>
              <a:endParaRPr lang="ru-RU" sz="1200" b="1" dirty="0" smtClean="0"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2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>
                  <a:tab pos="457200" algn="l"/>
                </a:tabLst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Единый налог на вмененный</a:t>
              </a:r>
              <a:r>
                <a:rPr kumimoji="0" lang="ru-RU" sz="12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 доход</a:t>
              </a: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 – </a:t>
              </a: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11071.8</a:t>
              </a: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2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>
                  <a:tab pos="457200" algn="l"/>
                </a:tabLst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Единый </a:t>
              </a:r>
              <a:r>
                <a:rPr kumimoji="0" lang="ru-RU" sz="12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сельскохоз</a:t>
              </a: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. налог</a:t>
              </a: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ea typeface="Calibri" pitchFamily="34" charset="0"/>
                  <a:cs typeface="Arial" pitchFamily="34" charset="0"/>
                </a:rPr>
                <a:t>–</a:t>
              </a: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 </a:t>
              </a: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37753.0</a:t>
              </a: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2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>
                  <a:tab pos="457200" algn="l"/>
                </a:tabLst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Патентная</a:t>
              </a:r>
              <a:r>
                <a:rPr kumimoji="0" lang="ru-RU" sz="12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 система</a:t>
              </a: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– </a:t>
              </a: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231.7</a:t>
              </a: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endParaRPr>
            </a:p>
            <a:p>
              <a:pPr eaLnBrk="0" hangingPunct="0">
                <a:lnSpc>
                  <a:spcPct val="250000"/>
                </a:lnSpc>
                <a:tabLst>
                  <a:tab pos="457200" algn="l"/>
                </a:tabLst>
              </a:pPr>
              <a:r>
                <a:rPr lang="ru-RU" sz="1200" b="1" dirty="0" smtClean="0">
                  <a:latin typeface="Arial" pitchFamily="34" charset="0"/>
                  <a:cs typeface="Arial" pitchFamily="34" charset="0"/>
                </a:rPr>
                <a:t>Иные налоговые доходы– </a:t>
              </a:r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7480.6</a:t>
              </a:r>
              <a:endParaRPr lang="ru-RU" sz="1200" b="1" dirty="0" smtClean="0"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2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>
                  <a:tab pos="457200" algn="l"/>
                </a:tabLst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Неналоговые доходы– </a:t>
              </a: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22605.1</a:t>
              </a: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endParaRPr>
            </a:p>
          </p:txBody>
        </p:sp>
        <p:grpSp>
          <p:nvGrpSpPr>
            <p:cNvPr id="10" name="Группа 20"/>
            <p:cNvGrpSpPr/>
            <p:nvPr/>
          </p:nvGrpSpPr>
          <p:grpSpPr>
            <a:xfrm>
              <a:off x="5220072" y="2132856"/>
              <a:ext cx="235663" cy="3344205"/>
              <a:chOff x="5220072" y="2132856"/>
              <a:chExt cx="235663" cy="3344205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220072" y="2132856"/>
                <a:ext cx="235663" cy="2160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220072" y="2564904"/>
                <a:ext cx="235663" cy="2160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pic>
            <p:nvPicPr>
              <p:cNvPr id="1032" name="Picture 8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220072" y="3501008"/>
                <a:ext cx="235663" cy="2160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pic>
            <p:nvPicPr>
              <p:cNvPr id="1033" name="Picture 9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5220072" y="4437112"/>
                <a:ext cx="235663" cy="2160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pic>
            <p:nvPicPr>
              <p:cNvPr id="1034" name="Picture 10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220072" y="4005064"/>
                <a:ext cx="235663" cy="2160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pic>
            <p:nvPicPr>
              <p:cNvPr id="1036" name="Picture 1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220072" y="5261037"/>
                <a:ext cx="235663" cy="2160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pic>
            <p:nvPicPr>
              <p:cNvPr id="1037" name="Picture 13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5220072" y="3068960"/>
                <a:ext cx="235663" cy="2160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pic>
            <p:nvPicPr>
              <p:cNvPr id="1039" name="Picture 15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5220072" y="4828989"/>
                <a:ext cx="235663" cy="2160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</p:grpSp>
      </p:grpSp>
      <p:sp>
        <p:nvSpPr>
          <p:cNvPr id="35" name="TextBox 34"/>
          <p:cNvSpPr txBox="1"/>
          <p:nvPr/>
        </p:nvSpPr>
        <p:spPr>
          <a:xfrm>
            <a:off x="2123730" y="3068962"/>
            <a:ext cx="534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2,7%</a:t>
            </a:r>
            <a:endParaRPr lang="ru-RU" sz="1200" b="1" dirty="0"/>
          </a:p>
        </p:txBody>
      </p:sp>
      <p:pic>
        <p:nvPicPr>
          <p:cNvPr id="31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sp>
        <p:nvSpPr>
          <p:cNvPr id="32" name="Прямоугольник 31"/>
          <p:cNvSpPr/>
          <p:nvPr/>
        </p:nvSpPr>
        <p:spPr>
          <a:xfrm>
            <a:off x="2286000" y="214291"/>
            <a:ext cx="67151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642918"/>
            <a:ext cx="8183880" cy="178595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/>
              <a:t>Приобретение беспроводных микрофонов 99,8  тыс.рублей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571744"/>
            <a:ext cx="6929486" cy="3601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71480"/>
            <a:ext cx="8183880" cy="128588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Текущий ремонт кровли здания ДШИ-208,2 тыс.рублей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143116"/>
            <a:ext cx="428628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214554"/>
            <a:ext cx="3373775" cy="4550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86000" y="285729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1934" y="571480"/>
            <a:ext cx="4614866" cy="107157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Мероприятия по работе с молодежью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4071934" y="1397000"/>
          <a:ext cx="4857784" cy="4818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 descr="DSCN67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388" y="4786322"/>
            <a:ext cx="2500330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3429000"/>
            <a:ext cx="3500462" cy="294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D:\Мои документы\ПУБЛИЧНЫЕ СЛУШАНЬЯ\июль 2020\фото\УО\ДДТ\ДДТ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596" y="285728"/>
            <a:ext cx="3357554" cy="2519740"/>
          </a:xfrm>
          <a:prstGeom prst="rect">
            <a:avLst/>
          </a:prstGeom>
          <a:noFill/>
        </p:spPr>
      </p:pic>
      <p:pic>
        <p:nvPicPr>
          <p:cNvPr id="7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На развитие отрасли «Культура»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-45,2 млн.рублей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785786" y="1714488"/>
          <a:ext cx="7715304" cy="4214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286000" y="214291"/>
            <a:ext cx="664371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571472" y="4214818"/>
            <a:ext cx="2143140" cy="192882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236,2 тыс.рублей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786182" y="4214818"/>
            <a:ext cx="2143140" cy="20002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342,1 тыс.рублей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500034" y="2428868"/>
            <a:ext cx="2643206" cy="1714512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комплектование книжных фондов муниципальных библиотек(из всех источников)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3500430" y="2357430"/>
            <a:ext cx="2857520" cy="1714512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Приобретены музыкальные системы для РДК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6572264" y="2428868"/>
            <a:ext cx="2428892" cy="1643074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Приобретены компьютеры для МЦБ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715140" y="4286256"/>
            <a:ext cx="2143140" cy="200026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291,8 тыс.рублей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19" y="714356"/>
            <a:ext cx="2786083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991" name="AutoShape 7" descr="Картинки по запросу музыкальной аппаратуры и звукового оборудова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571480"/>
            <a:ext cx="2500330" cy="17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 descr="C:\Users\user\Pictures\20020\unnamed_1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56" y="714356"/>
            <a:ext cx="2714644" cy="1714512"/>
          </a:xfrm>
          <a:prstGeom prst="rect">
            <a:avLst/>
          </a:prstGeom>
          <a:noFill/>
        </p:spPr>
      </p:pic>
      <p:pic>
        <p:nvPicPr>
          <p:cNvPr id="13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642918"/>
            <a:ext cx="8183880" cy="92869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Государственная поддержка лучших сельских учреждений культуры (работников культуры)</a:t>
            </a:r>
            <a:endParaRPr lang="ru-RU" sz="2800" dirty="0">
              <a:solidFill>
                <a:srgbClr val="002060"/>
              </a:solidFill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3214678" y="1785902"/>
          <a:ext cx="5429288" cy="5072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 descr="D:\Мои документы\ПУБЛИЧНЫЕ СЛУШАНЬЯ\24.04.2019\фото\фото Катя\фото культура\воспетая степ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2000240"/>
            <a:ext cx="2643206" cy="3419438"/>
          </a:xfrm>
          <a:prstGeom prst="rect">
            <a:avLst/>
          </a:prstGeom>
          <a:noFill/>
        </p:spPr>
      </p:pic>
      <p:pic>
        <p:nvPicPr>
          <p:cNvPr id="5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8596" y="714356"/>
            <a:ext cx="8358246" cy="27860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Местный бюджет -44038,4  тыс.рублей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финансовое обеспечение деятельности учреждений культуры Орловского района – 19 410,6 тыс. рублей;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-повышение оплаты труда работникам муниципальных учреждений культуры– 14235,9  тыс. рублей;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-комплектование книжных фондов муниципальных библиоте-505,6 тыс.рублей.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3714752"/>
            <a:ext cx="3822179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 descr="D:\Мои документы\ПУБЛИЧНЫЕ СЛУШАНЬЯ\24.04.2019\фото\фото Катя\фото культура\маслениц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571876"/>
            <a:ext cx="4206876" cy="2797967"/>
          </a:xfrm>
          <a:prstGeom prst="rect">
            <a:avLst/>
          </a:prstGeom>
          <a:noFill/>
        </p:spPr>
      </p:pic>
      <p:pic>
        <p:nvPicPr>
          <p:cNvPr id="11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Блок-схема: альтернативный процесс 10"/>
          <p:cNvSpPr/>
          <p:nvPr/>
        </p:nvSpPr>
        <p:spPr>
          <a:xfrm>
            <a:off x="214282" y="857232"/>
            <a:ext cx="4143404" cy="1428760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Приобретение ограждений (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фан-барьеров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)-123,8 тыс.рублей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91" name="AutoShape 7" descr="Картинки по запросу музыкальной аппаратуры и звукового оборудова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929190" y="714356"/>
            <a:ext cx="3786214" cy="157163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Приобретение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сплит-систем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для МБУК «Орловская МЦБ»-161,0 тыс.рублей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Pictures\20020\fb_light_si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643182"/>
            <a:ext cx="3905237" cy="3786214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2571744"/>
            <a:ext cx="3500462" cy="392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Блок-схема: альтернативный процесс 10"/>
          <p:cNvSpPr/>
          <p:nvPr/>
        </p:nvSpPr>
        <p:spPr>
          <a:xfrm>
            <a:off x="214282" y="642918"/>
            <a:ext cx="4143404" cy="1643074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разработка специальных технических условий (СТУ)  для продолжения работ по реконструкции Орловского РДК – 1 341,4 тыс. рублей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91" name="AutoShape 7" descr="Картинки по запросу музыкальной аппаратуры и звукового оборудова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86314" y="714356"/>
            <a:ext cx="4071966" cy="157163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проведение дополнительных видов работ, выявленных в ходе реконструкции РДК </a:t>
            </a:r>
            <a:r>
              <a:rPr lang="ru-RU" sz="2000" dirty="0" smtClean="0"/>
              <a:t>(археологические изыскания)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-198,9 тыс.рублей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user\Pictures\20020\33_14662545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2571744"/>
            <a:ext cx="6524639" cy="3670109"/>
          </a:xfrm>
          <a:prstGeom prst="rect">
            <a:avLst/>
          </a:prstGeom>
          <a:noFill/>
        </p:spPr>
      </p:pic>
      <p:pic>
        <p:nvPicPr>
          <p:cNvPr id="6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1" name="AutoShape 7" descr="Картинки по запросу музыкальной аппаратуры и звукового оборудова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85786" y="642918"/>
            <a:ext cx="8072494" cy="13573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Проведение выборочного капитального ремонта здания МБУК «Орловская МЦБ» (ремонт лестничной клетки, коридора, замена дверей) – 399,0 тыс. рублей;</a:t>
            </a: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2071678"/>
            <a:ext cx="2857520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2071678"/>
            <a:ext cx="3286148" cy="45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75" y="2071688"/>
            <a:ext cx="28575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500175"/>
            <a:ext cx="2786063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Скругленный прямоугольник 2"/>
          <p:cNvSpPr>
            <a:spLocks noGrp="1" noChangeArrowheads="1"/>
          </p:cNvSpPr>
          <p:nvPr>
            <p:ph idx="1"/>
          </p:nvPr>
        </p:nvSpPr>
        <p:spPr>
          <a:xfrm>
            <a:off x="9001127" y="4643439"/>
            <a:ext cx="142875" cy="3571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round/>
          </a:ln>
        </p:spPr>
        <p:txBody>
          <a:bodyPr>
            <a:normAutofit fontScale="92500" lnSpcReduction="20000"/>
          </a:bodyPr>
          <a:lstStyle/>
          <a:p>
            <a:pPr marL="365760" indent="-256032"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2000" b="1" dirty="0" smtClean="0"/>
              <a:t>.</a:t>
            </a:r>
          </a:p>
        </p:txBody>
      </p:sp>
      <p:sp>
        <p:nvSpPr>
          <p:cNvPr id="19460" name="Rectangle 2"/>
          <p:cNvSpPr>
            <a:spLocks noGrp="1"/>
          </p:cNvSpPr>
          <p:nvPr>
            <p:ph type="title"/>
          </p:nvPr>
        </p:nvSpPr>
        <p:spPr>
          <a:xfrm>
            <a:off x="457200" y="642917"/>
            <a:ext cx="8229600" cy="857256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7030A0"/>
                </a:solidFill>
              </a:rPr>
              <a:t/>
            </a:r>
            <a:br>
              <a:rPr lang="ru-RU" sz="3200" b="1" dirty="0" smtClean="0">
                <a:solidFill>
                  <a:srgbClr val="7030A0"/>
                </a:solidFill>
              </a:rPr>
            </a:br>
            <a:r>
              <a:rPr lang="ru-RU" sz="3200" b="1" dirty="0" smtClean="0">
                <a:solidFill>
                  <a:srgbClr val="7030A0"/>
                </a:solidFill>
              </a:rPr>
              <a:t>КРУПНЕЙШИЕ НАЛОГОПЛАТЕЛЬЩИКИ ОРЛОВСКОГО РАЙОНА</a:t>
            </a:r>
            <a:r>
              <a:rPr lang="ru-RU" sz="3200" dirty="0" smtClean="0">
                <a:solidFill>
                  <a:schemeClr val="accent2"/>
                </a:solidFill>
              </a:rPr>
              <a:t/>
            </a:r>
            <a:br>
              <a:rPr lang="ru-RU" sz="3200" dirty="0" smtClean="0">
                <a:solidFill>
                  <a:schemeClr val="accent2"/>
                </a:solidFill>
              </a:rPr>
            </a:br>
            <a:endParaRPr lang="ru-RU" sz="3200" dirty="0" smtClean="0">
              <a:solidFill>
                <a:schemeClr val="accent2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57500" y="1500175"/>
            <a:ext cx="5072063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</a:rPr>
              <a:t>ОАО «Корммаш»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643190" y="3857626"/>
            <a:ext cx="6143625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</a:rPr>
              <a:t>ОАО «Хлебокомбинат»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5752" y="5429251"/>
            <a:ext cx="7358063" cy="57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</a:rPr>
              <a:t>ЗАО «Орловская мельница»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4313" y="2643190"/>
            <a:ext cx="5429250" cy="9286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</a:rPr>
              <a:t>ОАО «Молочный </a:t>
            </a:r>
            <a:r>
              <a:rPr lang="ru-RU" sz="2400" b="1" dirty="0">
                <a:solidFill>
                  <a:schemeClr val="tx1"/>
                </a:solidFill>
              </a:rPr>
              <a:t>завод»Орловский</a:t>
            </a:r>
          </a:p>
        </p:txBody>
      </p:sp>
      <p:pic>
        <p:nvPicPr>
          <p:cNvPr id="23562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3786189"/>
            <a:ext cx="322897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38" y="4572001"/>
            <a:ext cx="2214562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286000" y="214291"/>
            <a:ext cx="664371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1" name="AutoShape 7" descr="Картинки по запросу музыкальной аппаратуры и звукового оборудова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85786" y="714356"/>
            <a:ext cx="8072494" cy="107157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Изготовление и установка 3-х монументов для «Аллеи Славы Героев Орловского района» - 1 253,0 тыс. рублей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785926"/>
            <a:ext cx="6715172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785926"/>
            <a:ext cx="221457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1928802"/>
            <a:ext cx="2998776" cy="4238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2428868"/>
            <a:ext cx="2250297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286000" y="285729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1" name="AutoShape 7" descr="Картинки по запросу музыкальной аппаратуры и звукового оборудова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14348" y="714356"/>
            <a:ext cx="8072494" cy="12858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Монтаж системы видеонаблюдения в здании МБУК «Орловская МЦБ» - 118,8 тыс. рублей;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2000240"/>
            <a:ext cx="2863812" cy="442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1928802"/>
            <a:ext cx="1944697" cy="420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2000240"/>
            <a:ext cx="2214578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9058" y="642918"/>
            <a:ext cx="4773603" cy="150019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00B050"/>
                </a:solidFill>
              </a:rPr>
              <a:t>Расходы на мероприятия в сфере культуры-1419,5 тыс.рублей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38916" name="AutoShape 4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7938" name="AutoShape 2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 descr="Изображение 1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16" y="2214554"/>
            <a:ext cx="5357850" cy="192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357562"/>
            <a:ext cx="371477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500042"/>
            <a:ext cx="324707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7620" y="3500438"/>
            <a:ext cx="471490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286000" y="214291"/>
            <a:ext cx="664371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1069848"/>
          </a:xfrm>
        </p:spPr>
        <p:txBody>
          <a:bodyPr/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Указов Президента Российской Федерации в 2019 году</a:t>
            </a:r>
            <a:endParaRPr lang="ru-RU" sz="2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285720" y="1285860"/>
          <a:ext cx="8715436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142852"/>
            <a:ext cx="5900750" cy="1571636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Физическая культура и спорт 1425,2 тыс.рублей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2714611" cy="2225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2428868"/>
            <a:ext cx="5050348" cy="378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71744"/>
            <a:ext cx="3701009" cy="2078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4786322"/>
            <a:ext cx="3214710" cy="1685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928794" y="214291"/>
            <a:ext cx="692948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142852"/>
            <a:ext cx="5900750" cy="16430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200" dirty="0" smtClean="0">
                <a:solidFill>
                  <a:srgbClr val="002060"/>
                </a:solidFill>
              </a:rPr>
              <a:t>Всероссийский физкультурно-спортивного комплекс «Готов к труду и обороне» (ГТО) 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-243,8 тыс.рублей</a:t>
            </a:r>
            <a:endParaRPr lang="ru-RU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214554"/>
            <a:ext cx="7229340" cy="3695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 descr="http://selchanka.com/wp-content/uploads/2018/10/TSifrovoe-televid-2-696x49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1" y="357166"/>
            <a:ext cx="2071701" cy="1785950"/>
          </a:xfrm>
          <a:prstGeom prst="rect">
            <a:avLst/>
          </a:prstGeom>
          <a:noFill/>
        </p:spPr>
      </p:pic>
      <p:pic>
        <p:nvPicPr>
          <p:cNvPr id="5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86000" y="142853"/>
            <a:ext cx="6572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9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71472" y="2428868"/>
            <a:ext cx="3643338" cy="28575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Муниципальная программа Орловского района «Социальная поддержка граждан»</a:t>
            </a:r>
            <a:endParaRPr lang="ru-RU" sz="2400" b="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786314" y="2357430"/>
            <a:ext cx="3857652" cy="30003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Муниципальная программа Орловского района «Доступная среда»</a:t>
            </a:r>
            <a:endParaRPr lang="ru-RU" sz="2400" b="1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285720" y="357166"/>
            <a:ext cx="8286808" cy="2643206"/>
          </a:xfrm>
          <a:prstGeom prst="rightArrow">
            <a:avLst>
              <a:gd name="adj1" fmla="val 50000"/>
              <a:gd name="adj2" fmla="val 4667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Разработчик и ответственный исполнитель -Управление </a:t>
            </a:r>
            <a:r>
              <a:rPr lang="en-US" sz="2800" b="1" dirty="0" smtClean="0"/>
              <a:t>c</a:t>
            </a:r>
            <a:r>
              <a:rPr lang="ru-RU" sz="2800" b="1" dirty="0" err="1" smtClean="0"/>
              <a:t>оциальной</a:t>
            </a:r>
            <a:r>
              <a:rPr lang="ru-RU" sz="2800" b="1" dirty="0" smtClean="0"/>
              <a:t>  защиты населения</a:t>
            </a:r>
            <a:endParaRPr lang="ru-RU" sz="2800" b="1" dirty="0"/>
          </a:p>
        </p:txBody>
      </p:sp>
      <p:sp>
        <p:nvSpPr>
          <p:cNvPr id="7" name="Двойная стрелка влево/вправо 6"/>
          <p:cNvSpPr/>
          <p:nvPr/>
        </p:nvSpPr>
        <p:spPr>
          <a:xfrm>
            <a:off x="500034" y="5143512"/>
            <a:ext cx="8215370" cy="1428760"/>
          </a:xfrm>
          <a:prstGeom prst="left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ВСЕГО 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283639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,7 тыс.рублей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571472" y="714356"/>
            <a:ext cx="8358246" cy="7143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исполнительно-распорядительные функции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всего 12619,6  тыс.рублей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6544114" y="4143380"/>
          <a:ext cx="242464" cy="487680"/>
        </p:xfrm>
        <a:graphic>
          <a:graphicData uri="http://schemas.openxmlformats.org/drawingml/2006/table">
            <a:tbl>
              <a:tblPr/>
              <a:tblGrid>
                <a:gridCol w="121232"/>
                <a:gridCol w="121232"/>
              </a:tblGrid>
              <a:tr h="271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1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428596" y="3714751"/>
          <a:ext cx="325120" cy="2214579"/>
        </p:xfrm>
        <a:graphic>
          <a:graphicData uri="http://schemas.openxmlformats.org/drawingml/2006/table">
            <a:tbl>
              <a:tblPr/>
              <a:tblGrid>
                <a:gridCol w="162560"/>
                <a:gridCol w="162560"/>
              </a:tblGrid>
              <a:tr h="4823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20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55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646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8" name="Схема 17"/>
          <p:cNvGraphicFramePr/>
          <p:nvPr/>
        </p:nvGraphicFramePr>
        <p:xfrm>
          <a:off x="642910" y="1397000"/>
          <a:ext cx="8001056" cy="4960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4786322"/>
            <a:ext cx="2786082" cy="192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4429132"/>
            <a:ext cx="3071834" cy="226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571472" y="571480"/>
            <a:ext cx="3714776" cy="107157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Реконструкция узла учета газа-178,3 тыс.рублей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929190" y="571480"/>
            <a:ext cx="3643338" cy="107157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Приобретен автомобиль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LADA LARGUS-700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,0 тыс.рублей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3" y="2071678"/>
            <a:ext cx="3500461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 descr="D:\Мои документы\ПУБЛИЧНЫЕ СЛУШАНЬЯ\июль 2020\фото\УСЗН\i0SAX2YM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2071678"/>
            <a:ext cx="4143404" cy="3929089"/>
          </a:xfrm>
          <a:prstGeom prst="rect">
            <a:avLst/>
          </a:prstGeom>
          <a:noFill/>
        </p:spPr>
      </p:pic>
      <p:pic>
        <p:nvPicPr>
          <p:cNvPr id="6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286000" y="285729"/>
            <a:ext cx="664371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571472" y="714356"/>
            <a:ext cx="8358246" cy="7143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исполнительно-распорядительные функции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 счет областных субвенций 10797,8 тыс.рублей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6544114" y="4143380"/>
          <a:ext cx="242464" cy="487680"/>
        </p:xfrm>
        <a:graphic>
          <a:graphicData uri="http://schemas.openxmlformats.org/drawingml/2006/table">
            <a:tbl>
              <a:tblPr/>
              <a:tblGrid>
                <a:gridCol w="121232"/>
                <a:gridCol w="121232"/>
              </a:tblGrid>
              <a:tr h="271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1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428596" y="3714751"/>
          <a:ext cx="325120" cy="2214579"/>
        </p:xfrm>
        <a:graphic>
          <a:graphicData uri="http://schemas.openxmlformats.org/drawingml/2006/table">
            <a:tbl>
              <a:tblPr/>
              <a:tblGrid>
                <a:gridCol w="162560"/>
                <a:gridCol w="162560"/>
              </a:tblGrid>
              <a:tr h="4823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20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55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646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500034" y="1428736"/>
          <a:ext cx="6215106" cy="4960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4643446"/>
            <a:ext cx="3214678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84" y="2071678"/>
            <a:ext cx="3074081" cy="2305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286000" y="214291"/>
            <a:ext cx="664371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41942"/>
            <a:ext cx="9144000" cy="132343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/>
                </a:solidFill>
                <a:ea typeface="+mn-ea"/>
                <a:cs typeface="+mn-cs"/>
              </a:rPr>
              <a:t>РЕАЛИЗАЦИЯ ПЛАНА МЕРОПРИЯТИЙ («дорожной карты») ПО УВЕЛИЧЕНИЮ ПОСТУПЛЕНИЙ НАЛОГОВЫХ И НЕНАЛОГОВЫХ ДОХОДОВ </a:t>
            </a:r>
            <a:b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/>
                </a:solidFill>
                <a:ea typeface="+mn-ea"/>
                <a:cs typeface="+mn-cs"/>
              </a:rPr>
            </a:b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/>
                </a:solidFill>
                <a:ea typeface="+mn-ea"/>
                <a:cs typeface="+mn-cs"/>
              </a:rPr>
              <a:t>КОНСОЛИДИРОВАННОГО БЮДЖЕТА ОРЛОВСКОГО РАЙОНА</a:t>
            </a:r>
            <a:b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/>
                </a:solidFill>
                <a:ea typeface="+mn-ea"/>
                <a:cs typeface="+mn-cs"/>
              </a:rPr>
            </a:b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a typeface="+mn-ea"/>
                <a:cs typeface="+mn-cs"/>
              </a:rPr>
              <a:t>НА 2017-2019 ГОДЫ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.</a:t>
            </a:r>
            <a:endParaRPr lang="ru-RU" dirty="0"/>
          </a:p>
        </p:txBody>
      </p:sp>
      <p:grpSp>
        <p:nvGrpSpPr>
          <p:cNvPr id="3" name="Группа 54"/>
          <p:cNvGrpSpPr/>
          <p:nvPr/>
        </p:nvGrpSpPr>
        <p:grpSpPr>
          <a:xfrm>
            <a:off x="179512" y="2132857"/>
            <a:ext cx="6696744" cy="2224839"/>
            <a:chOff x="251520" y="4293096"/>
            <a:chExt cx="6696744" cy="2224838"/>
          </a:xfrm>
        </p:grpSpPr>
        <p:grpSp>
          <p:nvGrpSpPr>
            <p:cNvPr id="4" name="Группа 28"/>
            <p:cNvGrpSpPr/>
            <p:nvPr/>
          </p:nvGrpSpPr>
          <p:grpSpPr>
            <a:xfrm>
              <a:off x="971600" y="5085184"/>
              <a:ext cx="5976664" cy="1432750"/>
              <a:chOff x="971600" y="4941168"/>
              <a:chExt cx="5976664" cy="1432750"/>
            </a:xfrm>
          </p:grpSpPr>
          <p:grpSp>
            <p:nvGrpSpPr>
              <p:cNvPr id="5" name="Группа 26"/>
              <p:cNvGrpSpPr/>
              <p:nvPr/>
            </p:nvGrpSpPr>
            <p:grpSpPr>
              <a:xfrm>
                <a:off x="971600" y="4941168"/>
                <a:ext cx="5976664" cy="792088"/>
                <a:chOff x="899592" y="5517232"/>
                <a:chExt cx="5976664" cy="792088"/>
              </a:xfrm>
            </p:grpSpPr>
            <p:sp>
              <p:nvSpPr>
                <p:cNvPr id="20" name="Скругленный прямоугольник 19"/>
                <p:cNvSpPr/>
                <p:nvPr/>
              </p:nvSpPr>
              <p:spPr>
                <a:xfrm>
                  <a:off x="899592" y="5517232"/>
                  <a:ext cx="5976664" cy="361180"/>
                </a:xfrm>
                <a:prstGeom prst="roundRect">
                  <a:avLst/>
                </a:prstGeom>
                <a:solidFill>
                  <a:schemeClr val="bg1"/>
                </a:solidFill>
                <a:ln w="41275"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lvl="0" algn="ctr">
                    <a:spcAft>
                      <a:spcPts val="600"/>
                    </a:spcAft>
                  </a:pPr>
                  <a:r>
                    <a:rPr lang="ru-RU" sz="1200" b="1" dirty="0" smtClean="0">
                      <a:latin typeface="Arial" pitchFamily="34" charset="0"/>
                      <a:cs typeface="Arial" pitchFamily="34" charset="0"/>
                    </a:rPr>
                    <a:t>созданы благоприятные условия для привлечения инвестиций в экономику Орловского района </a:t>
                  </a:r>
                  <a:endParaRPr lang="ru-RU" sz="1050" dirty="0" smtClean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5" name="Скругленный прямоугольник 24"/>
                <p:cNvSpPr/>
                <p:nvPr/>
              </p:nvSpPr>
              <p:spPr>
                <a:xfrm>
                  <a:off x="899592" y="5877272"/>
                  <a:ext cx="5976664" cy="432048"/>
                </a:xfrm>
                <a:prstGeom prst="roundRect">
                  <a:avLst/>
                </a:prstGeom>
                <a:solidFill>
                  <a:schemeClr val="bg1"/>
                </a:solidFill>
                <a:ln w="41275"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lvl="0" algn="ctr">
                    <a:spcAft>
                      <a:spcPts val="0"/>
                    </a:spcAft>
                  </a:pPr>
                  <a:r>
                    <a:rPr lang="ru-RU" sz="1200" b="1" dirty="0" smtClean="0">
                      <a:latin typeface="Arial" pitchFamily="34" charset="0"/>
                      <a:cs typeface="Arial" pitchFamily="34" charset="0"/>
                    </a:rPr>
                    <a:t>проведены мероприятия по легализации теневой занятости</a:t>
                  </a:r>
                  <a:endParaRPr lang="ru-RU" sz="1050" dirty="0" smtClean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28" name="Скругленный прямоугольник 27"/>
              <p:cNvSpPr/>
              <p:nvPr/>
            </p:nvSpPr>
            <p:spPr>
              <a:xfrm>
                <a:off x="971600" y="5730976"/>
                <a:ext cx="5976664" cy="642942"/>
              </a:xfrm>
              <a:prstGeom prst="roundRect">
                <a:avLst/>
              </a:prstGeom>
              <a:solidFill>
                <a:schemeClr val="bg1"/>
              </a:solidFill>
              <a:ln w="412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spcAft>
                    <a:spcPts val="0"/>
                  </a:spcAft>
                </a:pPr>
                <a:r>
                  <a:rPr lang="ru-RU" sz="1200" b="1" dirty="0" smtClean="0">
                    <a:latin typeface="Arial" pitchFamily="34" charset="0"/>
                    <a:cs typeface="Arial" pitchFamily="34" charset="0"/>
                  </a:rPr>
                  <a:t>организована работа по переходу на исчисление </a:t>
                </a:r>
              </a:p>
              <a:p>
                <a:pPr lvl="0" algn="ctr">
                  <a:spcAft>
                    <a:spcPts val="0"/>
                  </a:spcAft>
                </a:pPr>
                <a:r>
                  <a:rPr lang="ru-RU" sz="1200" b="1" dirty="0" smtClean="0">
                    <a:latin typeface="Arial" pitchFamily="34" charset="0"/>
                    <a:cs typeface="Arial" pitchFamily="34" charset="0"/>
                  </a:rPr>
                  <a:t>налога на имущество физических лиц от кадастровой стоимости</a:t>
                </a:r>
                <a:endParaRPr lang="ru-RU" sz="1050" dirty="0" smtClean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6" name="Группа 32"/>
            <p:cNvGrpSpPr/>
            <p:nvPr/>
          </p:nvGrpSpPr>
          <p:grpSpPr>
            <a:xfrm>
              <a:off x="251520" y="4293096"/>
              <a:ext cx="6696744" cy="360040"/>
              <a:chOff x="251520" y="4293096"/>
              <a:chExt cx="6696744" cy="360040"/>
            </a:xfrm>
          </p:grpSpPr>
          <p:sp>
            <p:nvSpPr>
              <p:cNvPr id="19" name="Скругленный прямоугольник 18"/>
              <p:cNvSpPr/>
              <p:nvPr/>
            </p:nvSpPr>
            <p:spPr>
              <a:xfrm>
                <a:off x="467544" y="4293096"/>
                <a:ext cx="6480720" cy="360040"/>
              </a:xfrm>
              <a:prstGeom prst="roundRect">
                <a:avLst/>
              </a:prstGeom>
              <a:solidFill>
                <a:srgbClr val="B6F8BE"/>
              </a:solidFill>
              <a:ln w="412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spcAft>
                    <a:spcPts val="600"/>
                  </a:spcAft>
                </a:pPr>
                <a:r>
                  <a:rPr lang="ru-RU" sz="1400" b="1" dirty="0" smtClean="0">
                    <a:latin typeface="Arial" pitchFamily="34" charset="0"/>
                    <a:cs typeface="Arial" pitchFamily="34" charset="0"/>
                  </a:rPr>
                  <a:t>Совершенствование налогового законодательства</a:t>
                </a:r>
                <a:endParaRPr lang="ru-RU" sz="1100" dirty="0" smtClean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" name="Ромб 35"/>
              <p:cNvSpPr/>
              <p:nvPr/>
            </p:nvSpPr>
            <p:spPr>
              <a:xfrm>
                <a:off x="251520" y="4293096"/>
                <a:ext cx="432048" cy="360040"/>
              </a:xfrm>
              <a:prstGeom prst="diamond">
                <a:avLst/>
              </a:prstGeom>
              <a:solidFill>
                <a:srgbClr val="B6F8BE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1" name="Группа 56"/>
          <p:cNvGrpSpPr/>
          <p:nvPr/>
        </p:nvGrpSpPr>
        <p:grpSpPr>
          <a:xfrm>
            <a:off x="285722" y="5030416"/>
            <a:ext cx="8858281" cy="1577853"/>
            <a:chOff x="786356" y="2132856"/>
            <a:chExt cx="8286653" cy="1870252"/>
          </a:xfrm>
        </p:grpSpPr>
        <p:grpSp>
          <p:nvGrpSpPr>
            <p:cNvPr id="12" name="Группа 46"/>
            <p:cNvGrpSpPr/>
            <p:nvPr/>
          </p:nvGrpSpPr>
          <p:grpSpPr>
            <a:xfrm>
              <a:off x="786356" y="2132856"/>
              <a:ext cx="8250140" cy="409418"/>
              <a:chOff x="-3678140" y="4293096"/>
              <a:chExt cx="8250140" cy="409418"/>
            </a:xfrm>
          </p:grpSpPr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-3678140" y="4293096"/>
                <a:ext cx="8250140" cy="36004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412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spcAft>
                    <a:spcPts val="600"/>
                  </a:spcAft>
                </a:pPr>
                <a:r>
                  <a:rPr lang="ru-RU" sz="1400" b="1" dirty="0" smtClean="0">
                    <a:latin typeface="Arial" pitchFamily="34" charset="0"/>
                    <a:cs typeface="Arial" pitchFamily="34" charset="0"/>
                  </a:rPr>
                  <a:t>Сокращение задолженности в бюджет</a:t>
                </a:r>
                <a:endParaRPr lang="ru-RU" sz="1100" dirty="0" smtClean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9" name="Ромб 48"/>
              <p:cNvSpPr/>
              <p:nvPr/>
            </p:nvSpPr>
            <p:spPr>
              <a:xfrm>
                <a:off x="-3678140" y="4342474"/>
                <a:ext cx="432048" cy="360040"/>
              </a:xfrm>
              <a:prstGeom prst="diamond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0" name="Скругленный прямоугольник 49"/>
            <p:cNvSpPr/>
            <p:nvPr/>
          </p:nvSpPr>
          <p:spPr>
            <a:xfrm>
              <a:off x="1187325" y="2592289"/>
              <a:ext cx="7885684" cy="576064"/>
            </a:xfrm>
            <a:prstGeom prst="roundRect">
              <a:avLst/>
            </a:prstGeom>
            <a:solidFill>
              <a:schemeClr val="bg1"/>
            </a:solidFill>
            <a:ln w="4127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spcAft>
                  <a:spcPts val="0"/>
                </a:spcAft>
              </a:pPr>
              <a:r>
                <a:rPr lang="ru-RU" sz="1100" b="1" dirty="0" smtClean="0">
                  <a:latin typeface="Arial" pitchFamily="34" charset="0"/>
                  <a:cs typeface="Arial" pitchFamily="34" charset="0"/>
                </a:rPr>
                <a:t>недоимка по налогам, сложившаяся на 01.01.20</a:t>
              </a:r>
              <a:r>
                <a:rPr lang="en-US" sz="1100" b="1" dirty="0" smtClean="0">
                  <a:latin typeface="Arial" pitchFamily="34" charset="0"/>
                  <a:cs typeface="Arial" pitchFamily="34" charset="0"/>
                </a:rPr>
                <a:t>20</a:t>
              </a:r>
              <a:r>
                <a:rPr lang="ru-RU" sz="1100" b="1" dirty="0" smtClean="0">
                  <a:latin typeface="Arial" pitchFamily="34" charset="0"/>
                  <a:cs typeface="Arial" pitchFamily="34" charset="0"/>
                </a:rPr>
                <a:t>, за год снижена на </a:t>
              </a:r>
              <a:r>
                <a:rPr lang="en-US" sz="1100" b="1" dirty="0" smtClean="0">
                  <a:latin typeface="Arial" pitchFamily="34" charset="0"/>
                  <a:cs typeface="Arial" pitchFamily="34" charset="0"/>
                </a:rPr>
                <a:t>428</a:t>
              </a:r>
              <a:r>
                <a:rPr lang="ru-RU" sz="1100" b="1" dirty="0" smtClean="0">
                  <a:latin typeface="Arial" pitchFamily="34" charset="0"/>
                  <a:cs typeface="Arial" pitchFamily="34" charset="0"/>
                </a:rPr>
                <a:t>, тыс. рублей</a:t>
              </a:r>
            </a:p>
            <a:p>
              <a:pPr lvl="0" algn="ctr">
                <a:spcAft>
                  <a:spcPts val="0"/>
                </a:spcAft>
              </a:pPr>
              <a:r>
                <a:rPr lang="ru-RU" sz="1100" b="1" dirty="0" smtClean="0">
                  <a:latin typeface="Arial" pitchFamily="34" charset="0"/>
                  <a:cs typeface="Arial" pitchFamily="34" charset="0"/>
                </a:rPr>
                <a:t>или на 3,1 %</a:t>
              </a:r>
            </a:p>
          </p:txBody>
        </p:sp>
        <p:sp>
          <p:nvSpPr>
            <p:cNvPr id="51" name="Скругленный прямоугольник 50"/>
            <p:cNvSpPr/>
            <p:nvPr/>
          </p:nvSpPr>
          <p:spPr>
            <a:xfrm>
              <a:off x="1120497" y="3283028"/>
              <a:ext cx="7952512" cy="720080"/>
            </a:xfrm>
            <a:prstGeom prst="roundRect">
              <a:avLst/>
            </a:prstGeom>
            <a:solidFill>
              <a:schemeClr val="bg1"/>
            </a:solidFill>
            <a:ln w="4127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spcAft>
                  <a:spcPts val="0"/>
                </a:spcAft>
              </a:pPr>
              <a:r>
                <a:rPr lang="ru-RU" sz="1100" b="1" dirty="0" smtClean="0">
                  <a:latin typeface="Arial" pitchFamily="34" charset="0"/>
                  <a:cs typeface="Arial" pitchFamily="34" charset="0"/>
                </a:rPr>
                <a:t>задолженность по арендной плате за земельные участки, государственная собственность на которые не разграничена, за год снижена </a:t>
              </a:r>
            </a:p>
            <a:p>
              <a:pPr lvl="0" algn="ctr">
                <a:spcAft>
                  <a:spcPts val="0"/>
                </a:spcAft>
              </a:pPr>
              <a:r>
                <a:rPr lang="ru-RU" sz="1100" b="1" dirty="0" smtClean="0">
                  <a:latin typeface="Arial" pitchFamily="34" charset="0"/>
                  <a:cs typeface="Arial" pitchFamily="34" charset="0"/>
                </a:rPr>
                <a:t>на 22,5 тыс</a:t>
              </a:r>
              <a:r>
                <a:rPr lang="ru-RU" sz="11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. рублей или на 30 %</a:t>
              </a:r>
            </a:p>
          </p:txBody>
        </p:sp>
      </p:grpSp>
      <p:sp>
        <p:nvSpPr>
          <p:cNvPr id="31" name="Скругленный прямоугольник 30"/>
          <p:cNvSpPr/>
          <p:nvPr/>
        </p:nvSpPr>
        <p:spPr>
          <a:xfrm>
            <a:off x="899592" y="2564904"/>
            <a:ext cx="5976664" cy="288032"/>
          </a:xfrm>
          <a:prstGeom prst="roundRect">
            <a:avLst/>
          </a:prstGeom>
          <a:solidFill>
            <a:schemeClr val="bg1"/>
          </a:solidFill>
          <a:ln w="412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spcAft>
                <a:spcPts val="600"/>
              </a:spcAft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проведена оценка эффективности налоговых льгот</a:t>
            </a:r>
            <a:endParaRPr lang="ru-RU" sz="105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Рисунок 31" descr="353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88995">
            <a:off x="6569019" y="1975873"/>
            <a:ext cx="2143108" cy="2335916"/>
          </a:xfrm>
          <a:prstGeom prst="rect">
            <a:avLst/>
          </a:prstGeom>
        </p:spPr>
      </p:pic>
      <p:pic>
        <p:nvPicPr>
          <p:cNvPr id="33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sp>
        <p:nvSpPr>
          <p:cNvPr id="34" name="Прямоугольник 33"/>
          <p:cNvSpPr/>
          <p:nvPr/>
        </p:nvSpPr>
        <p:spPr>
          <a:xfrm>
            <a:off x="2286000" y="214291"/>
            <a:ext cx="664371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214290"/>
            <a:ext cx="5043494" cy="17145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МБУ «Центр социального обслуживания»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3500430" y="1571612"/>
          <a:ext cx="5643570" cy="50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 descr="image_image_12923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4" y="3857628"/>
            <a:ext cx="3047875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age_image_10308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7158" y="2357430"/>
            <a:ext cx="3047789" cy="1785950"/>
          </a:xfrm>
          <a:prstGeom prst="rect">
            <a:avLst/>
          </a:prstGeom>
        </p:spPr>
      </p:pic>
      <p:pic>
        <p:nvPicPr>
          <p:cNvPr id="2050" name="Picture 2" descr="D:\Мои документы\ПУБЛИЧНЫЕ СЛУШАНЬЯ\июль 2020\фото\УСЗН\цсо\iP1G01JSI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596" y="428604"/>
            <a:ext cx="2857485" cy="1928826"/>
          </a:xfrm>
          <a:prstGeom prst="rect">
            <a:avLst/>
          </a:prstGeom>
          <a:noFill/>
        </p:spPr>
      </p:pic>
      <p:pic>
        <p:nvPicPr>
          <p:cNvPr id="7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214290"/>
            <a:ext cx="5043494" cy="214314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Содержание мобильных бригад, осуществляющих доставку лиц старше 65 лет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3500430" y="1571612"/>
          <a:ext cx="5214974" cy="50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571480"/>
            <a:ext cx="2742976" cy="20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72" y="2643182"/>
            <a:ext cx="2714643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472" y="4572009"/>
            <a:ext cx="271464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071802" y="642918"/>
            <a:ext cx="5786478" cy="1428760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Расходы по обеспечению мер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соцподдержки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ветеранам труда, ветеранам труда РО, сельским специалистам, реабилитированным, труженикам тыла составили в  2019 г – 64866,6 т. 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928926" y="2143116"/>
            <a:ext cx="5929354" cy="24288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поддержку детей из многодетных семей по выплате компенсаций на ЖКУ по региональным стандартам, а также на ежемесячные денежные выплаты на приобретение школьной формы, проезда и приобретение лекарственных препаратов детям до 6 лет в 2019г  выделено средств на сумму- 4688,5 т. руб. Размер пособия на приобретение школьной формы, проезда и приобретение лекарственных препаратов детям до 6 лет в 2019 году –423,0 руб.</a:t>
            </a:r>
          </a:p>
          <a:p>
            <a:pPr lvl="0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928926" y="4643446"/>
            <a:ext cx="5929354" cy="1928826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обеспечение МСП детей 1-2 г жизни из малоимущих семей для приобретения специальных молочных продуктов детского питания расходовано 4142,7 тыс. руб. Размер пособия в 2019 году — 841,0 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22" name="Picture 2" descr="https://2018god.com/wp-content/uploads/46-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71480"/>
            <a:ext cx="2786082" cy="1571636"/>
          </a:xfrm>
          <a:prstGeom prst="rect">
            <a:avLst/>
          </a:prstGeom>
          <a:noFill/>
        </p:spPr>
      </p:pic>
      <p:pic>
        <p:nvPicPr>
          <p:cNvPr id="4098" name="Picture 2" descr="C:\Users\user\Pictures\20020\anne-sutune-yakin-mamada-olmasi-gerekenl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643446"/>
            <a:ext cx="2500330" cy="1976442"/>
          </a:xfrm>
          <a:prstGeom prst="rect">
            <a:avLst/>
          </a:prstGeom>
          <a:noFill/>
        </p:spPr>
      </p:pic>
      <p:pic>
        <p:nvPicPr>
          <p:cNvPr id="4099" name="Picture 3" descr="C:\Users\user\Pictures\20020\DSC_7269%20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428868"/>
            <a:ext cx="2786082" cy="1917378"/>
          </a:xfrm>
          <a:prstGeom prst="rect">
            <a:avLst/>
          </a:prstGeom>
          <a:noFill/>
        </p:spPr>
      </p:pic>
      <p:pic>
        <p:nvPicPr>
          <p:cNvPr id="9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286000" y="214291"/>
            <a:ext cx="664371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286116" y="571480"/>
            <a:ext cx="5643602" cy="1714512"/>
          </a:xfrm>
          <a:prstGeom prst="round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Расходы по выплате ежемесячного пособия на ребенка в 2019г составили – 19583,3 т. руб.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Размер пособия составляет 423 руб., на детей одиноких матерей- 846 руб., на детей, родители которых уклоняются от уплаты алиментов  и на детей военнослужащих срочной службы составляет-635 руб.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86116" y="2357430"/>
            <a:ext cx="5715040" cy="164307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Расходы по выплате регионального материнского капитала составили в 2019 г - 5744,5 т. руб. В 2019 году его размер составлял -117754 рублей.</a:t>
            </a:r>
          </a:p>
          <a:p>
            <a:pPr lvl="0"/>
            <a:endParaRPr lang="ru-RU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357554" y="4071942"/>
            <a:ext cx="5572164" cy="2500330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Расходы на выплату ежемесячной денежной выплаты на полноценное питание беременным женщинам из малоимущих семей, кормящим матерям и детям до 3-х лет из малоимущих семей составляет в 2019 году- 418,9 т. руб.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698" name="Picture 2" descr="http://ver2.edinstvo.by/wp-content/uploads/2017/07/540-768x5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71480"/>
            <a:ext cx="3071834" cy="1643074"/>
          </a:xfrm>
          <a:prstGeom prst="rect">
            <a:avLst/>
          </a:prstGeom>
          <a:noFill/>
        </p:spPr>
      </p:pic>
      <p:pic>
        <p:nvPicPr>
          <p:cNvPr id="29702" name="Picture 6" descr="https://babytoday.ru/images/2828432/httpbabytoday.ruberemennostpregnancyrekomendacii-po-pitaniyu/pravilnoe-pitan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929066"/>
            <a:ext cx="2928958" cy="2428892"/>
          </a:xfrm>
          <a:prstGeom prst="rect">
            <a:avLst/>
          </a:prstGeom>
          <a:noFill/>
        </p:spPr>
      </p:pic>
      <p:pic>
        <p:nvPicPr>
          <p:cNvPr id="5122" name="Picture 2" descr="C:\Users\user\Pictures\20020\rostov_reg_1_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214554"/>
            <a:ext cx="2928958" cy="1595422"/>
          </a:xfrm>
          <a:prstGeom prst="rect">
            <a:avLst/>
          </a:prstGeom>
          <a:noFill/>
        </p:spPr>
      </p:pic>
      <p:pic>
        <p:nvPicPr>
          <p:cNvPr id="9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071802" y="714356"/>
            <a:ext cx="5643602" cy="1643074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Расходы на выплату ежемесячного пособия на третьего ребенка или последующих детей составили  24463,1 т.руб.  Размер выплаты в 2019г составлял — 8693,0 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928926" y="2428868"/>
            <a:ext cx="5786478" cy="20002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организацию и обеспечение отдыха и оздоровления детей расходовано в 2019 г- 6865,5 т. руб.   На транспортные услуги по доставке детей из малоимущих семей в детские оздоровительные лагеря и санатории за счет местного бюджета израсходовано 766,7 т.руб.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000364" y="4429132"/>
            <a:ext cx="5715040" cy="2143140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обеспечение МСП по выплате адресных субсидий на оплату жилья и коммунальных услуг расходы составили — 3405,6 т. 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850" name="AutoShape 2" descr="Картинки по запросу третий ребе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78" name="Picture 6" descr="https://im0-tub-ru.yandex.net/i?id=5643e1b79a1fe2945eae46e635b38b35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15" y="4643446"/>
            <a:ext cx="2821849" cy="1857388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643182"/>
            <a:ext cx="2786082" cy="1946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C:\Users\user\Pictures\20020\111e22fb811c4f2a88d88e4cb2ffa55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85719" y="714356"/>
            <a:ext cx="2714643" cy="1643074"/>
          </a:xfrm>
          <a:prstGeom prst="rect">
            <a:avLst/>
          </a:prstGeom>
          <a:noFill/>
        </p:spPr>
      </p:pic>
      <p:pic>
        <p:nvPicPr>
          <p:cNvPr id="10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071802" y="714356"/>
            <a:ext cx="5786478" cy="1214446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Расходы на выплату ежемесячного пособия на ребенка военнослужащего, проходившего военную службу(на детей до 3-х лет) составили-496,1 т.руб.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928926" y="1857364"/>
            <a:ext cx="5929354" cy="30718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Расходы на выплату единовременного пособия при рождении ребенка и ежемесячные пособия по уходу за ребенком в возрасте до полутора лет – 17300,4 т.руб. Размер единовременного пособия при рождении ребенка в 2019 г. составлял-17479,73 руб., Размер ежемесячного пособия по уходу за ребенком в возрасте до 1,5 лет  на 1-го ребенка -3277,45 руб., на 2-го- 6554,89 руб. Расходы на выплату ежемесячного пособия в связи с рождением (усыновлением)  1 ребенка составили 12578,6 т.р.</a:t>
            </a:r>
          </a:p>
          <a:p>
            <a:pPr lvl="0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071802" y="4786322"/>
            <a:ext cx="5786478" cy="1714512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Компенсация расходов по оплате жилищно-коммунальных услуг, оказываемых отдельным категориям граждан из числа ветеранов и инвалидов. В 2019 год расходы составили- 15735,6 т.руб.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850" name="AutoShape 2" descr="Картинки по запросу третий ребе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4" name="AutoShape 2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6" name="AutoShape 4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80" name="AutoShape 8" descr="Картинки по запросу компенсация жкх ветеранам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786322"/>
            <a:ext cx="2571768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Рисунок 12" descr="Otsrochka-ot-armii-rogdenie-reben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428605"/>
            <a:ext cx="2857520" cy="1558647"/>
          </a:xfrm>
          <a:prstGeom prst="rect">
            <a:avLst/>
          </a:prstGeom>
        </p:spPr>
      </p:pic>
      <p:pic>
        <p:nvPicPr>
          <p:cNvPr id="7170" name="Picture 2" descr="C:\Users\user\Pictures\20020\origina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071678"/>
            <a:ext cx="3000364" cy="2428892"/>
          </a:xfrm>
          <a:prstGeom prst="rect">
            <a:avLst/>
          </a:prstGeom>
          <a:noFill/>
        </p:spPr>
      </p:pic>
      <p:pic>
        <p:nvPicPr>
          <p:cNvPr id="14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500430" y="785794"/>
            <a:ext cx="5357850" cy="1571636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Компенсация страховых премий по договору обязательного страхования гражданской ответственности владельцев транспортных средств инвалидам. В 2019год расходы составили — 10,6 т.руб.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71736" y="2214554"/>
            <a:ext cx="6357982" cy="235745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выплату ежегодной денежной выплаты гражданам, награжденным нагрудными знаками «Почетный донор СССР», «Почетный донор России» израсходовано в 2019 г.- 399,8 т.руб.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571868" y="4786322"/>
            <a:ext cx="5286412" cy="1714512"/>
          </a:xfrm>
          <a:prstGeom prst="round2DiagRect">
            <a:avLst/>
          </a:prstGeom>
        </p:spPr>
        <p:style>
          <a:lnRef idx="1">
            <a:schemeClr val="accent6"/>
          </a:lnRef>
          <a:fillRef idx="1002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Расходы по обеспечению мер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соцподдержки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гражданам, подвергшимся воздействию радиации в 2019г составили 823,8 т.руб.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850" name="AutoShape 2" descr="Картинки по запросу третий ребе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4" name="AutoShape 2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6" name="AutoShape 4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80" name="AutoShape 8" descr="Картинки по запросу компенсация жкх ветеранам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571480"/>
            <a:ext cx="3284529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6" name="Picture 2" descr="http://soc13.ru/storage/images/news/7329/26507_1200_4dbfc2d0-cc86-4d8d-b879-5a3b7d806e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500306"/>
            <a:ext cx="2357454" cy="1768091"/>
          </a:xfrm>
          <a:prstGeom prst="rect">
            <a:avLst/>
          </a:prstGeom>
          <a:noFill/>
        </p:spPr>
      </p:pic>
      <p:pic>
        <p:nvPicPr>
          <p:cNvPr id="26628" name="Picture 4" descr="http://uszn.bredy74.ru/Storage/Image/PublicationItem/Image/big/298/%D0%B0%D0%B2%D0%B0%D1%80%D0%B8%D1%8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43446"/>
            <a:ext cx="3428992" cy="2057401"/>
          </a:xfrm>
          <a:prstGeom prst="rect">
            <a:avLst/>
          </a:prstGeom>
          <a:noFill/>
        </p:spPr>
      </p:pic>
      <p:pic>
        <p:nvPicPr>
          <p:cNvPr id="13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85729"/>
            <a:ext cx="642942" cy="357191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286000" y="214291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214282" y="1142984"/>
            <a:ext cx="3500462" cy="1285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Капитальный ремонт скважины п.Красноармейский-1,2 млн.рублей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357818" y="1142984"/>
            <a:ext cx="3500462" cy="135732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Монтаж и установка водонапорных башен «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Рожновского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»-5,8 млн.рублей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8472940" y="4563439"/>
          <a:ext cx="242464" cy="365760"/>
        </p:xfrm>
        <a:graphic>
          <a:graphicData uri="http://schemas.openxmlformats.org/drawingml/2006/table">
            <a:tbl>
              <a:tblPr/>
              <a:tblGrid>
                <a:gridCol w="121232"/>
                <a:gridCol w="121232"/>
              </a:tblGrid>
              <a:tr h="1828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8674" name="AutoShape 2" descr="http://akveduk-spb.ru/userfiles/photo/large/55_20130822_185959.jpg"/>
          <p:cNvSpPr>
            <a:spLocks noChangeAspect="1" noChangeArrowheads="1"/>
          </p:cNvSpPr>
          <p:nvPr/>
        </p:nvSpPr>
        <p:spPr bwMode="auto">
          <a:xfrm>
            <a:off x="63500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76" name="AutoShape 4"/>
          <p:cNvSpPr>
            <a:spLocks noChangeAspect="1" noChangeArrowheads="1"/>
          </p:cNvSpPr>
          <p:nvPr/>
        </p:nvSpPr>
        <p:spPr bwMode="auto">
          <a:xfrm>
            <a:off x="63500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78" name="AutoShape 6"/>
          <p:cNvSpPr>
            <a:spLocks noChangeAspect="1" noChangeArrowheads="1"/>
          </p:cNvSpPr>
          <p:nvPr/>
        </p:nvSpPr>
        <p:spPr bwMode="auto">
          <a:xfrm>
            <a:off x="63500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80" name="AutoShape 8"/>
          <p:cNvSpPr>
            <a:spLocks noChangeAspect="1" noChangeArrowheads="1"/>
          </p:cNvSpPr>
          <p:nvPr/>
        </p:nvSpPr>
        <p:spPr bwMode="auto">
          <a:xfrm>
            <a:off x="63500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714620"/>
            <a:ext cx="385765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786058"/>
            <a:ext cx="350046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Скругленный прямоугольник 15"/>
          <p:cNvSpPr/>
          <p:nvPr/>
        </p:nvSpPr>
        <p:spPr>
          <a:xfrm>
            <a:off x="1357290" y="642918"/>
            <a:ext cx="600079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Расходы на жилищно-коммунальное хозяйство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7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85727"/>
            <a:ext cx="642942" cy="357191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4000496" y="142852"/>
            <a:ext cx="5143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9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214282" y="714357"/>
            <a:ext cx="3857652" cy="207170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Капитальный ремонт участка водопроводной сети п.Красноармейский -334,4 тыс.рублей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786314" y="785793"/>
            <a:ext cx="4071966" cy="200026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Приобретение насосного оборудования-156,9 тыс.рублей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8472940" y="4563439"/>
          <a:ext cx="242464" cy="365760"/>
        </p:xfrm>
        <a:graphic>
          <a:graphicData uri="http://schemas.openxmlformats.org/drawingml/2006/table">
            <a:tbl>
              <a:tblPr/>
              <a:tblGrid>
                <a:gridCol w="121232"/>
                <a:gridCol w="121232"/>
              </a:tblGrid>
              <a:tr h="1828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8674" name="AutoShape 2" descr="http://akveduk-spb.ru/userfiles/photo/large/55_20130822_185959.jpg"/>
          <p:cNvSpPr>
            <a:spLocks noChangeAspect="1" noChangeArrowheads="1"/>
          </p:cNvSpPr>
          <p:nvPr/>
        </p:nvSpPr>
        <p:spPr bwMode="auto">
          <a:xfrm>
            <a:off x="63500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76" name="AutoShape 4"/>
          <p:cNvSpPr>
            <a:spLocks noChangeAspect="1" noChangeArrowheads="1"/>
          </p:cNvSpPr>
          <p:nvPr/>
        </p:nvSpPr>
        <p:spPr bwMode="auto">
          <a:xfrm>
            <a:off x="63500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78" name="AutoShape 6"/>
          <p:cNvSpPr>
            <a:spLocks noChangeAspect="1" noChangeArrowheads="1"/>
          </p:cNvSpPr>
          <p:nvPr/>
        </p:nvSpPr>
        <p:spPr bwMode="auto">
          <a:xfrm>
            <a:off x="63500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80" name="AutoShape 8"/>
          <p:cNvSpPr>
            <a:spLocks noChangeAspect="1" noChangeArrowheads="1"/>
          </p:cNvSpPr>
          <p:nvPr/>
        </p:nvSpPr>
        <p:spPr bwMode="auto">
          <a:xfrm>
            <a:off x="63500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3071810"/>
            <a:ext cx="4166617" cy="35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C:\Users\user\Pictures\wilorainsystembasickopie_1_1000x10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3000373"/>
            <a:ext cx="3619504" cy="3571900"/>
          </a:xfrm>
          <a:prstGeom prst="rect">
            <a:avLst/>
          </a:prstGeom>
          <a:noFill/>
        </p:spPr>
      </p:pic>
      <p:pic>
        <p:nvPicPr>
          <p:cNvPr id="14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4929190" y="285729"/>
            <a:ext cx="407196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71612"/>
            <a:ext cx="8572560" cy="5072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Скругленный прямоугольник 8"/>
          <p:cNvSpPr/>
          <p:nvPr/>
        </p:nvSpPr>
        <p:spPr>
          <a:xfrm>
            <a:off x="571472" y="714356"/>
            <a:ext cx="8215370" cy="78581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Субсидия на возмещение затрат предприятий водоснабжения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-6513,4  тыс.рублей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42910" y="1785927"/>
            <a:ext cx="3429024" cy="17145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Областной бюджет 6 217,9 тыс.рублей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286380" y="1857365"/>
            <a:ext cx="3214710" cy="157163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Местный бюджет-295,5 тыс.рублей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2143108" y="1357297"/>
            <a:ext cx="484632" cy="5000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6715140" y="1428736"/>
            <a:ext cx="484632" cy="5000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8472940" y="4563439"/>
          <a:ext cx="242464" cy="365760"/>
        </p:xfrm>
        <a:graphic>
          <a:graphicData uri="http://schemas.openxmlformats.org/drawingml/2006/table">
            <a:tbl>
              <a:tblPr/>
              <a:tblGrid>
                <a:gridCol w="121232"/>
                <a:gridCol w="121232"/>
              </a:tblGrid>
              <a:tr h="1828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0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14290"/>
            <a:ext cx="642942" cy="357191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5000628" y="285729"/>
            <a:ext cx="385765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40808</TotalTime>
  <Words>4150</Words>
  <Application>Microsoft Office PowerPoint</Application>
  <PresentationFormat>Экран (4:3)</PresentationFormat>
  <Paragraphs>775</Paragraphs>
  <Slides>117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117</vt:i4>
      </vt:variant>
    </vt:vector>
  </HeadingPairs>
  <TitlesOfParts>
    <vt:vector size="118" baseType="lpstr">
      <vt:lpstr>Городская</vt:lpstr>
      <vt:lpstr>        ИСПОЛНЕНИЕ БЮДЖЕТА  ОРЛОВСКОГО РАЙОНА ЗА 2019 ГОД </vt:lpstr>
      <vt:lpstr>Слайд 2</vt:lpstr>
      <vt:lpstr>Основные направления бюджетной и налоговой политики  Орловского района в 2019 году</vt:lpstr>
      <vt:lpstr>  Основные характеристики   бюджета Орловского района за 2019 год                                                                                                                                                                        млн.рублей</vt:lpstr>
      <vt:lpstr>Консолидированный бюджет  Орловского района в 2019 году</vt:lpstr>
      <vt:lpstr>Слайд 6</vt:lpstr>
      <vt:lpstr>Слайд 7</vt:lpstr>
      <vt:lpstr> КРУПНЕЙШИЕ НАЛОГОПЛАТЕЛЬЩИКИ ОРЛОВСКОГО РАЙОНА </vt:lpstr>
      <vt:lpstr>РЕАЛИЗАЦИЯ ПЛАНА МЕРОПРИЯТИЙ («дорожной карты») ПО УВЕЛИЧЕНИЮ ПОСТУПЛЕНИЙ НАЛОГОВЫХ И НЕНАЛОГОВЫХ ДОХОДОВ  КОНСОЛИДИРОВАННОГО БЮДЖЕТА ОРЛОВСКОГО РАЙОНА НА 2017-2019 ГОДЫ</vt:lpstr>
      <vt:lpstr>Безвозмездные поступления</vt:lpstr>
      <vt:lpstr>Слайд 11</vt:lpstr>
      <vt:lpstr> Структура расходов консолидированного бюджета Орловского района 2019 году     1 210 376,0 тыс. рублей</vt:lpstr>
      <vt:lpstr> Структура расходов бюджета Орловского района в 2019 году  1 077 223,9 тыс. рублей</vt:lpstr>
      <vt:lpstr>Структура муниципальных программ Орловского района в 2019 году</vt:lpstr>
      <vt:lpstr>Слайд 15</vt:lpstr>
      <vt:lpstr>Слайд 16</vt:lpstr>
      <vt:lpstr>Слайд 17</vt:lpstr>
      <vt:lpstr>Слайд 18</vt:lpstr>
      <vt:lpstr>  Расходы консолидированного бюджета Орловского района в 2019 году, направленные на реализацию Указов Президента Российской Федерации от 07.05.2012 №597 «О мероприятиях по реализации государственной социальной политики».</vt:lpstr>
      <vt:lpstr>Слайд 20</vt:lpstr>
      <vt:lpstr>Структура и динамика расходов бюджета Орловского района по разделу «Здравоохранение» в 2018-2019 годах</vt:lpstr>
      <vt:lpstr>Слайд 22</vt:lpstr>
      <vt:lpstr>Выборочный капитальный ремонт детской поликлиники 1 млн. 751,9 тыс.рублей </vt:lpstr>
      <vt:lpstr> Выборочный капитальный ремонт инфекционного отделения  1308,4 тыс.рублей</vt:lpstr>
      <vt:lpstr> Капитальный ремонт приемного отделения  402,0 тыс.рублей</vt:lpstr>
      <vt:lpstr> Капитальный ремонт - замена лифта                1 552,1  тыс.рублей</vt:lpstr>
      <vt:lpstr> Противопожарные мероприятия (монтаж противопожарных дверей и люков)                56,3 тыс.рублей</vt:lpstr>
      <vt:lpstr>.</vt:lpstr>
      <vt:lpstr>.</vt:lpstr>
      <vt:lpstr>.</vt:lpstr>
      <vt:lpstr>.</vt:lpstr>
      <vt:lpstr>.</vt:lpstr>
      <vt:lpstr>.</vt:lpstr>
      <vt:lpstr>Расходы бюджета Орловского района в 2019 году по Управлению образования-518,9 млн.рублей</vt:lpstr>
      <vt:lpstr>   -оплата труда и начисления на оплату труда -54,9 млн.руб.   -коммунальные услуги-22,2 млн. руб.   -подвоз учащихся-16,5 млн.руб.   -питание школьников-8,2 млн.руб  -закупка молока и продуктов питания-6,7 млн.рублей </vt:lpstr>
      <vt:lpstr>Дошкольное образование- 140,0 млн.рублей</vt:lpstr>
      <vt:lpstr>Слайд 37</vt:lpstr>
      <vt:lpstr>Слайд 38</vt:lpstr>
      <vt:lpstr>Слайд 39</vt:lpstr>
      <vt:lpstr> Начальное общее, основное общее, среднее общее образование-321,4 млн.рублей</vt:lpstr>
      <vt:lpstr>Слайд 41</vt:lpstr>
      <vt:lpstr>  МБОУ ОСОШ №1 - монтаж системы видеонаблюдения в сумме 323,4 тыс.руб.; - выборочный капитальный ремонт (наружной канализации) 398,3 тыс. руб; -  выборочный капитальный ремонт, устройство перегородок в сумме 488,4 тыс. руб; -капитальный ремонт электроосветительной системы 70,1 тыс.руб.   </vt:lpstr>
      <vt:lpstr>МБОУ ОСОШ №1  - выборочный капитальный ремонт санузлов в сумме 2042,4 тыс. руб   </vt:lpstr>
      <vt:lpstr> МБОУ ОСОШ №1  - устройство тротуарной плитки в сумме 1162,4 тыс.руб.      </vt:lpstr>
      <vt:lpstr>   МБОУ ОСОШ №1  - выборочный капитальный ремонт  здания 3989,1 тыс. руб; -строительный контроль-40,4 тыс.рублей     </vt:lpstr>
      <vt:lpstr>  МБОУ ОСОШ №1  - -проведение специальной оценки условий труда  в сумме 52,8 тыс. руб; -приобретение картофелечистки в столовую  в сумме 49,6 тыс. руб.       </vt:lpstr>
      <vt:lpstr>МБОУ ОСОШ №2  - устройство покрытия из тротуарной плитки  в сумме 1386,12 тыс.руб -проведение специальной оценки условий труда в сумме 48,0 тыс.руб; -приобретение овощерезки и 2 холодильников  в сумме 104,0 тыс.руб; </vt:lpstr>
      <vt:lpstr>  МБОУ ОСОШ №3  выборочный капитальный ремонт, устройство перегородок в сумме 438,5 тыс. руб.; - приобретение овощечистка в столовую в сумме 41,6 тыс. руб.; - проведение специальной оценки условий труда в сумме 40,0 тыс.руб; 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Дополнительное образование-24,9 млн.рублей</vt:lpstr>
      <vt:lpstr>     На иные цели для учреждений дополнительного образования ДЮСШ </vt:lpstr>
      <vt:lpstr>     </vt:lpstr>
      <vt:lpstr>На иные цели для учреждений дополнительного образования ДДТ</vt:lpstr>
      <vt:lpstr>  </vt:lpstr>
      <vt:lpstr>Реализация Указов Президента Российской       Федерации в 2019 году</vt:lpstr>
      <vt:lpstr>Меры социальной поддержки отдельных категорий граждан Орловского района</vt:lpstr>
      <vt:lpstr>Слайд 67</vt:lpstr>
      <vt:lpstr>Дополнительное образование детей- 13.2 млн.рублей</vt:lpstr>
      <vt:lpstr>Реализация Указов Президента Российской       Федерации в 2017 году</vt:lpstr>
      <vt:lpstr>Приобретение беспроводных микрофонов 99,8  тыс.рублей</vt:lpstr>
      <vt:lpstr>Текущий ремонт кровли здания ДШИ-208,2 тыс.рублей</vt:lpstr>
      <vt:lpstr>Мероприятия по работе с молодежью</vt:lpstr>
      <vt:lpstr>На развитие отрасли «Культура» -45,2 млн.рублей</vt:lpstr>
      <vt:lpstr>Слайд 74</vt:lpstr>
      <vt:lpstr>Государственная поддержка лучших сельских учреждений культуры (работников культуры)</vt:lpstr>
      <vt:lpstr>Слайд 76</vt:lpstr>
      <vt:lpstr>Слайд 77</vt:lpstr>
      <vt:lpstr>Слайд 78</vt:lpstr>
      <vt:lpstr>Слайд 79</vt:lpstr>
      <vt:lpstr>Слайд 80</vt:lpstr>
      <vt:lpstr>Слайд 81</vt:lpstr>
      <vt:lpstr>Расходы на мероприятия в сфере культуры-1419,5 тыс.рублей</vt:lpstr>
      <vt:lpstr>Реализация Указов Президента Российской Федерации в 2019 году</vt:lpstr>
      <vt:lpstr>Физическая культура и спорт 1425,2 тыс.рублей</vt:lpstr>
      <vt:lpstr>  Всероссийский физкультурно-спортивного комплекс «Готов к труду и обороне» (ГТО) -243,8 тыс.рублей</vt:lpstr>
      <vt:lpstr>Слайд 86</vt:lpstr>
      <vt:lpstr>Слайд 87</vt:lpstr>
      <vt:lpstr>Слайд 88</vt:lpstr>
      <vt:lpstr>Слайд 89</vt:lpstr>
      <vt:lpstr>     МБУ «Центр социального обслуживания»  </vt:lpstr>
      <vt:lpstr>     Содержание мобильных бригад, осуществляющих доставку лиц старше 65 лет 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Дорожный фонд Орловского района  за 2019 год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Ремонт СДК Быстрянский  (Луганское сельское поселение) -2138,2 тыс.рублей</vt:lpstr>
      <vt:lpstr>Слайд 114</vt:lpstr>
      <vt:lpstr>Слайд 115</vt:lpstr>
      <vt:lpstr>Слайд 116</vt:lpstr>
      <vt:lpstr>Слайд 117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Волженина</dc:creator>
  <cp:lastModifiedBy>user</cp:lastModifiedBy>
  <cp:revision>3979</cp:revision>
  <dcterms:created xsi:type="dcterms:W3CDTF">2012-04-26T14:31:40Z</dcterms:created>
  <dcterms:modified xsi:type="dcterms:W3CDTF">2020-05-28T07:48:37Z</dcterms:modified>
</cp:coreProperties>
</file>