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45" r:id="rId4"/>
    <p:sldMasterId id="2147483757" r:id="rId5"/>
  </p:sldMasterIdLst>
  <p:notesMasterIdLst>
    <p:notesMasterId r:id="rId51"/>
  </p:notesMasterIdLst>
  <p:sldIdLst>
    <p:sldId id="302" r:id="rId6"/>
    <p:sldId id="304" r:id="rId7"/>
    <p:sldId id="305" r:id="rId8"/>
    <p:sldId id="297" r:id="rId9"/>
    <p:sldId id="306" r:id="rId10"/>
    <p:sldId id="307" r:id="rId11"/>
    <p:sldId id="308" r:id="rId12"/>
    <p:sldId id="264" r:id="rId13"/>
    <p:sldId id="295" r:id="rId14"/>
    <p:sldId id="310" r:id="rId15"/>
    <p:sldId id="312" r:id="rId16"/>
    <p:sldId id="313" r:id="rId17"/>
    <p:sldId id="314" r:id="rId18"/>
    <p:sldId id="315" r:id="rId19"/>
    <p:sldId id="316" r:id="rId20"/>
    <p:sldId id="281" r:id="rId21"/>
    <p:sldId id="299" r:id="rId22"/>
    <p:sldId id="267" r:id="rId23"/>
    <p:sldId id="319" r:id="rId24"/>
    <p:sldId id="320" r:id="rId25"/>
    <p:sldId id="322" r:id="rId26"/>
    <p:sldId id="323" r:id="rId27"/>
    <p:sldId id="324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5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268" r:id="rId46"/>
    <p:sldId id="292" r:id="rId47"/>
    <p:sldId id="294" r:id="rId48"/>
    <p:sldId id="303" r:id="rId49"/>
    <p:sldId id="346" r:id="rId50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0187262306497412E-2"/>
          <c:y val="1.3229574136781826E-4"/>
          <c:w val="0.98733703703703657"/>
          <c:h val="0.987337037037036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006B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C00000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29.4</c:v>
                </c:pt>
                <c:pt idx="1">
                  <c:v>22.2</c:v>
                </c:pt>
                <c:pt idx="2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305"/>
        <c:holeSize val="8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4336869008430541E-2"/>
                  <c:y val="-7.28543596781346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82548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7204242810116635E-2"/>
                  <c:y val="-3.3625089082215995E-2"/>
                </c:manualLayout>
              </c:layout>
              <c:showVal val="1"/>
            </c:dLbl>
            <c:dLbl>
              <c:idx val="2"/>
              <c:layout>
                <c:manualLayout>
                  <c:x val="1.7204242810116635E-2"/>
                  <c:y val="-3.9229270595918658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79326.399999999994</c:v>
                </c:pt>
                <c:pt idx="1">
                  <c:v>70694.5</c:v>
                </c:pt>
                <c:pt idx="2">
                  <c:v>70745.8</c:v>
                </c:pt>
              </c:numCache>
            </c:numRef>
          </c:val>
        </c:ser>
        <c:shape val="cylinder"/>
        <c:axId val="55087488"/>
        <c:axId val="55089024"/>
        <c:axId val="54909568"/>
      </c:bar3DChart>
      <c:catAx>
        <c:axId val="5508748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 baseline="0">
                <a:solidFill>
                  <a:srgbClr val="002060"/>
                </a:solidFill>
              </a:defRPr>
            </a:pPr>
            <a:endParaRPr lang="ru-RU"/>
          </a:p>
        </c:txPr>
        <c:crossAx val="55089024"/>
        <c:crosses val="autoZero"/>
        <c:auto val="1"/>
        <c:lblAlgn val="ctr"/>
        <c:lblOffset val="100"/>
      </c:catAx>
      <c:valAx>
        <c:axId val="55089024"/>
        <c:scaling>
          <c:orientation val="minMax"/>
        </c:scaling>
        <c:axPos val="l"/>
        <c:majorGridlines/>
        <c:numFmt formatCode="General" sourceLinked="1"/>
        <c:tickLblPos val="nextTo"/>
        <c:crossAx val="55087488"/>
        <c:crosses val="autoZero"/>
        <c:crossBetween val="between"/>
      </c:valAx>
      <c:serAx>
        <c:axId val="54909568"/>
        <c:scaling>
          <c:orientation val="minMax"/>
        </c:scaling>
        <c:delete val="1"/>
        <c:axPos val="b"/>
        <c:tickLblPos val="none"/>
        <c:crossAx val="55089024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autoTitleDeleted val="1"/>
    <c:plotArea>
      <c:layout>
        <c:manualLayout>
          <c:layoutTarget val="inner"/>
          <c:xMode val="edge"/>
          <c:yMode val="edge"/>
          <c:x val="1.7397157444649747E-2"/>
          <c:y val="5.876509752884692E-2"/>
          <c:w val="0.52219505109068565"/>
          <c:h val="0.84297201104639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3000"/>
                    <a:satMod val="165000"/>
                  </a:schemeClr>
                </a:gs>
                <a:gs pos="55000">
                  <a:schemeClr val="accent4">
                    <a:tint val="83000"/>
                    <a:satMod val="155000"/>
                  </a:schemeClr>
                </a:gs>
                <a:gs pos="100000">
                  <a:schemeClr val="accent4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dPt>
            <c:idx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28 субвенций -предоставление мер социальной поддержки отдельным категориям граждан в общем объеме                405.8  млн. рублей </c:v>
                </c:pt>
                <c:pt idx="1">
                  <c:v>19 субвенций -  финансовое обеспечение текущей деятельности муниципальных учреждений и органов местного самоуправления в общем объеме 502.6 млн. рублей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405.8</c:v>
                </c:pt>
                <c:pt idx="1">
                  <c:v>502.6</c:v>
                </c:pt>
              </c:numCache>
            </c:numRef>
          </c:val>
        </c:ser>
        <c:firstSliceAng val="130"/>
      </c:pieChart>
    </c:plotArea>
    <c:legend>
      <c:legendPos val="r"/>
      <c:layout>
        <c:manualLayout>
          <c:xMode val="edge"/>
          <c:yMode val="edge"/>
          <c:x val="0.56549677862734959"/>
          <c:y val="1.4274802799688941E-2"/>
          <c:w val="0.40825122184064344"/>
          <c:h val="0.8824231831383815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230"/>
      <c:perspective val="30"/>
    </c:view3D>
    <c:plotArea>
      <c:layout>
        <c:manualLayout>
          <c:layoutTarget val="inner"/>
          <c:xMode val="edge"/>
          <c:yMode val="edge"/>
          <c:x val="0"/>
          <c:y val="4.2211842593125465E-2"/>
          <c:w val="0.77862153348438001"/>
          <c:h val="0.571237076670135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plastic">
              <a:bevelT w="889000" h="571500"/>
              <a:bevelB w="889000" h="571500"/>
            </a:sp3d>
          </c:spPr>
          <c:explosion val="47"/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2"/>
            <c:spPr>
              <a:solidFill>
                <a:srgbClr val="FF99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3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4"/>
            <c:explosion val="44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5"/>
            <c:spPr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8"/>
            <c:explosion val="63"/>
          </c:dPt>
          <c:dLbls>
            <c:dLbl>
              <c:idx val="3"/>
              <c:layout>
                <c:manualLayout>
                  <c:x val="1.7268774638833008E-2"/>
                  <c:y val="-8.197390671704062E-2"/>
                </c:manualLayout>
              </c:layout>
              <c:showVal val="1"/>
            </c:dLbl>
            <c:dLbl>
              <c:idx val="4"/>
              <c:layout>
                <c:manualLayout>
                  <c:x val="7.7687432088866101E-3"/>
                  <c:y val="7.2921283481489525E-3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Модернизация первичного звена здравоохранения</c:v>
                </c:pt>
                <c:pt idx="1">
                  <c:v>Обеспечение жильем молодых семей</c:v>
                </c:pt>
                <c:pt idx="2">
                  <c:v>На организацию отдыха детей в каникулярное время</c:v>
                </c:pt>
                <c:pt idx="3">
                  <c:v>Внедрение целевой модели и обновление материально-технической базы </c:v>
                </c:pt>
                <c:pt idx="4">
                  <c:v>Иные направления</c:v>
                </c:pt>
                <c:pt idx="5">
                  <c:v>Организация бесплатного горячего питания обучающихся</c:v>
                </c:pt>
                <c:pt idx="6">
                  <c:v>Возмещение предприятиям ЖКХ части платы граждан за коммунальные услуги </c:v>
                </c:pt>
                <c:pt idx="7">
                  <c:v>Современная городская среда</c:v>
                </c:pt>
                <c:pt idx="8">
                  <c:v>Приобретение модульных зданий учреждений здравоохранения</c:v>
                </c:pt>
                <c:pt idx="9">
                  <c:v>Разработка ПСД на строительство и реконтсрукцию ВКХ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52303.9</c:v>
                </c:pt>
                <c:pt idx="1">
                  <c:v>2363.1</c:v>
                </c:pt>
                <c:pt idx="2">
                  <c:v>2055.8000000000002</c:v>
                </c:pt>
                <c:pt idx="3">
                  <c:v>5566</c:v>
                </c:pt>
                <c:pt idx="4">
                  <c:v>5954.5000000000009</c:v>
                </c:pt>
                <c:pt idx="5">
                  <c:v>14031.7</c:v>
                </c:pt>
                <c:pt idx="6">
                  <c:v>6344.3</c:v>
                </c:pt>
                <c:pt idx="7">
                  <c:v>12074.6</c:v>
                </c:pt>
                <c:pt idx="8">
                  <c:v>20034</c:v>
                </c:pt>
                <c:pt idx="9">
                  <c:v>7011.9</c:v>
                </c:pt>
              </c:numCache>
            </c:numRef>
          </c:val>
        </c:ser>
      </c:pie3DChart>
      <c:spPr>
        <a:effectLst>
          <a:softEdge rad="635000"/>
        </a:effectLst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ayout>
        <c:manualLayout>
          <c:xMode val="edge"/>
          <c:yMode val="edge"/>
          <c:x val="0.10440051414040415"/>
          <c:y val="0.65682639456839165"/>
          <c:w val="0.89454242738461154"/>
          <c:h val="0.25250987284322268"/>
        </c:manualLayout>
      </c:layout>
      <c:txPr>
        <a:bodyPr/>
        <a:lstStyle/>
        <a:p>
          <a:pPr>
            <a:lnSpc>
              <a:spcPct val="100000"/>
            </a:lnSpc>
            <a:defRPr sz="1400" kern="0" spc="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141548119067085"/>
          <c:y val="2.6757755647487409E-2"/>
          <c:w val="0.87187048574545423"/>
          <c:h val="0.86444342771411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2633703939865052E-2"/>
                  <c:y val="-0.4412972234116132"/>
                </c:manualLayout>
              </c:layout>
              <c:showVal val="1"/>
            </c:dLbl>
            <c:dLbl>
              <c:idx val="1"/>
              <c:layout>
                <c:manualLayout>
                  <c:x val="6.8615504156960119E-2"/>
                  <c:y val="-0.41471828626648338"/>
                </c:manualLayout>
              </c:layout>
              <c:showVal val="1"/>
            </c:dLbl>
            <c:dLbl>
              <c:idx val="2"/>
              <c:layout>
                <c:manualLayout>
                  <c:x val="7.7972163814727533E-2"/>
                  <c:y val="-0.39423837089529984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63489.7</c:v>
                </c:pt>
                <c:pt idx="1">
                  <c:v>50106.400000000001</c:v>
                </c:pt>
                <c:pt idx="2">
                  <c:v>49277.8</c:v>
                </c:pt>
              </c:numCache>
            </c:numRef>
          </c:val>
        </c:ser>
        <c:shape val="box"/>
        <c:axId val="53275264"/>
        <c:axId val="53477760"/>
        <c:axId val="0"/>
      </c:bar3DChart>
      <c:catAx>
        <c:axId val="5327526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53477760"/>
        <c:crosses val="autoZero"/>
        <c:auto val="1"/>
        <c:lblAlgn val="ctr"/>
        <c:lblOffset val="100"/>
      </c:catAx>
      <c:valAx>
        <c:axId val="53477760"/>
        <c:scaling>
          <c:orientation val="minMax"/>
        </c:scaling>
        <c:axPos val="l"/>
        <c:majorGridlines/>
        <c:numFmt formatCode="0.0" sourceLinked="1"/>
        <c:tickLblPos val="nextTo"/>
        <c:crossAx val="532752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294E-4"/>
          <c:w val="0.86232414624564968"/>
          <c:h val="0.88224692575873886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2023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13778.1</c:v>
                </c:pt>
                <c:pt idx="1">
                  <c:v>13764</c:v>
                </c:pt>
                <c:pt idx="2">
                  <c:v>15534.4</c:v>
                </c:pt>
              </c:numCache>
            </c:numRef>
          </c:val>
        </c:ser>
        <c:shape val="cylinder"/>
        <c:axId val="53516928"/>
        <c:axId val="53518720"/>
        <c:axId val="0"/>
      </c:bar3DChart>
      <c:catAx>
        <c:axId val="53516928"/>
        <c:scaling>
          <c:orientation val="minMax"/>
        </c:scaling>
        <c:axPos val="l"/>
        <c:tickLblPos val="nextTo"/>
        <c:txPr>
          <a:bodyPr/>
          <a:lstStyle/>
          <a:p>
            <a:pPr>
              <a:defRPr sz="3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3518720"/>
        <c:crosses val="autoZero"/>
        <c:auto val="1"/>
        <c:lblAlgn val="ctr"/>
        <c:lblOffset val="100"/>
      </c:catAx>
      <c:valAx>
        <c:axId val="53518720"/>
        <c:scaling>
          <c:orientation val="minMax"/>
          <c:max val="11000"/>
        </c:scaling>
        <c:axPos val="b"/>
        <c:majorGridlines/>
        <c:numFmt formatCode="0.0" sourceLinked="1"/>
        <c:tickLblPos val="nextTo"/>
        <c:crossAx val="53516928"/>
        <c:crosses val="autoZero"/>
        <c:crossBetween val="between"/>
        <c:majorUnit val="2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294E-4"/>
          <c:w val="0.86232414624564968"/>
          <c:h val="0.88224692575873886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проведение спортивных мероприятий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2023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1181.5</c:v>
                </c:pt>
                <c:pt idx="1">
                  <c:v>1181.5</c:v>
                </c:pt>
                <c:pt idx="2">
                  <c:v>1010.6</c:v>
                </c:pt>
              </c:numCache>
            </c:numRef>
          </c:val>
        </c:ser>
        <c:shape val="cylinder"/>
        <c:axId val="53646464"/>
        <c:axId val="53648000"/>
        <c:axId val="0"/>
      </c:bar3DChart>
      <c:catAx>
        <c:axId val="53646464"/>
        <c:scaling>
          <c:orientation val="minMax"/>
        </c:scaling>
        <c:axPos val="l"/>
        <c:tickLblPos val="nextTo"/>
        <c:crossAx val="53648000"/>
        <c:crosses val="autoZero"/>
        <c:auto val="1"/>
        <c:lblAlgn val="ctr"/>
        <c:lblOffset val="100"/>
      </c:catAx>
      <c:valAx>
        <c:axId val="53648000"/>
        <c:scaling>
          <c:orientation val="minMax"/>
        </c:scaling>
        <c:axPos val="b"/>
        <c:majorGridlines/>
        <c:numFmt formatCode="General" sourceLinked="1"/>
        <c:tickLblPos val="nextTo"/>
        <c:crossAx val="53646464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atMod val="150000"/>
                </a:schemeClr>
              </a:solidFill>
              <a:prstDash val="solid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dPt>
            <c:idx val="1"/>
            <c:spPr>
              <a:gradFill rotWithShape="1">
                <a:gsLst>
                  <a:gs pos="0">
                    <a:schemeClr val="accent4">
                      <a:shade val="45000"/>
                      <a:satMod val="155000"/>
                    </a:schemeClr>
                  </a:gs>
                  <a:gs pos="60000">
                    <a:schemeClr val="accent4">
                      <a:shade val="95000"/>
                      <a:satMod val="150000"/>
                    </a:schemeClr>
                  </a:gs>
                  <a:gs pos="100000">
                    <a:schemeClr val="accent4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shade val="45000"/>
                      <a:satMod val="155000"/>
                    </a:schemeClr>
                  </a:gs>
                  <a:gs pos="60000">
                    <a:schemeClr val="accent5">
                      <a:shade val="95000"/>
                      <a:satMod val="150000"/>
                    </a:schemeClr>
                  </a:gs>
                  <a:gs pos="100000">
                    <a:schemeClr val="accent5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Lbls>
            <c:dLbl>
              <c:idx val="0"/>
              <c:layout>
                <c:manualLayout>
                  <c:x val="1.5194575512614225E-3"/>
                  <c:y val="-9.876474083198851E-2"/>
                </c:manualLayout>
              </c:layout>
              <c:showVal val="1"/>
            </c:dLbl>
            <c:dLbl>
              <c:idx val="1"/>
              <c:layout>
                <c:manualLayout>
                  <c:x val="3.0389151025227192E-3"/>
                  <c:y val="-4.2327746070851976E-2"/>
                </c:manualLayout>
              </c:layout>
              <c:showVal val="1"/>
            </c:dLbl>
            <c:dLbl>
              <c:idx val="2"/>
              <c:layout>
                <c:manualLayout>
                  <c:x val="1.36751179613522E-2"/>
                  <c:y val="-4.5149595808908802E-2"/>
                </c:manualLayout>
              </c:layout>
              <c:showVal val="1"/>
            </c:dLbl>
            <c:dLbl>
              <c:idx val="3"/>
              <c:layout>
                <c:manualLayout>
                  <c:x val="4.2544811435317895E-2"/>
                  <c:y val="-5.3615145023078917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568753.69999999949</c:v>
                </c:pt>
                <c:pt idx="1">
                  <c:v>544865.80000000005</c:v>
                </c:pt>
                <c:pt idx="2">
                  <c:v>512931.5</c:v>
                </c:pt>
              </c:numCache>
            </c:numRef>
          </c:val>
        </c:ser>
        <c:gapWidth val="100"/>
        <c:axId val="54400512"/>
        <c:axId val="54402048"/>
      </c:barChart>
      <c:catAx>
        <c:axId val="54400512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4402048"/>
        <c:crosses val="autoZero"/>
        <c:auto val="1"/>
        <c:lblAlgn val="ctr"/>
        <c:lblOffset val="100"/>
      </c:catAx>
      <c:valAx>
        <c:axId val="54402048"/>
        <c:scaling>
          <c:orientation val="minMax"/>
        </c:scaling>
        <c:axPos val="l"/>
        <c:majorGridlines/>
        <c:numFmt formatCode="General" sourceLinked="1"/>
        <c:tickLblPos val="nextTo"/>
        <c:crossAx val="5440051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по Орловскому району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solidFill>
                <a:schemeClr val="accent3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solidFill>
                <a:schemeClr val="accent2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 b="1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заработная плата педагогические работников общего образования</c:v>
                </c:pt>
                <c:pt idx="1">
                  <c:v>заработная плата педагогические работников дошкольного образования</c:v>
                </c:pt>
                <c:pt idx="2">
                  <c:v>заработная плата педагогических работников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33056.5</c:v>
                </c:pt>
                <c:pt idx="1">
                  <c:v>31752.5</c:v>
                </c:pt>
                <c:pt idx="2">
                  <c:v>34378.699999999997</c:v>
                </c:pt>
              </c:numCache>
            </c:numRef>
          </c:val>
        </c:ser>
        <c:shape val="pyramid"/>
        <c:axId val="55199232"/>
        <c:axId val="55200768"/>
        <c:axId val="0"/>
      </c:bar3DChart>
      <c:catAx>
        <c:axId val="55199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55200768"/>
        <c:crosses val="autoZero"/>
        <c:auto val="1"/>
        <c:lblAlgn val="ctr"/>
        <c:lblOffset val="100"/>
      </c:catAx>
      <c:valAx>
        <c:axId val="55200768"/>
        <c:scaling>
          <c:orientation val="minMax"/>
        </c:scaling>
        <c:axPos val="l"/>
        <c:majorGridlines/>
        <c:numFmt formatCode="General" sourceLinked="1"/>
        <c:tickLblPos val="nextTo"/>
        <c:crossAx val="55199232"/>
        <c:crosses val="autoZero"/>
        <c:crossBetween val="between"/>
        <c:majorUnit val="10000"/>
      </c:valAx>
      <c:spPr>
        <a:noFill/>
        <a:ln w="25397">
          <a:noFill/>
        </a:ln>
      </c:spPr>
    </c:plotArea>
    <c:plotVisOnly val="1"/>
    <c:dispBlanksAs val="gap"/>
  </c:chart>
  <c:spPr>
    <a:solidFill>
      <a:schemeClr val="accent4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637454242004968"/>
          <c:y val="3.5807801638312681E-2"/>
          <c:w val="0.85426879792218302"/>
          <c:h val="0.8319026284842564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5.9258844499192775E-2"/>
                  <c:y val="-0.458141460811043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8069978973301872E-2"/>
                  <c:y val="-0.44543815932326036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01749474332546E-2"/>
                  <c:y val="-0.4272371530828898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307628.9</a:t>
                    </a:r>
                  </a:p>
                  <a:p>
                    <a:endParaRPr lang="en-US" b="1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464842.6</c:v>
                </c:pt>
                <c:pt idx="1">
                  <c:v>451441.1</c:v>
                </c:pt>
                <c:pt idx="2">
                  <c:v>463212.9</c:v>
                </c:pt>
              </c:numCache>
            </c:numRef>
          </c:val>
        </c:ser>
        <c:shape val="cylinder"/>
        <c:axId val="55159424"/>
        <c:axId val="55169408"/>
        <c:axId val="0"/>
      </c:bar3DChart>
      <c:catAx>
        <c:axId val="5515942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5169408"/>
        <c:crosses val="autoZero"/>
        <c:auto val="1"/>
        <c:lblAlgn val="ctr"/>
        <c:lblOffset val="100"/>
      </c:catAx>
      <c:valAx>
        <c:axId val="55169408"/>
        <c:scaling>
          <c:orientation val="minMax"/>
          <c:max val="500000"/>
          <c:min val="10000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5159424"/>
        <c:crosses val="autoZero"/>
        <c:crossBetween val="between"/>
        <c:majorUnit val="50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81.jpeg"/><Relationship Id="rId1" Type="http://schemas.openxmlformats.org/officeDocument/2006/relationships/image" Target="../media/image171.jpeg"/><Relationship Id="rId5" Type="http://schemas.openxmlformats.org/officeDocument/2006/relationships/image" Target="../media/image211.jpeg"/><Relationship Id="rId4" Type="http://schemas.openxmlformats.org/officeDocument/2006/relationships/image" Target="../media/image20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jpeg"/><Relationship Id="rId2" Type="http://schemas.openxmlformats.org/officeDocument/2006/relationships/image" Target="../media/image661.jpeg"/><Relationship Id="rId1" Type="http://schemas.openxmlformats.org/officeDocument/2006/relationships/image" Target="../media/image651.jpeg"/><Relationship Id="rId6" Type="http://schemas.openxmlformats.org/officeDocument/2006/relationships/image" Target="../media/image701.jpeg"/><Relationship Id="rId5" Type="http://schemas.openxmlformats.org/officeDocument/2006/relationships/image" Target="../media/image691.jpeg"/><Relationship Id="rId4" Type="http://schemas.openxmlformats.org/officeDocument/2006/relationships/image" Target="../media/image68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jpeg"/><Relationship Id="rId2" Type="http://schemas.openxmlformats.org/officeDocument/2006/relationships/image" Target="../media/image851.png"/><Relationship Id="rId1" Type="http://schemas.openxmlformats.org/officeDocument/2006/relationships/image" Target="../media/image8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628D0E-6814-4B62-BAF7-89F653EC900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3E22E395-1146-40FD-8FA3-E52DDD1EB0F3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9681B6BE-DF48-4FB5-8641-3B24144CC058}" type="parTrans" cxnId="{A7F89D58-7BE1-4C2B-AF09-0D419F6C6584}">
      <dgm:prSet/>
      <dgm:spPr/>
      <dgm:t>
        <a:bodyPr/>
        <a:lstStyle/>
        <a:p>
          <a:endParaRPr lang="ru-RU" sz="1600"/>
        </a:p>
      </dgm:t>
    </dgm:pt>
    <dgm:pt modelId="{A1ADD9FA-519C-482F-A178-54123F09165D}" type="sibTrans" cxnId="{A7F89D58-7BE1-4C2B-AF09-0D419F6C6584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AE924A65-0C55-4490-B3B4-80DBF502026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областным законом №635 от 16.12.2021 «Об областном бюджете на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 и на плановый период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годов» </a:t>
          </a:r>
          <a:endParaRPr lang="ru-RU" sz="1400" b="1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1E0B0-6000-4F33-B273-6415BA1EDC37}" type="parTrans" cxnId="{BAB9BF12-2347-47C1-90FA-00E8F4385BAD}">
      <dgm:prSet/>
      <dgm:spPr/>
      <dgm:t>
        <a:bodyPr/>
        <a:lstStyle/>
        <a:p>
          <a:endParaRPr lang="ru-RU" sz="1600"/>
        </a:p>
      </dgm:t>
    </dgm:pt>
    <dgm:pt modelId="{7871F9DB-2CA0-418A-8438-9C0DD3185FA9}" type="sibTrans" cxnId="{BAB9BF12-2347-47C1-90FA-00E8F4385BAD}">
      <dgm:prSet/>
      <dgm:spPr/>
      <dgm:t>
        <a:bodyPr/>
        <a:lstStyle/>
        <a:p>
          <a:endParaRPr lang="ru-RU" sz="1600"/>
        </a:p>
      </dgm:t>
    </dgm:pt>
    <dgm:pt modelId="{41EA82C5-FB88-440E-B93B-2305FE85949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dirty="0"/>
        </a:p>
      </dgm:t>
    </dgm:pt>
    <dgm:pt modelId="{4D8B2F69-1648-4357-A416-3F418DD4E702}" type="sibTrans" cxnId="{862C7862-60D2-4FE2-A8D9-6C7C4E582E67}">
      <dgm:prSet/>
      <dgm:spPr/>
      <dgm:t>
        <a:bodyPr/>
        <a:lstStyle/>
        <a:p>
          <a:endParaRPr lang="ru-RU" sz="1600"/>
        </a:p>
      </dgm:t>
    </dgm:pt>
    <dgm:pt modelId="{93CD0C4D-B977-4DA0-A83A-FB6A6B596529}" type="parTrans" cxnId="{862C7862-60D2-4FE2-A8D9-6C7C4E582E67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Параметры бюджета Орловского района сформированы с учетом Плана мероприятий по росту доходного потенциала Орловского района, оптимизации расходов бюджета Орловского района до 2024 года  </a:t>
          </a:r>
          <a:endParaRPr lang="ru-RU" sz="14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3F8404BE-52A4-4426-AD10-8F0DAA73901B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dirty="0"/>
        </a:p>
      </dgm:t>
    </dgm:pt>
    <dgm:pt modelId="{C48D93A5-65CE-4E50-A724-427872638762}" type="parTrans" cxnId="{0402A399-EE0B-4A85-9609-037ADF22373F}">
      <dgm:prSet/>
      <dgm:spPr/>
      <dgm:t>
        <a:bodyPr/>
        <a:lstStyle/>
        <a:p>
          <a:endParaRPr lang="ru-RU" sz="1600"/>
        </a:p>
      </dgm:t>
    </dgm:pt>
    <dgm:pt modelId="{4919B711-75CA-4F58-A6C3-90F0C988D76C}" type="sibTrans" cxnId="{0402A399-EE0B-4A85-9609-037ADF22373F}">
      <dgm:prSet/>
      <dgm:spPr/>
      <dgm:t>
        <a:bodyPr/>
        <a:lstStyle/>
        <a:p>
          <a:endParaRPr lang="ru-RU" sz="1600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37F123A6-7AA6-4BA9-9446-E2B413A3FDE8}" type="pres">
      <dgm:prSet presAssocID="{AB68CADC-F66D-46A8-B1D7-E8C7A079E5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20C7-22CE-4E8F-ACA4-64BF8DE3854D}" type="pres">
      <dgm:prSet presAssocID="{5281C0E4-6C1A-4BB8-B5A4-65563F317115}" presName="parentLin" presStyleCnt="0"/>
      <dgm:spPr/>
      <dgm:t>
        <a:bodyPr/>
        <a:lstStyle/>
        <a:p>
          <a:endParaRPr lang="ru-RU"/>
        </a:p>
      </dgm:t>
    </dgm:pt>
    <dgm:pt modelId="{0ED74504-9021-4897-8CF7-5EC10A4E1388}" type="pres">
      <dgm:prSet presAssocID="{5281C0E4-6C1A-4BB8-B5A4-65563F3171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DCAAF0D-2425-4921-A5CA-9BDA5ABDF3CB}" type="pres">
      <dgm:prSet presAssocID="{5281C0E4-6C1A-4BB8-B5A4-65563F31711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ADB87-7B2E-4BBC-BB11-8EDD0C770078}" type="pres">
      <dgm:prSet presAssocID="{5281C0E4-6C1A-4BB8-B5A4-65563F317115}" presName="negativeSpace" presStyleCnt="0"/>
      <dgm:spPr/>
      <dgm:t>
        <a:bodyPr/>
        <a:lstStyle/>
        <a:p>
          <a:endParaRPr lang="ru-RU"/>
        </a:p>
      </dgm:t>
    </dgm:pt>
    <dgm:pt modelId="{F602E3C6-2DBA-4BB6-8D2F-BE9FB2D014DD}" type="pres">
      <dgm:prSet presAssocID="{5281C0E4-6C1A-4BB8-B5A4-65563F31711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A6FC3-9158-4BB5-B5A1-966C7BB2FB51}" type="pres">
      <dgm:prSet presAssocID="{D9F4BC28-7549-4E39-ACA6-8D86F51D97C3}" presName="spaceBetweenRectangles" presStyleCnt="0"/>
      <dgm:spPr/>
      <dgm:t>
        <a:bodyPr/>
        <a:lstStyle/>
        <a:p>
          <a:endParaRPr lang="ru-RU"/>
        </a:p>
      </dgm:t>
    </dgm:pt>
    <dgm:pt modelId="{4515BB34-AD08-4100-899F-0843A03D2CA3}" type="pres">
      <dgm:prSet presAssocID="{3E22E395-1146-40FD-8FA3-E52DDD1EB0F3}" presName="parentLin" presStyleCnt="0"/>
      <dgm:spPr/>
      <dgm:t>
        <a:bodyPr/>
        <a:lstStyle/>
        <a:p>
          <a:endParaRPr lang="ru-RU"/>
        </a:p>
      </dgm:t>
    </dgm:pt>
    <dgm:pt modelId="{F3D65873-DC93-4182-BBE1-9BC7C89A277C}" type="pres">
      <dgm:prSet presAssocID="{3E22E395-1146-40FD-8FA3-E52DDD1EB0F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AAA84B-73EA-4D96-B4BA-88319CC7E294}" type="pres">
      <dgm:prSet presAssocID="{3E22E395-1146-40FD-8FA3-E52DDD1EB0F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21B9D-A435-4880-AA00-5ACB2BA559C6}" type="pres">
      <dgm:prSet presAssocID="{3E22E395-1146-40FD-8FA3-E52DDD1EB0F3}" presName="negativeSpace" presStyleCnt="0"/>
      <dgm:spPr/>
      <dgm:t>
        <a:bodyPr/>
        <a:lstStyle/>
        <a:p>
          <a:endParaRPr lang="ru-RU"/>
        </a:p>
      </dgm:t>
    </dgm:pt>
    <dgm:pt modelId="{B93DDC4F-4E9C-424C-A24B-494910A4D1AE}" type="pres">
      <dgm:prSet presAssocID="{3E22E395-1146-40FD-8FA3-E52DDD1EB0F3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85EB3-7260-495A-BBB1-75D9409EC5BB}" type="pres">
      <dgm:prSet presAssocID="{A1ADD9FA-519C-482F-A178-54123F09165D}" presName="spaceBetweenRectangles" presStyleCnt="0"/>
      <dgm:spPr/>
      <dgm:t>
        <a:bodyPr/>
        <a:lstStyle/>
        <a:p>
          <a:endParaRPr lang="ru-RU"/>
        </a:p>
      </dgm:t>
    </dgm:pt>
    <dgm:pt modelId="{3248F8EC-BA64-4229-B2A4-B472B370523A}" type="pres">
      <dgm:prSet presAssocID="{DFACB6D5-BF1C-4830-8CC3-4561A5E67FFB}" presName="parentLin" presStyleCnt="0"/>
      <dgm:spPr/>
      <dgm:t>
        <a:bodyPr/>
        <a:lstStyle/>
        <a:p>
          <a:endParaRPr lang="ru-RU"/>
        </a:p>
      </dgm:t>
    </dgm:pt>
    <dgm:pt modelId="{23EA94DA-97F0-4168-AD86-EB6C6DF00768}" type="pres">
      <dgm:prSet presAssocID="{DFACB6D5-BF1C-4830-8CC3-4561A5E67FF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8067353-7616-46E5-80B2-52C588AE712C}" type="pres">
      <dgm:prSet presAssocID="{DFACB6D5-BF1C-4830-8CC3-4561A5E67F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83BE7-7DD7-4F7B-B119-D7000697B728}" type="pres">
      <dgm:prSet presAssocID="{DFACB6D5-BF1C-4830-8CC3-4561A5E67FFB}" presName="negativeSpace" presStyleCnt="0"/>
      <dgm:spPr/>
      <dgm:t>
        <a:bodyPr/>
        <a:lstStyle/>
        <a:p>
          <a:endParaRPr lang="ru-RU"/>
        </a:p>
      </dgm:t>
    </dgm:pt>
    <dgm:pt modelId="{8F5EA9E2-B337-43EA-A3D3-6223A648A5A4}" type="pres">
      <dgm:prSet presAssocID="{DFACB6D5-BF1C-4830-8CC3-4561A5E67FF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931BA-F502-4E17-966A-D47724A7420F}" type="pres">
      <dgm:prSet presAssocID="{5D1C91A1-429E-47B1-9516-31ADBFEE52B9}" presName="spaceBetweenRectangles" presStyleCnt="0"/>
      <dgm:spPr/>
      <dgm:t>
        <a:bodyPr/>
        <a:lstStyle/>
        <a:p>
          <a:endParaRPr lang="ru-RU"/>
        </a:p>
      </dgm:t>
    </dgm:pt>
    <dgm:pt modelId="{15A6A094-BA89-4319-9A37-1DB160D5863F}" type="pres">
      <dgm:prSet presAssocID="{1213E4FE-01F5-429F-808D-F7FA8ED21E9F}" presName="parentLin" presStyleCnt="0"/>
      <dgm:spPr/>
      <dgm:t>
        <a:bodyPr/>
        <a:lstStyle/>
        <a:p>
          <a:endParaRPr lang="ru-RU"/>
        </a:p>
      </dgm:t>
    </dgm:pt>
    <dgm:pt modelId="{88C1CEEB-7826-4F64-BC8A-9BA019D0D0D7}" type="pres">
      <dgm:prSet presAssocID="{1213E4FE-01F5-429F-808D-F7FA8ED21E9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8ADFDFE-039A-458B-9242-A81EFD534447}" type="pres">
      <dgm:prSet presAssocID="{1213E4FE-01F5-429F-808D-F7FA8ED21E9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EB0B6-0B0D-4A99-9738-279901A3584C}" type="pres">
      <dgm:prSet presAssocID="{1213E4FE-01F5-429F-808D-F7FA8ED21E9F}" presName="negativeSpace" presStyleCnt="0"/>
      <dgm:spPr/>
      <dgm:t>
        <a:bodyPr/>
        <a:lstStyle/>
        <a:p>
          <a:endParaRPr lang="ru-RU"/>
        </a:p>
      </dgm:t>
    </dgm:pt>
    <dgm:pt modelId="{997058C1-8BD9-433E-B28F-781BF45EDB6D}" type="pres">
      <dgm:prSet presAssocID="{1213E4FE-01F5-429F-808D-F7FA8ED21E9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FF1AD-421E-4F40-97A3-97218AEE641A}" type="pres">
      <dgm:prSet presAssocID="{7A5BA11F-9F09-414D-A381-EF5A803BE9A9}" presName="spaceBetweenRectangles" presStyleCnt="0"/>
      <dgm:spPr/>
      <dgm:t>
        <a:bodyPr/>
        <a:lstStyle/>
        <a:p>
          <a:endParaRPr lang="ru-RU"/>
        </a:p>
      </dgm:t>
    </dgm:pt>
    <dgm:pt modelId="{CC0C92E3-9D0A-4692-8FB3-AFE69D66C96C}" type="pres">
      <dgm:prSet presAssocID="{41EA82C5-FB88-440E-B93B-2305FE859496}" presName="parentLin" presStyleCnt="0"/>
      <dgm:spPr/>
      <dgm:t>
        <a:bodyPr/>
        <a:lstStyle/>
        <a:p>
          <a:endParaRPr lang="ru-RU"/>
        </a:p>
      </dgm:t>
    </dgm:pt>
    <dgm:pt modelId="{442B7E9D-7659-424C-A792-556047FD0C5C}" type="pres">
      <dgm:prSet presAssocID="{41EA82C5-FB88-440E-B93B-2305FE85949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FAAA4E6-DBFC-4E6A-A786-B1D779C41CB5}" type="pres">
      <dgm:prSet presAssocID="{41EA82C5-FB88-440E-B93B-2305FE85949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141CD-56FD-46AA-BAB0-C53F5A25DC63}" type="pres">
      <dgm:prSet presAssocID="{41EA82C5-FB88-440E-B93B-2305FE859496}" presName="negativeSpace" presStyleCnt="0"/>
      <dgm:spPr/>
      <dgm:t>
        <a:bodyPr/>
        <a:lstStyle/>
        <a:p>
          <a:endParaRPr lang="ru-RU"/>
        </a:p>
      </dgm:t>
    </dgm:pt>
    <dgm:pt modelId="{2EF90AF6-44C5-47CE-A56D-C23289A9D00E}" type="pres">
      <dgm:prSet presAssocID="{41EA82C5-FB88-440E-B93B-2305FE85949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A6F8A1-A304-4B2F-A675-E1383AFE0440}" type="presOf" srcId="{DFACB6D5-BF1C-4830-8CC3-4561A5E67FFB}" destId="{68067353-7616-46E5-80B2-52C588AE712C}" srcOrd="1" destOrd="0" presId="urn:microsoft.com/office/officeart/2005/8/layout/list1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862C7862-60D2-4FE2-A8D9-6C7C4E582E67}" srcId="{AB68CADC-F66D-46A8-B1D7-E8C7A079E5E5}" destId="{41EA82C5-FB88-440E-B93B-2305FE859496}" srcOrd="4" destOrd="0" parTransId="{93CD0C4D-B977-4DA0-A83A-FB6A6B596529}" sibTransId="{4D8B2F69-1648-4357-A416-3F418DD4E702}"/>
    <dgm:cxn modelId="{5FE7BB11-93B0-4402-952B-66CECD7D2808}" type="presOf" srcId="{3F8404BE-52A4-4426-AD10-8F0DAA73901B}" destId="{2EF90AF6-44C5-47CE-A56D-C23289A9D00E}" srcOrd="0" destOrd="0" presId="urn:microsoft.com/office/officeart/2005/8/layout/list1"/>
    <dgm:cxn modelId="{A7F89D58-7BE1-4C2B-AF09-0D419F6C6584}" srcId="{AB68CADC-F66D-46A8-B1D7-E8C7A079E5E5}" destId="{3E22E395-1146-40FD-8FA3-E52DDD1EB0F3}" srcOrd="1" destOrd="0" parTransId="{9681B6BE-DF48-4FB5-8641-3B24144CC058}" sibTransId="{A1ADD9FA-519C-482F-A178-54123F09165D}"/>
    <dgm:cxn modelId="{D0CC7E41-05D3-43B7-AD9B-329B5637D617}" type="presOf" srcId="{41EA82C5-FB88-440E-B93B-2305FE859496}" destId="{442B7E9D-7659-424C-A792-556047FD0C5C}" srcOrd="0" destOrd="0" presId="urn:microsoft.com/office/officeart/2005/8/layout/list1"/>
    <dgm:cxn modelId="{7BD96E6C-882B-453E-B186-43CA537B2B73}" type="presOf" srcId="{41EA82C5-FB88-440E-B93B-2305FE859496}" destId="{DFAAA4E6-DBFC-4E6A-A786-B1D779C41CB5}" srcOrd="1" destOrd="0" presId="urn:microsoft.com/office/officeart/2005/8/layout/list1"/>
    <dgm:cxn modelId="{41E13DD6-DCAA-437D-BF40-D4B87B461822}" srcId="{AB68CADC-F66D-46A8-B1D7-E8C7A079E5E5}" destId="{1213E4FE-01F5-429F-808D-F7FA8ED21E9F}" srcOrd="3" destOrd="0" parTransId="{8D6729D4-6886-4603-948E-D804EF9F9868}" sibTransId="{7A5BA11F-9F09-414D-A381-EF5A803BE9A9}"/>
    <dgm:cxn modelId="{E4578FDE-454B-4A4C-9A1F-E39DBFE3888A}" type="presOf" srcId="{5281C0E4-6C1A-4BB8-B5A4-65563F317115}" destId="{8DCAAF0D-2425-4921-A5CA-9BDA5ABDF3CB}" srcOrd="1" destOrd="0" presId="urn:microsoft.com/office/officeart/2005/8/layout/list1"/>
    <dgm:cxn modelId="{8714A52A-0F78-4591-9747-1EFA9F46C248}" type="presOf" srcId="{AB6FB6C4-D2DC-4473-9E5A-8E323BA501FA}" destId="{8F5EA9E2-B337-43EA-A3D3-6223A648A5A4}" srcOrd="0" destOrd="0" presId="urn:microsoft.com/office/officeart/2005/8/layout/list1"/>
    <dgm:cxn modelId="{75838654-2D94-4002-A245-EF8EC804B0B2}" type="presOf" srcId="{AB68CADC-F66D-46A8-B1D7-E8C7A079E5E5}" destId="{37F123A6-7AA6-4BA9-9446-E2B413A3FDE8}" srcOrd="0" destOrd="0" presId="urn:microsoft.com/office/officeart/2005/8/layout/list1"/>
    <dgm:cxn modelId="{C64B7B6A-9B11-42A3-95A7-178722269651}" type="presOf" srcId="{3E22E395-1146-40FD-8FA3-E52DDD1EB0F3}" destId="{F3D65873-DC93-4182-BBE1-9BC7C89A277C}" srcOrd="0" destOrd="0" presId="urn:microsoft.com/office/officeart/2005/8/layout/list1"/>
    <dgm:cxn modelId="{9189F866-6487-4B9E-9EB8-17635B196360}" type="presOf" srcId="{3E22E395-1146-40FD-8FA3-E52DDD1EB0F3}" destId="{19AAA84B-73EA-4D96-B4BA-88319CC7E294}" srcOrd="1" destOrd="0" presId="urn:microsoft.com/office/officeart/2005/8/layout/list1"/>
    <dgm:cxn modelId="{BAB9BF12-2347-47C1-90FA-00E8F4385BAD}" srcId="{3E22E395-1146-40FD-8FA3-E52DDD1EB0F3}" destId="{AE924A65-0C55-4490-B3B4-80DBF5020269}" srcOrd="0" destOrd="0" parTransId="{E131E0B0-6000-4F33-B273-6415BA1EDC37}" sibTransId="{7871F9DB-2CA0-418A-8438-9C0DD3185FA9}"/>
    <dgm:cxn modelId="{CA22393D-380C-41BA-A491-18EDEC2D9563}" type="presOf" srcId="{1213E4FE-01F5-429F-808D-F7FA8ED21E9F}" destId="{88C1CEEB-7826-4F64-BC8A-9BA019D0D0D7}" srcOrd="0" destOrd="0" presId="urn:microsoft.com/office/officeart/2005/8/layout/list1"/>
    <dgm:cxn modelId="{F3A9A148-94AD-41F3-9773-C14A90B4DA4D}" type="presOf" srcId="{9A628D0E-6814-4B62-BAF7-89F653EC900B}" destId="{F602E3C6-2DBA-4BB6-8D2F-BE9FB2D014DD}" srcOrd="0" destOrd="0" presId="urn:microsoft.com/office/officeart/2005/8/layout/list1"/>
    <dgm:cxn modelId="{190F683B-D63A-4DD2-BA98-743E86192B01}" type="presOf" srcId="{03C63120-2936-4B7E-A0C7-9DD08AD6D020}" destId="{997058C1-8BD9-433E-B28F-781BF45EDB6D}" srcOrd="0" destOrd="0" presId="urn:microsoft.com/office/officeart/2005/8/layout/list1"/>
    <dgm:cxn modelId="{0402A399-EE0B-4A85-9609-037ADF22373F}" srcId="{41EA82C5-FB88-440E-B93B-2305FE859496}" destId="{3F8404BE-52A4-4426-AD10-8F0DAA73901B}" srcOrd="0" destOrd="0" parTransId="{C48D93A5-65CE-4E50-A724-427872638762}" sibTransId="{4919B711-75CA-4F58-A6C3-90F0C988D76C}"/>
    <dgm:cxn modelId="{543C127B-FAE3-44EF-A859-3FA45CF46A14}" type="presOf" srcId="{DFACB6D5-BF1C-4830-8CC3-4561A5E67FFB}" destId="{23EA94DA-97F0-4168-AD86-EB6C6DF00768}" srcOrd="0" destOrd="0" presId="urn:microsoft.com/office/officeart/2005/8/layout/list1"/>
    <dgm:cxn modelId="{39A2DD30-D8F1-448F-97AC-092FE9929B01}" type="presOf" srcId="{5281C0E4-6C1A-4BB8-B5A4-65563F317115}" destId="{0ED74504-9021-4897-8CF7-5EC10A4E1388}" srcOrd="0" destOrd="0" presId="urn:microsoft.com/office/officeart/2005/8/layout/list1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849792FF-10AF-44AF-AD2F-E9B72A39CA82}" type="presOf" srcId="{1213E4FE-01F5-429F-808D-F7FA8ED21E9F}" destId="{28ADFDFE-039A-458B-9242-A81EFD534447}" srcOrd="1" destOrd="0" presId="urn:microsoft.com/office/officeart/2005/8/layout/list1"/>
    <dgm:cxn modelId="{01ED948B-959B-48A9-93D4-5467E838BAFB}" srcId="{AB68CADC-F66D-46A8-B1D7-E8C7A079E5E5}" destId="{DFACB6D5-BF1C-4830-8CC3-4561A5E67FFB}" srcOrd="2" destOrd="0" parTransId="{6A1442B9-24F1-4C48-9962-E15494C42E5F}" sibTransId="{5D1C91A1-429E-47B1-9516-31ADBFEE52B9}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C2849E52-8C22-4212-B2CF-965A80DC91C2}" type="presOf" srcId="{AE924A65-0C55-4490-B3B4-80DBF5020269}" destId="{B93DDC4F-4E9C-424C-A24B-494910A4D1AE}" srcOrd="0" destOrd="0" presId="urn:microsoft.com/office/officeart/2005/8/layout/list1"/>
    <dgm:cxn modelId="{C741F35E-D73F-44DF-97F1-5DAC39FC3167}" type="presParOf" srcId="{37F123A6-7AA6-4BA9-9446-E2B413A3FDE8}" destId="{E9BD20C7-22CE-4E8F-ACA4-64BF8DE3854D}" srcOrd="0" destOrd="0" presId="urn:microsoft.com/office/officeart/2005/8/layout/list1"/>
    <dgm:cxn modelId="{6AC8D374-6AFB-4C93-AF23-4E7F0C19C0AE}" type="presParOf" srcId="{E9BD20C7-22CE-4E8F-ACA4-64BF8DE3854D}" destId="{0ED74504-9021-4897-8CF7-5EC10A4E1388}" srcOrd="0" destOrd="0" presId="urn:microsoft.com/office/officeart/2005/8/layout/list1"/>
    <dgm:cxn modelId="{02054C19-6351-4E36-9F8C-A95325880AA1}" type="presParOf" srcId="{E9BD20C7-22CE-4E8F-ACA4-64BF8DE3854D}" destId="{8DCAAF0D-2425-4921-A5CA-9BDA5ABDF3CB}" srcOrd="1" destOrd="0" presId="urn:microsoft.com/office/officeart/2005/8/layout/list1"/>
    <dgm:cxn modelId="{DCCE12D7-5C2C-48FF-ACC5-BDAFCCD442E2}" type="presParOf" srcId="{37F123A6-7AA6-4BA9-9446-E2B413A3FDE8}" destId="{739ADB87-7B2E-4BBC-BB11-8EDD0C770078}" srcOrd="1" destOrd="0" presId="urn:microsoft.com/office/officeart/2005/8/layout/list1"/>
    <dgm:cxn modelId="{3ABED822-AB81-4025-8E73-85E6D6CC25E6}" type="presParOf" srcId="{37F123A6-7AA6-4BA9-9446-E2B413A3FDE8}" destId="{F602E3C6-2DBA-4BB6-8D2F-BE9FB2D014DD}" srcOrd="2" destOrd="0" presId="urn:microsoft.com/office/officeart/2005/8/layout/list1"/>
    <dgm:cxn modelId="{3C582678-EDF1-4603-98ED-523CC1A83EDB}" type="presParOf" srcId="{37F123A6-7AA6-4BA9-9446-E2B413A3FDE8}" destId="{891A6FC3-9158-4BB5-B5A1-966C7BB2FB51}" srcOrd="3" destOrd="0" presId="urn:microsoft.com/office/officeart/2005/8/layout/list1"/>
    <dgm:cxn modelId="{AD1C8F40-B8D0-4A95-A22C-B0B8BB7C030D}" type="presParOf" srcId="{37F123A6-7AA6-4BA9-9446-E2B413A3FDE8}" destId="{4515BB34-AD08-4100-899F-0843A03D2CA3}" srcOrd="4" destOrd="0" presId="urn:microsoft.com/office/officeart/2005/8/layout/list1"/>
    <dgm:cxn modelId="{242FF0FE-7385-49A3-B271-4D1A87CB0F3C}" type="presParOf" srcId="{4515BB34-AD08-4100-899F-0843A03D2CA3}" destId="{F3D65873-DC93-4182-BBE1-9BC7C89A277C}" srcOrd="0" destOrd="0" presId="urn:microsoft.com/office/officeart/2005/8/layout/list1"/>
    <dgm:cxn modelId="{A30EB872-49EE-426D-A441-B89AA31D27A6}" type="presParOf" srcId="{4515BB34-AD08-4100-899F-0843A03D2CA3}" destId="{19AAA84B-73EA-4D96-B4BA-88319CC7E294}" srcOrd="1" destOrd="0" presId="urn:microsoft.com/office/officeart/2005/8/layout/list1"/>
    <dgm:cxn modelId="{5D0D9F7B-D567-4716-9DC1-1BC8007B26F2}" type="presParOf" srcId="{37F123A6-7AA6-4BA9-9446-E2B413A3FDE8}" destId="{B3321B9D-A435-4880-AA00-5ACB2BA559C6}" srcOrd="5" destOrd="0" presId="urn:microsoft.com/office/officeart/2005/8/layout/list1"/>
    <dgm:cxn modelId="{1B77D27B-E47B-4A3B-974E-BCC1F5812203}" type="presParOf" srcId="{37F123A6-7AA6-4BA9-9446-E2B413A3FDE8}" destId="{B93DDC4F-4E9C-424C-A24B-494910A4D1AE}" srcOrd="6" destOrd="0" presId="urn:microsoft.com/office/officeart/2005/8/layout/list1"/>
    <dgm:cxn modelId="{76808C96-2248-40F6-B6C7-FEDD9D035EAE}" type="presParOf" srcId="{37F123A6-7AA6-4BA9-9446-E2B413A3FDE8}" destId="{42885EB3-7260-495A-BBB1-75D9409EC5BB}" srcOrd="7" destOrd="0" presId="urn:microsoft.com/office/officeart/2005/8/layout/list1"/>
    <dgm:cxn modelId="{BF311376-6C5A-406D-9618-3DC56B701B62}" type="presParOf" srcId="{37F123A6-7AA6-4BA9-9446-E2B413A3FDE8}" destId="{3248F8EC-BA64-4229-B2A4-B472B370523A}" srcOrd="8" destOrd="0" presId="urn:microsoft.com/office/officeart/2005/8/layout/list1"/>
    <dgm:cxn modelId="{2698E160-8020-437D-A430-50AD222443B9}" type="presParOf" srcId="{3248F8EC-BA64-4229-B2A4-B472B370523A}" destId="{23EA94DA-97F0-4168-AD86-EB6C6DF00768}" srcOrd="0" destOrd="0" presId="urn:microsoft.com/office/officeart/2005/8/layout/list1"/>
    <dgm:cxn modelId="{AF311F8D-868F-414A-995F-98A3F75C257E}" type="presParOf" srcId="{3248F8EC-BA64-4229-B2A4-B472B370523A}" destId="{68067353-7616-46E5-80B2-52C588AE712C}" srcOrd="1" destOrd="0" presId="urn:microsoft.com/office/officeart/2005/8/layout/list1"/>
    <dgm:cxn modelId="{E3880DE1-6911-4109-B324-747FB96245EF}" type="presParOf" srcId="{37F123A6-7AA6-4BA9-9446-E2B413A3FDE8}" destId="{8BE83BE7-7DD7-4F7B-B119-D7000697B728}" srcOrd="9" destOrd="0" presId="urn:microsoft.com/office/officeart/2005/8/layout/list1"/>
    <dgm:cxn modelId="{F4974E44-8BD3-44A8-9F93-3E3D43E5B850}" type="presParOf" srcId="{37F123A6-7AA6-4BA9-9446-E2B413A3FDE8}" destId="{8F5EA9E2-B337-43EA-A3D3-6223A648A5A4}" srcOrd="10" destOrd="0" presId="urn:microsoft.com/office/officeart/2005/8/layout/list1"/>
    <dgm:cxn modelId="{59C82B7D-A04D-47A2-A59E-BA447572A768}" type="presParOf" srcId="{37F123A6-7AA6-4BA9-9446-E2B413A3FDE8}" destId="{577931BA-F502-4E17-966A-D47724A7420F}" srcOrd="11" destOrd="0" presId="urn:microsoft.com/office/officeart/2005/8/layout/list1"/>
    <dgm:cxn modelId="{8B229EE0-01D8-4864-A5A1-CE6600D72825}" type="presParOf" srcId="{37F123A6-7AA6-4BA9-9446-E2B413A3FDE8}" destId="{15A6A094-BA89-4319-9A37-1DB160D5863F}" srcOrd="12" destOrd="0" presId="urn:microsoft.com/office/officeart/2005/8/layout/list1"/>
    <dgm:cxn modelId="{B6CBCA59-01F6-452E-9ADB-E4963FB44789}" type="presParOf" srcId="{15A6A094-BA89-4319-9A37-1DB160D5863F}" destId="{88C1CEEB-7826-4F64-BC8A-9BA019D0D0D7}" srcOrd="0" destOrd="0" presId="urn:microsoft.com/office/officeart/2005/8/layout/list1"/>
    <dgm:cxn modelId="{D5B671E9-5761-4764-BE44-85AA00CC3E9C}" type="presParOf" srcId="{15A6A094-BA89-4319-9A37-1DB160D5863F}" destId="{28ADFDFE-039A-458B-9242-A81EFD534447}" srcOrd="1" destOrd="0" presId="urn:microsoft.com/office/officeart/2005/8/layout/list1"/>
    <dgm:cxn modelId="{3B8C2AF9-FC44-4160-A801-35A0835AD3A7}" type="presParOf" srcId="{37F123A6-7AA6-4BA9-9446-E2B413A3FDE8}" destId="{ECFEB0B6-0B0D-4A99-9738-279901A3584C}" srcOrd="13" destOrd="0" presId="urn:microsoft.com/office/officeart/2005/8/layout/list1"/>
    <dgm:cxn modelId="{713FD97C-90CA-4716-8A94-7AAC284C2E8F}" type="presParOf" srcId="{37F123A6-7AA6-4BA9-9446-E2B413A3FDE8}" destId="{997058C1-8BD9-433E-B28F-781BF45EDB6D}" srcOrd="14" destOrd="0" presId="urn:microsoft.com/office/officeart/2005/8/layout/list1"/>
    <dgm:cxn modelId="{3D3933B8-FBFA-458E-A991-F1FC27CB72A9}" type="presParOf" srcId="{37F123A6-7AA6-4BA9-9446-E2B413A3FDE8}" destId="{45FFF1AD-421E-4F40-97A3-97218AEE641A}" srcOrd="15" destOrd="0" presId="urn:microsoft.com/office/officeart/2005/8/layout/list1"/>
    <dgm:cxn modelId="{9F0B994F-B235-431F-9C21-5F7DB1BE281C}" type="presParOf" srcId="{37F123A6-7AA6-4BA9-9446-E2B413A3FDE8}" destId="{CC0C92E3-9D0A-4692-8FB3-AFE69D66C96C}" srcOrd="16" destOrd="0" presId="urn:microsoft.com/office/officeart/2005/8/layout/list1"/>
    <dgm:cxn modelId="{4D5C596C-CC23-4323-9057-7FF82AA54A51}" type="presParOf" srcId="{CC0C92E3-9D0A-4692-8FB3-AFE69D66C96C}" destId="{442B7E9D-7659-424C-A792-556047FD0C5C}" srcOrd="0" destOrd="0" presId="urn:microsoft.com/office/officeart/2005/8/layout/list1"/>
    <dgm:cxn modelId="{BF94DDFB-CC90-4D68-84CE-59CA0B28842C}" type="presParOf" srcId="{CC0C92E3-9D0A-4692-8FB3-AFE69D66C96C}" destId="{DFAAA4E6-DBFC-4E6A-A786-B1D779C41CB5}" srcOrd="1" destOrd="0" presId="urn:microsoft.com/office/officeart/2005/8/layout/list1"/>
    <dgm:cxn modelId="{994E8C43-B93D-41B1-A3DF-829F34B19EA4}" type="presParOf" srcId="{37F123A6-7AA6-4BA9-9446-E2B413A3FDE8}" destId="{139141CD-56FD-46AA-BAB0-C53F5A25DC63}" srcOrd="17" destOrd="0" presId="urn:microsoft.com/office/officeart/2005/8/layout/list1"/>
    <dgm:cxn modelId="{0D7F9F70-5A3D-469A-8704-84AD33FCA1AF}" type="presParOf" srcId="{37F123A6-7AA6-4BA9-9446-E2B413A3FDE8}" destId="{2EF90AF6-44C5-47CE-A56D-C23289A9D00E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1211,1 тыс.рублей, в том числе 2022 год – 403,7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55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353A1-AF94-4186-83A2-293CD8B33DE2}" type="presOf" srcId="{BCFE5931-7816-435E-9390-7576AF960ACE}" destId="{ED817245-61E0-4AE7-89CC-24C4DEF1B59D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15B19073-B097-40DE-9F12-B23A46CB0E3B}" type="presOf" srcId="{3AB167CC-50B1-45BB-9470-889A6EA633F4}" destId="{CBDCDB82-90CD-47C9-A068-D47A078F81CC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0E29281D-A844-4C00-A9A8-338037AB1865}" type="presOf" srcId="{433E8E80-3760-474E-A065-205F2240239A}" destId="{E48EA5C5-FB6E-4136-8B10-3A86753BCC80}" srcOrd="0" destOrd="0" presId="urn:microsoft.com/office/officeart/2005/8/layout/vList5"/>
    <dgm:cxn modelId="{0AF90238-68DB-408C-90A4-D0BF507DFF86}" type="presParOf" srcId="{CBDCDB82-90CD-47C9-A068-D47A078F81CC}" destId="{D44ED1AC-EB19-4A93-BEF0-0B60192BB2B5}" srcOrd="0" destOrd="0" presId="urn:microsoft.com/office/officeart/2005/8/layout/vList5"/>
    <dgm:cxn modelId="{97BDD4FE-032C-43D2-98A3-252ACFF4C905}" type="presParOf" srcId="{D44ED1AC-EB19-4A93-BEF0-0B60192BB2B5}" destId="{ED817245-61E0-4AE7-89CC-24C4DEF1B59D}" srcOrd="0" destOrd="0" presId="urn:microsoft.com/office/officeart/2005/8/layout/vList5"/>
    <dgm:cxn modelId="{9B2EBFB6-CE75-4BA0-8C8F-69DCFA179E07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3E8E80-3760-474E-A065-205F2240239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8B6BA-5035-4AF9-806E-D6644B77BDB5}" type="pres">
      <dgm:prSet presAssocID="{433E8E80-3760-474E-A065-205F2240239A}" presName="linNode" presStyleCnt="0"/>
      <dgm:spPr/>
    </dgm:pt>
    <dgm:pt modelId="{79574F37-6F58-47DE-A8EC-665BDAD86A58}" type="pres">
      <dgm:prSet presAssocID="{433E8E80-3760-474E-A065-205F2240239A}" presName="parentText" presStyleLbl="node1" presStyleIdx="0" presStyleCnt="1" custScaleX="2414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1707-6156-4C16-9E81-C36B70087ECF}" type="presOf" srcId="{3AB167CC-50B1-45BB-9470-889A6EA633F4}" destId="{CBDCDB82-90CD-47C9-A068-D47A078F81CC}" srcOrd="0" destOrd="0" presId="urn:microsoft.com/office/officeart/2005/8/layout/vList5"/>
    <dgm:cxn modelId="{72BDC493-F643-4663-AF91-31C8276BC6AA}" srcId="{3AB167CC-50B1-45BB-9470-889A6EA633F4}" destId="{433E8E80-3760-474E-A065-205F2240239A}" srcOrd="0" destOrd="0" parTransId="{82FF266B-F21A-4362-9DE6-5008DD332BEA}" sibTransId="{75118785-58E1-48C9-AF01-B23D910E32FF}"/>
    <dgm:cxn modelId="{C8359F13-0617-4A7F-A75E-5742501F8AA0}" type="presOf" srcId="{433E8E80-3760-474E-A065-205F2240239A}" destId="{79574F37-6F58-47DE-A8EC-665BDAD86A58}" srcOrd="0" destOrd="0" presId="urn:microsoft.com/office/officeart/2005/8/layout/vList5"/>
    <dgm:cxn modelId="{07FAA15F-0D7F-4908-847B-653C427B662F}" type="presParOf" srcId="{CBDCDB82-90CD-47C9-A068-D47A078F81CC}" destId="{3138B6BA-5035-4AF9-806E-D6644B77BDB5}" srcOrd="0" destOrd="0" presId="urn:microsoft.com/office/officeart/2005/8/layout/vList5"/>
    <dgm:cxn modelId="{E9812437-5D4A-4C4B-B3E7-D01D55D0E6B4}" type="presParOf" srcId="{3138B6BA-5035-4AF9-806E-D6644B77BDB5}" destId="{79574F37-6F58-47DE-A8EC-665BDAD86A58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7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7487,4 тыс. рублей, в том числе 2022 год – 2477,1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70591" custScaleY="68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72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FA0A8-D6A3-44E4-A2F9-C12D15D564DA}" type="presOf" srcId="{433E8E80-3760-474E-A065-205F2240239A}" destId="{E48EA5C5-FB6E-4136-8B10-3A86753BCC80}" srcOrd="0" destOrd="0" presId="urn:microsoft.com/office/officeart/2005/8/layout/vList5"/>
    <dgm:cxn modelId="{529626C3-7D43-4019-AA24-F2FD101CD733}" type="presOf" srcId="{BCFE5931-7816-435E-9390-7576AF960ACE}" destId="{ED817245-61E0-4AE7-89CC-24C4DEF1B59D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5ECD5B84-EA65-422F-8A57-B6ABE72A8FD6}" type="presOf" srcId="{3AB167CC-50B1-45BB-9470-889A6EA633F4}" destId="{CBDCDB82-90CD-47C9-A068-D47A078F81CC}" srcOrd="0" destOrd="0" presId="urn:microsoft.com/office/officeart/2005/8/layout/vList5"/>
    <dgm:cxn modelId="{589919BD-838A-4C7B-A003-BF8B87BEFEF7}" type="presParOf" srcId="{CBDCDB82-90CD-47C9-A068-D47A078F81CC}" destId="{D44ED1AC-EB19-4A93-BEF0-0B60192BB2B5}" srcOrd="0" destOrd="0" presId="urn:microsoft.com/office/officeart/2005/8/layout/vList5"/>
    <dgm:cxn modelId="{A19850E0-0319-4D50-9F7A-F38226768540}" type="presParOf" srcId="{D44ED1AC-EB19-4A93-BEF0-0B60192BB2B5}" destId="{ED817245-61E0-4AE7-89CC-24C4DEF1B59D}" srcOrd="0" destOrd="0" presId="urn:microsoft.com/office/officeart/2005/8/layout/vList5"/>
    <dgm:cxn modelId="{5C5FCDE4-C704-485A-9C95-AF3E36FBCACF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2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process2" loCatId="process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7A0EC31-2FCB-442E-9629-1024AD2F3FFF}" type="pres">
      <dgm:prSet presAssocID="{B106739E-2F3B-4B4D-A193-9ECF6642E2A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EF43A73-9E05-41DF-8222-B1707A3175C4}" type="presOf" srcId="{B106739E-2F3B-4B4D-A193-9ECF6642E2A1}" destId="{F7A0EC31-2FCB-442E-9629-1024AD2F3FFF}" srcOrd="0" destOrd="0" presId="urn:microsoft.com/office/officeart/2005/8/layout/process2"/>
  </dgm:cxnLst>
  <dgm:bg>
    <a:noFill/>
    <a:effectLst>
      <a:softEdge rad="127000"/>
    </a:effectLst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3096AB-1566-4A49-BD91-C723632D52E9}" type="doc">
      <dgm:prSet loTypeId="urn:microsoft.com/office/officeart/2005/8/layout/hList7#1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D18879B9-2608-4A73-A598-55BE82DE12C2}">
      <dgm:prSet phldrT="[Текст]" custT="1"/>
      <dgm:spPr/>
      <dgm:t>
        <a:bodyPr/>
        <a:lstStyle/>
        <a:p>
          <a:pPr algn="ctr"/>
          <a:r>
            <a: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Налоговые льготы и вычеты в целях создания благоприятного инвестиционного климата и стимулирование деловой активности предпринимателей</a:t>
          </a:r>
          <a:endParaRPr lang="ru-RU" sz="12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58408ED-EB0F-4B79-8942-BFED1805BFEF}" type="parTrans" cxnId="{EF8B5D98-2982-4D86-BC51-609D45DE14DD}">
      <dgm:prSet/>
      <dgm:spPr/>
      <dgm:t>
        <a:bodyPr/>
        <a:lstStyle/>
        <a:p>
          <a:endParaRPr lang="ru-RU"/>
        </a:p>
      </dgm:t>
    </dgm:pt>
    <dgm:pt modelId="{1759FC46-7DED-40FD-B56D-D34BEF4F0A83}" type="sibTrans" cxnId="{EF8B5D98-2982-4D86-BC51-609D45DE14DD}">
      <dgm:prSet/>
      <dgm:spPr/>
      <dgm:t>
        <a:bodyPr/>
        <a:lstStyle/>
        <a:p>
          <a:endParaRPr lang="ru-RU"/>
        </a:p>
      </dgm:t>
    </dgm:pt>
    <dgm:pt modelId="{7E7320F6-6D91-4CEA-A48D-15D373252215}">
      <dgm:prSet phldrT="[Текст]" custT="1"/>
      <dgm:spPr/>
      <dgm:t>
        <a:bodyPr/>
        <a:lstStyle/>
        <a:p>
          <a:pPr algn="ctr"/>
          <a:r>
            <a: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Национальные цели развития</a:t>
          </a:r>
          <a:endParaRPr lang="ru-RU" sz="12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AD2B7F3-C722-49D8-BDC4-A7239A586CC4}" type="parTrans" cxnId="{5C8E7D0A-9020-4A53-8750-406642D92137}">
      <dgm:prSet/>
      <dgm:spPr/>
      <dgm:t>
        <a:bodyPr/>
        <a:lstStyle/>
        <a:p>
          <a:endParaRPr lang="ru-RU"/>
        </a:p>
      </dgm:t>
    </dgm:pt>
    <dgm:pt modelId="{1B39EBD0-EEB1-4870-9C3F-79596ACE04FE}" type="sibTrans" cxnId="{5C8E7D0A-9020-4A53-8750-406642D92137}">
      <dgm:prSet/>
      <dgm:spPr/>
      <dgm:t>
        <a:bodyPr/>
        <a:lstStyle/>
        <a:p>
          <a:endParaRPr lang="ru-RU"/>
        </a:p>
      </dgm:t>
    </dgm:pt>
    <dgm:pt modelId="{7339D47C-89C4-478D-BD76-F191C22DCD34}">
      <dgm:prSet phldrT="[Текст]" custT="1"/>
      <dgm:spPr/>
      <dgm:t>
        <a:bodyPr/>
        <a:lstStyle/>
        <a:p>
          <a:r>
            <a: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Социальная поддержка граждан и семей с детьми</a:t>
          </a:r>
          <a:endParaRPr lang="ru-RU" sz="1200" b="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1D13A63-7087-4961-B5D3-387E93E2728E}" type="parTrans" cxnId="{D63F92FF-90B0-41D1-ABB0-3109AE2D96CA}">
      <dgm:prSet/>
      <dgm:spPr/>
      <dgm:t>
        <a:bodyPr/>
        <a:lstStyle/>
        <a:p>
          <a:endParaRPr lang="ru-RU"/>
        </a:p>
      </dgm:t>
    </dgm:pt>
    <dgm:pt modelId="{F335AB21-DA8A-48BF-ACB8-31B87B799C4C}" type="sibTrans" cxnId="{D63F92FF-90B0-41D1-ABB0-3109AE2D96CA}">
      <dgm:prSet/>
      <dgm:spPr/>
      <dgm:t>
        <a:bodyPr/>
        <a:lstStyle/>
        <a:p>
          <a:endParaRPr lang="ru-RU"/>
        </a:p>
      </dgm:t>
    </dgm:pt>
    <dgm:pt modelId="{590CCB38-2113-4510-B32E-971175DA5FCB}">
      <dgm:prSet custT="1"/>
      <dgm:spPr/>
      <dgm:t>
        <a:bodyPr/>
        <a:lstStyle/>
        <a:p>
          <a:r>
            <a: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Эффективность и приоритизация бюджетных расходов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B6E0B06A-B0B9-4E47-9645-1D6BCBB17CF7}" type="parTrans" cxnId="{96C63599-5D87-4887-AA42-DE1C7F0AAA9B}">
      <dgm:prSet/>
      <dgm:spPr/>
      <dgm:t>
        <a:bodyPr/>
        <a:lstStyle/>
        <a:p>
          <a:endParaRPr lang="ru-RU"/>
        </a:p>
      </dgm:t>
    </dgm:pt>
    <dgm:pt modelId="{39C427AE-E944-444C-AF1F-E370ADB42210}" type="sibTrans" cxnId="{96C63599-5D87-4887-AA42-DE1C7F0AAA9B}">
      <dgm:prSet/>
      <dgm:spPr/>
      <dgm:t>
        <a:bodyPr/>
        <a:lstStyle/>
        <a:p>
          <a:endParaRPr lang="ru-RU"/>
        </a:p>
      </dgm:t>
    </dgm:pt>
    <dgm:pt modelId="{E0913831-CBEF-42AD-90A0-09CD0CDD6EA3}">
      <dgm:prSet custT="1"/>
      <dgm:spPr/>
      <dgm:t>
        <a:bodyPr/>
        <a:lstStyle/>
        <a:p>
          <a:r>
            <a:rPr lang="ru-RU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Содействие сбалансированности местных бюджетов</a:t>
          </a:r>
          <a:endParaRPr lang="ru-RU" sz="12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0E7BE21-4064-404A-B400-5D37E464D0DD}" type="parTrans" cxnId="{BD5BC203-E168-43E8-A322-D539D6F02680}">
      <dgm:prSet/>
      <dgm:spPr/>
      <dgm:t>
        <a:bodyPr/>
        <a:lstStyle/>
        <a:p>
          <a:endParaRPr lang="ru-RU"/>
        </a:p>
      </dgm:t>
    </dgm:pt>
    <dgm:pt modelId="{CAF078A5-5BBE-4EA5-BB4C-9F3A5F34FE7F}" type="sibTrans" cxnId="{BD5BC203-E168-43E8-A322-D539D6F02680}">
      <dgm:prSet/>
      <dgm:spPr/>
      <dgm:t>
        <a:bodyPr/>
        <a:lstStyle/>
        <a:p>
          <a:endParaRPr lang="ru-RU"/>
        </a:p>
      </dgm:t>
    </dgm:pt>
    <dgm:pt modelId="{03D577DA-FDB5-4B8F-A802-F6B8CC5C1AD5}" type="pres">
      <dgm:prSet presAssocID="{813096AB-1566-4A49-BD91-C723632D52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7E68E5-DB92-41B1-8FF4-6B46551F8605}" type="pres">
      <dgm:prSet presAssocID="{813096AB-1566-4A49-BD91-C723632D52E9}" presName="fgShape" presStyleLbl="fgShp" presStyleIdx="0" presStyleCnt="1" custLinFactNeighborX="526" custLinFactNeighborY="4161"/>
      <dgm:spPr/>
      <dgm:t>
        <a:bodyPr/>
        <a:lstStyle/>
        <a:p>
          <a:endParaRPr lang="ru-RU"/>
        </a:p>
      </dgm:t>
    </dgm:pt>
    <dgm:pt modelId="{0935FC2D-770F-4E4A-B79C-4D2C61029D71}" type="pres">
      <dgm:prSet presAssocID="{813096AB-1566-4A49-BD91-C723632D52E9}" presName="linComp" presStyleCnt="0"/>
      <dgm:spPr/>
      <dgm:t>
        <a:bodyPr/>
        <a:lstStyle/>
        <a:p>
          <a:endParaRPr lang="ru-RU"/>
        </a:p>
      </dgm:t>
    </dgm:pt>
    <dgm:pt modelId="{F2DA81C0-77B3-477C-BC04-5FA60EDD5980}" type="pres">
      <dgm:prSet presAssocID="{D18879B9-2608-4A73-A598-55BE82DE12C2}" presName="compNode" presStyleCnt="0"/>
      <dgm:spPr/>
      <dgm:t>
        <a:bodyPr/>
        <a:lstStyle/>
        <a:p>
          <a:endParaRPr lang="ru-RU"/>
        </a:p>
      </dgm:t>
    </dgm:pt>
    <dgm:pt modelId="{61DF53EA-CF56-4084-9E2A-3BC0CBD4A80F}" type="pres">
      <dgm:prSet presAssocID="{D18879B9-2608-4A73-A598-55BE82DE12C2}" presName="bkgdShape" presStyleLbl="node1" presStyleIdx="0" presStyleCnt="5" custScaleX="98012" custLinFactNeighborX="-656"/>
      <dgm:spPr/>
      <dgm:t>
        <a:bodyPr/>
        <a:lstStyle/>
        <a:p>
          <a:endParaRPr lang="ru-RU"/>
        </a:p>
      </dgm:t>
    </dgm:pt>
    <dgm:pt modelId="{573EFE3A-25D7-4F33-9198-C472549428FB}" type="pres">
      <dgm:prSet presAssocID="{D18879B9-2608-4A73-A598-55BE82DE12C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62609-53AD-4288-9065-54D66C52BFA0}" type="pres">
      <dgm:prSet presAssocID="{D18879B9-2608-4A73-A598-55BE82DE12C2}" presName="invisiNode" presStyleLbl="node1" presStyleIdx="0" presStyleCnt="5"/>
      <dgm:spPr/>
      <dgm:t>
        <a:bodyPr/>
        <a:lstStyle/>
        <a:p>
          <a:endParaRPr lang="ru-RU"/>
        </a:p>
      </dgm:t>
    </dgm:pt>
    <dgm:pt modelId="{B06420CF-F99D-4089-9BC2-9C0C8074F6C4}" type="pres">
      <dgm:prSet presAssocID="{D18879B9-2608-4A73-A598-55BE82DE12C2}" presName="imagNode" presStyleLbl="fgImgPlace1" presStyleIdx="0" presStyleCnt="5" custLinFactNeighborX="-4311" custLinFactNeighborY="-66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7FB728-C82C-4BD8-88E2-83B470F349E3}" type="pres">
      <dgm:prSet presAssocID="{1759FC46-7DED-40FD-B56D-D34BEF4F0A8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5E62652-BCDB-4B23-927C-4EE7A47FD000}" type="pres">
      <dgm:prSet presAssocID="{7E7320F6-6D91-4CEA-A48D-15D373252215}" presName="compNode" presStyleCnt="0"/>
      <dgm:spPr/>
      <dgm:t>
        <a:bodyPr/>
        <a:lstStyle/>
        <a:p>
          <a:endParaRPr lang="ru-RU"/>
        </a:p>
      </dgm:t>
    </dgm:pt>
    <dgm:pt modelId="{DAFF0FA8-6BAA-41CB-90DB-333B4CE7813F}" type="pres">
      <dgm:prSet presAssocID="{7E7320F6-6D91-4CEA-A48D-15D373252215}" presName="bkgdShape" presStyleLbl="node1" presStyleIdx="1" presStyleCnt="5" custScaleX="95529" custLinFactNeighborX="-621"/>
      <dgm:spPr/>
      <dgm:t>
        <a:bodyPr/>
        <a:lstStyle/>
        <a:p>
          <a:endParaRPr lang="ru-RU"/>
        </a:p>
      </dgm:t>
    </dgm:pt>
    <dgm:pt modelId="{9D16DD6B-F333-4811-A8EF-61F61F4FF02E}" type="pres">
      <dgm:prSet presAssocID="{7E7320F6-6D91-4CEA-A48D-15D373252215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3DC92-FA2C-4A89-BE78-7A61C461FF4E}" type="pres">
      <dgm:prSet presAssocID="{7E7320F6-6D91-4CEA-A48D-15D373252215}" presName="invisiNode" presStyleLbl="node1" presStyleIdx="1" presStyleCnt="5"/>
      <dgm:spPr/>
      <dgm:t>
        <a:bodyPr/>
        <a:lstStyle/>
        <a:p>
          <a:endParaRPr lang="ru-RU"/>
        </a:p>
      </dgm:t>
    </dgm:pt>
    <dgm:pt modelId="{9BD1F186-6587-4A91-8BB6-E2DE099A7B56}" type="pres">
      <dgm:prSet presAssocID="{7E7320F6-6D91-4CEA-A48D-15D373252215}" presName="imagNode" presStyleLbl="fgImgPlace1" presStyleIdx="1" presStyleCnt="5" custLinFactNeighborX="-2133" custLinFactNeighborY="-51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C5F342-BB60-497F-9E8E-84FABBAA9E6A}" type="pres">
      <dgm:prSet presAssocID="{1B39EBD0-EEB1-4870-9C3F-79596ACE04F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99D54C-0015-484C-AEEB-5743A7146256}" type="pres">
      <dgm:prSet presAssocID="{7339D47C-89C4-478D-BD76-F191C22DCD34}" presName="compNode" presStyleCnt="0"/>
      <dgm:spPr/>
      <dgm:t>
        <a:bodyPr/>
        <a:lstStyle/>
        <a:p>
          <a:endParaRPr lang="ru-RU"/>
        </a:p>
      </dgm:t>
    </dgm:pt>
    <dgm:pt modelId="{3489D908-B154-4EFE-B051-AC8099E13383}" type="pres">
      <dgm:prSet presAssocID="{7339D47C-89C4-478D-BD76-F191C22DCD34}" presName="bkgdShape" presStyleLbl="node1" presStyleIdx="2" presStyleCnt="5" custScaleX="83116" custLinFactNeighborX="-1303" custLinFactNeighborY="245"/>
      <dgm:spPr/>
      <dgm:t>
        <a:bodyPr/>
        <a:lstStyle/>
        <a:p>
          <a:endParaRPr lang="ru-RU"/>
        </a:p>
      </dgm:t>
    </dgm:pt>
    <dgm:pt modelId="{0F688784-0847-4926-BF9A-B5B0BDF98249}" type="pres">
      <dgm:prSet presAssocID="{7339D47C-89C4-478D-BD76-F191C22DCD34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8CFA7B-3DF2-4DD4-A26E-CA64D03086C1}" type="pres">
      <dgm:prSet presAssocID="{7339D47C-89C4-478D-BD76-F191C22DCD34}" presName="invisiNode" presStyleLbl="node1" presStyleIdx="2" presStyleCnt="5"/>
      <dgm:spPr/>
      <dgm:t>
        <a:bodyPr/>
        <a:lstStyle/>
        <a:p>
          <a:endParaRPr lang="ru-RU"/>
        </a:p>
      </dgm:t>
    </dgm:pt>
    <dgm:pt modelId="{FD335757-7329-4E1D-A510-430986B41290}" type="pres">
      <dgm:prSet presAssocID="{7339D47C-89C4-478D-BD76-F191C22DCD34}" presName="imagNode" presStyleLbl="fgImgPlace1" presStyleIdx="2" presStyleCnt="5" custLinFactNeighborX="-4416" custLinFactNeighborY="-513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752DE6-D29F-440D-AA61-5FAE3CA2AD55}" type="pres">
      <dgm:prSet presAssocID="{F335AB21-DA8A-48BF-ACB8-31B87B799C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049D983-4C03-4539-A666-93E03122CCC3}" type="pres">
      <dgm:prSet presAssocID="{590CCB38-2113-4510-B32E-971175DA5FCB}" presName="compNode" presStyleCnt="0"/>
      <dgm:spPr/>
      <dgm:t>
        <a:bodyPr/>
        <a:lstStyle/>
        <a:p>
          <a:endParaRPr lang="ru-RU"/>
        </a:p>
      </dgm:t>
    </dgm:pt>
    <dgm:pt modelId="{AB077290-2C0A-4806-976A-71FBFF500A43}" type="pres">
      <dgm:prSet presAssocID="{590CCB38-2113-4510-B32E-971175DA5FCB}" presName="bkgdShape" presStyleLbl="node1" presStyleIdx="3" presStyleCnt="5" custScaleX="87748" custLinFactNeighborX="-1951"/>
      <dgm:spPr/>
      <dgm:t>
        <a:bodyPr/>
        <a:lstStyle/>
        <a:p>
          <a:endParaRPr lang="ru-RU"/>
        </a:p>
      </dgm:t>
    </dgm:pt>
    <dgm:pt modelId="{3C800ECE-4080-4BAE-8199-0AD411099FB6}" type="pres">
      <dgm:prSet presAssocID="{590CCB38-2113-4510-B32E-971175DA5FCB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FD11A-B8AC-489E-9F4F-4D95713740E5}" type="pres">
      <dgm:prSet presAssocID="{590CCB38-2113-4510-B32E-971175DA5FCB}" presName="invisiNode" presStyleLbl="node1" presStyleIdx="3" presStyleCnt="5"/>
      <dgm:spPr/>
      <dgm:t>
        <a:bodyPr/>
        <a:lstStyle/>
        <a:p>
          <a:endParaRPr lang="ru-RU"/>
        </a:p>
      </dgm:t>
    </dgm:pt>
    <dgm:pt modelId="{E8F9BCE0-D66C-405E-B054-0E1B7CFF31AE}" type="pres">
      <dgm:prSet presAssocID="{590CCB38-2113-4510-B32E-971175DA5FCB}" presName="imagNode" presStyleLbl="fgImgPlace1" presStyleIdx="3" presStyleCnt="5" custLinFactNeighborX="-1502" custLinFactNeighborY="-369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9EB1C34-CA39-445B-8104-FC29311483F0}" type="pres">
      <dgm:prSet presAssocID="{39C427AE-E944-444C-AF1F-E370ADB4221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E2D477B-4F32-4B80-A133-D59EFFE69D63}" type="pres">
      <dgm:prSet presAssocID="{E0913831-CBEF-42AD-90A0-09CD0CDD6EA3}" presName="compNode" presStyleCnt="0"/>
      <dgm:spPr/>
      <dgm:t>
        <a:bodyPr/>
        <a:lstStyle/>
        <a:p>
          <a:endParaRPr lang="ru-RU"/>
        </a:p>
      </dgm:t>
    </dgm:pt>
    <dgm:pt modelId="{C5639A93-A063-4A4E-9CFF-24701A99EFC0}" type="pres">
      <dgm:prSet presAssocID="{E0913831-CBEF-42AD-90A0-09CD0CDD6EA3}" presName="bkgdShape" presStyleLbl="node1" presStyleIdx="4" presStyleCnt="5" custScaleX="101870" custLinFactNeighborX="-1988" custLinFactNeighborY="-250"/>
      <dgm:spPr/>
      <dgm:t>
        <a:bodyPr/>
        <a:lstStyle/>
        <a:p>
          <a:endParaRPr lang="ru-RU"/>
        </a:p>
      </dgm:t>
    </dgm:pt>
    <dgm:pt modelId="{C925B984-1FA9-4F81-A662-2C21B4034FC8}" type="pres">
      <dgm:prSet presAssocID="{E0913831-CBEF-42AD-90A0-09CD0CDD6EA3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607C2-866B-4780-AF61-2676828B16AC}" type="pres">
      <dgm:prSet presAssocID="{E0913831-CBEF-42AD-90A0-09CD0CDD6EA3}" presName="invisiNode" presStyleLbl="node1" presStyleIdx="4" presStyleCnt="5"/>
      <dgm:spPr/>
      <dgm:t>
        <a:bodyPr/>
        <a:lstStyle/>
        <a:p>
          <a:endParaRPr lang="ru-RU"/>
        </a:p>
      </dgm:t>
    </dgm:pt>
    <dgm:pt modelId="{0E7D2587-B33F-40ED-99FB-A59EAE00C709}" type="pres">
      <dgm:prSet presAssocID="{E0913831-CBEF-42AD-90A0-09CD0CDD6EA3}" presName="imagNode" presStyleLbl="fgImgPlace1" presStyleIdx="4" presStyleCnt="5" custLinFactNeighborX="-766" custLinFactNeighborY="-519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4D70BFD-98BF-419B-9F42-5E2B565ADC70}" type="presOf" srcId="{7E7320F6-6D91-4CEA-A48D-15D373252215}" destId="{9D16DD6B-F333-4811-A8EF-61F61F4FF02E}" srcOrd="1" destOrd="0" presId="urn:microsoft.com/office/officeart/2005/8/layout/hList7#1"/>
    <dgm:cxn modelId="{619B834C-EC54-425D-8843-E7631F6A96D6}" type="presOf" srcId="{7339D47C-89C4-478D-BD76-F191C22DCD34}" destId="{3489D908-B154-4EFE-B051-AC8099E13383}" srcOrd="0" destOrd="0" presId="urn:microsoft.com/office/officeart/2005/8/layout/hList7#1"/>
    <dgm:cxn modelId="{82798088-3FAD-4108-A2B3-4E1F20FA26AD}" type="presOf" srcId="{7339D47C-89C4-478D-BD76-F191C22DCD34}" destId="{0F688784-0847-4926-BF9A-B5B0BDF98249}" srcOrd="1" destOrd="0" presId="urn:microsoft.com/office/officeart/2005/8/layout/hList7#1"/>
    <dgm:cxn modelId="{725AA0F3-CCFD-41FA-83F4-4DA306D4D210}" type="presOf" srcId="{39C427AE-E944-444C-AF1F-E370ADB42210}" destId="{C9EB1C34-CA39-445B-8104-FC29311483F0}" srcOrd="0" destOrd="0" presId="urn:microsoft.com/office/officeart/2005/8/layout/hList7#1"/>
    <dgm:cxn modelId="{1875F911-5AFE-4AEF-9B7D-27EBFFEDAF63}" type="presOf" srcId="{F335AB21-DA8A-48BF-ACB8-31B87B799C4C}" destId="{81752DE6-D29F-440D-AA61-5FAE3CA2AD55}" srcOrd="0" destOrd="0" presId="urn:microsoft.com/office/officeart/2005/8/layout/hList7#1"/>
    <dgm:cxn modelId="{2C1272CA-3D9D-4C06-9015-ED781649290E}" type="presOf" srcId="{1759FC46-7DED-40FD-B56D-D34BEF4F0A83}" destId="{107FB728-C82C-4BD8-88E2-83B470F349E3}" srcOrd="0" destOrd="0" presId="urn:microsoft.com/office/officeart/2005/8/layout/hList7#1"/>
    <dgm:cxn modelId="{EF8B5D98-2982-4D86-BC51-609D45DE14DD}" srcId="{813096AB-1566-4A49-BD91-C723632D52E9}" destId="{D18879B9-2608-4A73-A598-55BE82DE12C2}" srcOrd="0" destOrd="0" parTransId="{758408ED-EB0F-4B79-8942-BFED1805BFEF}" sibTransId="{1759FC46-7DED-40FD-B56D-D34BEF4F0A83}"/>
    <dgm:cxn modelId="{414020EA-B29D-4A23-BC9C-7FDD61B084AC}" type="presOf" srcId="{590CCB38-2113-4510-B32E-971175DA5FCB}" destId="{3C800ECE-4080-4BAE-8199-0AD411099FB6}" srcOrd="1" destOrd="0" presId="urn:microsoft.com/office/officeart/2005/8/layout/hList7#1"/>
    <dgm:cxn modelId="{BA019090-0729-4A49-ADD0-B1418994A96F}" type="presOf" srcId="{E0913831-CBEF-42AD-90A0-09CD0CDD6EA3}" destId="{C5639A93-A063-4A4E-9CFF-24701A99EFC0}" srcOrd="0" destOrd="0" presId="urn:microsoft.com/office/officeart/2005/8/layout/hList7#1"/>
    <dgm:cxn modelId="{24684A71-8D24-46A5-9CE8-8AA78133409A}" type="presOf" srcId="{D18879B9-2608-4A73-A598-55BE82DE12C2}" destId="{573EFE3A-25D7-4F33-9198-C472549428FB}" srcOrd="1" destOrd="0" presId="urn:microsoft.com/office/officeart/2005/8/layout/hList7#1"/>
    <dgm:cxn modelId="{C2CF2F48-E30B-4F78-BAFA-324D1D1C88F8}" type="presOf" srcId="{1B39EBD0-EEB1-4870-9C3F-79596ACE04FE}" destId="{A6C5F342-BB60-497F-9E8E-84FABBAA9E6A}" srcOrd="0" destOrd="0" presId="urn:microsoft.com/office/officeart/2005/8/layout/hList7#1"/>
    <dgm:cxn modelId="{F170418E-D7FE-4470-A7F3-F30AAC77ABCF}" type="presOf" srcId="{590CCB38-2113-4510-B32E-971175DA5FCB}" destId="{AB077290-2C0A-4806-976A-71FBFF500A43}" srcOrd="0" destOrd="0" presId="urn:microsoft.com/office/officeart/2005/8/layout/hList7#1"/>
    <dgm:cxn modelId="{07F7E0BA-5B63-410B-B041-448926639A39}" type="presOf" srcId="{E0913831-CBEF-42AD-90A0-09CD0CDD6EA3}" destId="{C925B984-1FA9-4F81-A662-2C21B4034FC8}" srcOrd="1" destOrd="0" presId="urn:microsoft.com/office/officeart/2005/8/layout/hList7#1"/>
    <dgm:cxn modelId="{5C8E7D0A-9020-4A53-8750-406642D92137}" srcId="{813096AB-1566-4A49-BD91-C723632D52E9}" destId="{7E7320F6-6D91-4CEA-A48D-15D373252215}" srcOrd="1" destOrd="0" parTransId="{FAD2B7F3-C722-49D8-BDC4-A7239A586CC4}" sibTransId="{1B39EBD0-EEB1-4870-9C3F-79596ACE04FE}"/>
    <dgm:cxn modelId="{3A261616-C0D2-4416-9E97-EAD45F1E8B86}" type="presOf" srcId="{7E7320F6-6D91-4CEA-A48D-15D373252215}" destId="{DAFF0FA8-6BAA-41CB-90DB-333B4CE7813F}" srcOrd="0" destOrd="0" presId="urn:microsoft.com/office/officeart/2005/8/layout/hList7#1"/>
    <dgm:cxn modelId="{D63F92FF-90B0-41D1-ABB0-3109AE2D96CA}" srcId="{813096AB-1566-4A49-BD91-C723632D52E9}" destId="{7339D47C-89C4-478D-BD76-F191C22DCD34}" srcOrd="2" destOrd="0" parTransId="{A1D13A63-7087-4961-B5D3-387E93E2728E}" sibTransId="{F335AB21-DA8A-48BF-ACB8-31B87B799C4C}"/>
    <dgm:cxn modelId="{BD5BC203-E168-43E8-A322-D539D6F02680}" srcId="{813096AB-1566-4A49-BD91-C723632D52E9}" destId="{E0913831-CBEF-42AD-90A0-09CD0CDD6EA3}" srcOrd="4" destOrd="0" parTransId="{D0E7BE21-4064-404A-B400-5D37E464D0DD}" sibTransId="{CAF078A5-5BBE-4EA5-BB4C-9F3A5F34FE7F}"/>
    <dgm:cxn modelId="{C29E130C-624D-46AD-ADBE-81B20B485F17}" type="presOf" srcId="{813096AB-1566-4A49-BD91-C723632D52E9}" destId="{03D577DA-FDB5-4B8F-A802-F6B8CC5C1AD5}" srcOrd="0" destOrd="0" presId="urn:microsoft.com/office/officeart/2005/8/layout/hList7#1"/>
    <dgm:cxn modelId="{96C63599-5D87-4887-AA42-DE1C7F0AAA9B}" srcId="{813096AB-1566-4A49-BD91-C723632D52E9}" destId="{590CCB38-2113-4510-B32E-971175DA5FCB}" srcOrd="3" destOrd="0" parTransId="{B6E0B06A-B0B9-4E47-9645-1D6BCBB17CF7}" sibTransId="{39C427AE-E944-444C-AF1F-E370ADB42210}"/>
    <dgm:cxn modelId="{8A6C2B4C-7515-4D43-96F4-5663472A8962}" type="presOf" srcId="{D18879B9-2608-4A73-A598-55BE82DE12C2}" destId="{61DF53EA-CF56-4084-9E2A-3BC0CBD4A80F}" srcOrd="0" destOrd="0" presId="urn:microsoft.com/office/officeart/2005/8/layout/hList7#1"/>
    <dgm:cxn modelId="{DE57BF34-590B-408F-8D63-6B9ED825D12B}" type="presParOf" srcId="{03D577DA-FDB5-4B8F-A802-F6B8CC5C1AD5}" destId="{E77E68E5-DB92-41B1-8FF4-6B46551F8605}" srcOrd="0" destOrd="0" presId="urn:microsoft.com/office/officeart/2005/8/layout/hList7#1"/>
    <dgm:cxn modelId="{3DF1C9DB-46E1-4240-B1A8-C7D6FB17DA8E}" type="presParOf" srcId="{03D577DA-FDB5-4B8F-A802-F6B8CC5C1AD5}" destId="{0935FC2D-770F-4E4A-B79C-4D2C61029D71}" srcOrd="1" destOrd="0" presId="urn:microsoft.com/office/officeart/2005/8/layout/hList7#1"/>
    <dgm:cxn modelId="{C92F317F-863F-4995-B4FD-FEDFA8CE6C3A}" type="presParOf" srcId="{0935FC2D-770F-4E4A-B79C-4D2C61029D71}" destId="{F2DA81C0-77B3-477C-BC04-5FA60EDD5980}" srcOrd="0" destOrd="0" presId="urn:microsoft.com/office/officeart/2005/8/layout/hList7#1"/>
    <dgm:cxn modelId="{470B7624-3E75-4DF0-A9B6-0131C9C5F1F2}" type="presParOf" srcId="{F2DA81C0-77B3-477C-BC04-5FA60EDD5980}" destId="{61DF53EA-CF56-4084-9E2A-3BC0CBD4A80F}" srcOrd="0" destOrd="0" presId="urn:microsoft.com/office/officeart/2005/8/layout/hList7#1"/>
    <dgm:cxn modelId="{40E26831-43B9-4716-9FF4-A103EEAD2B7F}" type="presParOf" srcId="{F2DA81C0-77B3-477C-BC04-5FA60EDD5980}" destId="{573EFE3A-25D7-4F33-9198-C472549428FB}" srcOrd="1" destOrd="0" presId="urn:microsoft.com/office/officeart/2005/8/layout/hList7#1"/>
    <dgm:cxn modelId="{8B30DCB6-F8FB-4000-8DED-4F6A27FBD2F3}" type="presParOf" srcId="{F2DA81C0-77B3-477C-BC04-5FA60EDD5980}" destId="{58662609-53AD-4288-9065-54D66C52BFA0}" srcOrd="2" destOrd="0" presId="urn:microsoft.com/office/officeart/2005/8/layout/hList7#1"/>
    <dgm:cxn modelId="{8896F003-387A-45EA-ABA9-C77E237214EA}" type="presParOf" srcId="{F2DA81C0-77B3-477C-BC04-5FA60EDD5980}" destId="{B06420CF-F99D-4089-9BC2-9C0C8074F6C4}" srcOrd="3" destOrd="0" presId="urn:microsoft.com/office/officeart/2005/8/layout/hList7#1"/>
    <dgm:cxn modelId="{A4A74595-076F-48B9-B31B-6EC6D137F0BD}" type="presParOf" srcId="{0935FC2D-770F-4E4A-B79C-4D2C61029D71}" destId="{107FB728-C82C-4BD8-88E2-83B470F349E3}" srcOrd="1" destOrd="0" presId="urn:microsoft.com/office/officeart/2005/8/layout/hList7#1"/>
    <dgm:cxn modelId="{828FA6D0-2C44-4D88-B41A-E9E5F66310F8}" type="presParOf" srcId="{0935FC2D-770F-4E4A-B79C-4D2C61029D71}" destId="{95E62652-BCDB-4B23-927C-4EE7A47FD000}" srcOrd="2" destOrd="0" presId="urn:microsoft.com/office/officeart/2005/8/layout/hList7#1"/>
    <dgm:cxn modelId="{B7FDD967-08E6-4E32-94B3-2CEBBCFFA2C9}" type="presParOf" srcId="{95E62652-BCDB-4B23-927C-4EE7A47FD000}" destId="{DAFF0FA8-6BAA-41CB-90DB-333B4CE7813F}" srcOrd="0" destOrd="0" presId="urn:microsoft.com/office/officeart/2005/8/layout/hList7#1"/>
    <dgm:cxn modelId="{A1C40A31-1648-4AA3-98AF-1FAA05C8C0FD}" type="presParOf" srcId="{95E62652-BCDB-4B23-927C-4EE7A47FD000}" destId="{9D16DD6B-F333-4811-A8EF-61F61F4FF02E}" srcOrd="1" destOrd="0" presId="urn:microsoft.com/office/officeart/2005/8/layout/hList7#1"/>
    <dgm:cxn modelId="{D34DB827-12FA-484B-B744-4A6D7C423CFC}" type="presParOf" srcId="{95E62652-BCDB-4B23-927C-4EE7A47FD000}" destId="{6913DC92-FA2C-4A89-BE78-7A61C461FF4E}" srcOrd="2" destOrd="0" presId="urn:microsoft.com/office/officeart/2005/8/layout/hList7#1"/>
    <dgm:cxn modelId="{F85E4A3D-3274-4D64-8323-6E563AFB0C8A}" type="presParOf" srcId="{95E62652-BCDB-4B23-927C-4EE7A47FD000}" destId="{9BD1F186-6587-4A91-8BB6-E2DE099A7B56}" srcOrd="3" destOrd="0" presId="urn:microsoft.com/office/officeart/2005/8/layout/hList7#1"/>
    <dgm:cxn modelId="{A4CDEA62-306C-4A90-BDC8-A080C6FFA506}" type="presParOf" srcId="{0935FC2D-770F-4E4A-B79C-4D2C61029D71}" destId="{A6C5F342-BB60-497F-9E8E-84FABBAA9E6A}" srcOrd="3" destOrd="0" presId="urn:microsoft.com/office/officeart/2005/8/layout/hList7#1"/>
    <dgm:cxn modelId="{59CB9CF5-E0B0-40D8-93DC-23151856B63B}" type="presParOf" srcId="{0935FC2D-770F-4E4A-B79C-4D2C61029D71}" destId="{1599D54C-0015-484C-AEEB-5743A7146256}" srcOrd="4" destOrd="0" presId="urn:microsoft.com/office/officeart/2005/8/layout/hList7#1"/>
    <dgm:cxn modelId="{19A1554D-2893-4E53-A77A-46A25C6C4244}" type="presParOf" srcId="{1599D54C-0015-484C-AEEB-5743A7146256}" destId="{3489D908-B154-4EFE-B051-AC8099E13383}" srcOrd="0" destOrd="0" presId="urn:microsoft.com/office/officeart/2005/8/layout/hList7#1"/>
    <dgm:cxn modelId="{D915F910-2D52-440A-B182-6DB6891494EA}" type="presParOf" srcId="{1599D54C-0015-484C-AEEB-5743A7146256}" destId="{0F688784-0847-4926-BF9A-B5B0BDF98249}" srcOrd="1" destOrd="0" presId="urn:microsoft.com/office/officeart/2005/8/layout/hList7#1"/>
    <dgm:cxn modelId="{FF1B49C1-D045-4B9D-A771-922A6366C1DF}" type="presParOf" srcId="{1599D54C-0015-484C-AEEB-5743A7146256}" destId="{D38CFA7B-3DF2-4DD4-A26E-CA64D03086C1}" srcOrd="2" destOrd="0" presId="urn:microsoft.com/office/officeart/2005/8/layout/hList7#1"/>
    <dgm:cxn modelId="{004DB7DE-54ED-4F17-9ACA-1FA697CCF549}" type="presParOf" srcId="{1599D54C-0015-484C-AEEB-5743A7146256}" destId="{FD335757-7329-4E1D-A510-430986B41290}" srcOrd="3" destOrd="0" presId="urn:microsoft.com/office/officeart/2005/8/layout/hList7#1"/>
    <dgm:cxn modelId="{FD524048-1EE3-47B9-9D61-5DA824451814}" type="presParOf" srcId="{0935FC2D-770F-4E4A-B79C-4D2C61029D71}" destId="{81752DE6-D29F-440D-AA61-5FAE3CA2AD55}" srcOrd="5" destOrd="0" presId="urn:microsoft.com/office/officeart/2005/8/layout/hList7#1"/>
    <dgm:cxn modelId="{FC448D6F-9181-4875-9DED-49F477ABBF13}" type="presParOf" srcId="{0935FC2D-770F-4E4A-B79C-4D2C61029D71}" destId="{A049D983-4C03-4539-A666-93E03122CCC3}" srcOrd="6" destOrd="0" presId="urn:microsoft.com/office/officeart/2005/8/layout/hList7#1"/>
    <dgm:cxn modelId="{1C19B567-1D60-428B-A9CD-99764646726E}" type="presParOf" srcId="{A049D983-4C03-4539-A666-93E03122CCC3}" destId="{AB077290-2C0A-4806-976A-71FBFF500A43}" srcOrd="0" destOrd="0" presId="urn:microsoft.com/office/officeart/2005/8/layout/hList7#1"/>
    <dgm:cxn modelId="{8703D4C3-326A-4248-8076-02BEBE656424}" type="presParOf" srcId="{A049D983-4C03-4539-A666-93E03122CCC3}" destId="{3C800ECE-4080-4BAE-8199-0AD411099FB6}" srcOrd="1" destOrd="0" presId="urn:microsoft.com/office/officeart/2005/8/layout/hList7#1"/>
    <dgm:cxn modelId="{2141B5B5-0E9B-42E6-A91F-8C9CF0495259}" type="presParOf" srcId="{A049D983-4C03-4539-A666-93E03122CCC3}" destId="{888FD11A-B8AC-489E-9F4F-4D95713740E5}" srcOrd="2" destOrd="0" presId="urn:microsoft.com/office/officeart/2005/8/layout/hList7#1"/>
    <dgm:cxn modelId="{293502AD-662C-4786-9AA6-16EFEC511B48}" type="presParOf" srcId="{A049D983-4C03-4539-A666-93E03122CCC3}" destId="{E8F9BCE0-D66C-405E-B054-0E1B7CFF31AE}" srcOrd="3" destOrd="0" presId="urn:microsoft.com/office/officeart/2005/8/layout/hList7#1"/>
    <dgm:cxn modelId="{87881328-5983-4C19-890F-0B099B6BE0FC}" type="presParOf" srcId="{0935FC2D-770F-4E4A-B79C-4D2C61029D71}" destId="{C9EB1C34-CA39-445B-8104-FC29311483F0}" srcOrd="7" destOrd="0" presId="urn:microsoft.com/office/officeart/2005/8/layout/hList7#1"/>
    <dgm:cxn modelId="{834F57D7-A8CA-41E8-A22F-47A714ACBA26}" type="presParOf" srcId="{0935FC2D-770F-4E4A-B79C-4D2C61029D71}" destId="{8E2D477B-4F32-4B80-A133-D59EFFE69D63}" srcOrd="8" destOrd="0" presId="urn:microsoft.com/office/officeart/2005/8/layout/hList7#1"/>
    <dgm:cxn modelId="{F28632F0-0B6E-48BF-9034-D517E6B073D6}" type="presParOf" srcId="{8E2D477B-4F32-4B80-A133-D59EFFE69D63}" destId="{C5639A93-A063-4A4E-9CFF-24701A99EFC0}" srcOrd="0" destOrd="0" presId="urn:microsoft.com/office/officeart/2005/8/layout/hList7#1"/>
    <dgm:cxn modelId="{48396B9C-D189-428E-BCE6-69BCF396936D}" type="presParOf" srcId="{8E2D477B-4F32-4B80-A133-D59EFFE69D63}" destId="{C925B984-1FA9-4F81-A662-2C21B4034FC8}" srcOrd="1" destOrd="0" presId="urn:microsoft.com/office/officeart/2005/8/layout/hList7#1"/>
    <dgm:cxn modelId="{524D4F3A-71F9-4A1A-AE2F-BBF55C8DFCC4}" type="presParOf" srcId="{8E2D477B-4F32-4B80-A133-D59EFFE69D63}" destId="{CE7607C2-866B-4780-AF61-2676828B16AC}" srcOrd="2" destOrd="0" presId="urn:microsoft.com/office/officeart/2005/8/layout/hList7#1"/>
    <dgm:cxn modelId="{0DAACABB-3344-4755-9380-C765E9B00C21}" type="presParOf" srcId="{8E2D477B-4F32-4B80-A133-D59EFFE69D63}" destId="{0E7D2587-B33F-40ED-99FB-A59EAE00C709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38BACC-09F5-4D64-8C73-CD9242867E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A16C95-87BB-465C-804D-FB403574F7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На повышение заработной платы работникам муниципальных учреждений культуры</a:t>
          </a:r>
          <a:endParaRPr lang="ru-RU" dirty="0"/>
        </a:p>
      </dgm:t>
    </dgm:pt>
    <dgm:pt modelId="{BFCBED2F-6CEF-4A37-9A0D-745B75653F67}" type="parTrans" cxnId="{97A71ACD-C636-41CA-B18A-C2F802C6FC05}">
      <dgm:prSet/>
      <dgm:spPr/>
      <dgm:t>
        <a:bodyPr/>
        <a:lstStyle/>
        <a:p>
          <a:endParaRPr lang="ru-RU"/>
        </a:p>
      </dgm:t>
    </dgm:pt>
    <dgm:pt modelId="{C1EFE97F-A36A-4757-8F60-1CC0FADEC9C7}" type="sibTrans" cxnId="{97A71ACD-C636-41CA-B18A-C2F802C6FC05}">
      <dgm:prSet/>
      <dgm:spPr/>
      <dgm:t>
        <a:bodyPr/>
        <a:lstStyle/>
        <a:p>
          <a:endParaRPr lang="ru-RU"/>
        </a:p>
      </dgm:t>
    </dgm:pt>
    <dgm:pt modelId="{EFDEBAE1-1A09-4C55-80DD-A079DCB971FE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endParaRPr lang="ru-RU" dirty="0"/>
        </a:p>
      </dgm:t>
    </dgm:pt>
    <dgm:pt modelId="{73E114FB-0ECB-4D25-B07F-87894046E245}" type="parTrans" cxnId="{B19A93AA-95AE-4B36-9BA0-DCB78E20FDA8}">
      <dgm:prSet/>
      <dgm:spPr/>
      <dgm:t>
        <a:bodyPr/>
        <a:lstStyle/>
        <a:p>
          <a:endParaRPr lang="ru-RU"/>
        </a:p>
      </dgm:t>
    </dgm:pt>
    <dgm:pt modelId="{0FD6D028-876D-48EF-8D5A-6F5064D4E7B1}" type="sibTrans" cxnId="{B19A93AA-95AE-4B36-9BA0-DCB78E20FDA8}">
      <dgm:prSet/>
      <dgm:spPr/>
      <dgm:t>
        <a:bodyPr/>
        <a:lstStyle/>
        <a:p>
          <a:endParaRPr lang="ru-RU"/>
        </a:p>
      </dgm:t>
    </dgm:pt>
    <dgm:pt modelId="{19BDAF3A-74AD-45AB-B6F1-D090824D171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dirty="0" smtClean="0"/>
            <a:t>Местный бюджет-</a:t>
          </a:r>
          <a:r>
            <a:rPr lang="en-US" dirty="0" smtClean="0"/>
            <a:t>10</a:t>
          </a:r>
          <a:r>
            <a:rPr lang="ru-RU" dirty="0" smtClean="0"/>
            <a:t>000,2 тыс.рублей</a:t>
          </a:r>
          <a:endParaRPr lang="ru-RU" dirty="0"/>
        </a:p>
      </dgm:t>
    </dgm:pt>
    <dgm:pt modelId="{2E97CEC3-0E74-4CA4-AF48-24EBEC80C329}" type="parTrans" cxnId="{6C74FC3C-5167-46CB-AF08-97BEB15D66E3}">
      <dgm:prSet/>
      <dgm:spPr/>
      <dgm:t>
        <a:bodyPr/>
        <a:lstStyle/>
        <a:p>
          <a:endParaRPr lang="ru-RU"/>
        </a:p>
      </dgm:t>
    </dgm:pt>
    <dgm:pt modelId="{61E722C9-C92F-4F80-86EB-AA8285E42858}" type="sibTrans" cxnId="{6C74FC3C-5167-46CB-AF08-97BEB15D66E3}">
      <dgm:prSet/>
      <dgm:spPr/>
      <dgm:t>
        <a:bodyPr/>
        <a:lstStyle/>
        <a:p>
          <a:endParaRPr lang="ru-RU"/>
        </a:p>
      </dgm:t>
    </dgm:pt>
    <dgm:pt modelId="{630B34D0-3B3C-463C-A26F-475E15515869}" type="pres">
      <dgm:prSet presAssocID="{AA38BACC-09F5-4D64-8C73-CD9242867E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7CE095-FC25-4598-9DA6-3ED6908C6175}" type="pres">
      <dgm:prSet presAssocID="{A0A16C95-87BB-465C-804D-FB403574F7B5}" presName="linNode" presStyleCnt="0"/>
      <dgm:spPr/>
    </dgm:pt>
    <dgm:pt modelId="{897D2FA9-6492-4AF3-93EA-C0981F602CE1}" type="pres">
      <dgm:prSet presAssocID="{A0A16C95-87BB-465C-804D-FB403574F7B5}" presName="parentShp" presStyleLbl="node1" presStyleIdx="0" presStyleCnt="1" custLinFactNeighborX="-20833" custLinFactNeighborY="-1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C891A-2C21-4A8D-85C0-A72B17173982}" type="pres">
      <dgm:prSet presAssocID="{A0A16C95-87BB-465C-804D-FB403574F7B5}" presName="childShp" presStyleLbl="bgAccFollowNode1" presStyleIdx="0" presStyleCnt="1" custScaleY="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B2CD52-D625-4D2C-87AE-E94D6ADCDCFE}" type="presOf" srcId="{19BDAF3A-74AD-45AB-B6F1-D090824D171B}" destId="{5DAC891A-2C21-4A8D-85C0-A72B17173982}" srcOrd="0" destOrd="1" presId="urn:microsoft.com/office/officeart/2005/8/layout/vList6"/>
    <dgm:cxn modelId="{626867E9-A740-4447-9FB0-7C821ABD00D6}" type="presOf" srcId="{A0A16C95-87BB-465C-804D-FB403574F7B5}" destId="{897D2FA9-6492-4AF3-93EA-C0981F602CE1}" srcOrd="0" destOrd="0" presId="urn:microsoft.com/office/officeart/2005/8/layout/vList6"/>
    <dgm:cxn modelId="{93306B78-2510-436B-8B0A-D120950D216F}" type="presOf" srcId="{EFDEBAE1-1A09-4C55-80DD-A079DCB971FE}" destId="{5DAC891A-2C21-4A8D-85C0-A72B17173982}" srcOrd="0" destOrd="0" presId="urn:microsoft.com/office/officeart/2005/8/layout/vList6"/>
    <dgm:cxn modelId="{B19A93AA-95AE-4B36-9BA0-DCB78E20FDA8}" srcId="{A0A16C95-87BB-465C-804D-FB403574F7B5}" destId="{EFDEBAE1-1A09-4C55-80DD-A079DCB971FE}" srcOrd="0" destOrd="0" parTransId="{73E114FB-0ECB-4D25-B07F-87894046E245}" sibTransId="{0FD6D028-876D-48EF-8D5A-6F5064D4E7B1}"/>
    <dgm:cxn modelId="{6C74FC3C-5167-46CB-AF08-97BEB15D66E3}" srcId="{A0A16C95-87BB-465C-804D-FB403574F7B5}" destId="{19BDAF3A-74AD-45AB-B6F1-D090824D171B}" srcOrd="1" destOrd="0" parTransId="{2E97CEC3-0E74-4CA4-AF48-24EBEC80C329}" sibTransId="{61E722C9-C92F-4F80-86EB-AA8285E42858}"/>
    <dgm:cxn modelId="{7918E71C-7CA9-405A-9ED9-FBE08D2D9C3A}" type="presOf" srcId="{AA38BACC-09F5-4D64-8C73-CD9242867E2E}" destId="{630B34D0-3B3C-463C-A26F-475E15515869}" srcOrd="0" destOrd="0" presId="urn:microsoft.com/office/officeart/2005/8/layout/vList6"/>
    <dgm:cxn modelId="{97A71ACD-C636-41CA-B18A-C2F802C6FC05}" srcId="{AA38BACC-09F5-4D64-8C73-CD9242867E2E}" destId="{A0A16C95-87BB-465C-804D-FB403574F7B5}" srcOrd="0" destOrd="0" parTransId="{BFCBED2F-6CEF-4A37-9A0D-745B75653F67}" sibTransId="{C1EFE97F-A36A-4757-8F60-1CC0FADEC9C7}"/>
    <dgm:cxn modelId="{4F68B675-0988-4B67-A6F5-59F4C5B59997}" type="presParOf" srcId="{630B34D0-3B3C-463C-A26F-475E15515869}" destId="{A97CE095-FC25-4598-9DA6-3ED6908C6175}" srcOrd="0" destOrd="0" presId="urn:microsoft.com/office/officeart/2005/8/layout/vList6"/>
    <dgm:cxn modelId="{1AC82684-DF10-4918-93AD-26D6266AF0A3}" type="presParOf" srcId="{A97CE095-FC25-4598-9DA6-3ED6908C6175}" destId="{897D2FA9-6492-4AF3-93EA-C0981F602CE1}" srcOrd="0" destOrd="0" presId="urn:microsoft.com/office/officeart/2005/8/layout/vList6"/>
    <dgm:cxn modelId="{866640AC-6126-4E29-8F26-B2A496797DEE}" type="presParOf" srcId="{A97CE095-FC25-4598-9DA6-3ED6908C6175}" destId="{5DAC891A-2C21-4A8D-85C0-A72B17173982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158A7F-8F30-46AE-A243-310F5E65EA3F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9656F05-353F-4EEB-AD3B-77BE5C6531C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165,2тыс.руб</a:t>
          </a:r>
          <a:endParaRPr lang="ru-RU" b="1" dirty="0"/>
        </a:p>
      </dgm:t>
    </dgm:pt>
    <dgm:pt modelId="{7AFB95CF-4F7C-4AE4-9CA6-C85198188335}" type="parTrans" cxnId="{54E3D664-0246-454B-B9FE-3B08F3ACA859}">
      <dgm:prSet/>
      <dgm:spPr/>
      <dgm:t>
        <a:bodyPr/>
        <a:lstStyle/>
        <a:p>
          <a:endParaRPr lang="ru-RU"/>
        </a:p>
      </dgm:t>
    </dgm:pt>
    <dgm:pt modelId="{1021D96A-9A8B-47A5-B832-91E11BBCD370}" type="sibTrans" cxnId="{54E3D664-0246-454B-B9FE-3B08F3ACA859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BE49881-1812-4570-9C63-F8D5200E5B7D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1,4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F193A43B-6647-4565-897F-A7812B94D429}" type="parTrans" cxnId="{504000A7-5290-4C81-8809-ADB45E823E5A}">
      <dgm:prSet/>
      <dgm:spPr/>
      <dgm:t>
        <a:bodyPr/>
        <a:lstStyle/>
        <a:p>
          <a:endParaRPr lang="ru-RU"/>
        </a:p>
      </dgm:t>
    </dgm:pt>
    <dgm:pt modelId="{1E913DC4-5EEE-406F-A1E3-2709D03BA557}" type="sibTrans" cxnId="{504000A7-5290-4C81-8809-ADB45E823E5A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532BC46-3133-42E1-8B14-B7D0F065656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166,6 тыс.руб.</a:t>
          </a:r>
          <a:endParaRPr lang="ru-RU" b="1" dirty="0"/>
        </a:p>
      </dgm:t>
    </dgm:pt>
    <dgm:pt modelId="{E0573036-F3C2-43F5-87A9-96E50D0816DF}" type="parTrans" cxnId="{EAB2DDB7-EB83-43E0-9B1A-0F3051BEA249}">
      <dgm:prSet/>
      <dgm:spPr/>
      <dgm:t>
        <a:bodyPr/>
        <a:lstStyle/>
        <a:p>
          <a:endParaRPr lang="ru-RU"/>
        </a:p>
      </dgm:t>
    </dgm:pt>
    <dgm:pt modelId="{FBBD9A05-FACC-4D5D-8B25-B95BBCE2FF4F}" type="sibTrans" cxnId="{EAB2DDB7-EB83-43E0-9B1A-0F3051BEA249}">
      <dgm:prSet/>
      <dgm:spPr/>
      <dgm:t>
        <a:bodyPr/>
        <a:lstStyle/>
        <a:p>
          <a:endParaRPr lang="ru-RU"/>
        </a:p>
      </dgm:t>
    </dgm:pt>
    <dgm:pt modelId="{5FB879FD-40A6-40F5-BB46-4E904D46B11F}" type="pres">
      <dgm:prSet presAssocID="{49158A7F-8F30-46AE-A243-310F5E65EA3F}" presName="Name0" presStyleCnt="0">
        <dgm:presLayoutVars>
          <dgm:dir/>
          <dgm:resizeHandles val="exact"/>
        </dgm:presLayoutVars>
      </dgm:prSet>
      <dgm:spPr/>
    </dgm:pt>
    <dgm:pt modelId="{DEC8E970-AA46-436A-9EFA-E2AFB476003D}" type="pres">
      <dgm:prSet presAssocID="{49158A7F-8F30-46AE-A243-310F5E65EA3F}" presName="vNodes" presStyleCnt="0"/>
      <dgm:spPr/>
    </dgm:pt>
    <dgm:pt modelId="{35364C45-7070-4B23-84E3-D3E845B2F5A2}" type="pres">
      <dgm:prSet presAssocID="{99656F05-353F-4EEB-AD3B-77BE5C6531CF}" presName="node" presStyleLbl="node1" presStyleIdx="0" presStyleCnt="3" custScaleX="220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F8E90-3A27-42B3-BFCE-3158857AC80C}" type="pres">
      <dgm:prSet presAssocID="{1021D96A-9A8B-47A5-B832-91E11BBCD370}" presName="spacerT" presStyleCnt="0"/>
      <dgm:spPr/>
    </dgm:pt>
    <dgm:pt modelId="{6653A627-4576-4BC4-99CE-A64684BAC3C2}" type="pres">
      <dgm:prSet presAssocID="{1021D96A-9A8B-47A5-B832-91E11BBCD37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B2D5BB4-A5F5-405C-8C96-ABE54CAB8106}" type="pres">
      <dgm:prSet presAssocID="{1021D96A-9A8B-47A5-B832-91E11BBCD370}" presName="spacerB" presStyleCnt="0"/>
      <dgm:spPr/>
    </dgm:pt>
    <dgm:pt modelId="{13FD93DA-1F3D-4F14-ACC0-25DDB678BAFC}" type="pres">
      <dgm:prSet presAssocID="{3BE49881-1812-4570-9C63-F8D5200E5B7D}" presName="node" presStyleLbl="node1" presStyleIdx="1" presStyleCnt="3" custScaleX="20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CE466-6001-48C9-9427-7DB01B6E31FA}" type="pres">
      <dgm:prSet presAssocID="{49158A7F-8F30-46AE-A243-310F5E65EA3F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3699C19-C53C-4575-B8E8-08F0826B4930}" type="pres">
      <dgm:prSet presAssocID="{49158A7F-8F30-46AE-A243-310F5E65EA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3BA92CC-C06E-4397-A2A8-4B1E33CE39B8}" type="pres">
      <dgm:prSet presAssocID="{49158A7F-8F30-46AE-A243-310F5E65EA3F}" presName="lastNode" presStyleLbl="node1" presStyleIdx="2" presStyleCnt="3" custScaleX="14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29C971-4807-4075-B593-7BC6BB2C48CD}" type="presOf" srcId="{1E913DC4-5EEE-406F-A1E3-2709D03BA557}" destId="{A3699C19-C53C-4575-B8E8-08F0826B4930}" srcOrd="1" destOrd="0" presId="urn:microsoft.com/office/officeart/2005/8/layout/equation2"/>
    <dgm:cxn modelId="{EAB2DDB7-EB83-43E0-9B1A-0F3051BEA249}" srcId="{49158A7F-8F30-46AE-A243-310F5E65EA3F}" destId="{2532BC46-3133-42E1-8B14-B7D0F065656F}" srcOrd="2" destOrd="0" parTransId="{E0573036-F3C2-43F5-87A9-96E50D0816DF}" sibTransId="{FBBD9A05-FACC-4D5D-8B25-B95BBCE2FF4F}"/>
    <dgm:cxn modelId="{FDE35956-81EC-4D50-9A24-146EE70F817D}" type="presOf" srcId="{3BE49881-1812-4570-9C63-F8D5200E5B7D}" destId="{13FD93DA-1F3D-4F14-ACC0-25DDB678BAFC}" srcOrd="0" destOrd="0" presId="urn:microsoft.com/office/officeart/2005/8/layout/equation2"/>
    <dgm:cxn modelId="{504000A7-5290-4C81-8809-ADB45E823E5A}" srcId="{49158A7F-8F30-46AE-A243-310F5E65EA3F}" destId="{3BE49881-1812-4570-9C63-F8D5200E5B7D}" srcOrd="1" destOrd="0" parTransId="{F193A43B-6647-4565-897F-A7812B94D429}" sibTransId="{1E913DC4-5EEE-406F-A1E3-2709D03BA557}"/>
    <dgm:cxn modelId="{EA799540-D0B8-4E76-9F61-3463F1F2B2E5}" type="presOf" srcId="{2532BC46-3133-42E1-8B14-B7D0F065656F}" destId="{63BA92CC-C06E-4397-A2A8-4B1E33CE39B8}" srcOrd="0" destOrd="0" presId="urn:microsoft.com/office/officeart/2005/8/layout/equation2"/>
    <dgm:cxn modelId="{EB930350-782D-4A8C-A470-C260975CEC0C}" type="presOf" srcId="{1E913DC4-5EEE-406F-A1E3-2709D03BA557}" destId="{359CE466-6001-48C9-9427-7DB01B6E31FA}" srcOrd="0" destOrd="0" presId="urn:microsoft.com/office/officeart/2005/8/layout/equation2"/>
    <dgm:cxn modelId="{C55B0BB7-6673-47B3-8865-8CD26934AF92}" type="presOf" srcId="{49158A7F-8F30-46AE-A243-310F5E65EA3F}" destId="{5FB879FD-40A6-40F5-BB46-4E904D46B11F}" srcOrd="0" destOrd="0" presId="urn:microsoft.com/office/officeart/2005/8/layout/equation2"/>
    <dgm:cxn modelId="{6559FDA0-3B05-4AF6-B542-5E5E7D4E5C72}" type="presOf" srcId="{99656F05-353F-4EEB-AD3B-77BE5C6531CF}" destId="{35364C45-7070-4B23-84E3-D3E845B2F5A2}" srcOrd="0" destOrd="0" presId="urn:microsoft.com/office/officeart/2005/8/layout/equation2"/>
    <dgm:cxn modelId="{54E3D664-0246-454B-B9FE-3B08F3ACA859}" srcId="{49158A7F-8F30-46AE-A243-310F5E65EA3F}" destId="{99656F05-353F-4EEB-AD3B-77BE5C6531CF}" srcOrd="0" destOrd="0" parTransId="{7AFB95CF-4F7C-4AE4-9CA6-C85198188335}" sibTransId="{1021D96A-9A8B-47A5-B832-91E11BBCD370}"/>
    <dgm:cxn modelId="{4978D329-D84C-4F1C-BE9A-BC22DA126F3D}" type="presOf" srcId="{1021D96A-9A8B-47A5-B832-91E11BBCD370}" destId="{6653A627-4576-4BC4-99CE-A64684BAC3C2}" srcOrd="0" destOrd="0" presId="urn:microsoft.com/office/officeart/2005/8/layout/equation2"/>
    <dgm:cxn modelId="{4B0DE924-0349-4C3B-A587-88BD351BC751}" type="presParOf" srcId="{5FB879FD-40A6-40F5-BB46-4E904D46B11F}" destId="{DEC8E970-AA46-436A-9EFA-E2AFB476003D}" srcOrd="0" destOrd="0" presId="urn:microsoft.com/office/officeart/2005/8/layout/equation2"/>
    <dgm:cxn modelId="{A7EF8E4E-852B-4395-9AA3-A5919A6923DA}" type="presParOf" srcId="{DEC8E970-AA46-436A-9EFA-E2AFB476003D}" destId="{35364C45-7070-4B23-84E3-D3E845B2F5A2}" srcOrd="0" destOrd="0" presId="urn:microsoft.com/office/officeart/2005/8/layout/equation2"/>
    <dgm:cxn modelId="{749F4C2E-4580-4418-805D-46CD02078E12}" type="presParOf" srcId="{DEC8E970-AA46-436A-9EFA-E2AFB476003D}" destId="{E03F8E90-3A27-42B3-BFCE-3158857AC80C}" srcOrd="1" destOrd="0" presId="urn:microsoft.com/office/officeart/2005/8/layout/equation2"/>
    <dgm:cxn modelId="{729929F2-9E23-46F8-A279-8A3FA632FA67}" type="presParOf" srcId="{DEC8E970-AA46-436A-9EFA-E2AFB476003D}" destId="{6653A627-4576-4BC4-99CE-A64684BAC3C2}" srcOrd="2" destOrd="0" presId="urn:microsoft.com/office/officeart/2005/8/layout/equation2"/>
    <dgm:cxn modelId="{9EF8C6C8-0EB0-4707-8E51-A284EF3FF2C0}" type="presParOf" srcId="{DEC8E970-AA46-436A-9EFA-E2AFB476003D}" destId="{DB2D5BB4-A5F5-405C-8C96-ABE54CAB8106}" srcOrd="3" destOrd="0" presId="urn:microsoft.com/office/officeart/2005/8/layout/equation2"/>
    <dgm:cxn modelId="{FD450CA9-18C7-4E85-8BE9-3D14CDBDD02E}" type="presParOf" srcId="{DEC8E970-AA46-436A-9EFA-E2AFB476003D}" destId="{13FD93DA-1F3D-4F14-ACC0-25DDB678BAFC}" srcOrd="4" destOrd="0" presId="urn:microsoft.com/office/officeart/2005/8/layout/equation2"/>
    <dgm:cxn modelId="{E59DC054-0C25-4D13-A2D7-B02D667CACB4}" type="presParOf" srcId="{5FB879FD-40A6-40F5-BB46-4E904D46B11F}" destId="{359CE466-6001-48C9-9427-7DB01B6E31FA}" srcOrd="1" destOrd="0" presId="urn:microsoft.com/office/officeart/2005/8/layout/equation2"/>
    <dgm:cxn modelId="{E0A6FA6C-6BDF-4AE0-892D-663BF5A67E46}" type="presParOf" srcId="{359CE466-6001-48C9-9427-7DB01B6E31FA}" destId="{A3699C19-C53C-4575-B8E8-08F0826B4930}" srcOrd="0" destOrd="0" presId="urn:microsoft.com/office/officeart/2005/8/layout/equation2"/>
    <dgm:cxn modelId="{45DE3F20-0FBB-4B3C-B7C9-2D939EB032BC}" type="presParOf" srcId="{5FB879FD-40A6-40F5-BB46-4E904D46B11F}" destId="{63BA92CC-C06E-4397-A2A8-4B1E33CE39B8}" srcOrd="2" destOrd="0" presId="urn:microsoft.com/office/officeart/2005/8/layout/equati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8E4D25-5EFD-4AFA-8C2F-21F5311F4B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E3F4D-183B-4344-86FA-C697212E3B3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67438.1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22F1AF1E-304A-4A02-8708-17CBD1008141}" type="parTrans" cxnId="{91580787-F3C6-44C3-AC1E-F868F059B1A3}">
      <dgm:prSet/>
      <dgm:spPr/>
      <dgm:t>
        <a:bodyPr/>
        <a:lstStyle/>
        <a:p>
          <a:endParaRPr lang="ru-RU"/>
        </a:p>
      </dgm:t>
    </dgm:pt>
    <dgm:pt modelId="{156B151B-A29F-4E4C-BD36-C1B8620B5923}" type="sibTrans" cxnId="{91580787-F3C6-44C3-AC1E-F868F059B1A3}">
      <dgm:prSet/>
      <dgm:spPr/>
      <dgm:t>
        <a:bodyPr/>
        <a:lstStyle/>
        <a:p>
          <a:endParaRPr lang="ru-RU"/>
        </a:p>
      </dgm:t>
    </dgm:pt>
    <dgm:pt modelId="{BF82CDC0-BDAE-4E4E-BE5E-3F58650FD6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F2BF672-854F-4C6B-8992-9C32B7EA11DF}" type="parTrans" cxnId="{3B0A93A6-DA20-48BA-9C93-AA90F98A9B6B}">
      <dgm:prSet/>
      <dgm:spPr/>
      <dgm:t>
        <a:bodyPr/>
        <a:lstStyle/>
        <a:p>
          <a:endParaRPr lang="ru-RU"/>
        </a:p>
      </dgm:t>
    </dgm:pt>
    <dgm:pt modelId="{812E12F0-72B9-4BCE-8DBB-CF2CA117EAB2}" type="sibTrans" cxnId="{3B0A93A6-DA20-48BA-9C93-AA90F98A9B6B}">
      <dgm:prSet/>
      <dgm:spPr/>
      <dgm:t>
        <a:bodyPr/>
        <a:lstStyle/>
        <a:p>
          <a:endParaRPr lang="ru-RU"/>
        </a:p>
      </dgm:t>
    </dgm:pt>
    <dgm:pt modelId="{23507060-DCFA-4099-98E5-1DF5C443B94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3642.6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8B17A4-C00D-442D-B5E3-7E950F9AC293}" type="parTrans" cxnId="{B7DE59BE-903D-4FC5-94A1-FDE3D1106C86}">
      <dgm:prSet/>
      <dgm:spPr/>
      <dgm:t>
        <a:bodyPr/>
        <a:lstStyle/>
        <a:p>
          <a:endParaRPr lang="ru-RU"/>
        </a:p>
      </dgm:t>
    </dgm:pt>
    <dgm:pt modelId="{9BB6E18F-6F13-421D-9118-4F7B46B374E1}" type="sibTrans" cxnId="{B7DE59BE-903D-4FC5-94A1-FDE3D1106C86}">
      <dgm:prSet/>
      <dgm:spPr/>
      <dgm:t>
        <a:bodyPr/>
        <a:lstStyle/>
        <a:p>
          <a:endParaRPr lang="ru-RU"/>
        </a:p>
      </dgm:t>
    </dgm:pt>
    <dgm:pt modelId="{906791C6-250D-4F78-B563-B701FFD5D06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Коммунальные услуги-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31234.8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7EA0D8C-3EE0-427C-93EC-795210BE09EF}" type="parTrans" cxnId="{E1451856-89D5-4F5C-B880-2DFEA1D2EA91}">
      <dgm:prSet/>
      <dgm:spPr/>
      <dgm:t>
        <a:bodyPr/>
        <a:lstStyle/>
        <a:p>
          <a:endParaRPr lang="ru-RU"/>
        </a:p>
      </dgm:t>
    </dgm:pt>
    <dgm:pt modelId="{F913D76A-5990-4ED6-8F5B-56BD2E3C37CA}" type="sibTrans" cxnId="{E1451856-89D5-4F5C-B880-2DFEA1D2EA91}">
      <dgm:prSet/>
      <dgm:spPr/>
      <dgm:t>
        <a:bodyPr/>
        <a:lstStyle/>
        <a:p>
          <a:endParaRPr lang="ru-RU"/>
        </a:p>
      </dgm:t>
    </dgm:pt>
    <dgm:pt modelId="{DB2430B3-D4B7-412B-92EB-6203D6C6AEA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9331.3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875FF95-F392-47EE-B6C3-D92EDB8BACE8}" type="parTrans" cxnId="{FE2DB444-D3DE-45B2-8273-6CF9BF509A8A}">
      <dgm:prSet/>
      <dgm:spPr/>
      <dgm:t>
        <a:bodyPr/>
        <a:lstStyle/>
        <a:p>
          <a:endParaRPr lang="ru-RU"/>
        </a:p>
      </dgm:t>
    </dgm:pt>
    <dgm:pt modelId="{F641FB9C-0344-4A60-A4AC-5E4FD08847D1}" type="sibTrans" cxnId="{FE2DB444-D3DE-45B2-8273-6CF9BF509A8A}">
      <dgm:prSet/>
      <dgm:spPr/>
      <dgm:t>
        <a:bodyPr/>
        <a:lstStyle/>
        <a:p>
          <a:endParaRPr lang="ru-RU"/>
        </a:p>
      </dgm:t>
    </dgm:pt>
    <dgm:pt modelId="{39A0A67A-67E7-4F99-BD88-EF57386CB7D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молоко»-1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895.0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тыс.руб.</a:t>
          </a:r>
        </a:p>
        <a:p>
          <a:endParaRPr lang="ru-RU" dirty="0"/>
        </a:p>
      </dgm:t>
    </dgm:pt>
    <dgm:pt modelId="{8851FFE1-0882-4F96-92BE-94570D0FD22C}" type="sibTrans" cxnId="{8D00A887-0C32-45D3-A769-7DF38C3457F7}">
      <dgm:prSet/>
      <dgm:spPr/>
      <dgm:t>
        <a:bodyPr/>
        <a:lstStyle/>
        <a:p>
          <a:endParaRPr lang="ru-RU"/>
        </a:p>
      </dgm:t>
    </dgm:pt>
    <dgm:pt modelId="{2BD4F7B8-16E5-4A6A-A345-17F249EC9FF6}" type="parTrans" cxnId="{8D00A887-0C32-45D3-A769-7DF38C3457F7}">
      <dgm:prSet/>
      <dgm:spPr/>
      <dgm:t>
        <a:bodyPr/>
        <a:lstStyle/>
        <a:p>
          <a:endParaRPr lang="ru-RU"/>
        </a:p>
      </dgm:t>
    </dgm:pt>
    <dgm:pt modelId="{F8B1B220-4159-4667-A73A-0A592284088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9238.7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тыс.руб.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2F500A4-2065-45CC-9A22-29062820CDDB}" type="parTrans" cxnId="{B1C8F164-F937-4AC8-B3B9-45A55CAEAD8B}">
      <dgm:prSet/>
      <dgm:spPr/>
      <dgm:t>
        <a:bodyPr/>
        <a:lstStyle/>
        <a:p>
          <a:endParaRPr lang="ru-RU"/>
        </a:p>
      </dgm:t>
    </dgm:pt>
    <dgm:pt modelId="{A1812CB5-F370-458E-A8C1-4BCEE18E44BC}" type="sibTrans" cxnId="{B1C8F164-F937-4AC8-B3B9-45A55CAEAD8B}">
      <dgm:prSet/>
      <dgm:spPr/>
      <dgm:t>
        <a:bodyPr/>
        <a:lstStyle/>
        <a:p>
          <a:endParaRPr lang="ru-RU"/>
        </a:p>
      </dgm:t>
    </dgm:pt>
    <dgm:pt modelId="{89E362C3-8453-4D3E-B656-653CCF7D9C7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21 497.1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CF11383-5863-4EA4-AA1E-F927CE3D2F53}" type="parTrans" cxnId="{4502A1B5-F336-426C-BC5D-EC1E93992608}">
      <dgm:prSet/>
      <dgm:spPr/>
      <dgm:t>
        <a:bodyPr/>
        <a:lstStyle/>
        <a:p>
          <a:endParaRPr lang="ru-RU"/>
        </a:p>
      </dgm:t>
    </dgm:pt>
    <dgm:pt modelId="{45B3656C-7AB0-4292-9034-8FFA9104981E}" type="sibTrans" cxnId="{4502A1B5-F336-426C-BC5D-EC1E93992608}">
      <dgm:prSet/>
      <dgm:spPr/>
      <dgm:t>
        <a:bodyPr/>
        <a:lstStyle/>
        <a:p>
          <a:endParaRPr lang="ru-RU"/>
        </a:p>
      </dgm:t>
    </dgm:pt>
    <dgm:pt modelId="{E09346A3-A5F4-4C34-915E-E87299684DEB}" type="pres">
      <dgm:prSet presAssocID="{B98E4D25-5EFD-4AFA-8C2F-21F5311F4B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0A463-90EE-4141-B6D2-326FF4CC6C29}" type="pres">
      <dgm:prSet presAssocID="{B84E3F4D-183B-4344-86FA-C697212E3B38}" presName="comp" presStyleCnt="0"/>
      <dgm:spPr/>
    </dgm:pt>
    <dgm:pt modelId="{BCEE2338-AD61-480B-AA8F-88F7CC406A8C}" type="pres">
      <dgm:prSet presAssocID="{B84E3F4D-183B-4344-86FA-C697212E3B38}" presName="box" presStyleLbl="node1" presStyleIdx="0" presStyleCnt="6" custScaleY="124614"/>
      <dgm:spPr/>
      <dgm:t>
        <a:bodyPr/>
        <a:lstStyle/>
        <a:p>
          <a:endParaRPr lang="ru-RU"/>
        </a:p>
      </dgm:t>
    </dgm:pt>
    <dgm:pt modelId="{48DDF634-B1EB-46C9-A0DA-3BCB57C8DAAF}" type="pres">
      <dgm:prSet presAssocID="{B84E3F4D-183B-4344-86FA-C697212E3B38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B81DD9-0954-46C8-8A0C-A36752F4B09E}" type="pres">
      <dgm:prSet presAssocID="{B84E3F4D-183B-4344-86FA-C697212E3B3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AF021-051B-41F0-B8DC-7AC6DBD3B88B}" type="pres">
      <dgm:prSet presAssocID="{156B151B-A29F-4E4C-BD36-C1B8620B5923}" presName="spacer" presStyleCnt="0"/>
      <dgm:spPr/>
    </dgm:pt>
    <dgm:pt modelId="{328D6D51-6D71-453A-BDC7-D0D0035B82F3}" type="pres">
      <dgm:prSet presAssocID="{906791C6-250D-4F78-B563-B701FFD5D063}" presName="comp" presStyleCnt="0"/>
      <dgm:spPr/>
    </dgm:pt>
    <dgm:pt modelId="{712A6252-4350-4C4B-8E8E-A4E69F849F79}" type="pres">
      <dgm:prSet presAssocID="{906791C6-250D-4F78-B563-B701FFD5D063}" presName="box" presStyleLbl="node1" presStyleIdx="1" presStyleCnt="6" custScaleY="72631"/>
      <dgm:spPr/>
      <dgm:t>
        <a:bodyPr/>
        <a:lstStyle/>
        <a:p>
          <a:endParaRPr lang="ru-RU"/>
        </a:p>
      </dgm:t>
    </dgm:pt>
    <dgm:pt modelId="{93C592F3-D1E1-463C-86B5-06E4597619E1}" type="pres">
      <dgm:prSet presAssocID="{906791C6-250D-4F78-B563-B701FFD5D06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90E6BFD-E4ED-4A2B-B365-186802CD3AC7}" type="pres">
      <dgm:prSet presAssocID="{906791C6-250D-4F78-B563-B701FFD5D06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4B06E-5C2D-4F3C-A69B-529ED50F18D1}" type="pres">
      <dgm:prSet presAssocID="{F913D76A-5990-4ED6-8F5B-56BD2E3C37CA}" presName="spacer" presStyleCnt="0"/>
      <dgm:spPr/>
    </dgm:pt>
    <dgm:pt modelId="{5D90F262-8023-4AE0-BEB2-FB6CC6E9C235}" type="pres">
      <dgm:prSet presAssocID="{DB2430B3-D4B7-412B-92EB-6203D6C6AEAC}" presName="comp" presStyleCnt="0"/>
      <dgm:spPr/>
    </dgm:pt>
    <dgm:pt modelId="{FD8CB89F-35FB-4D9F-A851-3EA1ED025FD5}" type="pres">
      <dgm:prSet presAssocID="{DB2430B3-D4B7-412B-92EB-6203D6C6AEAC}" presName="box" presStyleLbl="node1" presStyleIdx="2" presStyleCnt="6"/>
      <dgm:spPr/>
      <dgm:t>
        <a:bodyPr/>
        <a:lstStyle/>
        <a:p>
          <a:endParaRPr lang="ru-RU"/>
        </a:p>
      </dgm:t>
    </dgm:pt>
    <dgm:pt modelId="{6C19BE9B-7B0E-4610-9E13-F8B67C171436}" type="pres">
      <dgm:prSet presAssocID="{DB2430B3-D4B7-412B-92EB-6203D6C6AEAC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845E0E-C7C8-4889-942B-60B899E7D281}" type="pres">
      <dgm:prSet presAssocID="{DB2430B3-D4B7-412B-92EB-6203D6C6AEA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A8792-D739-407C-82F8-6B6ED9905D64}" type="pres">
      <dgm:prSet presAssocID="{F641FB9C-0344-4A60-A4AC-5E4FD08847D1}" presName="spacer" presStyleCnt="0"/>
      <dgm:spPr/>
    </dgm:pt>
    <dgm:pt modelId="{771E7972-24E9-41CC-88F8-8C557DCE91CB}" type="pres">
      <dgm:prSet presAssocID="{39A0A67A-67E7-4F99-BD88-EF57386CB7D3}" presName="comp" presStyleCnt="0"/>
      <dgm:spPr/>
    </dgm:pt>
    <dgm:pt modelId="{BDAE28A8-E0D2-4130-93F3-63866EE63FE0}" type="pres">
      <dgm:prSet presAssocID="{39A0A67A-67E7-4F99-BD88-EF57386CB7D3}" presName="box" presStyleLbl="node1" presStyleIdx="3" presStyleCnt="6" custLinFactNeighborX="-1802" custLinFactNeighborY="-4093"/>
      <dgm:spPr/>
      <dgm:t>
        <a:bodyPr/>
        <a:lstStyle/>
        <a:p>
          <a:endParaRPr lang="ru-RU"/>
        </a:p>
      </dgm:t>
    </dgm:pt>
    <dgm:pt modelId="{316CF592-9036-4F43-BB07-DED6D7AD74A4}" type="pres">
      <dgm:prSet presAssocID="{39A0A67A-67E7-4F99-BD88-EF57386CB7D3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B77DA0C-60BD-4588-9E2D-0EA581BC4D21}" type="pres">
      <dgm:prSet presAssocID="{39A0A67A-67E7-4F99-BD88-EF57386CB7D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B8102-D03A-4104-850C-09B97A49E0BA}" type="pres">
      <dgm:prSet presAssocID="{8851FFE1-0882-4F96-92BE-94570D0FD22C}" presName="spacer" presStyleCnt="0"/>
      <dgm:spPr/>
    </dgm:pt>
    <dgm:pt modelId="{7187F1FD-924A-4222-B174-409104DF8EE3}" type="pres">
      <dgm:prSet presAssocID="{F8B1B220-4159-4667-A73A-0A592284088F}" presName="comp" presStyleCnt="0"/>
      <dgm:spPr/>
    </dgm:pt>
    <dgm:pt modelId="{70E6D3A7-1B3C-42EE-999E-9C56178AA0F6}" type="pres">
      <dgm:prSet presAssocID="{F8B1B220-4159-4667-A73A-0A592284088F}" presName="box" presStyleLbl="node1" presStyleIdx="4" presStyleCnt="6"/>
      <dgm:spPr/>
      <dgm:t>
        <a:bodyPr/>
        <a:lstStyle/>
        <a:p>
          <a:endParaRPr lang="ru-RU"/>
        </a:p>
      </dgm:t>
    </dgm:pt>
    <dgm:pt modelId="{1A3EADFA-6876-42E6-817A-A9EE90FA282F}" type="pres">
      <dgm:prSet presAssocID="{F8B1B220-4159-4667-A73A-0A592284088F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C6F3615-12C1-41AA-B049-7A5D0C9AA451}" type="pres">
      <dgm:prSet presAssocID="{F8B1B220-4159-4667-A73A-0A592284088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D679-873D-4422-8A57-9D20584AF04C}" type="pres">
      <dgm:prSet presAssocID="{A1812CB5-F370-458E-A8C1-4BCEE18E44BC}" presName="spacer" presStyleCnt="0"/>
      <dgm:spPr/>
    </dgm:pt>
    <dgm:pt modelId="{FC46B4EC-5161-435A-B945-5E805635F962}" type="pres">
      <dgm:prSet presAssocID="{89E362C3-8453-4D3E-B656-653CCF7D9C73}" presName="comp" presStyleCnt="0"/>
      <dgm:spPr/>
    </dgm:pt>
    <dgm:pt modelId="{80BEF815-19D3-4E38-B7CB-76CBD5518926}" type="pres">
      <dgm:prSet presAssocID="{89E362C3-8453-4D3E-B656-653CCF7D9C73}" presName="box" presStyleLbl="node1" presStyleIdx="5" presStyleCnt="6"/>
      <dgm:spPr/>
      <dgm:t>
        <a:bodyPr/>
        <a:lstStyle/>
        <a:p>
          <a:endParaRPr lang="ru-RU"/>
        </a:p>
      </dgm:t>
    </dgm:pt>
    <dgm:pt modelId="{E171D60D-EE79-4F04-9ABD-5E576FDFC4EF}" type="pres">
      <dgm:prSet presAssocID="{89E362C3-8453-4D3E-B656-653CCF7D9C73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78B5574-B7D6-49B6-A728-E6D3E2874C92}" type="pres">
      <dgm:prSet presAssocID="{89E362C3-8453-4D3E-B656-653CCF7D9C7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DE59BE-903D-4FC5-94A1-FDE3D1106C86}" srcId="{B84E3F4D-183B-4344-86FA-C697212E3B38}" destId="{23507060-DCFA-4099-98E5-1DF5C443B946}" srcOrd="1" destOrd="0" parTransId="{798B17A4-C00D-442D-B5E3-7E950F9AC293}" sibTransId="{9BB6E18F-6F13-421D-9118-4F7B46B374E1}"/>
    <dgm:cxn modelId="{032F146C-20ED-441D-B983-878991D6CB3B}" type="presOf" srcId="{B98E4D25-5EFD-4AFA-8C2F-21F5311F4B98}" destId="{E09346A3-A5F4-4C34-915E-E87299684DEB}" srcOrd="0" destOrd="0" presId="urn:microsoft.com/office/officeart/2005/8/layout/vList4"/>
    <dgm:cxn modelId="{23FA4665-A3CE-425C-9457-BD29ABA2D872}" type="presOf" srcId="{906791C6-250D-4F78-B563-B701FFD5D063}" destId="{712A6252-4350-4C4B-8E8E-A4E69F849F79}" srcOrd="0" destOrd="0" presId="urn:microsoft.com/office/officeart/2005/8/layout/vList4"/>
    <dgm:cxn modelId="{4502A1B5-F336-426C-BC5D-EC1E93992608}" srcId="{B98E4D25-5EFD-4AFA-8C2F-21F5311F4B98}" destId="{89E362C3-8453-4D3E-B656-653CCF7D9C73}" srcOrd="5" destOrd="0" parTransId="{1CF11383-5863-4EA4-AA1E-F927CE3D2F53}" sibTransId="{45B3656C-7AB0-4292-9034-8FFA9104981E}"/>
    <dgm:cxn modelId="{DC1E1DCC-1446-4478-9D6D-C660A07E145C}" type="presOf" srcId="{DB2430B3-D4B7-412B-92EB-6203D6C6AEAC}" destId="{FD8CB89F-35FB-4D9F-A851-3EA1ED025FD5}" srcOrd="0" destOrd="0" presId="urn:microsoft.com/office/officeart/2005/8/layout/vList4"/>
    <dgm:cxn modelId="{EF7E2F12-9053-4023-B1BD-423DA6E4A0A3}" type="presOf" srcId="{F8B1B220-4159-4667-A73A-0A592284088F}" destId="{FC6F3615-12C1-41AA-B049-7A5D0C9AA451}" srcOrd="1" destOrd="0" presId="urn:microsoft.com/office/officeart/2005/8/layout/vList4"/>
    <dgm:cxn modelId="{91580787-F3C6-44C3-AC1E-F868F059B1A3}" srcId="{B98E4D25-5EFD-4AFA-8C2F-21F5311F4B98}" destId="{B84E3F4D-183B-4344-86FA-C697212E3B38}" srcOrd="0" destOrd="0" parTransId="{22F1AF1E-304A-4A02-8708-17CBD1008141}" sibTransId="{156B151B-A29F-4E4C-BD36-C1B8620B5923}"/>
    <dgm:cxn modelId="{FED5151A-F31F-4BB4-AFF9-DA696346679D}" type="presOf" srcId="{23507060-DCFA-4099-98E5-1DF5C443B946}" destId="{FFB81DD9-0954-46C8-8A0C-A36752F4B09E}" srcOrd="1" destOrd="2" presId="urn:microsoft.com/office/officeart/2005/8/layout/vList4"/>
    <dgm:cxn modelId="{89B417E6-9694-4640-80CC-6A619FDC205B}" type="presOf" srcId="{89E362C3-8453-4D3E-B656-653CCF7D9C73}" destId="{80BEF815-19D3-4E38-B7CB-76CBD5518926}" srcOrd="0" destOrd="0" presId="urn:microsoft.com/office/officeart/2005/8/layout/vList4"/>
    <dgm:cxn modelId="{B1C8F164-F937-4AC8-B3B9-45A55CAEAD8B}" srcId="{B98E4D25-5EFD-4AFA-8C2F-21F5311F4B98}" destId="{F8B1B220-4159-4667-A73A-0A592284088F}" srcOrd="4" destOrd="0" parTransId="{82F500A4-2065-45CC-9A22-29062820CDDB}" sibTransId="{A1812CB5-F370-458E-A8C1-4BCEE18E44BC}"/>
    <dgm:cxn modelId="{D25E4F63-6F9C-456F-8092-83A362C0191A}" type="presOf" srcId="{39A0A67A-67E7-4F99-BD88-EF57386CB7D3}" destId="{AB77DA0C-60BD-4588-9E2D-0EA581BC4D21}" srcOrd="1" destOrd="0" presId="urn:microsoft.com/office/officeart/2005/8/layout/vList4"/>
    <dgm:cxn modelId="{550CB6AE-D1AF-445B-997E-5B3771B8793B}" type="presOf" srcId="{BF82CDC0-BDAE-4E4E-BE5E-3F58650FD69D}" destId="{FFB81DD9-0954-46C8-8A0C-A36752F4B09E}" srcOrd="1" destOrd="1" presId="urn:microsoft.com/office/officeart/2005/8/layout/vList4"/>
    <dgm:cxn modelId="{3B0A93A6-DA20-48BA-9C93-AA90F98A9B6B}" srcId="{B84E3F4D-183B-4344-86FA-C697212E3B38}" destId="{BF82CDC0-BDAE-4E4E-BE5E-3F58650FD69D}" srcOrd="0" destOrd="0" parTransId="{7F2BF672-854F-4C6B-8992-9C32B7EA11DF}" sibTransId="{812E12F0-72B9-4BCE-8DBB-CF2CA117EAB2}"/>
    <dgm:cxn modelId="{2486E414-E97E-4DEE-AF5D-E50D65F0FC8E}" type="presOf" srcId="{BF82CDC0-BDAE-4E4E-BE5E-3F58650FD69D}" destId="{BCEE2338-AD61-480B-AA8F-88F7CC406A8C}" srcOrd="0" destOrd="1" presId="urn:microsoft.com/office/officeart/2005/8/layout/vList4"/>
    <dgm:cxn modelId="{538B1F50-C5BE-4C1B-AD89-04557A6B6235}" type="presOf" srcId="{23507060-DCFA-4099-98E5-1DF5C443B946}" destId="{BCEE2338-AD61-480B-AA8F-88F7CC406A8C}" srcOrd="0" destOrd="2" presId="urn:microsoft.com/office/officeart/2005/8/layout/vList4"/>
    <dgm:cxn modelId="{D09DE5F4-231A-48FC-99C8-A907A729932B}" type="presOf" srcId="{906791C6-250D-4F78-B563-B701FFD5D063}" destId="{090E6BFD-E4ED-4A2B-B365-186802CD3AC7}" srcOrd="1" destOrd="0" presId="urn:microsoft.com/office/officeart/2005/8/layout/vList4"/>
    <dgm:cxn modelId="{D8BEF6EA-046C-4C7E-9BC0-71EB84C94528}" type="presOf" srcId="{F8B1B220-4159-4667-A73A-0A592284088F}" destId="{70E6D3A7-1B3C-42EE-999E-9C56178AA0F6}" srcOrd="0" destOrd="0" presId="urn:microsoft.com/office/officeart/2005/8/layout/vList4"/>
    <dgm:cxn modelId="{BDE36550-C75E-499D-BE32-689146E1A882}" type="presOf" srcId="{89E362C3-8453-4D3E-B656-653CCF7D9C73}" destId="{478B5574-B7D6-49B6-A728-E6D3E2874C92}" srcOrd="1" destOrd="0" presId="urn:microsoft.com/office/officeart/2005/8/layout/vList4"/>
    <dgm:cxn modelId="{B0E4BA98-7B1F-4B76-BAA8-7336CAFCD183}" type="presOf" srcId="{B84E3F4D-183B-4344-86FA-C697212E3B38}" destId="{BCEE2338-AD61-480B-AA8F-88F7CC406A8C}" srcOrd="0" destOrd="0" presId="urn:microsoft.com/office/officeart/2005/8/layout/vList4"/>
    <dgm:cxn modelId="{D29E626D-B573-4E9A-B8E4-EEA6B2566ECD}" type="presOf" srcId="{DB2430B3-D4B7-412B-92EB-6203D6C6AEAC}" destId="{08845E0E-C7C8-4889-942B-60B899E7D281}" srcOrd="1" destOrd="0" presId="urn:microsoft.com/office/officeart/2005/8/layout/vList4"/>
    <dgm:cxn modelId="{E1451856-89D5-4F5C-B880-2DFEA1D2EA91}" srcId="{B98E4D25-5EFD-4AFA-8C2F-21F5311F4B98}" destId="{906791C6-250D-4F78-B563-B701FFD5D063}" srcOrd="1" destOrd="0" parTransId="{87EA0D8C-3EE0-427C-93EC-795210BE09EF}" sibTransId="{F913D76A-5990-4ED6-8F5B-56BD2E3C37CA}"/>
    <dgm:cxn modelId="{8D00A887-0C32-45D3-A769-7DF38C3457F7}" srcId="{B98E4D25-5EFD-4AFA-8C2F-21F5311F4B98}" destId="{39A0A67A-67E7-4F99-BD88-EF57386CB7D3}" srcOrd="3" destOrd="0" parTransId="{2BD4F7B8-16E5-4A6A-A345-17F249EC9FF6}" sibTransId="{8851FFE1-0882-4F96-92BE-94570D0FD22C}"/>
    <dgm:cxn modelId="{FE2DB444-D3DE-45B2-8273-6CF9BF509A8A}" srcId="{B98E4D25-5EFD-4AFA-8C2F-21F5311F4B98}" destId="{DB2430B3-D4B7-412B-92EB-6203D6C6AEAC}" srcOrd="2" destOrd="0" parTransId="{2875FF95-F392-47EE-B6C3-D92EDB8BACE8}" sibTransId="{F641FB9C-0344-4A60-A4AC-5E4FD08847D1}"/>
    <dgm:cxn modelId="{11FF5A97-7B62-4E3B-A299-7D413685AF9E}" type="presOf" srcId="{B84E3F4D-183B-4344-86FA-C697212E3B38}" destId="{FFB81DD9-0954-46C8-8A0C-A36752F4B09E}" srcOrd="1" destOrd="0" presId="urn:microsoft.com/office/officeart/2005/8/layout/vList4"/>
    <dgm:cxn modelId="{E6BC404A-FE50-4D8D-A34D-935BA47E6366}" type="presOf" srcId="{39A0A67A-67E7-4F99-BD88-EF57386CB7D3}" destId="{BDAE28A8-E0D2-4130-93F3-63866EE63FE0}" srcOrd="0" destOrd="0" presId="urn:microsoft.com/office/officeart/2005/8/layout/vList4"/>
    <dgm:cxn modelId="{42EF46D8-5B38-4F2C-8689-DA13AFAA6A44}" type="presParOf" srcId="{E09346A3-A5F4-4C34-915E-E87299684DEB}" destId="{8660A463-90EE-4141-B6D2-326FF4CC6C29}" srcOrd="0" destOrd="0" presId="urn:microsoft.com/office/officeart/2005/8/layout/vList4"/>
    <dgm:cxn modelId="{90A96001-891F-4C9C-97B0-504E57E385A6}" type="presParOf" srcId="{8660A463-90EE-4141-B6D2-326FF4CC6C29}" destId="{BCEE2338-AD61-480B-AA8F-88F7CC406A8C}" srcOrd="0" destOrd="0" presId="urn:microsoft.com/office/officeart/2005/8/layout/vList4"/>
    <dgm:cxn modelId="{028921CD-0212-4881-8A56-E16854548986}" type="presParOf" srcId="{8660A463-90EE-4141-B6D2-326FF4CC6C29}" destId="{48DDF634-B1EB-46C9-A0DA-3BCB57C8DAAF}" srcOrd="1" destOrd="0" presId="urn:microsoft.com/office/officeart/2005/8/layout/vList4"/>
    <dgm:cxn modelId="{C48C69E2-1DEB-408C-8C58-59D533A7A665}" type="presParOf" srcId="{8660A463-90EE-4141-B6D2-326FF4CC6C29}" destId="{FFB81DD9-0954-46C8-8A0C-A36752F4B09E}" srcOrd="2" destOrd="0" presId="urn:microsoft.com/office/officeart/2005/8/layout/vList4"/>
    <dgm:cxn modelId="{67585C8B-E071-43D8-A78E-BDA1C9F99E87}" type="presParOf" srcId="{E09346A3-A5F4-4C34-915E-E87299684DEB}" destId="{B3DAF021-051B-41F0-B8DC-7AC6DBD3B88B}" srcOrd="1" destOrd="0" presId="urn:microsoft.com/office/officeart/2005/8/layout/vList4"/>
    <dgm:cxn modelId="{1DE19CA4-079B-4326-A747-E24D1410099D}" type="presParOf" srcId="{E09346A3-A5F4-4C34-915E-E87299684DEB}" destId="{328D6D51-6D71-453A-BDC7-D0D0035B82F3}" srcOrd="2" destOrd="0" presId="urn:microsoft.com/office/officeart/2005/8/layout/vList4"/>
    <dgm:cxn modelId="{CD38960A-3C3E-4B81-AF4B-28D3BB40FADA}" type="presParOf" srcId="{328D6D51-6D71-453A-BDC7-D0D0035B82F3}" destId="{712A6252-4350-4C4B-8E8E-A4E69F849F79}" srcOrd="0" destOrd="0" presId="urn:microsoft.com/office/officeart/2005/8/layout/vList4"/>
    <dgm:cxn modelId="{39C1AD4A-61BE-4F84-8E8A-D021F7CFBD0D}" type="presParOf" srcId="{328D6D51-6D71-453A-BDC7-D0D0035B82F3}" destId="{93C592F3-D1E1-463C-86B5-06E4597619E1}" srcOrd="1" destOrd="0" presId="urn:microsoft.com/office/officeart/2005/8/layout/vList4"/>
    <dgm:cxn modelId="{B9E190D2-1FCD-4499-980E-758863F4192F}" type="presParOf" srcId="{328D6D51-6D71-453A-BDC7-D0D0035B82F3}" destId="{090E6BFD-E4ED-4A2B-B365-186802CD3AC7}" srcOrd="2" destOrd="0" presId="urn:microsoft.com/office/officeart/2005/8/layout/vList4"/>
    <dgm:cxn modelId="{BD3727C0-3AD2-4D85-8C6B-FFD5482F364B}" type="presParOf" srcId="{E09346A3-A5F4-4C34-915E-E87299684DEB}" destId="{4F44B06E-5C2D-4F3C-A69B-529ED50F18D1}" srcOrd="3" destOrd="0" presId="urn:microsoft.com/office/officeart/2005/8/layout/vList4"/>
    <dgm:cxn modelId="{F18988C3-8E51-45AB-BB01-5331179A8A44}" type="presParOf" srcId="{E09346A3-A5F4-4C34-915E-E87299684DEB}" destId="{5D90F262-8023-4AE0-BEB2-FB6CC6E9C235}" srcOrd="4" destOrd="0" presId="urn:microsoft.com/office/officeart/2005/8/layout/vList4"/>
    <dgm:cxn modelId="{8CF8FBE2-BFC7-469C-905E-5FD06F8E3962}" type="presParOf" srcId="{5D90F262-8023-4AE0-BEB2-FB6CC6E9C235}" destId="{FD8CB89F-35FB-4D9F-A851-3EA1ED025FD5}" srcOrd="0" destOrd="0" presId="urn:microsoft.com/office/officeart/2005/8/layout/vList4"/>
    <dgm:cxn modelId="{D367A27B-4C8F-4E1D-B914-B4FB0EDCA15D}" type="presParOf" srcId="{5D90F262-8023-4AE0-BEB2-FB6CC6E9C235}" destId="{6C19BE9B-7B0E-4610-9E13-F8B67C171436}" srcOrd="1" destOrd="0" presId="urn:microsoft.com/office/officeart/2005/8/layout/vList4"/>
    <dgm:cxn modelId="{09D3C32F-F0B5-476A-88F8-EBBF4A35ABCA}" type="presParOf" srcId="{5D90F262-8023-4AE0-BEB2-FB6CC6E9C235}" destId="{08845E0E-C7C8-4889-942B-60B899E7D281}" srcOrd="2" destOrd="0" presId="urn:microsoft.com/office/officeart/2005/8/layout/vList4"/>
    <dgm:cxn modelId="{74DCF25C-BDBD-449F-BC8C-6DB6A1B4152F}" type="presParOf" srcId="{E09346A3-A5F4-4C34-915E-E87299684DEB}" destId="{202A8792-D739-407C-82F8-6B6ED9905D64}" srcOrd="5" destOrd="0" presId="urn:microsoft.com/office/officeart/2005/8/layout/vList4"/>
    <dgm:cxn modelId="{F44EED2F-84BC-4198-B5E8-58A1231AE9C9}" type="presParOf" srcId="{E09346A3-A5F4-4C34-915E-E87299684DEB}" destId="{771E7972-24E9-41CC-88F8-8C557DCE91CB}" srcOrd="6" destOrd="0" presId="urn:microsoft.com/office/officeart/2005/8/layout/vList4"/>
    <dgm:cxn modelId="{91831AF2-565B-47E4-B53B-1C9E35AF6BC5}" type="presParOf" srcId="{771E7972-24E9-41CC-88F8-8C557DCE91CB}" destId="{BDAE28A8-E0D2-4130-93F3-63866EE63FE0}" srcOrd="0" destOrd="0" presId="urn:microsoft.com/office/officeart/2005/8/layout/vList4"/>
    <dgm:cxn modelId="{F24B4FD1-519D-4CE4-86B0-823656936830}" type="presParOf" srcId="{771E7972-24E9-41CC-88F8-8C557DCE91CB}" destId="{316CF592-9036-4F43-BB07-DED6D7AD74A4}" srcOrd="1" destOrd="0" presId="urn:microsoft.com/office/officeart/2005/8/layout/vList4"/>
    <dgm:cxn modelId="{EDED9619-151D-49C2-8BC8-D955CE427A89}" type="presParOf" srcId="{771E7972-24E9-41CC-88F8-8C557DCE91CB}" destId="{AB77DA0C-60BD-4588-9E2D-0EA581BC4D21}" srcOrd="2" destOrd="0" presId="urn:microsoft.com/office/officeart/2005/8/layout/vList4"/>
    <dgm:cxn modelId="{94278325-25ED-4CB2-93DE-882EA4BE8CD2}" type="presParOf" srcId="{E09346A3-A5F4-4C34-915E-E87299684DEB}" destId="{7F6B8102-D03A-4104-850C-09B97A49E0BA}" srcOrd="7" destOrd="0" presId="urn:microsoft.com/office/officeart/2005/8/layout/vList4"/>
    <dgm:cxn modelId="{74B6E0F6-AC1D-4630-B7B4-E65A8AE5AE86}" type="presParOf" srcId="{E09346A3-A5F4-4C34-915E-E87299684DEB}" destId="{7187F1FD-924A-4222-B174-409104DF8EE3}" srcOrd="8" destOrd="0" presId="urn:microsoft.com/office/officeart/2005/8/layout/vList4"/>
    <dgm:cxn modelId="{ED71F4CA-BFE0-41AC-BB0B-2BD691F17A7D}" type="presParOf" srcId="{7187F1FD-924A-4222-B174-409104DF8EE3}" destId="{70E6D3A7-1B3C-42EE-999E-9C56178AA0F6}" srcOrd="0" destOrd="0" presId="urn:microsoft.com/office/officeart/2005/8/layout/vList4"/>
    <dgm:cxn modelId="{DA77EA78-8218-4470-BA07-60632B621CE8}" type="presParOf" srcId="{7187F1FD-924A-4222-B174-409104DF8EE3}" destId="{1A3EADFA-6876-42E6-817A-A9EE90FA282F}" srcOrd="1" destOrd="0" presId="urn:microsoft.com/office/officeart/2005/8/layout/vList4"/>
    <dgm:cxn modelId="{0A5AA96F-D6CA-4E40-BF62-DA477116896C}" type="presParOf" srcId="{7187F1FD-924A-4222-B174-409104DF8EE3}" destId="{FC6F3615-12C1-41AA-B049-7A5D0C9AA451}" srcOrd="2" destOrd="0" presId="urn:microsoft.com/office/officeart/2005/8/layout/vList4"/>
    <dgm:cxn modelId="{3157F407-98B3-46AF-A35F-F609D1D78689}" type="presParOf" srcId="{E09346A3-A5F4-4C34-915E-E87299684DEB}" destId="{D1D7D679-873D-4422-8A57-9D20584AF04C}" srcOrd="9" destOrd="0" presId="urn:microsoft.com/office/officeart/2005/8/layout/vList4"/>
    <dgm:cxn modelId="{46F385A0-9090-4A29-9D9E-CB4764430EB7}" type="presParOf" srcId="{E09346A3-A5F4-4C34-915E-E87299684DEB}" destId="{FC46B4EC-5161-435A-B945-5E805635F962}" srcOrd="10" destOrd="0" presId="urn:microsoft.com/office/officeart/2005/8/layout/vList4"/>
    <dgm:cxn modelId="{3A539F74-EA70-4D5D-A12D-14385E82B70C}" type="presParOf" srcId="{FC46B4EC-5161-435A-B945-5E805635F962}" destId="{80BEF815-19D3-4E38-B7CB-76CBD5518926}" srcOrd="0" destOrd="0" presId="urn:microsoft.com/office/officeart/2005/8/layout/vList4"/>
    <dgm:cxn modelId="{2A5CA724-F5A2-402D-B2FC-A65FB34A2428}" type="presParOf" srcId="{FC46B4EC-5161-435A-B945-5E805635F962}" destId="{E171D60D-EE79-4F04-9ABD-5E576FDFC4EF}" srcOrd="1" destOrd="0" presId="urn:microsoft.com/office/officeart/2005/8/layout/vList4"/>
    <dgm:cxn modelId="{07C19F61-69CF-4F9D-B9D5-D4FD49931E06}" type="presParOf" srcId="{FC46B4EC-5161-435A-B945-5E805635F962}" destId="{478B5574-B7D6-49B6-A728-E6D3E2874C92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7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dirty="0" smtClean="0"/>
            <a:t>Федеральный бюджет              11 155,2 тыс.рублей</a:t>
          </a:r>
          <a:endParaRPr lang="ru-RU" sz="1600" dirty="0"/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/>
        </a:p>
      </dgm:t>
    </dgm:pt>
    <dgm:pt modelId="{EA5E913F-0173-472D-9A3F-17D38FFDF5A0}" type="sibTrans" cxnId="{B624A1FA-B9C3-4542-A0F2-C5FBCAB0C41D}">
      <dgm:prSet/>
      <dgm:spPr/>
      <dgm:t>
        <a:bodyPr/>
        <a:lstStyle/>
        <a:p>
          <a:endParaRPr lang="ru-RU"/>
        </a:p>
      </dgm:t>
    </dgm:pt>
    <dgm:pt modelId="{E96D47A6-D0FB-4ED6-8E23-B1096ECD689D}">
      <dgm:prSet phldrT="[Текст]"/>
      <dgm:spPr/>
      <dgm:t>
        <a:bodyPr/>
        <a:lstStyle/>
        <a:p>
          <a:r>
            <a:rPr lang="ru-RU" dirty="0" smtClean="0"/>
            <a:t>Областной бюджет 2876,5 тыс.рублей</a:t>
          </a:r>
          <a:endParaRPr lang="ru-RU" dirty="0"/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/>
        </a:p>
      </dgm:t>
    </dgm:pt>
    <dgm:pt modelId="{D6BA9926-ED89-41BE-8CE4-E719CF5DA9E1}" type="sibTrans" cxnId="{52F5F866-0A3D-4304-A54E-AAD34ECBBB67}">
      <dgm:prSet/>
      <dgm:spPr/>
      <dgm:t>
        <a:bodyPr/>
        <a:lstStyle/>
        <a:p>
          <a:endParaRPr lang="ru-RU"/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ru-RU" sz="1400" b="1" dirty="0" smtClean="0"/>
            <a:t>14 031,7</a:t>
          </a:r>
        </a:p>
        <a:p>
          <a:r>
            <a:rPr lang="ru-RU" sz="1400" b="1" dirty="0" smtClean="0"/>
            <a:t>тыс.рублей</a:t>
          </a:r>
          <a:endParaRPr lang="ru-RU" sz="1400" b="1" dirty="0"/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/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/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 custLinFactNeighborX="929" custLinFactNeighborY="16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87EBA2-6357-4E3F-8177-9939ABDCCA6D}" type="presOf" srcId="{EA5E913F-0173-472D-9A3F-17D38FFDF5A0}" destId="{C8495333-1AE7-498E-984E-FAE69C1AB6CC}" srcOrd="0" destOrd="0" presId="urn:microsoft.com/office/officeart/2005/8/layout/equation1"/>
    <dgm:cxn modelId="{8C0439CE-FEF0-49FD-BF66-923D0BEE1FCC}" type="presOf" srcId="{E96D47A6-D0FB-4ED6-8E23-B1096ECD689D}" destId="{0642395D-E9F2-4D84-94AF-6A6CDB736D76}" srcOrd="0" destOrd="0" presId="urn:microsoft.com/office/officeart/2005/8/layout/equation1"/>
    <dgm:cxn modelId="{0A3CC74C-219A-4645-867E-98E572AF65FD}" type="presOf" srcId="{D6BA9926-ED89-41BE-8CE4-E719CF5DA9E1}" destId="{784D67A0-633F-4AE8-A18F-746B80662327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598B8FFF-F09E-480E-8824-CE6375CDB19B}" type="presOf" srcId="{00FD3B00-02EC-4538-AB57-F7D6D2FBF44D}" destId="{28BD63D7-13EE-408D-9D94-9F3C64F7E1CF}" srcOrd="0" destOrd="0" presId="urn:microsoft.com/office/officeart/2005/8/layout/equation1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34487563-0D41-4E1F-BC96-644E2CC5592B}" type="presOf" srcId="{B10C2DD9-5442-4A76-829D-D82FDDEF1685}" destId="{8A8EE487-56DA-4E16-A26F-471CC4EBF477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A7B61360-D5FF-48AB-8EB9-5A170894FA47}" type="presOf" srcId="{BF27568C-0A88-4D17-880E-D622B9F7A997}" destId="{26C25246-DD6E-45ED-BEAB-87D4B565FB59}" srcOrd="0" destOrd="0" presId="urn:microsoft.com/office/officeart/2005/8/layout/equation1"/>
    <dgm:cxn modelId="{5B23389B-EE63-4311-8077-4CD1A41311CA}" type="presParOf" srcId="{26C25246-DD6E-45ED-BEAB-87D4B565FB59}" destId="{8A8EE487-56DA-4E16-A26F-471CC4EBF477}" srcOrd="0" destOrd="0" presId="urn:microsoft.com/office/officeart/2005/8/layout/equation1"/>
    <dgm:cxn modelId="{53724807-8E74-41C6-BFD4-3F35FD985FC5}" type="presParOf" srcId="{26C25246-DD6E-45ED-BEAB-87D4B565FB59}" destId="{AD4DD71D-3F8D-4807-9DA2-4B419F692605}" srcOrd="1" destOrd="0" presId="urn:microsoft.com/office/officeart/2005/8/layout/equation1"/>
    <dgm:cxn modelId="{ED3B421A-D9B5-4751-BA60-6E4A7CB019D9}" type="presParOf" srcId="{26C25246-DD6E-45ED-BEAB-87D4B565FB59}" destId="{C8495333-1AE7-498E-984E-FAE69C1AB6CC}" srcOrd="2" destOrd="0" presId="urn:microsoft.com/office/officeart/2005/8/layout/equation1"/>
    <dgm:cxn modelId="{5031ED0D-93BB-4551-B1FC-69E152003EE5}" type="presParOf" srcId="{26C25246-DD6E-45ED-BEAB-87D4B565FB59}" destId="{4734C42A-70F1-4FA2-9E4B-DA81926C7C51}" srcOrd="3" destOrd="0" presId="urn:microsoft.com/office/officeart/2005/8/layout/equation1"/>
    <dgm:cxn modelId="{E1757999-DD19-4211-902E-2C0A53AEA5A6}" type="presParOf" srcId="{26C25246-DD6E-45ED-BEAB-87D4B565FB59}" destId="{0642395D-E9F2-4D84-94AF-6A6CDB736D76}" srcOrd="4" destOrd="0" presId="urn:microsoft.com/office/officeart/2005/8/layout/equation1"/>
    <dgm:cxn modelId="{E4CAE80C-FADE-4D7B-9A7E-1158E3460289}" type="presParOf" srcId="{26C25246-DD6E-45ED-BEAB-87D4B565FB59}" destId="{BA2A8C1B-C79E-44F1-87FF-BE5F4F8F4152}" srcOrd="5" destOrd="0" presId="urn:microsoft.com/office/officeart/2005/8/layout/equation1"/>
    <dgm:cxn modelId="{579E36DB-68E1-4B37-BB67-05FFF0119161}" type="presParOf" srcId="{26C25246-DD6E-45ED-BEAB-87D4B565FB59}" destId="{784D67A0-633F-4AE8-A18F-746B80662327}" srcOrd="6" destOrd="0" presId="urn:microsoft.com/office/officeart/2005/8/layout/equation1"/>
    <dgm:cxn modelId="{56C8E6C0-D1B4-45FE-B450-1040571E0A2F}" type="presParOf" srcId="{26C25246-DD6E-45ED-BEAB-87D4B565FB59}" destId="{507B29D6-7BAF-4A4C-BFFB-DEA163B56B5B}" srcOrd="7" destOrd="0" presId="urn:microsoft.com/office/officeart/2005/8/layout/equation1"/>
    <dgm:cxn modelId="{480E814A-211C-4D80-9EC2-738401E55655}" type="presParOf" srcId="{26C25246-DD6E-45ED-BEAB-87D4B565FB59}" destId="{28BD63D7-13EE-408D-9D94-9F3C64F7E1CF}" srcOrd="8" destOrd="0" presId="urn:microsoft.com/office/officeart/2005/8/layout/equation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2BF76F-9760-4EC5-9A32-0BCFCD8C4D9E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C0966D-18F4-4F1D-AB4D-F0459C712BE4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3</a:t>
          </a:r>
          <a:r>
            <a:rPr lang="ru-RU" sz="1200" dirty="0" smtClean="0">
              <a:solidFill>
                <a:schemeClr val="tx1"/>
              </a:solidFill>
            </a:rPr>
            <a:t> год- 436,9 тыс.</a:t>
          </a:r>
          <a:r>
            <a:rPr lang="en-US" sz="1200" dirty="0" smtClean="0">
              <a:solidFill>
                <a:schemeClr val="tx1"/>
              </a:solidFill>
            </a:rPr>
            <a:t> </a:t>
          </a:r>
          <a:r>
            <a:rPr lang="ru-RU" sz="1200" dirty="0" smtClean="0">
              <a:solidFill>
                <a:schemeClr val="tx1"/>
              </a:solidFill>
            </a:rPr>
            <a:t>рублей</a:t>
          </a:r>
          <a:endParaRPr lang="ru-RU" sz="1200" dirty="0">
            <a:solidFill>
              <a:schemeClr val="tx1"/>
            </a:solidFill>
          </a:endParaRPr>
        </a:p>
      </dgm:t>
    </dgm:pt>
    <dgm:pt modelId="{F69598A2-E56C-4B71-A8C2-B692D85437FA}" type="parTrans" cxnId="{9A7EC9E0-05BC-411B-A264-F4DB0C9F41CC}">
      <dgm:prSet/>
      <dgm:spPr/>
      <dgm:t>
        <a:bodyPr/>
        <a:lstStyle/>
        <a:p>
          <a:endParaRPr lang="ru-RU"/>
        </a:p>
      </dgm:t>
    </dgm:pt>
    <dgm:pt modelId="{25CC34B7-5420-4CD3-984B-EE57D5E5C420}" type="sibTrans" cxnId="{9A7EC9E0-05BC-411B-A264-F4DB0C9F41CC}">
      <dgm:prSet/>
      <dgm:spPr/>
      <dgm:t>
        <a:bodyPr/>
        <a:lstStyle/>
        <a:p>
          <a:endParaRPr lang="ru-RU"/>
        </a:p>
      </dgm:t>
    </dgm:pt>
    <dgm:pt modelId="{279C8F0E-B18C-42D0-9E1D-1871330EA5CA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2</a:t>
          </a:r>
          <a:r>
            <a:rPr lang="ru-RU" sz="1200" dirty="0" smtClean="0">
              <a:solidFill>
                <a:schemeClr val="tx1"/>
              </a:solidFill>
            </a:rPr>
            <a:t> год-</a:t>
          </a:r>
          <a:r>
            <a:rPr lang="en-US" sz="1200" dirty="0" smtClean="0">
              <a:solidFill>
                <a:schemeClr val="tx1"/>
              </a:solidFill>
            </a:rPr>
            <a:t>4</a:t>
          </a:r>
          <a:r>
            <a:rPr lang="ru-RU" sz="1200" dirty="0" smtClean="0">
              <a:solidFill>
                <a:schemeClr val="tx1"/>
              </a:solidFill>
            </a:rPr>
            <a:t>78,0 тыс.рублей</a:t>
          </a:r>
          <a:endParaRPr lang="ru-RU" sz="1200" dirty="0">
            <a:solidFill>
              <a:schemeClr val="tx1"/>
            </a:solidFill>
          </a:endParaRPr>
        </a:p>
      </dgm:t>
    </dgm:pt>
    <dgm:pt modelId="{4527DD3C-690A-4663-AC2C-D888E8C648F7}" type="parTrans" cxnId="{FDCBFC08-DB29-4C6E-A72A-5CAA03F55EB0}">
      <dgm:prSet/>
      <dgm:spPr/>
      <dgm:t>
        <a:bodyPr/>
        <a:lstStyle/>
        <a:p>
          <a:endParaRPr lang="ru-RU"/>
        </a:p>
      </dgm:t>
    </dgm:pt>
    <dgm:pt modelId="{762F4FDC-2F6E-4024-9F9A-6151EE085639}" type="sibTrans" cxnId="{FDCBFC08-DB29-4C6E-A72A-5CAA03F55EB0}">
      <dgm:prSet/>
      <dgm:spPr/>
      <dgm:t>
        <a:bodyPr/>
        <a:lstStyle/>
        <a:p>
          <a:endParaRPr lang="ru-RU"/>
        </a:p>
      </dgm:t>
    </dgm:pt>
    <dgm:pt modelId="{E75F28AA-B471-4CDD-AA2F-0C5FF04E8441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На 202</a:t>
          </a:r>
          <a:r>
            <a:rPr lang="en-US" sz="1100" dirty="0" smtClean="0">
              <a:solidFill>
                <a:schemeClr val="tx1"/>
              </a:solidFill>
            </a:rPr>
            <a:t>4</a:t>
          </a:r>
          <a:r>
            <a:rPr lang="ru-RU" sz="1100" dirty="0" smtClean="0">
              <a:solidFill>
                <a:schemeClr val="tx1"/>
              </a:solidFill>
            </a:rPr>
            <a:t> год 438,0</a:t>
          </a:r>
          <a:endParaRPr lang="en-US" sz="1100" dirty="0" smtClean="0">
            <a:solidFill>
              <a:schemeClr val="tx1"/>
            </a:solidFill>
          </a:endParaRPr>
        </a:p>
        <a:p>
          <a:r>
            <a:rPr lang="ru-RU" sz="1100" dirty="0" smtClean="0">
              <a:solidFill>
                <a:schemeClr val="tx1"/>
              </a:solidFill>
            </a:rPr>
            <a:t>тыс.рублей</a:t>
          </a:r>
          <a:endParaRPr lang="ru-RU" sz="1100" dirty="0">
            <a:solidFill>
              <a:schemeClr val="tx1"/>
            </a:solidFill>
          </a:endParaRPr>
        </a:p>
      </dgm:t>
    </dgm:pt>
    <dgm:pt modelId="{8196EF3E-FDC0-4937-8023-6965571E197D}" type="parTrans" cxnId="{9D7BF6EE-FA84-494C-BBCE-A465B43A972B}">
      <dgm:prSet/>
      <dgm:spPr/>
      <dgm:t>
        <a:bodyPr/>
        <a:lstStyle/>
        <a:p>
          <a:endParaRPr lang="ru-RU"/>
        </a:p>
      </dgm:t>
    </dgm:pt>
    <dgm:pt modelId="{D24E8D5F-B4C8-4A18-9E4E-1C09834A9BFB}" type="sibTrans" cxnId="{9D7BF6EE-FA84-494C-BBCE-A465B43A972B}">
      <dgm:prSet/>
      <dgm:spPr/>
      <dgm:t>
        <a:bodyPr/>
        <a:lstStyle/>
        <a:p>
          <a:endParaRPr lang="ru-RU"/>
        </a:p>
      </dgm:t>
    </dgm:pt>
    <dgm:pt modelId="{85A62F5D-1BBE-420A-935E-54F7F4EBD6CD}">
      <dgm:prSet phldrT="[Текст]" custT="1"/>
      <dgm:spPr/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E00D8C8-54F2-48A0-B89C-4257D6F9911B}" type="parTrans" cxnId="{1AC63B87-FD40-49A0-9AA8-374BA9C92B7D}">
      <dgm:prSet/>
      <dgm:spPr/>
      <dgm:t>
        <a:bodyPr/>
        <a:lstStyle/>
        <a:p>
          <a:endParaRPr lang="ru-RU"/>
        </a:p>
      </dgm:t>
    </dgm:pt>
    <dgm:pt modelId="{7F822F15-5349-417C-9085-04BE6F5546DB}" type="sibTrans" cxnId="{1AC63B87-FD40-49A0-9AA8-374BA9C92B7D}">
      <dgm:prSet/>
      <dgm:spPr/>
      <dgm:t>
        <a:bodyPr/>
        <a:lstStyle/>
        <a:p>
          <a:endParaRPr lang="ru-RU"/>
        </a:p>
      </dgm:t>
    </dgm:pt>
    <dgm:pt modelId="{C48348DF-7790-4A73-9D6B-864FC6ACA3E7}" type="pres">
      <dgm:prSet presAssocID="{E82BF76F-9760-4EC5-9A32-0BCFCD8C4D9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83829C-133F-419B-85F5-17A746C00650}" type="pres">
      <dgm:prSet presAssocID="{E82BF76F-9760-4EC5-9A32-0BCFCD8C4D9E}" presName="ellipse" presStyleLbl="trBgShp" presStyleIdx="0" presStyleCnt="1"/>
      <dgm:spPr/>
      <dgm:t>
        <a:bodyPr/>
        <a:lstStyle/>
        <a:p>
          <a:endParaRPr lang="ru-RU"/>
        </a:p>
      </dgm:t>
    </dgm:pt>
    <dgm:pt modelId="{0C5854B9-BB1D-4304-A0BE-3B9EFB1CB512}" type="pres">
      <dgm:prSet presAssocID="{E82BF76F-9760-4EC5-9A32-0BCFCD8C4D9E}" presName="arrow1" presStyleLbl="fgShp" presStyleIdx="0" presStyleCnt="1" custScaleX="147762" custScaleY="198509" custLinFactNeighborX="20150" custLinFactNeighborY="-6774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DA60E04-C5E3-4B0B-8567-018D5056FE7F}" type="pres">
      <dgm:prSet presAssocID="{E82BF76F-9760-4EC5-9A32-0BCFCD8C4D9E}" presName="rectangle" presStyleLbl="revTx" presStyleIdx="0" presStyleCnt="1" custScaleY="86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4CFA4-44E4-46A6-A120-65D7322E1BB9}" type="pres">
      <dgm:prSet presAssocID="{279C8F0E-B18C-42D0-9E1D-1871330EA5CA}" presName="item1" presStyleLbl="node1" presStyleIdx="0" presStyleCnt="3" custScaleX="153968" custScaleY="91091" custLinFactNeighborX="3521" custLinFactNeighborY="-84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F662A-1DD6-472C-B89C-1C9128DB1928}" type="pres">
      <dgm:prSet presAssocID="{E75F28AA-B471-4CDD-AA2F-0C5FF04E8441}" presName="item2" presStyleLbl="node1" presStyleIdx="1" presStyleCnt="3" custScaleX="170547" custScaleY="122627" custLinFactNeighborX="3764" custLinFactNeighborY="-93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B625B-F627-4EE8-82D9-4C9025CF866D}" type="pres">
      <dgm:prSet presAssocID="{85A62F5D-1BBE-420A-935E-54F7F4EBD6CD}" presName="item3" presStyleLbl="node1" presStyleIdx="2" presStyleCnt="3" custScaleX="153969" custScaleY="127575" custLinFactNeighborX="45824" custLinFactNeighborY="-66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71AD4-A942-4479-908E-4799BCF23D16}" type="pres">
      <dgm:prSet presAssocID="{E82BF76F-9760-4EC5-9A32-0BCFCD8C4D9E}" presName="funnel" presStyleLbl="trAlignAcc1" presStyleIdx="0" presStyleCnt="1" custScaleX="142857" custScaleY="165245" custLinFactNeighborX="2133" custLinFactNeighborY="-1880"/>
      <dgm:spPr/>
      <dgm:t>
        <a:bodyPr/>
        <a:lstStyle/>
        <a:p>
          <a:endParaRPr lang="ru-RU"/>
        </a:p>
      </dgm:t>
    </dgm:pt>
  </dgm:ptLst>
  <dgm:cxnLst>
    <dgm:cxn modelId="{9A7EC9E0-05BC-411B-A264-F4DB0C9F41CC}" srcId="{E82BF76F-9760-4EC5-9A32-0BCFCD8C4D9E}" destId="{1DC0966D-18F4-4F1D-AB4D-F0459C712BE4}" srcOrd="0" destOrd="0" parTransId="{F69598A2-E56C-4B71-A8C2-B692D85437FA}" sibTransId="{25CC34B7-5420-4CD3-984B-EE57D5E5C420}"/>
    <dgm:cxn modelId="{EE1C2AA9-5402-4313-A5F7-41168A0581D7}" type="presOf" srcId="{1DC0966D-18F4-4F1D-AB4D-F0459C712BE4}" destId="{223B625B-F627-4EE8-82D9-4C9025CF866D}" srcOrd="0" destOrd="0" presId="urn:microsoft.com/office/officeart/2005/8/layout/funnel1"/>
    <dgm:cxn modelId="{92A9A5AA-5D1E-4322-BB39-A97F6FD14449}" type="presOf" srcId="{279C8F0E-B18C-42D0-9E1D-1871330EA5CA}" destId="{E67F662A-1DD6-472C-B89C-1C9128DB1928}" srcOrd="0" destOrd="0" presId="urn:microsoft.com/office/officeart/2005/8/layout/funnel1"/>
    <dgm:cxn modelId="{5C25AF79-06C3-4A64-981C-D0DB9F2A791C}" type="presOf" srcId="{85A62F5D-1BBE-420A-935E-54F7F4EBD6CD}" destId="{0DA60E04-C5E3-4B0B-8567-018D5056FE7F}" srcOrd="0" destOrd="0" presId="urn:microsoft.com/office/officeart/2005/8/layout/funnel1"/>
    <dgm:cxn modelId="{1AC63B87-FD40-49A0-9AA8-374BA9C92B7D}" srcId="{E82BF76F-9760-4EC5-9A32-0BCFCD8C4D9E}" destId="{85A62F5D-1BBE-420A-935E-54F7F4EBD6CD}" srcOrd="3" destOrd="0" parTransId="{FE00D8C8-54F2-48A0-B89C-4257D6F9911B}" sibTransId="{7F822F15-5349-417C-9085-04BE6F5546DB}"/>
    <dgm:cxn modelId="{FDCBFC08-DB29-4C6E-A72A-5CAA03F55EB0}" srcId="{E82BF76F-9760-4EC5-9A32-0BCFCD8C4D9E}" destId="{279C8F0E-B18C-42D0-9E1D-1871330EA5CA}" srcOrd="1" destOrd="0" parTransId="{4527DD3C-690A-4663-AC2C-D888E8C648F7}" sibTransId="{762F4FDC-2F6E-4024-9F9A-6151EE085639}"/>
    <dgm:cxn modelId="{909E4DCD-FD7E-4A75-B218-A69A094F773B}" type="presOf" srcId="{E75F28AA-B471-4CDD-AA2F-0C5FF04E8441}" destId="{D944CFA4-44E4-46A6-A120-65D7322E1BB9}" srcOrd="0" destOrd="0" presId="urn:microsoft.com/office/officeart/2005/8/layout/funnel1"/>
    <dgm:cxn modelId="{9D7BF6EE-FA84-494C-BBCE-A465B43A972B}" srcId="{E82BF76F-9760-4EC5-9A32-0BCFCD8C4D9E}" destId="{E75F28AA-B471-4CDD-AA2F-0C5FF04E8441}" srcOrd="2" destOrd="0" parTransId="{8196EF3E-FDC0-4937-8023-6965571E197D}" sibTransId="{D24E8D5F-B4C8-4A18-9E4E-1C09834A9BFB}"/>
    <dgm:cxn modelId="{1EF09DA9-3179-4594-ADF7-02A1172D6EDF}" type="presOf" srcId="{E82BF76F-9760-4EC5-9A32-0BCFCD8C4D9E}" destId="{C48348DF-7790-4A73-9D6B-864FC6ACA3E7}" srcOrd="0" destOrd="0" presId="urn:microsoft.com/office/officeart/2005/8/layout/funnel1"/>
    <dgm:cxn modelId="{E2C7A3F6-41BC-47CA-B519-5F1892A2CBAD}" type="presParOf" srcId="{C48348DF-7790-4A73-9D6B-864FC6ACA3E7}" destId="{EE83829C-133F-419B-85F5-17A746C00650}" srcOrd="0" destOrd="0" presId="urn:microsoft.com/office/officeart/2005/8/layout/funnel1"/>
    <dgm:cxn modelId="{51E56664-BFFD-4216-A504-C7F9EEE360A2}" type="presParOf" srcId="{C48348DF-7790-4A73-9D6B-864FC6ACA3E7}" destId="{0C5854B9-BB1D-4304-A0BE-3B9EFB1CB512}" srcOrd="1" destOrd="0" presId="urn:microsoft.com/office/officeart/2005/8/layout/funnel1"/>
    <dgm:cxn modelId="{148E5204-5C29-4309-9EB6-CE81F2F8F021}" type="presParOf" srcId="{C48348DF-7790-4A73-9D6B-864FC6ACA3E7}" destId="{0DA60E04-C5E3-4B0B-8567-018D5056FE7F}" srcOrd="2" destOrd="0" presId="urn:microsoft.com/office/officeart/2005/8/layout/funnel1"/>
    <dgm:cxn modelId="{A105FB12-110C-4D66-85A5-2D8BEDB2A972}" type="presParOf" srcId="{C48348DF-7790-4A73-9D6B-864FC6ACA3E7}" destId="{D944CFA4-44E4-46A6-A120-65D7322E1BB9}" srcOrd="3" destOrd="0" presId="urn:microsoft.com/office/officeart/2005/8/layout/funnel1"/>
    <dgm:cxn modelId="{C7121C07-A94B-41BC-92AC-0FE237CE5FA3}" type="presParOf" srcId="{C48348DF-7790-4A73-9D6B-864FC6ACA3E7}" destId="{E67F662A-1DD6-472C-B89C-1C9128DB1928}" srcOrd="4" destOrd="0" presId="urn:microsoft.com/office/officeart/2005/8/layout/funnel1"/>
    <dgm:cxn modelId="{C466F8CB-EA87-4401-8D17-F3736A089213}" type="presParOf" srcId="{C48348DF-7790-4A73-9D6B-864FC6ACA3E7}" destId="{223B625B-F627-4EE8-82D9-4C9025CF866D}" srcOrd="5" destOrd="0" presId="urn:microsoft.com/office/officeart/2005/8/layout/funnel1"/>
    <dgm:cxn modelId="{6D2C3419-779B-498D-872F-60B95D47C982}" type="presParOf" srcId="{C48348DF-7790-4A73-9D6B-864FC6ACA3E7}" destId="{7ED71AD4-A942-4479-908E-4799BCF23D16}" srcOrd="6" destOrd="0" presId="urn:microsoft.com/office/officeart/2005/8/layout/funne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F360C0-30D3-4AEA-9940-2A058B6B875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E5B1F2DD-6588-4527-AC6C-0EFAF41CA859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358237,6 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1F29930A-335E-4D54-8BB0-4F626636FCB0}" type="parTrans" cxnId="{C884C03F-F995-4DC8-965B-99123DB1B848}">
      <dgm:prSet/>
      <dgm:spPr/>
      <dgm:t>
        <a:bodyPr/>
        <a:lstStyle/>
        <a:p>
          <a:endParaRPr lang="ru-RU"/>
        </a:p>
      </dgm:t>
    </dgm:pt>
    <dgm:pt modelId="{A4D80864-3D90-427F-95DF-0D6AAF0D97BD}" type="sibTrans" cxnId="{C884C03F-F995-4DC8-965B-99123DB1B848}">
      <dgm:prSet/>
      <dgm:spPr/>
      <dgm:t>
        <a:bodyPr/>
        <a:lstStyle/>
        <a:p>
          <a:endParaRPr lang="ru-RU"/>
        </a:p>
      </dgm:t>
    </dgm:pt>
    <dgm:pt modelId="{6F16DC65-F772-4456-9E2B-854BA6E9F75E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354584,8 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989B9B33-6CC1-47B2-8C7C-89AA3CDD3430}" type="parTrans" cxnId="{04188A33-06E7-4A6F-AC61-6F6815372552}">
      <dgm:prSet/>
      <dgm:spPr/>
      <dgm:t>
        <a:bodyPr/>
        <a:lstStyle/>
        <a:p>
          <a:endParaRPr lang="ru-RU"/>
        </a:p>
      </dgm:t>
    </dgm:pt>
    <dgm:pt modelId="{08ECE728-A821-4D77-AC14-D8477B37BFBC}" type="sibTrans" cxnId="{04188A33-06E7-4A6F-AC61-6F6815372552}">
      <dgm:prSet/>
      <dgm:spPr/>
      <dgm:t>
        <a:bodyPr/>
        <a:lstStyle/>
        <a:p>
          <a:endParaRPr lang="ru-RU"/>
        </a:p>
      </dgm:t>
    </dgm:pt>
    <dgm:pt modelId="{3292D9AD-0894-4E04-9042-76F95FC69EDF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366405,5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6F8102CA-4A09-4AA9-B42C-CB0F32758F73}" type="parTrans" cxnId="{E5826C36-A5F6-4A48-B016-CCCE8B327F56}">
      <dgm:prSet/>
      <dgm:spPr/>
      <dgm:t>
        <a:bodyPr/>
        <a:lstStyle/>
        <a:p>
          <a:endParaRPr lang="ru-RU"/>
        </a:p>
      </dgm:t>
    </dgm:pt>
    <dgm:pt modelId="{17424A05-EFCE-4B75-B3B6-DE19CA325A1C}" type="sibTrans" cxnId="{E5826C36-A5F6-4A48-B016-CCCE8B327F56}">
      <dgm:prSet/>
      <dgm:spPr/>
      <dgm:t>
        <a:bodyPr/>
        <a:lstStyle/>
        <a:p>
          <a:endParaRPr lang="ru-RU"/>
        </a:p>
      </dgm:t>
    </dgm:pt>
    <dgm:pt modelId="{AB1DE6EC-8243-4DFF-BCFA-6D16DF009305}" type="pres">
      <dgm:prSet presAssocID="{88F360C0-30D3-4AEA-9940-2A058B6B8754}" presName="Name0" presStyleCnt="0">
        <dgm:presLayoutVars>
          <dgm:dir/>
          <dgm:resizeHandles val="exact"/>
        </dgm:presLayoutVars>
      </dgm:prSet>
      <dgm:spPr/>
    </dgm:pt>
    <dgm:pt modelId="{CE007168-AC40-4F8F-A388-F661AB72B026}" type="pres">
      <dgm:prSet presAssocID="{88F360C0-30D3-4AEA-9940-2A058B6B8754}" presName="fgShape" presStyleLbl="fgShp" presStyleIdx="0" presStyleCnt="1"/>
      <dgm:spPr/>
    </dgm:pt>
    <dgm:pt modelId="{B54C77E5-F4C5-465B-90B3-F5AA22A62B89}" type="pres">
      <dgm:prSet presAssocID="{88F360C0-30D3-4AEA-9940-2A058B6B8754}" presName="linComp" presStyleCnt="0"/>
      <dgm:spPr/>
    </dgm:pt>
    <dgm:pt modelId="{848D075C-B9D6-405A-A0CE-A96833326C7A}" type="pres">
      <dgm:prSet presAssocID="{E5B1F2DD-6588-4527-AC6C-0EFAF41CA859}" presName="compNode" presStyleCnt="0"/>
      <dgm:spPr/>
    </dgm:pt>
    <dgm:pt modelId="{84B9CF98-B7C1-419D-B530-6A224B24495D}" type="pres">
      <dgm:prSet presAssocID="{E5B1F2DD-6588-4527-AC6C-0EFAF41CA859}" presName="bkgdShape" presStyleLbl="node1" presStyleIdx="0" presStyleCnt="3"/>
      <dgm:spPr/>
      <dgm:t>
        <a:bodyPr/>
        <a:lstStyle/>
        <a:p>
          <a:endParaRPr lang="ru-RU"/>
        </a:p>
      </dgm:t>
    </dgm:pt>
    <dgm:pt modelId="{2F20FF53-2FF5-4011-B17B-DB77ADDC9F2B}" type="pres">
      <dgm:prSet presAssocID="{E5B1F2DD-6588-4527-AC6C-0EFAF41CA85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55A9F-A825-47F9-A243-2F5D1B665124}" type="pres">
      <dgm:prSet presAssocID="{E5B1F2DD-6588-4527-AC6C-0EFAF41CA859}" presName="invisiNode" presStyleLbl="node1" presStyleIdx="0" presStyleCnt="3"/>
      <dgm:spPr/>
    </dgm:pt>
    <dgm:pt modelId="{B1D95E87-78B9-4BE5-AC26-7AD4E236E739}" type="pres">
      <dgm:prSet presAssocID="{E5B1F2DD-6588-4527-AC6C-0EFAF41CA859}" presName="imagNode" presStyleLbl="fgImgPlace1" presStyleIdx="0" presStyleCnt="3" custLinFactX="200000" custLinFactNeighborX="215399" custLinFactNeighborY="30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C583FE7-ACB5-4151-8A8B-129AE9587BFF}" type="pres">
      <dgm:prSet presAssocID="{A4D80864-3D90-427F-95DF-0D6AAF0D97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09AF0D9-38F3-4BC2-8362-01FA7DFCE0BD}" type="pres">
      <dgm:prSet presAssocID="{6F16DC65-F772-4456-9E2B-854BA6E9F75E}" presName="compNode" presStyleCnt="0"/>
      <dgm:spPr/>
    </dgm:pt>
    <dgm:pt modelId="{D79BCE32-F1D7-4C95-9B95-7BE966E8DEB5}" type="pres">
      <dgm:prSet presAssocID="{6F16DC65-F772-4456-9E2B-854BA6E9F75E}" presName="bkgdShape" presStyleLbl="node1" presStyleIdx="1" presStyleCnt="3"/>
      <dgm:spPr/>
      <dgm:t>
        <a:bodyPr/>
        <a:lstStyle/>
        <a:p>
          <a:endParaRPr lang="ru-RU"/>
        </a:p>
      </dgm:t>
    </dgm:pt>
    <dgm:pt modelId="{48C1F34E-2F91-48DA-81E9-2F2B7BD6314F}" type="pres">
      <dgm:prSet presAssocID="{6F16DC65-F772-4456-9E2B-854BA6E9F75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A4AB1-C26D-45EC-B5AF-6FF65CA70D45}" type="pres">
      <dgm:prSet presAssocID="{6F16DC65-F772-4456-9E2B-854BA6E9F75E}" presName="invisiNode" presStyleLbl="node1" presStyleIdx="1" presStyleCnt="3"/>
      <dgm:spPr/>
    </dgm:pt>
    <dgm:pt modelId="{CEFCDE25-495D-479D-A329-A9A55C70B65A}" type="pres">
      <dgm:prSet presAssocID="{6F16DC65-F772-4456-9E2B-854BA6E9F75E}" presName="imagNode" presStyleLbl="fgImgPlace1" presStyleIdx="1" presStyleCnt="3" custLinFactX="-97616" custLinFactNeighborX="-100000" custLinFactNeighborY="832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92FC48-EFC8-4246-94EA-DB8AB26E8CEE}" type="pres">
      <dgm:prSet presAssocID="{08ECE728-A821-4D77-AC14-D8477B37BF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278A49-0FE4-468D-92B7-CAFD06CB9E55}" type="pres">
      <dgm:prSet presAssocID="{3292D9AD-0894-4E04-9042-76F95FC69EDF}" presName="compNode" presStyleCnt="0"/>
      <dgm:spPr/>
    </dgm:pt>
    <dgm:pt modelId="{05AD6B39-62DE-4934-BED7-4D5DCDEC5942}" type="pres">
      <dgm:prSet presAssocID="{3292D9AD-0894-4E04-9042-76F95FC69EDF}" presName="bkgdShape" presStyleLbl="node1" presStyleIdx="2" presStyleCnt="3"/>
      <dgm:spPr/>
      <dgm:t>
        <a:bodyPr/>
        <a:lstStyle/>
        <a:p>
          <a:endParaRPr lang="ru-RU"/>
        </a:p>
      </dgm:t>
    </dgm:pt>
    <dgm:pt modelId="{22172B15-9654-4CB5-9DC1-4762A4800991}" type="pres">
      <dgm:prSet presAssocID="{3292D9AD-0894-4E04-9042-76F95FC69ED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6535B-C262-4BC5-9D3C-392FED7032DD}" type="pres">
      <dgm:prSet presAssocID="{3292D9AD-0894-4E04-9042-76F95FC69EDF}" presName="invisiNode" presStyleLbl="node1" presStyleIdx="2" presStyleCnt="3"/>
      <dgm:spPr/>
    </dgm:pt>
    <dgm:pt modelId="{87941D9D-5C4A-489D-BC60-44DABAB329D6}" type="pres">
      <dgm:prSet presAssocID="{3292D9AD-0894-4E04-9042-76F95FC69EDF}" presName="imagNode" presStyleLbl="fgImgPlace1" presStyleIdx="2" presStyleCnt="3" custLinFactX="-94225" custLinFactNeighborX="-100000" custLinFactNeighborY="832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4188A33-06E7-4A6F-AC61-6F6815372552}" srcId="{88F360C0-30D3-4AEA-9940-2A058B6B8754}" destId="{6F16DC65-F772-4456-9E2B-854BA6E9F75E}" srcOrd="1" destOrd="0" parTransId="{989B9B33-6CC1-47B2-8C7C-89AA3CDD3430}" sibTransId="{08ECE728-A821-4D77-AC14-D8477B37BFBC}"/>
    <dgm:cxn modelId="{0B8C9832-871C-4FB4-8AB1-E2A529ACB642}" type="presOf" srcId="{3292D9AD-0894-4E04-9042-76F95FC69EDF}" destId="{22172B15-9654-4CB5-9DC1-4762A4800991}" srcOrd="1" destOrd="0" presId="urn:microsoft.com/office/officeart/2005/8/layout/hList7"/>
    <dgm:cxn modelId="{E5826C36-A5F6-4A48-B016-CCCE8B327F56}" srcId="{88F360C0-30D3-4AEA-9940-2A058B6B8754}" destId="{3292D9AD-0894-4E04-9042-76F95FC69EDF}" srcOrd="2" destOrd="0" parTransId="{6F8102CA-4A09-4AA9-B42C-CB0F32758F73}" sibTransId="{17424A05-EFCE-4B75-B3B6-DE19CA325A1C}"/>
    <dgm:cxn modelId="{BC62F2C4-EBDF-42BE-92ED-5C7FB5CCA922}" type="presOf" srcId="{88F360C0-30D3-4AEA-9940-2A058B6B8754}" destId="{AB1DE6EC-8243-4DFF-BCFA-6D16DF009305}" srcOrd="0" destOrd="0" presId="urn:microsoft.com/office/officeart/2005/8/layout/hList7"/>
    <dgm:cxn modelId="{29B8B913-C99F-4135-AE10-7EC6783E791D}" type="presOf" srcId="{6F16DC65-F772-4456-9E2B-854BA6E9F75E}" destId="{48C1F34E-2F91-48DA-81E9-2F2B7BD6314F}" srcOrd="1" destOrd="0" presId="urn:microsoft.com/office/officeart/2005/8/layout/hList7"/>
    <dgm:cxn modelId="{DE77CBA3-44CD-4D97-AB73-5FFC25302937}" type="presOf" srcId="{6F16DC65-F772-4456-9E2B-854BA6E9F75E}" destId="{D79BCE32-F1D7-4C95-9B95-7BE966E8DEB5}" srcOrd="0" destOrd="0" presId="urn:microsoft.com/office/officeart/2005/8/layout/hList7"/>
    <dgm:cxn modelId="{C884C03F-F995-4DC8-965B-99123DB1B848}" srcId="{88F360C0-30D3-4AEA-9940-2A058B6B8754}" destId="{E5B1F2DD-6588-4527-AC6C-0EFAF41CA859}" srcOrd="0" destOrd="0" parTransId="{1F29930A-335E-4D54-8BB0-4F626636FCB0}" sibTransId="{A4D80864-3D90-427F-95DF-0D6AAF0D97BD}"/>
    <dgm:cxn modelId="{017B6444-E93A-40C0-8DB3-0746D36FFCEC}" type="presOf" srcId="{E5B1F2DD-6588-4527-AC6C-0EFAF41CA859}" destId="{84B9CF98-B7C1-419D-B530-6A224B24495D}" srcOrd="0" destOrd="0" presId="urn:microsoft.com/office/officeart/2005/8/layout/hList7"/>
    <dgm:cxn modelId="{528D3BFF-A2FC-4322-9E73-B1295E9B572A}" type="presOf" srcId="{E5B1F2DD-6588-4527-AC6C-0EFAF41CA859}" destId="{2F20FF53-2FF5-4011-B17B-DB77ADDC9F2B}" srcOrd="1" destOrd="0" presId="urn:microsoft.com/office/officeart/2005/8/layout/hList7"/>
    <dgm:cxn modelId="{01335C8C-61FE-43B8-82A3-F4B44D97185F}" type="presOf" srcId="{A4D80864-3D90-427F-95DF-0D6AAF0D97BD}" destId="{EC583FE7-ACB5-4151-8A8B-129AE9587BFF}" srcOrd="0" destOrd="0" presId="urn:microsoft.com/office/officeart/2005/8/layout/hList7"/>
    <dgm:cxn modelId="{4F77717D-20E3-41A0-858E-96A565ED9AD2}" type="presOf" srcId="{08ECE728-A821-4D77-AC14-D8477B37BFBC}" destId="{0A92FC48-EFC8-4246-94EA-DB8AB26E8CEE}" srcOrd="0" destOrd="0" presId="urn:microsoft.com/office/officeart/2005/8/layout/hList7"/>
    <dgm:cxn modelId="{16A0662B-E7D0-4F4A-9EFD-5340C0BC0C41}" type="presOf" srcId="{3292D9AD-0894-4E04-9042-76F95FC69EDF}" destId="{05AD6B39-62DE-4934-BED7-4D5DCDEC5942}" srcOrd="0" destOrd="0" presId="urn:microsoft.com/office/officeart/2005/8/layout/hList7"/>
    <dgm:cxn modelId="{FC76F619-90DE-49E9-A1E1-15D0466F0DF8}" type="presParOf" srcId="{AB1DE6EC-8243-4DFF-BCFA-6D16DF009305}" destId="{CE007168-AC40-4F8F-A388-F661AB72B026}" srcOrd="0" destOrd="0" presId="urn:microsoft.com/office/officeart/2005/8/layout/hList7"/>
    <dgm:cxn modelId="{D0EB43B5-FB5C-403D-9301-40BFF9AEC397}" type="presParOf" srcId="{AB1DE6EC-8243-4DFF-BCFA-6D16DF009305}" destId="{B54C77E5-F4C5-465B-90B3-F5AA22A62B89}" srcOrd="1" destOrd="0" presId="urn:microsoft.com/office/officeart/2005/8/layout/hList7"/>
    <dgm:cxn modelId="{B5F447C2-516C-427F-897E-DF1E6B22407F}" type="presParOf" srcId="{B54C77E5-F4C5-465B-90B3-F5AA22A62B89}" destId="{848D075C-B9D6-405A-A0CE-A96833326C7A}" srcOrd="0" destOrd="0" presId="urn:microsoft.com/office/officeart/2005/8/layout/hList7"/>
    <dgm:cxn modelId="{8973A267-48DA-42A0-9C5A-EC2F41FDFD8B}" type="presParOf" srcId="{848D075C-B9D6-405A-A0CE-A96833326C7A}" destId="{84B9CF98-B7C1-419D-B530-6A224B24495D}" srcOrd="0" destOrd="0" presId="urn:microsoft.com/office/officeart/2005/8/layout/hList7"/>
    <dgm:cxn modelId="{B2C947FE-6B53-4427-B4BF-C32A0295D60B}" type="presParOf" srcId="{848D075C-B9D6-405A-A0CE-A96833326C7A}" destId="{2F20FF53-2FF5-4011-B17B-DB77ADDC9F2B}" srcOrd="1" destOrd="0" presId="urn:microsoft.com/office/officeart/2005/8/layout/hList7"/>
    <dgm:cxn modelId="{43A23914-638E-48E4-9CF2-C11BE7AD0384}" type="presParOf" srcId="{848D075C-B9D6-405A-A0CE-A96833326C7A}" destId="{F6755A9F-A825-47F9-A243-2F5D1B665124}" srcOrd="2" destOrd="0" presId="urn:microsoft.com/office/officeart/2005/8/layout/hList7"/>
    <dgm:cxn modelId="{6A12B973-3E05-4C26-8053-0C2F75D70B28}" type="presParOf" srcId="{848D075C-B9D6-405A-A0CE-A96833326C7A}" destId="{B1D95E87-78B9-4BE5-AC26-7AD4E236E739}" srcOrd="3" destOrd="0" presId="urn:microsoft.com/office/officeart/2005/8/layout/hList7"/>
    <dgm:cxn modelId="{FB463E2A-2438-4F68-AEAF-CFF5D88CB594}" type="presParOf" srcId="{B54C77E5-F4C5-465B-90B3-F5AA22A62B89}" destId="{EC583FE7-ACB5-4151-8A8B-129AE9587BFF}" srcOrd="1" destOrd="0" presId="urn:microsoft.com/office/officeart/2005/8/layout/hList7"/>
    <dgm:cxn modelId="{CFCB9495-6947-41E1-96BC-E35BFB86227C}" type="presParOf" srcId="{B54C77E5-F4C5-465B-90B3-F5AA22A62B89}" destId="{509AF0D9-38F3-4BC2-8362-01FA7DFCE0BD}" srcOrd="2" destOrd="0" presId="urn:microsoft.com/office/officeart/2005/8/layout/hList7"/>
    <dgm:cxn modelId="{3A3AB217-E506-4C41-9DAA-344B4CC7C16D}" type="presParOf" srcId="{509AF0D9-38F3-4BC2-8362-01FA7DFCE0BD}" destId="{D79BCE32-F1D7-4C95-9B95-7BE966E8DEB5}" srcOrd="0" destOrd="0" presId="urn:microsoft.com/office/officeart/2005/8/layout/hList7"/>
    <dgm:cxn modelId="{B04D0481-9850-4390-87D1-899F32B7ED82}" type="presParOf" srcId="{509AF0D9-38F3-4BC2-8362-01FA7DFCE0BD}" destId="{48C1F34E-2F91-48DA-81E9-2F2B7BD6314F}" srcOrd="1" destOrd="0" presId="urn:microsoft.com/office/officeart/2005/8/layout/hList7"/>
    <dgm:cxn modelId="{5E78F042-C926-41CA-A164-770BB01FCEBD}" type="presParOf" srcId="{509AF0D9-38F3-4BC2-8362-01FA7DFCE0BD}" destId="{DE8A4AB1-C26D-45EC-B5AF-6FF65CA70D45}" srcOrd="2" destOrd="0" presId="urn:microsoft.com/office/officeart/2005/8/layout/hList7"/>
    <dgm:cxn modelId="{D010B4D1-058B-4CCE-9A9C-7A0935FF9B0A}" type="presParOf" srcId="{509AF0D9-38F3-4BC2-8362-01FA7DFCE0BD}" destId="{CEFCDE25-495D-479D-A329-A9A55C70B65A}" srcOrd="3" destOrd="0" presId="urn:microsoft.com/office/officeart/2005/8/layout/hList7"/>
    <dgm:cxn modelId="{964C4F98-B2CF-4EE4-AE48-ADA993566747}" type="presParOf" srcId="{B54C77E5-F4C5-465B-90B3-F5AA22A62B89}" destId="{0A92FC48-EFC8-4246-94EA-DB8AB26E8CEE}" srcOrd="3" destOrd="0" presId="urn:microsoft.com/office/officeart/2005/8/layout/hList7"/>
    <dgm:cxn modelId="{41ACEC5E-3E34-4B1B-A8A1-7B1C0016C026}" type="presParOf" srcId="{B54C77E5-F4C5-465B-90B3-F5AA22A62B89}" destId="{92278A49-0FE4-468D-92B7-CAFD06CB9E55}" srcOrd="4" destOrd="0" presId="urn:microsoft.com/office/officeart/2005/8/layout/hList7"/>
    <dgm:cxn modelId="{BDC26BFC-05F6-4072-B7EE-C5BCDF4E2F6A}" type="presParOf" srcId="{92278A49-0FE4-468D-92B7-CAFD06CB9E55}" destId="{05AD6B39-62DE-4934-BED7-4D5DCDEC5942}" srcOrd="0" destOrd="0" presId="urn:microsoft.com/office/officeart/2005/8/layout/hList7"/>
    <dgm:cxn modelId="{B64A4697-158D-4FC3-8417-0193725C59C9}" type="presParOf" srcId="{92278A49-0FE4-468D-92B7-CAFD06CB9E55}" destId="{22172B15-9654-4CB5-9DC1-4762A4800991}" srcOrd="1" destOrd="0" presId="urn:microsoft.com/office/officeart/2005/8/layout/hList7"/>
    <dgm:cxn modelId="{956ACAB9-B911-4174-B6BF-9A3616167C40}" type="presParOf" srcId="{92278A49-0FE4-468D-92B7-CAFD06CB9E55}" destId="{1AD6535B-C262-4BC5-9D3C-392FED7032DD}" srcOrd="2" destOrd="0" presId="urn:microsoft.com/office/officeart/2005/8/layout/hList7"/>
    <dgm:cxn modelId="{C8595D18-590E-4C70-9490-E2B89B176CAE}" type="presParOf" srcId="{92278A49-0FE4-468D-92B7-CAFD06CB9E55}" destId="{87941D9D-5C4A-489D-BC60-44DABAB329D6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tx2">
            <a:lumMod val="60000"/>
            <a:lumOff val="4000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30</a:t>
          </a:r>
        </a:p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tx2">
            <a:lumMod val="20000"/>
            <a:lumOff val="8000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33478,5 тыс.рублей, в том числе 2022 год – 7342,5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606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0DCCF3-9AFD-471E-8BB0-0A43DA351D20}" type="presOf" srcId="{BCFE5931-7816-435E-9390-7576AF960ACE}" destId="{ED817245-61E0-4AE7-89CC-24C4DEF1B59D}" srcOrd="0" destOrd="0" presId="urn:microsoft.com/office/officeart/2005/8/layout/vList5"/>
    <dgm:cxn modelId="{DBBE0A7A-32D5-4302-B95E-8CE601F67692}" type="presOf" srcId="{3AB167CC-50B1-45BB-9470-889A6EA633F4}" destId="{CBDCDB82-90CD-47C9-A068-D47A078F81CC}" srcOrd="0" destOrd="0" presId="urn:microsoft.com/office/officeart/2005/8/layout/vList5"/>
    <dgm:cxn modelId="{C0515F55-F763-4CE5-A013-A93532633097}" type="presOf" srcId="{433E8E80-3760-474E-A065-205F2240239A}" destId="{E48EA5C5-FB6E-4136-8B10-3A86753BCC80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12EFB56C-2212-41FE-A767-2E25CEFFFC6F}" type="presParOf" srcId="{CBDCDB82-90CD-47C9-A068-D47A078F81CC}" destId="{D44ED1AC-EB19-4A93-BEF0-0B60192BB2B5}" srcOrd="0" destOrd="0" presId="urn:microsoft.com/office/officeart/2005/8/layout/vList5"/>
    <dgm:cxn modelId="{696C08D6-22C8-4584-85BD-A596BF658DCB}" type="presParOf" srcId="{D44ED1AC-EB19-4A93-BEF0-0B60192BB2B5}" destId="{ED817245-61E0-4AE7-89CC-24C4DEF1B59D}" srcOrd="0" destOrd="0" presId="urn:microsoft.com/office/officeart/2005/8/layout/vList5"/>
    <dgm:cxn modelId="{97FC5C82-9BDE-487A-BF9E-6B14C447773A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02E3C6-2DBA-4BB6-8D2F-BE9FB2D014DD}">
      <dsp:nvSpPr>
        <dsp:cNvPr id="0" name=""/>
        <dsp:cNvSpPr/>
      </dsp:nvSpPr>
      <dsp:spPr>
        <a:xfrm>
          <a:off x="0" y="215647"/>
          <a:ext cx="8856984" cy="710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kern="1200" dirty="0"/>
        </a:p>
      </dsp:txBody>
      <dsp:txXfrm>
        <a:off x="0" y="215647"/>
        <a:ext cx="8856984" cy="710325"/>
      </dsp:txXfrm>
    </dsp:sp>
    <dsp:sp modelId="{8DCAAF0D-2425-4921-A5CA-9BDA5ABDF3CB}">
      <dsp:nvSpPr>
        <dsp:cNvPr id="0" name=""/>
        <dsp:cNvSpPr/>
      </dsp:nvSpPr>
      <dsp:spPr>
        <a:xfrm>
          <a:off x="442849" y="5328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53287"/>
        <a:ext cx="6199888" cy="324720"/>
      </dsp:txXfrm>
    </dsp:sp>
    <dsp:sp modelId="{B93DDC4F-4E9C-424C-A24B-494910A4D1AE}">
      <dsp:nvSpPr>
        <dsp:cNvPr id="0" name=""/>
        <dsp:cNvSpPr/>
      </dsp:nvSpPr>
      <dsp:spPr>
        <a:xfrm>
          <a:off x="0" y="1147732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областным законом №635 от 16.12.2021 «Об областном бюджете на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 и на плановый период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годов» </a:t>
          </a:r>
          <a:endParaRPr lang="ru-RU" sz="1400" b="1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47732"/>
        <a:ext cx="8856984" cy="883575"/>
      </dsp:txXfrm>
    </dsp:sp>
    <dsp:sp modelId="{19AAA84B-73EA-4D96-B4BA-88319CC7E294}">
      <dsp:nvSpPr>
        <dsp:cNvPr id="0" name=""/>
        <dsp:cNvSpPr/>
      </dsp:nvSpPr>
      <dsp:spPr>
        <a:xfrm>
          <a:off x="442849" y="985372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43000"/>
                <a:satMod val="165000"/>
              </a:schemeClr>
            </a:gs>
            <a:gs pos="55000">
              <a:schemeClr val="accent4">
                <a:hueOff val="-1116192"/>
                <a:satOff val="6725"/>
                <a:lumOff val="539"/>
                <a:alphaOff val="0"/>
                <a:tint val="83000"/>
                <a:satMod val="155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985372"/>
        <a:ext cx="6199888" cy="324720"/>
      </dsp:txXfrm>
    </dsp:sp>
    <dsp:sp modelId="{8F5EA9E2-B337-43EA-A3D3-6223A648A5A4}">
      <dsp:nvSpPr>
        <dsp:cNvPr id="0" name=""/>
        <dsp:cNvSpPr/>
      </dsp:nvSpPr>
      <dsp:spPr>
        <a:xfrm>
          <a:off x="0" y="2253067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kern="1200" dirty="0"/>
        </a:p>
      </dsp:txBody>
      <dsp:txXfrm>
        <a:off x="0" y="2253067"/>
        <a:ext cx="8856984" cy="883575"/>
      </dsp:txXfrm>
    </dsp:sp>
    <dsp:sp modelId="{68067353-7616-46E5-80B2-52C588AE712C}">
      <dsp:nvSpPr>
        <dsp:cNvPr id="0" name=""/>
        <dsp:cNvSpPr/>
      </dsp:nvSpPr>
      <dsp:spPr>
        <a:xfrm>
          <a:off x="442849" y="209070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43000"/>
                <a:satMod val="165000"/>
              </a:schemeClr>
            </a:gs>
            <a:gs pos="55000">
              <a:schemeClr val="accent4">
                <a:hueOff val="-2232385"/>
                <a:satOff val="13449"/>
                <a:lumOff val="1078"/>
                <a:alphaOff val="0"/>
                <a:tint val="83000"/>
                <a:satMod val="155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>
        <a:off x="442849" y="2090707"/>
        <a:ext cx="6199888" cy="324720"/>
      </dsp:txXfrm>
    </dsp:sp>
    <dsp:sp modelId="{997058C1-8BD9-433E-B28F-781BF45EDB6D}">
      <dsp:nvSpPr>
        <dsp:cNvPr id="0" name=""/>
        <dsp:cNvSpPr/>
      </dsp:nvSpPr>
      <dsp:spPr>
        <a:xfrm>
          <a:off x="0" y="3358402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Параметры бюджета Орловского района сформированы с учетом Плана мероприятий по росту доходного потенциала Орловского района, оптимизации расходов бюджета Орловского района до 2024 года  </a:t>
          </a:r>
          <a:endParaRPr lang="ru-RU" sz="1400" kern="1200" dirty="0"/>
        </a:p>
      </dsp:txBody>
      <dsp:txXfrm>
        <a:off x="0" y="3358402"/>
        <a:ext cx="8856984" cy="883575"/>
      </dsp:txXfrm>
    </dsp:sp>
    <dsp:sp modelId="{28ADFDFE-039A-458B-9242-A81EFD534447}">
      <dsp:nvSpPr>
        <dsp:cNvPr id="0" name=""/>
        <dsp:cNvSpPr/>
      </dsp:nvSpPr>
      <dsp:spPr>
        <a:xfrm>
          <a:off x="442849" y="3196042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43000"/>
                <a:satMod val="165000"/>
              </a:schemeClr>
            </a:gs>
            <a:gs pos="55000">
              <a:schemeClr val="accent4">
                <a:hueOff val="-3348577"/>
                <a:satOff val="20174"/>
                <a:lumOff val="1617"/>
                <a:alphaOff val="0"/>
                <a:tint val="83000"/>
                <a:satMod val="155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3196042"/>
        <a:ext cx="6199888" cy="324720"/>
      </dsp:txXfrm>
    </dsp:sp>
    <dsp:sp modelId="{2EF90AF6-44C5-47CE-A56D-C23289A9D00E}">
      <dsp:nvSpPr>
        <dsp:cNvPr id="0" name=""/>
        <dsp:cNvSpPr/>
      </dsp:nvSpPr>
      <dsp:spPr>
        <a:xfrm>
          <a:off x="0" y="4463737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kern="1200" dirty="0"/>
        </a:p>
      </dsp:txBody>
      <dsp:txXfrm>
        <a:off x="0" y="4463737"/>
        <a:ext cx="8856984" cy="883575"/>
      </dsp:txXfrm>
    </dsp:sp>
    <dsp:sp modelId="{DFAAA4E6-DBFC-4E6A-A786-B1D779C41CB5}">
      <dsp:nvSpPr>
        <dsp:cNvPr id="0" name=""/>
        <dsp:cNvSpPr/>
      </dsp:nvSpPr>
      <dsp:spPr>
        <a:xfrm>
          <a:off x="442849" y="430137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kern="1200" dirty="0"/>
        </a:p>
      </dsp:txBody>
      <dsp:txXfrm>
        <a:off x="442849" y="4301377"/>
        <a:ext cx="6199888" cy="32472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489206" y="-2434363"/>
          <a:ext cx="1189697" cy="753625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1211,1 тыс.рублей, в том числе 2022 год – 403,7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kern="1200" dirty="0"/>
        </a:p>
      </dsp:txBody>
      <dsp:txXfrm rot="5400000">
        <a:off x="4489206" y="-2434363"/>
        <a:ext cx="1189697" cy="7536258"/>
      </dsp:txXfrm>
    </dsp:sp>
    <dsp:sp modelId="{ED817245-61E0-4AE7-89CC-24C4DEF1B59D}">
      <dsp:nvSpPr>
        <dsp:cNvPr id="0" name=""/>
        <dsp:cNvSpPr/>
      </dsp:nvSpPr>
      <dsp:spPr>
        <a:xfrm>
          <a:off x="4799" y="595833"/>
          <a:ext cx="1311126" cy="1475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9" y="595833"/>
        <a:ext cx="1311126" cy="1475865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74F37-6F58-47DE-A8EC-665BDAD86A58}">
      <dsp:nvSpPr>
        <dsp:cNvPr id="0" name=""/>
        <dsp:cNvSpPr/>
      </dsp:nvSpPr>
      <dsp:spPr>
        <a:xfrm>
          <a:off x="325107" y="0"/>
          <a:ext cx="4318192" cy="136815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5107" y="0"/>
        <a:ext cx="4318192" cy="136815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2510512" y="-1093308"/>
          <a:ext cx="1003489" cy="391822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7487,4 тыс. рублей, в том числе 2022 год – 2477,1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kern="1200" dirty="0"/>
        </a:p>
      </dsp:txBody>
      <dsp:txXfrm rot="5400000">
        <a:off x="2510512" y="-1093308"/>
        <a:ext cx="1003489" cy="3918228"/>
      </dsp:txXfrm>
    </dsp:sp>
    <dsp:sp modelId="{ED817245-61E0-4AE7-89CC-24C4DEF1B59D}">
      <dsp:nvSpPr>
        <dsp:cNvPr id="0" name=""/>
        <dsp:cNvSpPr/>
      </dsp:nvSpPr>
      <dsp:spPr>
        <a:xfrm>
          <a:off x="620" y="272832"/>
          <a:ext cx="1052522" cy="1185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0" y="272832"/>
        <a:ext cx="1052522" cy="11859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DF53EA-CF56-4084-9E2A-3BC0CBD4A80F}">
      <dsp:nvSpPr>
        <dsp:cNvPr id="0" name=""/>
        <dsp:cNvSpPr/>
      </dsp:nvSpPr>
      <dsp:spPr>
        <a:xfrm>
          <a:off x="0" y="0"/>
          <a:ext cx="1840473" cy="3806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Налоговые льготы и вычеты в целях создания благоприятного инвестиционного климата и стимулирование деловой активности предпринимателей</a:t>
          </a:r>
          <a:endParaRPr lang="ru-RU" sz="12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1522775"/>
        <a:ext cx="1840473" cy="1522775"/>
      </dsp:txXfrm>
    </dsp:sp>
    <dsp:sp modelId="{B06420CF-F99D-4089-9BC2-9C0C8074F6C4}">
      <dsp:nvSpPr>
        <dsp:cNvPr id="0" name=""/>
        <dsp:cNvSpPr/>
      </dsp:nvSpPr>
      <dsp:spPr>
        <a:xfrm>
          <a:off x="233886" y="144633"/>
          <a:ext cx="1267710" cy="12677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FF0FA8-6BAA-41CB-90DB-333B4CE7813F}">
      <dsp:nvSpPr>
        <dsp:cNvPr id="0" name=""/>
        <dsp:cNvSpPr/>
      </dsp:nvSpPr>
      <dsp:spPr>
        <a:xfrm>
          <a:off x="1887302" y="0"/>
          <a:ext cx="1793847" cy="3806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76561"/>
                <a:satOff val="-1098"/>
                <a:lumOff val="6404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Национальные цели развития</a:t>
          </a:r>
          <a:endParaRPr lang="ru-RU" sz="12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887302" y="1522775"/>
        <a:ext cx="1793847" cy="1522775"/>
      </dsp:txXfrm>
    </dsp:sp>
    <dsp:sp modelId="{9BD1F186-6587-4A91-8BB6-E2DE099A7B56}">
      <dsp:nvSpPr>
        <dsp:cNvPr id="0" name=""/>
        <dsp:cNvSpPr/>
      </dsp:nvSpPr>
      <dsp:spPr>
        <a:xfrm>
          <a:off x="2134992" y="163293"/>
          <a:ext cx="1267710" cy="126771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89D908-B154-4EFE-B051-AC8099E13383}">
      <dsp:nvSpPr>
        <dsp:cNvPr id="0" name=""/>
        <dsp:cNvSpPr/>
      </dsp:nvSpPr>
      <dsp:spPr>
        <a:xfrm>
          <a:off x="3724677" y="0"/>
          <a:ext cx="1560755" cy="3806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153123"/>
                <a:satOff val="-2196"/>
                <a:lumOff val="12807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Социальная поддержка граждан и семей с детьми</a:t>
          </a:r>
          <a:endParaRPr lang="ru-RU" sz="1200" b="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724677" y="1522775"/>
        <a:ext cx="1560755" cy="1522775"/>
      </dsp:txXfrm>
    </dsp:sp>
    <dsp:sp modelId="{FD335757-7329-4E1D-A510-430986B41290}">
      <dsp:nvSpPr>
        <dsp:cNvPr id="0" name=""/>
        <dsp:cNvSpPr/>
      </dsp:nvSpPr>
      <dsp:spPr>
        <a:xfrm>
          <a:off x="3839685" y="163293"/>
          <a:ext cx="1267710" cy="126771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077290-2C0A-4806-976A-71FBFF500A43}">
      <dsp:nvSpPr>
        <dsp:cNvPr id="0" name=""/>
        <dsp:cNvSpPr/>
      </dsp:nvSpPr>
      <dsp:spPr>
        <a:xfrm>
          <a:off x="5329599" y="0"/>
          <a:ext cx="1647735" cy="3806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229684"/>
                <a:satOff val="-3294"/>
                <a:lumOff val="19211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Эффективность и приоритизация бюджетных расходов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5329599" y="1522775"/>
        <a:ext cx="1647735" cy="1522775"/>
      </dsp:txXfrm>
    </dsp:sp>
    <dsp:sp modelId="{E8F9BCE0-D66C-405E-B054-0E1B7CFF31AE}">
      <dsp:nvSpPr>
        <dsp:cNvPr id="0" name=""/>
        <dsp:cNvSpPr/>
      </dsp:nvSpPr>
      <dsp:spPr>
        <a:xfrm>
          <a:off x="5537206" y="181574"/>
          <a:ext cx="1267710" cy="126771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639A93-A063-4A4E-9CFF-24701A99EFC0}">
      <dsp:nvSpPr>
        <dsp:cNvPr id="0" name=""/>
        <dsp:cNvSpPr/>
      </dsp:nvSpPr>
      <dsp:spPr>
        <a:xfrm>
          <a:off x="7032973" y="0"/>
          <a:ext cx="1912918" cy="3806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43000"/>
                <a:satMod val="165000"/>
              </a:schemeClr>
            </a:gs>
            <a:gs pos="55000">
              <a:schemeClr val="accent1">
                <a:shade val="80000"/>
                <a:hueOff val="306246"/>
                <a:satOff val="-4392"/>
                <a:lumOff val="25615"/>
                <a:alphaOff val="0"/>
                <a:tint val="83000"/>
                <a:satMod val="155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Содействие сбалансированности местных бюджетов</a:t>
          </a:r>
          <a:endParaRPr lang="ru-RU" sz="12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7032973" y="1522775"/>
        <a:ext cx="1912918" cy="1522775"/>
      </dsp:txXfrm>
    </dsp:sp>
    <dsp:sp modelId="{0E7D2587-B33F-40ED-99FB-A59EAE00C709}">
      <dsp:nvSpPr>
        <dsp:cNvPr id="0" name=""/>
        <dsp:cNvSpPr/>
      </dsp:nvSpPr>
      <dsp:spPr>
        <a:xfrm>
          <a:off x="7383198" y="162533"/>
          <a:ext cx="1267710" cy="126771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7E68E5-DB92-41B1-8FF4-6B46551F8605}">
      <dsp:nvSpPr>
        <dsp:cNvPr id="0" name=""/>
        <dsp:cNvSpPr/>
      </dsp:nvSpPr>
      <dsp:spPr>
        <a:xfrm>
          <a:off x="402897" y="3069311"/>
          <a:ext cx="8266549" cy="571040"/>
        </a:xfrm>
        <a:prstGeom prst="left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tint val="4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AC891A-2C21-4A8D-85C0-A72B17173982}">
      <dsp:nvSpPr>
        <dsp:cNvPr id="0" name=""/>
        <dsp:cNvSpPr/>
      </dsp:nvSpPr>
      <dsp:spPr>
        <a:xfrm>
          <a:off x="2571767" y="1571607"/>
          <a:ext cx="3857652" cy="185744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500" kern="1200" dirty="0"/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Местный бюджет-</a:t>
          </a:r>
          <a:r>
            <a:rPr lang="en-US" sz="2500" kern="1200" dirty="0" smtClean="0"/>
            <a:t>10</a:t>
          </a:r>
          <a:r>
            <a:rPr lang="ru-RU" sz="2500" kern="1200" dirty="0" smtClean="0"/>
            <a:t>000,2 тыс.рублей</a:t>
          </a:r>
          <a:endParaRPr lang="ru-RU" sz="2500" kern="1200" dirty="0"/>
        </a:p>
      </dsp:txBody>
      <dsp:txXfrm>
        <a:off x="2571767" y="1571607"/>
        <a:ext cx="3857652" cy="1857445"/>
      </dsp:txXfrm>
    </dsp:sp>
    <dsp:sp modelId="{897D2FA9-6492-4AF3-93EA-C0981F602CE1}">
      <dsp:nvSpPr>
        <dsp:cNvPr id="0" name=""/>
        <dsp:cNvSpPr/>
      </dsp:nvSpPr>
      <dsp:spPr>
        <a:xfrm>
          <a:off x="0" y="0"/>
          <a:ext cx="2571768" cy="5000660"/>
        </a:xfrm>
        <a:prstGeom prst="round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 повышение заработной платы работникам муниципальных учреждений культуры</a:t>
          </a:r>
          <a:endParaRPr lang="ru-RU" sz="2200" kern="1200" dirty="0"/>
        </a:p>
      </dsp:txBody>
      <dsp:txXfrm>
        <a:off x="0" y="0"/>
        <a:ext cx="2571768" cy="50006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364C45-7070-4B23-84E3-D3E845B2F5A2}">
      <dsp:nvSpPr>
        <dsp:cNvPr id="0" name=""/>
        <dsp:cNvSpPr/>
      </dsp:nvSpPr>
      <dsp:spPr>
        <a:xfrm>
          <a:off x="2189" y="760586"/>
          <a:ext cx="2104678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165,2тыс.руб</a:t>
          </a:r>
          <a:endParaRPr lang="ru-RU" sz="1600" b="1" kern="1200" dirty="0"/>
        </a:p>
      </dsp:txBody>
      <dsp:txXfrm>
        <a:off x="2189" y="760586"/>
        <a:ext cx="2104678" cy="956180"/>
      </dsp:txXfrm>
    </dsp:sp>
    <dsp:sp modelId="{6653A627-4576-4BC4-99CE-A64684BAC3C2}">
      <dsp:nvSpPr>
        <dsp:cNvPr id="0" name=""/>
        <dsp:cNvSpPr/>
      </dsp:nvSpPr>
      <dsp:spPr>
        <a:xfrm>
          <a:off x="777235" y="1794409"/>
          <a:ext cx="554584" cy="554584"/>
        </a:xfrm>
        <a:prstGeom prst="mathPlus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777235" y="1794409"/>
        <a:ext cx="554584" cy="554584"/>
      </dsp:txXfrm>
    </dsp:sp>
    <dsp:sp modelId="{13FD93DA-1F3D-4F14-ACC0-25DDB678BAFC}">
      <dsp:nvSpPr>
        <dsp:cNvPr id="0" name=""/>
        <dsp:cNvSpPr/>
      </dsp:nvSpPr>
      <dsp:spPr>
        <a:xfrm>
          <a:off x="84224" y="2426636"/>
          <a:ext cx="1940607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1,4 </a:t>
          </a:r>
          <a:r>
            <a:rPr lang="ru-RU" sz="1600" b="1" kern="1200" dirty="0" err="1" smtClean="0"/>
            <a:t>тыс.руб</a:t>
          </a:r>
          <a:endParaRPr lang="ru-RU" sz="1600" b="1" kern="1200" dirty="0"/>
        </a:p>
      </dsp:txBody>
      <dsp:txXfrm>
        <a:off x="84224" y="2426636"/>
        <a:ext cx="1940607" cy="956180"/>
      </dsp:txXfrm>
    </dsp:sp>
    <dsp:sp modelId="{359CE466-6001-48C9-9427-7DB01B6E31FA}">
      <dsp:nvSpPr>
        <dsp:cNvPr id="0" name=""/>
        <dsp:cNvSpPr/>
      </dsp:nvSpPr>
      <dsp:spPr>
        <a:xfrm>
          <a:off x="2250294" y="1893852"/>
          <a:ext cx="304065" cy="3556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250294" y="1893852"/>
        <a:ext cx="304065" cy="355699"/>
      </dsp:txXfrm>
    </dsp:sp>
    <dsp:sp modelId="{63BA92CC-C06E-4397-A2A8-4B1E33CE39B8}">
      <dsp:nvSpPr>
        <dsp:cNvPr id="0" name=""/>
        <dsp:cNvSpPr/>
      </dsp:nvSpPr>
      <dsp:spPr>
        <a:xfrm>
          <a:off x="2680576" y="1115521"/>
          <a:ext cx="2817960" cy="1912361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166,6 тыс.руб.</a:t>
          </a:r>
          <a:endParaRPr lang="ru-RU" sz="3300" b="1" kern="1200" dirty="0"/>
        </a:p>
      </dsp:txBody>
      <dsp:txXfrm>
        <a:off x="2680576" y="1115521"/>
        <a:ext cx="2817960" cy="191236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EE2338-AD61-480B-AA8F-88F7CC406A8C}">
      <dsp:nvSpPr>
        <dsp:cNvPr id="0" name=""/>
        <dsp:cNvSpPr/>
      </dsp:nvSpPr>
      <dsp:spPr>
        <a:xfrm>
          <a:off x="0" y="0"/>
          <a:ext cx="8643998" cy="11681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"/>
                <a:satMod val="255000"/>
              </a:schemeClr>
            </a:gs>
            <a:gs pos="55000">
              <a:schemeClr val="accent3">
                <a:tint val="12000"/>
                <a:satMod val="255000"/>
              </a:schemeClr>
            </a:gs>
            <a:gs pos="100000">
              <a:schemeClr val="accent3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67438.1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3642.6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 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0"/>
        <a:ext cx="6821453" cy="1168193"/>
      </dsp:txXfrm>
    </dsp:sp>
    <dsp:sp modelId="{48DDF634-B1EB-46C9-A0DA-3BCB57C8DAAF}">
      <dsp:nvSpPr>
        <dsp:cNvPr id="0" name=""/>
        <dsp:cNvSpPr/>
      </dsp:nvSpPr>
      <dsp:spPr>
        <a:xfrm>
          <a:off x="93744" y="209116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A6252-4350-4C4B-8E8E-A4E69F849F79}">
      <dsp:nvSpPr>
        <dsp:cNvPr id="0" name=""/>
        <dsp:cNvSpPr/>
      </dsp:nvSpPr>
      <dsp:spPr>
        <a:xfrm>
          <a:off x="0" y="1296478"/>
          <a:ext cx="8643998" cy="68087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Коммунальные услуги-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31234.8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1296478"/>
        <a:ext cx="6821453" cy="680878"/>
      </dsp:txXfrm>
    </dsp:sp>
    <dsp:sp modelId="{93C592F3-D1E1-463C-86B5-06E4597619E1}">
      <dsp:nvSpPr>
        <dsp:cNvPr id="0" name=""/>
        <dsp:cNvSpPr/>
      </dsp:nvSpPr>
      <dsp:spPr>
        <a:xfrm>
          <a:off x="93744" y="1261938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CB89F-35FB-4D9F-A851-3EA1ED025FD5}">
      <dsp:nvSpPr>
        <dsp:cNvPr id="0" name=""/>
        <dsp:cNvSpPr/>
      </dsp:nvSpPr>
      <dsp:spPr>
        <a:xfrm>
          <a:off x="0" y="2105642"/>
          <a:ext cx="8643998" cy="937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000"/>
                <a:satMod val="255000"/>
              </a:schemeClr>
            </a:gs>
            <a:gs pos="55000">
              <a:schemeClr val="accent6">
                <a:tint val="12000"/>
                <a:satMod val="255000"/>
              </a:schemeClr>
            </a:gs>
            <a:gs pos="100000">
              <a:schemeClr val="accent6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9331.3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2105642"/>
        <a:ext cx="6821453" cy="937449"/>
      </dsp:txXfrm>
    </dsp:sp>
    <dsp:sp modelId="{6C19BE9B-7B0E-4610-9E13-F8B67C171436}">
      <dsp:nvSpPr>
        <dsp:cNvPr id="0" name=""/>
        <dsp:cNvSpPr/>
      </dsp:nvSpPr>
      <dsp:spPr>
        <a:xfrm>
          <a:off x="93744" y="2199387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E28A8-E0D2-4130-93F3-63866EE63FE0}">
      <dsp:nvSpPr>
        <dsp:cNvPr id="0" name=""/>
        <dsp:cNvSpPr/>
      </dsp:nvSpPr>
      <dsp:spPr>
        <a:xfrm>
          <a:off x="0" y="3098466"/>
          <a:ext cx="8643998" cy="937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молоко»-1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895.0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тыс.руб.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822544" y="3098466"/>
        <a:ext cx="6821453" cy="937449"/>
      </dsp:txXfrm>
    </dsp:sp>
    <dsp:sp modelId="{316CF592-9036-4F43-BB07-DED6D7AD74A4}">
      <dsp:nvSpPr>
        <dsp:cNvPr id="0" name=""/>
        <dsp:cNvSpPr/>
      </dsp:nvSpPr>
      <dsp:spPr>
        <a:xfrm>
          <a:off x="93744" y="3230581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6D3A7-1B3C-42EE-999E-9C56178AA0F6}">
      <dsp:nvSpPr>
        <dsp:cNvPr id="0" name=""/>
        <dsp:cNvSpPr/>
      </dsp:nvSpPr>
      <dsp:spPr>
        <a:xfrm>
          <a:off x="0" y="4168031"/>
          <a:ext cx="8643998" cy="937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9238.7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тыс.руб.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4168031"/>
        <a:ext cx="6821453" cy="937449"/>
      </dsp:txXfrm>
    </dsp:sp>
    <dsp:sp modelId="{1A3EADFA-6876-42E6-817A-A9EE90FA282F}">
      <dsp:nvSpPr>
        <dsp:cNvPr id="0" name=""/>
        <dsp:cNvSpPr/>
      </dsp:nvSpPr>
      <dsp:spPr>
        <a:xfrm>
          <a:off x="93744" y="4261775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EF815-19D3-4E38-B7CB-76CBD5518926}">
      <dsp:nvSpPr>
        <dsp:cNvPr id="0" name=""/>
        <dsp:cNvSpPr/>
      </dsp:nvSpPr>
      <dsp:spPr>
        <a:xfrm>
          <a:off x="0" y="5199225"/>
          <a:ext cx="8643998" cy="937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21 497.1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5199225"/>
        <a:ext cx="6821453" cy="937449"/>
      </dsp:txXfrm>
    </dsp:sp>
    <dsp:sp modelId="{E171D60D-EE79-4F04-9ABD-5E576FDFC4EF}">
      <dsp:nvSpPr>
        <dsp:cNvPr id="0" name=""/>
        <dsp:cNvSpPr/>
      </dsp:nvSpPr>
      <dsp:spPr>
        <a:xfrm>
          <a:off x="93744" y="5292970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8EE487-56DA-4E16-A26F-471CC4EBF477}">
      <dsp:nvSpPr>
        <dsp:cNvPr id="0" name=""/>
        <dsp:cNvSpPr/>
      </dsp:nvSpPr>
      <dsp:spPr>
        <a:xfrm>
          <a:off x="1537" y="88188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Федеральный бюджет              11 155,2 тыс.рублей</a:t>
          </a:r>
          <a:endParaRPr lang="ru-RU" sz="1600" kern="1200" dirty="0"/>
        </a:p>
      </dsp:txBody>
      <dsp:txXfrm>
        <a:off x="1537" y="88188"/>
        <a:ext cx="2038201" cy="2038201"/>
      </dsp:txXfrm>
    </dsp:sp>
    <dsp:sp modelId="{C8495333-1AE7-498E-984E-FAE69C1AB6CC}">
      <dsp:nvSpPr>
        <dsp:cNvPr id="0" name=""/>
        <dsp:cNvSpPr/>
      </dsp:nvSpPr>
      <dsp:spPr>
        <a:xfrm>
          <a:off x="2205240" y="516210"/>
          <a:ext cx="1182156" cy="1182156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05240" y="516210"/>
        <a:ext cx="1182156" cy="1182156"/>
      </dsp:txXfrm>
    </dsp:sp>
    <dsp:sp modelId="{0642395D-E9F2-4D84-94AF-6A6CDB736D76}">
      <dsp:nvSpPr>
        <dsp:cNvPr id="0" name=""/>
        <dsp:cNvSpPr/>
      </dsp:nvSpPr>
      <dsp:spPr>
        <a:xfrm>
          <a:off x="3552899" y="88188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Областной бюджет 2876,5 тыс.рублей</a:t>
          </a:r>
          <a:endParaRPr lang="ru-RU" sz="2000" kern="1200" dirty="0"/>
        </a:p>
      </dsp:txBody>
      <dsp:txXfrm>
        <a:off x="3552899" y="88188"/>
        <a:ext cx="2038201" cy="2038201"/>
      </dsp:txXfrm>
    </dsp:sp>
    <dsp:sp modelId="{784D67A0-633F-4AE8-A18F-746B80662327}">
      <dsp:nvSpPr>
        <dsp:cNvPr id="0" name=""/>
        <dsp:cNvSpPr/>
      </dsp:nvSpPr>
      <dsp:spPr>
        <a:xfrm>
          <a:off x="5756602" y="516210"/>
          <a:ext cx="1182156" cy="1182156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756602" y="516210"/>
        <a:ext cx="1182156" cy="1182156"/>
      </dsp:txXfrm>
    </dsp:sp>
    <dsp:sp modelId="{28BD63D7-13EE-408D-9D94-9F3C64F7E1CF}">
      <dsp:nvSpPr>
        <dsp:cNvPr id="0" name=""/>
        <dsp:cNvSpPr/>
      </dsp:nvSpPr>
      <dsp:spPr>
        <a:xfrm>
          <a:off x="7105798" y="176376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14 031,7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тыс.рублей</a:t>
          </a:r>
          <a:endParaRPr lang="ru-RU" sz="1400" b="1" kern="1200" dirty="0"/>
        </a:p>
      </dsp:txBody>
      <dsp:txXfrm>
        <a:off x="7105798" y="176376"/>
        <a:ext cx="2038201" cy="20382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83829C-133F-419B-85F5-17A746C00650}">
      <dsp:nvSpPr>
        <dsp:cNvPr id="0" name=""/>
        <dsp:cNvSpPr/>
      </dsp:nvSpPr>
      <dsp:spPr>
        <a:xfrm>
          <a:off x="806963" y="1368462"/>
          <a:ext cx="2948960" cy="102413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854B9-BB1D-4304-A0BE-3B9EFB1CB512}">
      <dsp:nvSpPr>
        <dsp:cNvPr id="0" name=""/>
        <dsp:cNvSpPr/>
      </dsp:nvSpPr>
      <dsp:spPr>
        <a:xfrm>
          <a:off x="1978941" y="3671291"/>
          <a:ext cx="844465" cy="726071"/>
        </a:xfrm>
        <a:prstGeom prst="downArrow">
          <a:avLst/>
        </a:prstGeom>
        <a:gradFill rotWithShape="1">
          <a:gsLst>
            <a:gs pos="0">
              <a:schemeClr val="accent5">
                <a:tint val="43000"/>
                <a:satMod val="165000"/>
              </a:schemeClr>
            </a:gs>
            <a:gs pos="55000">
              <a:schemeClr val="accent5">
                <a:tint val="83000"/>
                <a:satMod val="155000"/>
              </a:schemeClr>
            </a:gs>
            <a:gs pos="100000">
              <a:schemeClr val="accent5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0DA60E04-C5E3-4B0B-8567-018D5056FE7F}">
      <dsp:nvSpPr>
        <dsp:cNvPr id="0" name=""/>
        <dsp:cNvSpPr/>
      </dsp:nvSpPr>
      <dsp:spPr>
        <a:xfrm>
          <a:off x="914406" y="4215981"/>
          <a:ext cx="2743219" cy="591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14406" y="4215981"/>
        <a:ext cx="2743219" cy="591506"/>
      </dsp:txXfrm>
    </dsp:sp>
    <dsp:sp modelId="{D944CFA4-44E4-46A6-A120-65D7322E1BB9}">
      <dsp:nvSpPr>
        <dsp:cNvPr id="0" name=""/>
        <dsp:cNvSpPr/>
      </dsp:nvSpPr>
      <dsp:spPr>
        <a:xfrm>
          <a:off x="1637739" y="1648363"/>
          <a:ext cx="1583879" cy="937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На 202</a:t>
          </a:r>
          <a:r>
            <a:rPr lang="en-US" sz="1100" kern="1200" dirty="0" smtClean="0">
              <a:solidFill>
                <a:schemeClr val="tx1"/>
              </a:solidFill>
            </a:rPr>
            <a:t>4</a:t>
          </a:r>
          <a:r>
            <a:rPr lang="ru-RU" sz="1100" kern="1200" dirty="0" smtClean="0">
              <a:solidFill>
                <a:schemeClr val="tx1"/>
              </a:solidFill>
            </a:rPr>
            <a:t> год 438,0</a:t>
          </a:r>
          <a:endParaRPr lang="en-US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тыс.рублей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637739" y="1648363"/>
        <a:ext cx="1583879" cy="937059"/>
      </dsp:txXfrm>
    </dsp:sp>
    <dsp:sp modelId="{E67F662A-1DD6-472C-B89C-1C9128DB1928}">
      <dsp:nvSpPr>
        <dsp:cNvPr id="0" name=""/>
        <dsp:cNvSpPr/>
      </dsp:nvSpPr>
      <dsp:spPr>
        <a:xfrm>
          <a:off x="818867" y="624776"/>
          <a:ext cx="1754429" cy="1261472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2</a:t>
          </a:r>
          <a:r>
            <a:rPr lang="ru-RU" sz="1200" kern="1200" dirty="0" smtClean="0">
              <a:solidFill>
                <a:schemeClr val="tx1"/>
              </a:solidFill>
            </a:rPr>
            <a:t> год-</a:t>
          </a:r>
          <a:r>
            <a:rPr lang="en-US" sz="1200" kern="1200" dirty="0" smtClean="0">
              <a:solidFill>
                <a:schemeClr val="tx1"/>
              </a:solidFill>
            </a:rPr>
            <a:t>4</a:t>
          </a:r>
          <a:r>
            <a:rPr lang="ru-RU" sz="1200" kern="1200" dirty="0" smtClean="0">
              <a:solidFill>
                <a:schemeClr val="tx1"/>
              </a:solidFill>
            </a:rPr>
            <a:t>78,0 тыс.рублей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818867" y="624776"/>
        <a:ext cx="1754429" cy="1261472"/>
      </dsp:txXfrm>
    </dsp:sp>
    <dsp:sp modelId="{223B625B-F627-4EE8-82D9-4C9025CF866D}">
      <dsp:nvSpPr>
        <dsp:cNvPr id="0" name=""/>
        <dsp:cNvSpPr/>
      </dsp:nvSpPr>
      <dsp:spPr>
        <a:xfrm>
          <a:off x="2388378" y="624779"/>
          <a:ext cx="1583890" cy="1312373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3</a:t>
          </a:r>
          <a:r>
            <a:rPr lang="ru-RU" sz="1200" kern="1200" dirty="0" smtClean="0">
              <a:solidFill>
                <a:schemeClr val="tx1"/>
              </a:solidFill>
            </a:rPr>
            <a:t> год- 436,9 тыс.</a:t>
          </a:r>
          <a:r>
            <a:rPr lang="en-US" sz="1200" kern="1200" dirty="0" smtClean="0">
              <a:solidFill>
                <a:schemeClr val="tx1"/>
              </a:solidFill>
            </a:rPr>
            <a:t> </a:t>
          </a:r>
          <a:r>
            <a:rPr lang="ru-RU" sz="1200" kern="1200" dirty="0" smtClean="0">
              <a:solidFill>
                <a:schemeClr val="tx1"/>
              </a:solidFill>
            </a:rPr>
            <a:t>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388378" y="624779"/>
        <a:ext cx="1583890" cy="1312373"/>
      </dsp:txXfrm>
    </dsp:sp>
    <dsp:sp modelId="{7ED71AD4-A942-4479-908E-4799BCF23D16}">
      <dsp:nvSpPr>
        <dsp:cNvPr id="0" name=""/>
        <dsp:cNvSpPr/>
      </dsp:nvSpPr>
      <dsp:spPr>
        <a:xfrm>
          <a:off x="4" y="359351"/>
          <a:ext cx="4572027" cy="423083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9CF98-B7C1-419D-B530-6A224B24495D}">
      <dsp:nvSpPr>
        <dsp:cNvPr id="0" name=""/>
        <dsp:cNvSpPr/>
      </dsp:nvSpPr>
      <dsp:spPr>
        <a:xfrm>
          <a:off x="1709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358237,6 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09" y="1628786"/>
        <a:ext cx="2660298" cy="1628786"/>
      </dsp:txXfrm>
    </dsp:sp>
    <dsp:sp modelId="{B1D95E87-78B9-4BE5-AC26-7AD4E236E739}">
      <dsp:nvSpPr>
        <dsp:cNvPr id="0" name=""/>
        <dsp:cNvSpPr/>
      </dsp:nvSpPr>
      <dsp:spPr>
        <a:xfrm>
          <a:off x="6286540" y="285756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BCE32-F1D7-4C95-9B95-7BE966E8DEB5}">
      <dsp:nvSpPr>
        <dsp:cNvPr id="0" name=""/>
        <dsp:cNvSpPr/>
      </dsp:nvSpPr>
      <dsp:spPr>
        <a:xfrm>
          <a:off x="2741816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354584,8 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1816" y="1628786"/>
        <a:ext cx="2660298" cy="1628786"/>
      </dsp:txXfrm>
    </dsp:sp>
    <dsp:sp modelId="{CEFCDE25-495D-479D-A329-A9A55C70B65A}">
      <dsp:nvSpPr>
        <dsp:cNvPr id="0" name=""/>
        <dsp:cNvSpPr/>
      </dsp:nvSpPr>
      <dsp:spPr>
        <a:xfrm>
          <a:off x="714380" y="357188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D6B39-62DE-4934-BED7-4D5DCDEC5942}">
      <dsp:nvSpPr>
        <dsp:cNvPr id="0" name=""/>
        <dsp:cNvSpPr/>
      </dsp:nvSpPr>
      <dsp:spPr>
        <a:xfrm>
          <a:off x="5481923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366405,5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81923" y="1628786"/>
        <a:ext cx="2660298" cy="1628786"/>
      </dsp:txXfrm>
    </dsp:sp>
    <dsp:sp modelId="{87941D9D-5C4A-489D-BC60-44DABAB329D6}">
      <dsp:nvSpPr>
        <dsp:cNvPr id="0" name=""/>
        <dsp:cNvSpPr/>
      </dsp:nvSpPr>
      <dsp:spPr>
        <a:xfrm>
          <a:off x="3500468" y="357188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07168-AC40-4F8F-A388-F661AB72B026}">
      <dsp:nvSpPr>
        <dsp:cNvPr id="0" name=""/>
        <dsp:cNvSpPr/>
      </dsp:nvSpPr>
      <dsp:spPr>
        <a:xfrm>
          <a:off x="325757" y="3257572"/>
          <a:ext cx="7492417" cy="6107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766027" y="-3008639"/>
          <a:ext cx="697893" cy="7582090"/>
        </a:xfrm>
        <a:prstGeom prst="round2SameRect">
          <a:avLst/>
        </a:prstGeom>
        <a:solidFill>
          <a:schemeClr val="tx2">
            <a:lumMod val="20000"/>
            <a:lumOff val="8000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33478,5 тыс.рублей, в том числе 2022 год – 7342,5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kern="1200" dirty="0"/>
        </a:p>
      </dsp:txBody>
      <dsp:txXfrm rot="5400000">
        <a:off x="4766027" y="-3008639"/>
        <a:ext cx="697893" cy="7582090"/>
      </dsp:txXfrm>
    </dsp:sp>
    <dsp:sp modelId="{ED817245-61E0-4AE7-89CC-24C4DEF1B59D}">
      <dsp:nvSpPr>
        <dsp:cNvPr id="0" name=""/>
        <dsp:cNvSpPr/>
      </dsp:nvSpPr>
      <dsp:spPr>
        <a:xfrm>
          <a:off x="4828" y="307993"/>
          <a:ext cx="1319100" cy="948823"/>
        </a:xfrm>
        <a:prstGeom prst="roundRect">
          <a:avLst/>
        </a:prstGeom>
        <a:solidFill>
          <a:schemeClr val="tx2">
            <a:lumMod val="60000"/>
            <a:lumOff val="4000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30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8" y="307993"/>
        <a:ext cx="1319100" cy="948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0.37168</cdr:x>
      <cdr:y>0.48571</cdr:y>
    </cdr:from>
    <cdr:to>
      <cdr:x>0.48673</cdr:x>
      <cdr:y>0.61429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2448272"/>
          <a:ext cx="936131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55,3</a:t>
          </a:r>
          <a:r>
            <a:rPr lang="ru-RU" sz="2000" dirty="0" smtClean="0">
              <a:solidFill>
                <a:schemeClr val="tx1"/>
              </a:solidFill>
            </a:rPr>
            <a:t>%</a:t>
          </a:r>
        </a:p>
        <a:p xmlns:a="http://schemas.openxmlformats.org/drawingml/2006/main">
          <a:pPr algn="ctr"/>
          <a:endParaRPr lang="ru-RU" sz="2000" dirty="0"/>
        </a:p>
      </cdr:txBody>
    </cdr:sp>
  </cdr:relSizeAnchor>
  <cdr:relSizeAnchor xmlns:cdr="http://schemas.openxmlformats.org/drawingml/2006/chartDrawing">
    <cdr:from>
      <cdr:x>0.16814</cdr:x>
      <cdr:y>0.61429</cdr:y>
    </cdr:from>
    <cdr:to>
      <cdr:x>0.33628</cdr:x>
      <cdr:y>0.74286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096344"/>
          <a:ext cx="1368152" cy="648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44,7 </a:t>
          </a:r>
          <a:r>
            <a:rPr lang="ru-RU" sz="2000" dirty="0" smtClean="0">
              <a:solidFill>
                <a:schemeClr val="tx1"/>
              </a:solidFill>
            </a:rPr>
            <a:t>%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0.0885</cdr:x>
      <cdr:y>0.91429</cdr:y>
    </cdr:from>
    <cdr:to>
      <cdr:x>0.46018</cdr:x>
      <cdr:y>0.98571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4608512"/>
          <a:ext cx="30243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 Narrow" pitchFamily="34" charset="0"/>
            </a:rPr>
            <a:t>Количество направлений - 47</a:t>
          </a:r>
          <a:endParaRPr lang="ru-RU" sz="1800" b="1" dirty="0">
            <a:latin typeface="Arial Narrow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0.31853</cdr:x>
      <cdr:y>0.29587</cdr:y>
    </cdr:from>
    <cdr:to>
      <cdr:x>0.33278</cdr:x>
      <cdr:y>0.35767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 rot="21073408">
          <a:off x="4128592" y="1768328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 rtl="0"/>
          <a:endParaRPr lang="ru-RU" sz="1800" b="1" kern="120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0.39204</cdr:x>
      <cdr:y>0.08892</cdr:y>
    </cdr:from>
    <cdr:to>
      <cdr:x>0.40629</cdr:x>
      <cdr:y>0.15072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081403" y="531445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/>
          <a:endParaRPr lang="ru-RU" sz="1800" b="1" cap="none" spc="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0.37719</cdr:x>
      <cdr:y>0.25806</cdr:y>
    </cdr:from>
    <cdr:to>
      <cdr:x>0.57017</cdr:x>
      <cdr:y>0.50286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3071834" y="1143008"/>
          <a:ext cx="1571616" cy="108425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3A7D-4E75-4ADD-899A-33029C779FF4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C11C-7F54-4DD1-AAD5-EEB34FD51B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423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846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7869">
              <a:defRPr/>
            </a:pPr>
            <a:fld id="{EBE1BE3B-2A60-41FE-918D-4C01FE6FB617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07869">
                <a:defRPr/>
              </a:pPr>
              <a:t>11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846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7869">
              <a:defRPr/>
            </a:pPr>
            <a:fld id="{EBE1BE3B-2A60-41FE-918D-4C01FE6FB617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07869">
                <a:defRPr/>
              </a:pPr>
              <a:t>12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8721">
              <a:defRPr/>
            </a:pPr>
            <a:fld id="{EBE1BE3B-2A60-41FE-918D-4C01FE6FB617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08721">
                <a:defRPr/>
              </a:pPr>
              <a:t>13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538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0629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9029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5920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1335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734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5638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 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8643">
              <a:defRPr/>
            </a:pPr>
            <a:fld id="{EBE1BE3B-2A60-41FE-918D-4C01FE6FB617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08643">
                <a:defRPr/>
              </a:pPr>
              <a:t>2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997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6665-1B03-4BB1-88F5-6A8F7E4CAE0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47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8810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1657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5638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8721">
              <a:defRPr/>
            </a:pPr>
            <a:fld id="{EBE1BE3B-2A60-41FE-918D-4C01FE6FB617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08721">
                <a:defRPr/>
              </a:pPr>
              <a:t>3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440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4050" cy="3349625"/>
          </a:xfrm>
          <a:prstGeom prst="rect">
            <a:avLst/>
          </a:prstGeom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66781" y="4777817"/>
            <a:ext cx="5333190" cy="390718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spc="-1" dirty="0" smtClean="0">
                <a:latin typeface="Arial"/>
              </a:rPr>
              <a:t>Новый</a:t>
            </a:r>
            <a:endParaRPr lang="ru-RU" sz="2000" spc="-1" dirty="0"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3777720" y="9430074"/>
            <a:ext cx="2887972" cy="4961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441" tIns="44721" rIns="89441" bIns="44721" anchor="b">
            <a:noAutofit/>
          </a:bodyPr>
          <a:lstStyle/>
          <a:p>
            <a:pPr algn="r">
              <a:lnSpc>
                <a:spcPct val="100000"/>
              </a:lnSpc>
            </a:pPr>
            <a:fld id="{14B3B2E8-67B7-4828-A943-8B6EB75D373B}" type="slidenum">
              <a:rPr lang="ru-RU" sz="1100" spc="-1">
                <a:solidFill>
                  <a:srgbClr val="000000"/>
                </a:solidFill>
                <a:latin typeface="Calibri"/>
              </a:rPr>
              <a:pPr algn="r">
                <a:lnSpc>
                  <a:spcPct val="100000"/>
                </a:lnSpc>
              </a:pPr>
              <a:t>5</a:t>
            </a:fld>
            <a:endParaRPr lang="ru-RU" sz="11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06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5638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 +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8721">
              <a:defRPr/>
            </a:pPr>
            <a:fld id="{EBE1BE3B-2A60-41FE-918D-4C01FE6FB617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08721">
                <a:defRPr/>
              </a:pPr>
              <a:t>6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8721">
              <a:defRPr/>
            </a:pPr>
            <a:fld id="{EBE1BE3B-2A60-41FE-918D-4C01FE6FB617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08721">
                <a:defRPr/>
              </a:pPr>
              <a:t>7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538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670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846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7869">
              <a:defRPr/>
            </a:pPr>
            <a:fld id="{EBE1BE3B-2A60-41FE-918D-4C01FE6FB617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 defTabSz="907869">
                <a:defRPr/>
              </a:pPr>
              <a:t>10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387A-4D12-4C2A-A411-B7714F2D2022}" type="datetime1">
              <a:rPr lang="ru-RU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4D01D8-4116-485E-A0E2-853C21C792B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FF4F-3E80-40AB-93BA-77B56DF8719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0CA-C96C-438D-A70A-838A9D6F4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565B-77D2-4A83-9AA0-93A75204C5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F6B0-8098-427E-9DDC-9007CCF5A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447C-026C-4A54-A97B-AE1B647CBB4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67B-6953-409D-8918-D636A3095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7E850348-B09B-47C6-BB65-66B3EA2B95BB}" type="datetime1">
              <a:rPr lang="ru-RU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CB140C-AFBD-4E60-A7B9-6BAF586F08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1EA61-B292-49BB-A319-45078E8821E5}" type="datetime1">
              <a:rPr lang="ru-RU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E6B7-D2C3-450A-A6ED-4F3121970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9115-7387-46AD-B647-6D58080460A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E876-F1D1-4C8B-BD1F-9C7219D2B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18AD-9085-419C-9095-2074C37AD66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8325-D46F-4642-BB46-4EF90B540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C782-E0E3-488E-82F6-5BD98EEE64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D41C-7F88-495F-907B-9FECA172D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311-F960-47B8-91D4-15A3707170F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9F37-04E7-471A-A8B2-C158A57D6A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32EC-2E86-4A29-A495-7585EDD536D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BDC3-9F77-4695-B639-A1A6E4BD9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12.01.2022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2040" y="158268"/>
            <a:ext cx="425778" cy="462421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 userDrawn="1"/>
        </p:nvSpPr>
        <p:spPr>
          <a:xfrm>
            <a:off x="5500694" y="285729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12.01.2022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2040" y="158268"/>
            <a:ext cx="425778" cy="462421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 userDrawn="1"/>
        </p:nvSpPr>
        <p:spPr>
          <a:xfrm>
            <a:off x="5500694" y="285729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12.01.2022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2040" y="158268"/>
            <a:ext cx="425778" cy="462421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 userDrawn="1"/>
        </p:nvSpPr>
        <p:spPr>
          <a:xfrm>
            <a:off x="5500694" y="285729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9EF8A-69D9-432F-B5A5-E982FAEBD15D}" type="datetime1">
              <a:rPr lang="ru-RU">
                <a:solidFill>
                  <a:srgbClr val="C0504D"/>
                </a:solidFill>
              </a:rPr>
              <a:pPr>
                <a:defRPr/>
              </a:pPr>
              <a:t>12.01.2022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FF08F-0C2D-4945-8ECB-7A2A194AC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20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2040" y="158268"/>
            <a:ext cx="425778" cy="462421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 userDrawn="1"/>
        </p:nvSpPr>
        <p:spPr>
          <a:xfrm>
            <a:off x="5500694" y="285729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12.01.2022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158268"/>
            <a:ext cx="425778" cy="462421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 userDrawn="1"/>
        </p:nvSpPr>
        <p:spPr>
          <a:xfrm>
            <a:off x="5500694" y="285729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1.xm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jpeg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diagramData" Target="../diagrams/data6.xml"/><Relationship Id="rId7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microsoft.com/office/2007/relationships/diagramDrawing" Target="../diagrams/drawing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Layout" Target="../diagrams/layout11.xml"/><Relationship Id="rId18" Type="http://schemas.openxmlformats.org/officeDocument/2006/relationships/diagramQuickStyle" Target="../diagrams/quickStyle12.xml"/><Relationship Id="rId3" Type="http://schemas.openxmlformats.org/officeDocument/2006/relationships/image" Target="../media/image105.jpeg"/><Relationship Id="rId21" Type="http://schemas.microsoft.com/office/2007/relationships/diagramDrawing" Target="../diagrams/drawing10.xml"/><Relationship Id="rId7" Type="http://schemas.openxmlformats.org/officeDocument/2006/relationships/diagramColors" Target="../diagrams/colors9.xml"/><Relationship Id="rId12" Type="http://schemas.openxmlformats.org/officeDocument/2006/relationships/diagramData" Target="../diagrams/data11.xml"/><Relationship Id="rId17" Type="http://schemas.openxmlformats.org/officeDocument/2006/relationships/diagramLayout" Target="../diagrams/layout12.xml"/><Relationship Id="rId2" Type="http://schemas.openxmlformats.org/officeDocument/2006/relationships/notesSlide" Target="../notesSlides/notesSlide22.xml"/><Relationship Id="rId16" Type="http://schemas.openxmlformats.org/officeDocument/2006/relationships/diagramData" Target="../diagrams/data12.xml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46.xml"/><Relationship Id="rId6" Type="http://schemas.openxmlformats.org/officeDocument/2006/relationships/diagramQuickStyle" Target="../diagrams/quickStyle9.xml"/><Relationship Id="rId11" Type="http://schemas.openxmlformats.org/officeDocument/2006/relationships/diagramColors" Target="../diagrams/colors10.xml"/><Relationship Id="rId5" Type="http://schemas.openxmlformats.org/officeDocument/2006/relationships/diagramLayout" Target="../diagrams/layout9.xml"/><Relationship Id="rId15" Type="http://schemas.openxmlformats.org/officeDocument/2006/relationships/diagramColors" Target="../diagrams/colors11.xml"/><Relationship Id="rId23" Type="http://schemas.microsoft.com/office/2007/relationships/diagramDrawing" Target="../diagrams/drawing12.xml"/><Relationship Id="rId10" Type="http://schemas.openxmlformats.org/officeDocument/2006/relationships/diagramQuickStyle" Target="../diagrams/quickStyle10.xml"/><Relationship Id="rId19" Type="http://schemas.openxmlformats.org/officeDocument/2006/relationships/diagramColors" Target="../diagrams/colors12.xml"/><Relationship Id="rId4" Type="http://schemas.openxmlformats.org/officeDocument/2006/relationships/diagramData" Target="../diagrams/data9.xml"/><Relationship Id="rId9" Type="http://schemas.openxmlformats.org/officeDocument/2006/relationships/diagramLayout" Target="../diagrams/layout10.xml"/><Relationship Id="rId14" Type="http://schemas.openxmlformats.org/officeDocument/2006/relationships/diagramQuickStyle" Target="../diagrams/quickStyle11.xml"/><Relationship Id="rId22" Type="http://schemas.microsoft.com/office/2007/relationships/diagramDrawing" Target="../diagrams/drawing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diagramData" Target="../diagrams/data13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microsoft.com/office/2007/relationships/diagramDrawing" Target="../diagrams/drawing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oleObject" Target="../embeddings/_____Microsoft_Office_Excel_97-20031.xls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4886674" y="5039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699CAAB-1C12-4B03-A0C3-2A9C4A690119}"/>
              </a:ext>
            </a:extLst>
          </p:cNvPr>
          <p:cNvSpPr/>
          <p:nvPr/>
        </p:nvSpPr>
        <p:spPr>
          <a:xfrm>
            <a:off x="1119430" y="513059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33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"/>
            <a:ext cx="45719" cy="6861132"/>
          </a:xfrm>
          <a:prstGeom prst="rect">
            <a:avLst/>
          </a:prstGeom>
        </p:spPr>
      </p:pic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8720B45-D310-45BB-B37F-8E4377D17C32}"/>
              </a:ext>
            </a:extLst>
          </p:cNvPr>
          <p:cNvSpPr/>
          <p:nvPr/>
        </p:nvSpPr>
        <p:spPr>
          <a:xfrm>
            <a:off x="-9505" y="2645581"/>
            <a:ext cx="572982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</a:t>
            </a: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 и на плановый период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годов</a:t>
            </a:r>
          </a:p>
        </p:txBody>
      </p:sp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428604"/>
            <a:ext cx="714380" cy="857256"/>
          </a:xfrm>
          <a:prstGeom prst="rect">
            <a:avLst/>
          </a:prstGeom>
          <a:noFill/>
        </p:spPr>
      </p:pic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0"/>
            <a:ext cx="36433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12676" cy="6858000"/>
          </a:xfrm>
          <a:prstGeom prst="rect">
            <a:avLst/>
          </a:prstGeom>
        </p:spPr>
      </p:pic>
      <p:graphicFrame>
        <p:nvGraphicFramePr>
          <p:cNvPr id="82" name="Таблица 81"/>
          <p:cNvGraphicFramePr>
            <a:graphicFrameLocks noGrp="1"/>
          </p:cNvGraphicFramePr>
          <p:nvPr/>
        </p:nvGraphicFramePr>
        <p:xfrm>
          <a:off x="323847" y="2449837"/>
          <a:ext cx="8486777" cy="2468880"/>
        </p:xfrm>
        <a:graphic>
          <a:graphicData uri="http://schemas.openxmlformats.org/drawingml/2006/table">
            <a:tbl>
              <a:tblPr firstRow="1" bandRow="1">
                <a:effectLst/>
                <a:tableStyleId>{69012ECD-51FC-41F1-AA8D-1B2483CD663E}</a:tableStyleId>
              </a:tblPr>
              <a:tblGrid>
                <a:gridCol w="1594831"/>
                <a:gridCol w="3462947"/>
                <a:gridCol w="3428999"/>
              </a:tblGrid>
              <a:tr h="411480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НДФЛ</a:t>
                      </a:r>
                      <a:endParaRPr lang="ru-RU" sz="18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ЕСХН</a:t>
                      </a:r>
                      <a:endParaRPr lang="ru-RU" sz="1800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факт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2020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377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129 193,8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34 123,6</a:t>
                      </a:r>
                      <a:endParaRPr lang="ru-RU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411480">
                <a:tc>
                  <a:txBody>
                    <a:bodyPr/>
                    <a:lstStyle/>
                    <a:p>
                      <a:pPr marL="0" marR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оценка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2021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131</a:t>
                      </a:r>
                      <a:r>
                        <a:rPr lang="ru-RU" sz="1800" kern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278,5</a:t>
                      </a:r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101,6%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65 923,0              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193,2%</a:t>
                      </a:r>
                      <a:endParaRPr lang="ru-RU" sz="1800" dirty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411480">
                <a:tc>
                  <a:txBody>
                    <a:bodyPr/>
                    <a:lstStyle/>
                    <a:p>
                      <a:pPr marL="0" marR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2022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134 169,0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102,2%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37 040,9                 </a:t>
                      </a: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56,2%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2023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140 554,3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104,8%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38 522,5               </a:t>
                      </a:r>
                      <a:r>
                        <a:rPr lang="ru-RU" sz="1800" kern="1200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104,0%</a:t>
                      </a:r>
                      <a:endParaRPr lang="ru-RU" sz="1800" kern="1200" dirty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149 951,6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106,7%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40 063,4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104,0%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7" name="TextBox 86"/>
          <p:cNvSpPr txBox="1"/>
          <p:nvPr/>
        </p:nvSpPr>
        <p:spPr>
          <a:xfrm>
            <a:off x="7858125" y="1236851"/>
            <a:ext cx="128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Тыс. рублей</a:t>
            </a:r>
            <a:endParaRPr lang="ru-RU" sz="1200" b="1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90320" y="556114"/>
            <a:ext cx="9258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ПОСТУПЛЕНИЙ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(БЮДЖЕТ ОРЛОВСКОГО РАЙОНА)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b="1" spc="100" dirty="0" smtClean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D6BF794F-2937-4FBF-ADF1-2412B12AB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066801"/>
            <a:ext cx="8801100" cy="133350"/>
          </a:xfrm>
          <a:prstGeom prst="rect">
            <a:avLst/>
          </a:prstGeom>
        </p:spPr>
      </p:pic>
      <p:grpSp>
        <p:nvGrpSpPr>
          <p:cNvPr id="2" name="Группа 38"/>
          <p:cNvGrpSpPr/>
          <p:nvPr/>
        </p:nvGrpSpPr>
        <p:grpSpPr>
          <a:xfrm>
            <a:off x="3692263" y="3321200"/>
            <a:ext cx="332482" cy="1512370"/>
            <a:chOff x="3553723" y="5164655"/>
            <a:chExt cx="332482" cy="1512370"/>
          </a:xfrm>
        </p:grpSpPr>
        <p:grpSp>
          <p:nvGrpSpPr>
            <p:cNvPr id="3" name="Группа 37"/>
            <p:cNvGrpSpPr/>
            <p:nvPr/>
          </p:nvGrpSpPr>
          <p:grpSpPr>
            <a:xfrm>
              <a:off x="3563248" y="5164655"/>
              <a:ext cx="322957" cy="683701"/>
              <a:chOff x="7106548" y="5740337"/>
              <a:chExt cx="322957" cy="690989"/>
            </a:xfrm>
          </p:grpSpPr>
          <p:sp>
            <p:nvSpPr>
              <p:cNvPr id="36" name="Равнобедренный треугольник 35"/>
              <p:cNvSpPr/>
              <p:nvPr/>
            </p:nvSpPr>
            <p:spPr>
              <a:xfrm>
                <a:off x="7106548" y="5740337"/>
                <a:ext cx="322957" cy="278885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Равнобедренный треугольник 36"/>
              <p:cNvSpPr/>
              <p:nvPr/>
            </p:nvSpPr>
            <p:spPr>
              <a:xfrm>
                <a:off x="7106548" y="6152441"/>
                <a:ext cx="322957" cy="278885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3" name="Равнобедренный треугольник 32"/>
            <p:cNvSpPr/>
            <p:nvPr/>
          </p:nvSpPr>
          <p:spPr>
            <a:xfrm>
              <a:off x="3563248" y="5981982"/>
              <a:ext cx="322957" cy="275943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Равнобедренный треугольник 37"/>
            <p:cNvSpPr/>
            <p:nvPr/>
          </p:nvSpPr>
          <p:spPr>
            <a:xfrm>
              <a:off x="3553723" y="6401082"/>
              <a:ext cx="322957" cy="275943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" name="Группа 41"/>
          <p:cNvGrpSpPr/>
          <p:nvPr/>
        </p:nvGrpSpPr>
        <p:grpSpPr>
          <a:xfrm>
            <a:off x="6991556" y="3336292"/>
            <a:ext cx="332290" cy="1511912"/>
            <a:chOff x="7028500" y="5170511"/>
            <a:chExt cx="332290" cy="1511912"/>
          </a:xfrm>
        </p:grpSpPr>
        <p:grpSp>
          <p:nvGrpSpPr>
            <p:cNvPr id="5" name="Группа 103"/>
            <p:cNvGrpSpPr/>
            <p:nvPr/>
          </p:nvGrpSpPr>
          <p:grpSpPr>
            <a:xfrm>
              <a:off x="7034464" y="5620411"/>
              <a:ext cx="326326" cy="1062012"/>
              <a:chOff x="3757445" y="5371749"/>
              <a:chExt cx="298356" cy="975309"/>
            </a:xfrm>
          </p:grpSpPr>
          <p:sp>
            <p:nvSpPr>
              <p:cNvPr id="101" name="Равнобедренный треугольник 100"/>
              <p:cNvSpPr/>
              <p:nvPr/>
            </p:nvSpPr>
            <p:spPr>
              <a:xfrm>
                <a:off x="3760525" y="5765381"/>
                <a:ext cx="295275" cy="247650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2" name="Равнобедренный треугольник 101"/>
              <p:cNvSpPr/>
              <p:nvPr/>
            </p:nvSpPr>
            <p:spPr>
              <a:xfrm rot="10800000">
                <a:off x="3760525" y="5371749"/>
                <a:ext cx="295276" cy="24765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3" name="Равнобедренный треугольник 102"/>
              <p:cNvSpPr/>
              <p:nvPr/>
            </p:nvSpPr>
            <p:spPr>
              <a:xfrm>
                <a:off x="3757445" y="6099408"/>
                <a:ext cx="295275" cy="247650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0" name="Равнобедренный треугольник 39"/>
            <p:cNvSpPr/>
            <p:nvPr/>
          </p:nvSpPr>
          <p:spPr>
            <a:xfrm>
              <a:off x="7028500" y="5170511"/>
              <a:ext cx="322957" cy="269666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79688" y="5093231"/>
            <a:ext cx="8753475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sz="1400" i="1" baseline="30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окончание срока действия института консолидированных групп налогоплательщиков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10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2676" cy="6858000"/>
          </a:xfrm>
          <a:prstGeom prst="rect">
            <a:avLst/>
          </a:prstGeom>
        </p:spPr>
      </p:pic>
      <p:graphicFrame>
        <p:nvGraphicFramePr>
          <p:cNvPr id="82" name="Таблица 81"/>
          <p:cNvGraphicFramePr>
            <a:graphicFrameLocks noGrp="1"/>
          </p:cNvGraphicFramePr>
          <p:nvPr/>
        </p:nvGraphicFramePr>
        <p:xfrm>
          <a:off x="333372" y="2307132"/>
          <a:ext cx="8486778" cy="2624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1588476"/>
                <a:gridCol w="3449151"/>
                <a:gridCol w="3449151"/>
              </a:tblGrid>
              <a:tr h="526905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НАЛОГ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ВЗИМАЕМЫЙ В СВЯЗИ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 ПРИМЕНЕНИЕМ УСН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Патентная система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21"/>
                    </a:solidFill>
                  </a:tcPr>
                </a:tc>
              </a:tr>
              <a:tr h="396912">
                <a:tc>
                  <a:txBody>
                    <a:bodyPr/>
                    <a:lstStyle/>
                    <a:p>
                      <a:pPr algn="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факт 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2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0</a:t>
                      </a:r>
                      <a:endParaRPr lang="ru-RU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285,9</a:t>
                      </a:r>
                      <a:endParaRPr lang="ru-RU" sz="1800" kern="1200" dirty="0" smtClean="0">
                        <a:solidFill>
                          <a:schemeClr val="l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912">
                <a:tc>
                  <a:txBody>
                    <a:bodyPr/>
                    <a:lstStyle/>
                    <a:p>
                      <a:pPr marL="0" marR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оценка 2021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2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9 236,6              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0%</a:t>
                      </a:r>
                      <a:endParaRPr lang="ru-RU" sz="1800" dirty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just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2 416,0</a:t>
                      </a:r>
                      <a:endParaRPr lang="ru-RU" sz="1800" kern="1200" dirty="0" smtClean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912">
                <a:tc>
                  <a:txBody>
                    <a:bodyPr/>
                    <a:lstStyle/>
                    <a:p>
                      <a:pPr marL="0" marR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 2022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2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8 451,0              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91,5%</a:t>
                      </a:r>
                      <a:endParaRPr lang="ru-RU" sz="1800" dirty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2 548,0                </a:t>
                      </a:r>
                      <a:r>
                        <a:rPr lang="ru-RU" sz="1800" kern="1200" dirty="0" smtClean="0">
                          <a:solidFill>
                            <a:srgbClr val="00B05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105,5%</a:t>
                      </a:r>
                      <a:endParaRPr lang="ru-RU" sz="1800" kern="1200" baseline="30000" dirty="0" smtClean="0">
                        <a:solidFill>
                          <a:srgbClr val="00B05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912">
                <a:tc>
                  <a:txBody>
                    <a:bodyPr/>
                    <a:lstStyle/>
                    <a:p>
                      <a:pPr algn="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 2023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2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8</a:t>
                      </a:r>
                      <a:r>
                        <a:rPr lang="ru-RU" sz="18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789,0</a:t>
                      </a:r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104,0%</a:t>
                      </a:r>
                      <a:endParaRPr lang="ru-RU" sz="1800" dirty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2 649,9     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104,0%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912">
                <a:tc>
                  <a:txBody>
                    <a:bodyPr/>
                    <a:lstStyle/>
                    <a:p>
                      <a:pPr algn="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 2024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9 140,6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104,0%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2 755,9    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104,0%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7" name="TextBox 86"/>
          <p:cNvSpPr txBox="1"/>
          <p:nvPr/>
        </p:nvSpPr>
        <p:spPr>
          <a:xfrm>
            <a:off x="7858125" y="1329211"/>
            <a:ext cx="128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Тыс. рублей</a:t>
            </a:r>
            <a:endParaRPr lang="ru-RU" sz="1200" b="1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90320" y="498964"/>
            <a:ext cx="9258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ПОСТУПЛЕНИЙ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(БЮДЖЕТ ОРЛОВСКОГО РАЙОНА)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b="1" spc="100" dirty="0" smtClean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D6BF794F-2937-4FBF-ADF1-2412B12AB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81076"/>
            <a:ext cx="8801100" cy="133350"/>
          </a:xfrm>
          <a:prstGeom prst="rect">
            <a:avLst/>
          </a:prstGeom>
        </p:spPr>
      </p:pic>
      <p:grpSp>
        <p:nvGrpSpPr>
          <p:cNvPr id="2" name="Группа 43"/>
          <p:cNvGrpSpPr/>
          <p:nvPr/>
        </p:nvGrpSpPr>
        <p:grpSpPr>
          <a:xfrm>
            <a:off x="3569781" y="3426690"/>
            <a:ext cx="334692" cy="1415189"/>
            <a:chOff x="3403533" y="5055116"/>
            <a:chExt cx="334692" cy="1415189"/>
          </a:xfrm>
        </p:grpSpPr>
        <p:grpSp>
          <p:nvGrpSpPr>
            <p:cNvPr id="3" name="Группа 37"/>
            <p:cNvGrpSpPr/>
            <p:nvPr/>
          </p:nvGrpSpPr>
          <p:grpSpPr>
            <a:xfrm>
              <a:off x="3403533" y="5055116"/>
              <a:ext cx="334692" cy="1029084"/>
              <a:chOff x="7106548" y="5343526"/>
              <a:chExt cx="334692" cy="1131065"/>
            </a:xfrm>
          </p:grpSpPr>
          <p:sp>
            <p:nvSpPr>
              <p:cNvPr id="35" name="Равнобедренный треугольник 34"/>
              <p:cNvSpPr/>
              <p:nvPr/>
            </p:nvSpPr>
            <p:spPr>
              <a:xfrm>
                <a:off x="7106548" y="5343526"/>
                <a:ext cx="322957" cy="278885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>
                <a:off x="7118283" y="5783161"/>
                <a:ext cx="322957" cy="278885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7" name="Равнобедренный треугольник 36"/>
              <p:cNvSpPr/>
              <p:nvPr/>
            </p:nvSpPr>
            <p:spPr>
              <a:xfrm>
                <a:off x="7110967" y="6195706"/>
                <a:ext cx="322957" cy="278885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40" name="Равнобедренный треугольник 39"/>
            <p:cNvSpPr/>
            <p:nvPr/>
          </p:nvSpPr>
          <p:spPr>
            <a:xfrm>
              <a:off x="3413058" y="6216565"/>
              <a:ext cx="322957" cy="253740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Группа 42"/>
          <p:cNvGrpSpPr/>
          <p:nvPr/>
        </p:nvGrpSpPr>
        <p:grpSpPr>
          <a:xfrm>
            <a:off x="7036699" y="3417370"/>
            <a:ext cx="330270" cy="1444898"/>
            <a:chOff x="7027752" y="5045507"/>
            <a:chExt cx="330270" cy="1444898"/>
          </a:xfrm>
        </p:grpSpPr>
        <p:sp>
          <p:nvSpPr>
            <p:cNvPr id="101" name="Равнобедренный треугольник 100"/>
            <p:cNvSpPr/>
            <p:nvPr/>
          </p:nvSpPr>
          <p:spPr>
            <a:xfrm>
              <a:off x="7028957" y="5045507"/>
              <a:ext cx="322955" cy="253739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Равнобедренный треугольник 40"/>
            <p:cNvSpPr/>
            <p:nvPr/>
          </p:nvSpPr>
          <p:spPr>
            <a:xfrm>
              <a:off x="7027752" y="5834329"/>
              <a:ext cx="322956" cy="253740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Равнобедренный треугольник 41"/>
            <p:cNvSpPr/>
            <p:nvPr/>
          </p:nvSpPr>
          <p:spPr>
            <a:xfrm>
              <a:off x="7035066" y="6236665"/>
              <a:ext cx="322956" cy="253740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11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7000892" y="3786190"/>
            <a:ext cx="322955" cy="285751"/>
          </a:xfrm>
          <a:prstGeom prst="triangle">
            <a:avLst/>
          </a:prstGeom>
          <a:solidFill>
            <a:srgbClr val="00CC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2676" cy="6858000"/>
          </a:xfrm>
          <a:prstGeom prst="rect">
            <a:avLst/>
          </a:prstGeom>
        </p:spPr>
      </p:pic>
      <p:graphicFrame>
        <p:nvGraphicFramePr>
          <p:cNvPr id="82" name="Таблица 81"/>
          <p:cNvGraphicFramePr>
            <a:graphicFrameLocks noGrp="1"/>
          </p:cNvGraphicFramePr>
          <p:nvPr/>
        </p:nvGraphicFramePr>
        <p:xfrm>
          <a:off x="286902" y="2164524"/>
          <a:ext cx="8486778" cy="29789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1588476"/>
                <a:gridCol w="3449151"/>
                <a:gridCol w="3449151"/>
              </a:tblGrid>
              <a:tr h="648078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АКЦИЗЫ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ТРАНСПОРТНЫЙ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</a:tr>
              <a:tr h="466182">
                <a:tc>
                  <a:txBody>
                    <a:bodyPr/>
                    <a:lstStyle/>
                    <a:p>
                      <a:pPr algn="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факт 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24 026,9</a:t>
                      </a:r>
                      <a:endParaRPr lang="ru-RU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27 048,7</a:t>
                      </a:r>
                      <a:endParaRPr lang="ru-RU" sz="1800" kern="1200" dirty="0" smtClean="0">
                        <a:solidFill>
                          <a:schemeClr val="l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6182">
                <a:tc>
                  <a:txBody>
                    <a:bodyPr/>
                    <a:lstStyle/>
                    <a:p>
                      <a:pPr marL="0" marR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оценка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2021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27 819,9   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115,8%</a:t>
                      </a:r>
                      <a:endParaRPr lang="ru-RU" sz="1800" kern="1200" dirty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26 300,0   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97,2%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6182">
                <a:tc>
                  <a:txBody>
                    <a:bodyPr/>
                    <a:lstStyle/>
                    <a:p>
                      <a:pPr marL="0" marR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 2022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29 194,5              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104,9%</a:t>
                      </a:r>
                      <a:endParaRPr lang="ru-RU" sz="1800" dirty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27 783,4 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105,6%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6182">
                <a:tc>
                  <a:txBody>
                    <a:bodyPr/>
                    <a:lstStyle/>
                    <a:p>
                      <a:pPr algn="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 2023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29 638,1              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101,5%</a:t>
                      </a:r>
                      <a:endParaRPr lang="ru-RU" sz="1800" dirty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28 759,2  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103,5%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6182">
                <a:tc>
                  <a:txBody>
                    <a:bodyPr/>
                    <a:lstStyle/>
                    <a:p>
                      <a:pPr algn="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проект 2024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29 852,7</a:t>
                      </a:r>
                      <a:r>
                        <a:rPr lang="ru-RU" sz="18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100,7%</a:t>
                      </a:r>
                      <a:endParaRPr lang="ru-RU" sz="1800" dirty="0">
                        <a:solidFill>
                          <a:srgbClr val="008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ru-RU" sz="1800" kern="1200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29 874,1             </a:t>
                      </a:r>
                      <a:r>
                        <a:rPr lang="ru-RU" sz="1800" kern="1200" dirty="0" smtClean="0">
                          <a:solidFill>
                            <a:srgbClr val="008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103,9%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7" name="TextBox 86"/>
          <p:cNvSpPr txBox="1"/>
          <p:nvPr/>
        </p:nvSpPr>
        <p:spPr>
          <a:xfrm>
            <a:off x="7858125" y="1329211"/>
            <a:ext cx="128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Тыс. рублей</a:t>
            </a:r>
            <a:endParaRPr lang="ru-RU" sz="1200" b="1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90320" y="556114"/>
            <a:ext cx="9258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ПОСТУПЛЕНИЙ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(БЮДЖЕТ ОРЛОВСКОГО РАЙОНА)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b="1" spc="100" dirty="0" smtClean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D6BF794F-2937-4FBF-ADF1-2412B12AB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1"/>
            <a:ext cx="8801100" cy="133350"/>
          </a:xfrm>
          <a:prstGeom prst="rect">
            <a:avLst/>
          </a:prstGeom>
        </p:spPr>
      </p:pic>
      <p:grpSp>
        <p:nvGrpSpPr>
          <p:cNvPr id="2" name="Группа 46"/>
          <p:cNvGrpSpPr/>
          <p:nvPr/>
        </p:nvGrpSpPr>
        <p:grpSpPr>
          <a:xfrm>
            <a:off x="3643306" y="2857496"/>
            <a:ext cx="338080" cy="2214578"/>
            <a:chOff x="3489323" y="4695121"/>
            <a:chExt cx="338080" cy="1919494"/>
          </a:xfrm>
        </p:grpSpPr>
        <p:grpSp>
          <p:nvGrpSpPr>
            <p:cNvPr id="3" name="Группа 37"/>
            <p:cNvGrpSpPr/>
            <p:nvPr/>
          </p:nvGrpSpPr>
          <p:grpSpPr>
            <a:xfrm>
              <a:off x="3489323" y="4695121"/>
              <a:ext cx="322957" cy="684370"/>
              <a:chOff x="7125598" y="5804901"/>
              <a:chExt cx="322957" cy="686952"/>
            </a:xfrm>
          </p:grpSpPr>
          <p:sp>
            <p:nvSpPr>
              <p:cNvPr id="36" name="Равнобедренный треугольник 35"/>
              <p:cNvSpPr/>
              <p:nvPr/>
            </p:nvSpPr>
            <p:spPr>
              <a:xfrm>
                <a:off x="7125598" y="5804901"/>
                <a:ext cx="322957" cy="278885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Равнобедренный треугольник 36"/>
              <p:cNvSpPr/>
              <p:nvPr/>
            </p:nvSpPr>
            <p:spPr>
              <a:xfrm>
                <a:off x="7125598" y="6212969"/>
                <a:ext cx="322957" cy="278884"/>
              </a:xfrm>
              <a:prstGeom prst="triangle">
                <a:avLst/>
              </a:prstGeom>
              <a:solidFill>
                <a:srgbClr val="00CC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4" name="Равнобедренный треугольник 43"/>
            <p:cNvSpPr/>
            <p:nvPr/>
          </p:nvSpPr>
          <p:spPr>
            <a:xfrm>
              <a:off x="3491598" y="5513364"/>
              <a:ext cx="322957" cy="277836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Равнобедренный треугольник 44"/>
            <p:cNvSpPr/>
            <p:nvPr/>
          </p:nvSpPr>
          <p:spPr>
            <a:xfrm>
              <a:off x="3493873" y="5931895"/>
              <a:ext cx="322957" cy="277836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Равнобедренный треугольник 45"/>
            <p:cNvSpPr/>
            <p:nvPr/>
          </p:nvSpPr>
          <p:spPr>
            <a:xfrm>
              <a:off x="3504446" y="6336779"/>
              <a:ext cx="322957" cy="277836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" name="Группа 47"/>
          <p:cNvGrpSpPr/>
          <p:nvPr/>
        </p:nvGrpSpPr>
        <p:grpSpPr>
          <a:xfrm>
            <a:off x="7098635" y="2857497"/>
            <a:ext cx="338080" cy="2216981"/>
            <a:chOff x="3489323" y="4695122"/>
            <a:chExt cx="338080" cy="1919493"/>
          </a:xfrm>
        </p:grpSpPr>
        <p:sp>
          <p:nvSpPr>
            <p:cNvPr id="53" name="Равнобедренный треугольник 52"/>
            <p:cNvSpPr/>
            <p:nvPr/>
          </p:nvSpPr>
          <p:spPr>
            <a:xfrm>
              <a:off x="3489323" y="4695122"/>
              <a:ext cx="322957" cy="277836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Равнобедренный треугольник 49"/>
            <p:cNvSpPr/>
            <p:nvPr/>
          </p:nvSpPr>
          <p:spPr>
            <a:xfrm>
              <a:off x="3491598" y="5513364"/>
              <a:ext cx="322957" cy="277836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Равнобедренный треугольник 50"/>
            <p:cNvSpPr/>
            <p:nvPr/>
          </p:nvSpPr>
          <p:spPr>
            <a:xfrm>
              <a:off x="3493873" y="5931895"/>
              <a:ext cx="322957" cy="277836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Равнобедренный треугольник 51"/>
            <p:cNvSpPr/>
            <p:nvPr/>
          </p:nvSpPr>
          <p:spPr>
            <a:xfrm>
              <a:off x="3504446" y="6336779"/>
              <a:ext cx="322957" cy="277836"/>
            </a:xfrm>
            <a:prstGeom prst="triangle">
              <a:avLst/>
            </a:prstGeom>
            <a:solidFill>
              <a:srgbClr val="00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12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10800000">
            <a:off x="7143768" y="3357562"/>
            <a:ext cx="322958" cy="269666"/>
          </a:xfrm>
          <a:prstGeom prst="triangle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Divchur\Downloads\mus_ref_6 (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3375" y="732724"/>
            <a:ext cx="5848351" cy="6058601"/>
          </a:xfrm>
          <a:prstGeom prst="rect">
            <a:avLst/>
          </a:prstGeom>
          <a:noFill/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0791" y="5981700"/>
            <a:ext cx="8641284" cy="790575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36613"/>
            <a:ext cx="8622337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90000"/>
              </a:lnSpc>
              <a:defRPr/>
            </a:pPr>
            <a:r>
              <a:rPr lang="ru-RU" sz="19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 </a:t>
            </a:r>
          </a:p>
          <a:p>
            <a:pPr algn="ctr" defTabSz="457189">
              <a:lnSpc>
                <a:spcPct val="90000"/>
              </a:lnSpc>
              <a:defRPr/>
            </a:pPr>
            <a:r>
              <a:rPr lang="ru-RU" sz="19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ОБЛАСТНОГО БЮДЖЕТА</a:t>
            </a:r>
            <a:endParaRPr lang="ru-RU" sz="19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0011" y="4007855"/>
            <a:ext cx="5337682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269420" y="2273064"/>
            <a:ext cx="2015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Межбюджетные трансферты ВСЕГО*)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233266" y="4458836"/>
            <a:ext cx="1866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Целевые трансферты из областного бюджета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0962" y="3898673"/>
            <a:ext cx="5010450" cy="10577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9747" y="3895479"/>
            <a:ext cx="5108084" cy="10783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6281" y="3901684"/>
            <a:ext cx="5132483" cy="108346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405277" y="1564677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</a:p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(первоначальный)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06484" y="1578692"/>
            <a:ext cx="1466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 </a:t>
            </a:r>
          </a:p>
          <a:p>
            <a:pPr algn="ctr"/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23705" y="1573117"/>
            <a:ext cx="1576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191F29B7-964F-4D95-9941-C9A9B2843207}"/>
              </a:ext>
            </a:extLst>
          </p:cNvPr>
          <p:cNvSpPr/>
          <p:nvPr/>
        </p:nvSpPr>
        <p:spPr>
          <a:xfrm>
            <a:off x="7536882" y="1564325"/>
            <a:ext cx="1765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90900" y="2534137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1105,1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0" y="4740770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958,3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1211,0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1064,2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298163" y="2515087"/>
            <a:ext cx="1231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1158,0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298163" y="4731245"/>
            <a:ext cx="1240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1063,7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5C362C0F-6768-4A21-9B5E-66B9F6867E12}"/>
              </a:ext>
            </a:extLst>
          </p:cNvPr>
          <p:cNvSpPr/>
          <p:nvPr/>
        </p:nvSpPr>
        <p:spPr>
          <a:xfrm>
            <a:off x="7776261" y="2517307"/>
            <a:ext cx="114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1256,1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790475" y="4733464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1182,5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146,8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67274" y="3604088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146,8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35486" y="3602372"/>
            <a:ext cx="111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94,3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801880" y="3604591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73,6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270589" y="3646811"/>
            <a:ext cx="1880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ДОТАЦИИ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1360" y="3230070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5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13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ятиугольник 64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 rot="5400000">
            <a:off x="25512" y="2321037"/>
            <a:ext cx="2101626" cy="1238250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lum bright="9000" contrast="29000"/>
          </a:blip>
          <a:srcRect/>
          <a:stretch>
            <a:fillRect/>
          </a:stretch>
        </p:blipFill>
        <p:spPr bwMode="auto">
          <a:xfrm>
            <a:off x="281288" y="5239648"/>
            <a:ext cx="44100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 rot="5400000">
            <a:off x="1774546" y="1828828"/>
            <a:ext cx="2787905" cy="2203151"/>
          </a:xfrm>
          <a:prstGeom prst="roundRect">
            <a:avLst/>
          </a:prstGeom>
          <a:noFill/>
          <a:ln w="57150">
            <a:solidFill>
              <a:srgbClr val="2860A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84903" y="491531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расходов по муниципальным программам Орловского района в 2022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2713725" y="1342603"/>
            <a:ext cx="156210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26,2 млн. рублей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 rot="5400000">
            <a:off x="3088835" y="2679624"/>
            <a:ext cx="4769463" cy="24831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DE31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5294101" y="1324450"/>
            <a:ext cx="145732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155,3 </a:t>
            </a:r>
            <a:r>
              <a:rPr lang="ru-RU" sz="1300" b="1" dirty="0" err="1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 rot="5400000">
            <a:off x="5313098" y="2866073"/>
            <a:ext cx="5016759" cy="23021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81026" y="1320854"/>
            <a:ext cx="12573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1271,1 </a:t>
            </a:r>
            <a:r>
              <a:rPr lang="ru-RU" sz="1300" b="1" dirty="0" err="1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2286000" y="1883945"/>
            <a:ext cx="19240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муниципальными финансами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168625" y="1968165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167726" y="2692065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168625" y="3298069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41224" y="1785390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31699" y="2144106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31699" y="2842126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31699" y="3778632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40325" y="3485154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31699" y="4357320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23073" y="4056115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32597" y="504168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2324100" y="2607845"/>
            <a:ext cx="1876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сельского хозяйства 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2322303" y="3204325"/>
            <a:ext cx="2000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Экономическое развитие и инновационная экономика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56802" y="1667563"/>
            <a:ext cx="19621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транспортной системы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38649" y="2050361"/>
            <a:ext cx="227647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качественными жилищно-коммунальными услугами населения 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48174" y="2750179"/>
            <a:ext cx="2418451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</a:p>
          <a:p>
            <a:pPr lvl="0">
              <a:lnSpc>
                <a:spcPct val="90000"/>
              </a:lnSpc>
            </a:pP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современной городской среды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75850" y="3410459"/>
            <a:ext cx="21812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Защита населения от ЧС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67224" y="3694412"/>
            <a:ext cx="2399402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Охрана окружающей среды 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39548" y="3990046"/>
            <a:ext cx="22764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Информационное общество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57699" y="4263575"/>
            <a:ext cx="229552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общественного порядка и профилактика правонарушений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39547" y="4966988"/>
            <a:ext cx="22764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Муниципальная политика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32597" y="5334262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39547" y="5240517"/>
            <a:ext cx="22764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Энергоэффективность и развитие промышленности и энергетики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89149" y="183481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92324" y="2130088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92324" y="256506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95499" y="301998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92324" y="5362238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05625" y="1769643"/>
            <a:ext cx="19621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образования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05624" y="2045868"/>
            <a:ext cx="22383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Социальная поддержка граждан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15150" y="2474493"/>
            <a:ext cx="22288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</a:t>
            </a:r>
            <a:b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здравоохранения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15151" y="2931693"/>
            <a:ext cx="22288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физической культуры и спорта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15150" y="3369843"/>
            <a:ext cx="22288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культуры и туризма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15150" y="3817518"/>
            <a:ext cx="22288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Территориальное планирование и обеспечение доступным </a:t>
            </a:r>
            <a:b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комфортным жильем населения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05625" y="4786322"/>
            <a:ext cx="22383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Поддержка казачьих обществ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82799" y="5774510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05625" y="5214950"/>
            <a:ext cx="22383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Молодежная политика и социальная активность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6905625" y="5715016"/>
            <a:ext cx="22383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Доступная среда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95499" y="3448612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150" y="4361761"/>
            <a:ext cx="19621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1746706" y="4986544"/>
            <a:ext cx="1514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Экономические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 rot="673311">
            <a:off x="2212108" y="5852021"/>
            <a:ext cx="1734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Инфраструктурные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1321100" y="6390315"/>
            <a:ext cx="1183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Социальные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2040869" y="4698097"/>
            <a:ext cx="900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1,8%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 rot="751862">
            <a:off x="2733333" y="5636570"/>
            <a:ext cx="936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10,7%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1425875" y="6159018"/>
            <a:ext cx="989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87,5%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884372"/>
            <a:ext cx="1628774" cy="151714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514211" y="2045047"/>
            <a:ext cx="11621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1452,6 </a:t>
            </a:r>
            <a:r>
              <a:rPr lang="ru-RU" sz="1200" b="1" spc="133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200" b="1" spc="1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</a:p>
          <a:p>
            <a:pPr algn="ctr"/>
            <a:endParaRPr lang="ru-RU" sz="1000" b="1" spc="133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98,5%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ru-RU" sz="1200" b="1" spc="13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всех расходов</a:t>
            </a:r>
            <a:r>
              <a:rPr lang="ru-RU" sz="1400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98674" y="3901738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795499" y="485741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364228" y="5857598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58E2E1F5-D81A-4035-9B90-C1AFC8122529}"/>
              </a:ext>
            </a:extLst>
          </p:cNvPr>
          <p:cNvSpPr/>
          <p:nvPr/>
        </p:nvSpPr>
        <p:spPr>
          <a:xfrm>
            <a:off x="4453925" y="5774996"/>
            <a:ext cx="2276475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100" spc="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Комплексное развитие сельских территорий</a:t>
            </a:r>
            <a:endParaRPr lang="ru-RU" sz="1100" spc="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14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Овал 87"/>
          <p:cNvSpPr/>
          <p:nvPr/>
        </p:nvSpPr>
        <p:spPr>
          <a:xfrm>
            <a:off x="5543549" y="3690681"/>
            <a:ext cx="2295613" cy="231959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="" xmlns:a16="http://schemas.microsoft.com/office/drawing/2014/main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7788368"/>
              </p:ext>
            </p:extLst>
          </p:nvPr>
        </p:nvGraphicFramePr>
        <p:xfrm>
          <a:off x="5543550" y="3774219"/>
          <a:ext cx="2333625" cy="2169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79"/>
            <a:ext cx="112676" cy="6858000"/>
          </a:xfrm>
          <a:prstGeom prst="rect">
            <a:avLst/>
          </a:prstGeom>
        </p:spPr>
      </p:pic>
      <p:sp>
        <p:nvSpPr>
          <p:cNvPr id="20" name="Прямоугольник: скругленные углы 44">
            <a:extLst>
              <a:ext uri="{FF2B5EF4-FFF2-40B4-BE49-F238E27FC236}">
                <a16:creationId xmlns:a16="http://schemas.microsoft.com/office/drawing/2014/main" xmlns="" id="{9374C60B-73EA-4C10-8752-4880010A7226}"/>
              </a:ext>
            </a:extLst>
          </p:cNvPr>
          <p:cNvSpPr/>
          <p:nvPr/>
        </p:nvSpPr>
        <p:spPr>
          <a:xfrm>
            <a:off x="619704" y="1160500"/>
            <a:ext cx="4828125" cy="5126020"/>
          </a:xfrm>
          <a:prstGeom prst="roundRect">
            <a:avLst/>
          </a:prstGeom>
          <a:noFill/>
          <a:ln w="19050">
            <a:solidFill>
              <a:srgbClr val="006B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548139" y="106793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12064" y="356200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</a:t>
            </a:r>
            <a:b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2022-2024 годы 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890116" y="1145230"/>
            <a:ext cx="2776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Человеческий капитал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888D8AA-55E7-4022-9E34-24CF27079C78}"/>
              </a:ext>
            </a:extLst>
          </p:cNvPr>
          <p:cNvSpPr/>
          <p:nvPr/>
        </p:nvSpPr>
        <p:spPr>
          <a:xfrm>
            <a:off x="1366984" y="1358718"/>
            <a:ext cx="123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1888D8AA-55E7-4022-9E34-24CF27079C78}"/>
              </a:ext>
            </a:extLst>
          </p:cNvPr>
          <p:cNvSpPr/>
          <p:nvPr/>
        </p:nvSpPr>
        <p:spPr>
          <a:xfrm>
            <a:off x="1339823" y="2031692"/>
            <a:ext cx="16995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Здравоохранение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888D8AA-55E7-4022-9E34-24CF27079C78}"/>
              </a:ext>
            </a:extLst>
          </p:cNvPr>
          <p:cNvSpPr/>
          <p:nvPr/>
        </p:nvSpPr>
        <p:spPr>
          <a:xfrm>
            <a:off x="3666945" y="1309948"/>
            <a:ext cx="1905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Жилье и городская среда</a:t>
            </a:r>
            <a:endParaRPr lang="ru-RU" sz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1381815" y="1606377"/>
            <a:ext cx="1565183" cy="250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1336328" y="1588603"/>
            <a:ext cx="191452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303222,7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1434251" y="2253135"/>
            <a:ext cx="1612808" cy="250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745772" y="1785926"/>
            <a:ext cx="1498507" cy="214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1378941" y="2240575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91090,0 тыс.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0043" y="1714488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42075,0 тыс.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542" y="1394753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354" y="2060088"/>
            <a:ext cx="4381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1285860"/>
            <a:ext cx="523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5823098" y="4160758"/>
            <a:ext cx="177324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436,4</a:t>
            </a:r>
          </a:p>
          <a:p>
            <a:pPr algn="ctr"/>
            <a:r>
              <a:rPr lang="ru-RU" sz="1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из них 2022 год</a:t>
            </a:r>
          </a:p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182,4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768155" y="3298697"/>
            <a:ext cx="137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36,1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 них 2022-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16,1</a:t>
            </a:r>
          </a:p>
        </p:txBody>
      </p:sp>
      <p:sp>
        <p:nvSpPr>
          <p:cNvPr id="83" name="Пятиугольник 82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5742595" y="3018716"/>
            <a:ext cx="1747774" cy="559798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5774113" y="3132877"/>
            <a:ext cx="1724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4286" y="3268375"/>
            <a:ext cx="938278" cy="87397"/>
          </a:xfrm>
          <a:prstGeom prst="rect">
            <a:avLst/>
          </a:prstGeom>
        </p:spPr>
      </p:pic>
      <p:pic>
        <p:nvPicPr>
          <p:cNvPr id="8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179" y="1155522"/>
            <a:ext cx="148180" cy="148180"/>
          </a:xfrm>
          <a:prstGeom prst="rect">
            <a:avLst/>
          </a:prstGeom>
          <a:noFill/>
        </p:spPr>
      </p:pic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86446" y="642918"/>
            <a:ext cx="3710091" cy="2770866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7768155" y="4410764"/>
            <a:ext cx="137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 них 2022-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13,3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768155" y="5515287"/>
            <a:ext cx="137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,3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 них 2022-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1,4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1077362" y="1840591"/>
            <a:ext cx="23991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г.−97057,2 тыс. руб.</a:t>
            </a:r>
            <a:endParaRPr lang="ru-RU" sz="1050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1186005" y="2472825"/>
            <a:ext cx="22519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г.−73303,9 </a:t>
            </a:r>
            <a:r>
              <a:rPr lang="ru-RU" sz="1050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422211" y="2000240"/>
            <a:ext cx="22610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г.−12074,6 </a:t>
            </a:r>
            <a:r>
              <a:rPr lang="ru-RU" sz="1050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15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714348" y="3152984"/>
            <a:ext cx="427834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Указы Президента России</a:t>
            </a:r>
          </a:p>
          <a:p>
            <a:pPr lvl="0">
              <a:buFont typeface="Wingdings" pitchFamily="2" charset="2"/>
              <a:buChar char="Ø"/>
            </a:pPr>
            <a:r>
              <a:rPr lang="ru-RU" sz="11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pPr lvl="0"/>
            <a:r>
              <a:rPr lang="ru-RU" sz="11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и стратегических задачах развития Российской Федерации на период до 2024 года»;</a:t>
            </a:r>
          </a:p>
          <a:p>
            <a:pPr lvl="0">
              <a:buFont typeface="Wingdings" pitchFamily="2" charset="2"/>
              <a:buChar char="Ø"/>
            </a:pPr>
            <a:r>
              <a:rPr lang="ru-RU" sz="11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21.07.2020 № 474</a:t>
            </a:r>
          </a:p>
          <a:p>
            <a:pPr lvl="0"/>
            <a:r>
              <a:rPr lang="ru-RU" sz="11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развития Российской Федерации на период до 2030 года»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061741837"/>
              </p:ext>
            </p:extLst>
          </p:nvPr>
        </p:nvGraphicFramePr>
        <p:xfrm>
          <a:off x="611560" y="134076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7016" y="57148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Субвенции из областного бюджета на выполнение переданных органам местного самоуправления государственных полномочий в 202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году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l" rotWithShape="0">
                  <a:prstClr val="black">
                    <a:lumMod val="95000"/>
                    <a:lumOff val="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348880"/>
            <a:ext cx="23762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Всего субвенций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908,4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4E876-F1D1-4C8B-BD1F-9C7219D2B9C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9427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user\Pictures\i-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357562"/>
            <a:ext cx="2447908" cy="2428892"/>
          </a:xfrm>
          <a:prstGeom prst="rect">
            <a:avLst/>
          </a:prstGeom>
          <a:noFill/>
        </p:spPr>
      </p:pic>
      <p:graphicFrame>
        <p:nvGraphicFramePr>
          <p:cNvPr id="16" name="Диаграмма 15"/>
          <p:cNvGraphicFramePr/>
          <p:nvPr/>
        </p:nvGraphicFramePr>
        <p:xfrm>
          <a:off x="0" y="1285860"/>
          <a:ext cx="7715240" cy="535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44" y="500042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Субсидии из областного бюджета местным бюджетам на софинансирование расходных обязательств муниципальных образований в 202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660917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Общий объем субсидий</a:t>
            </a:r>
          </a:p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127 739,8 тыс. рублей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40152" y="1316765"/>
            <a:ext cx="288032" cy="3384376"/>
          </a:xfrm>
          <a:prstGeom prst="rightBrace">
            <a:avLst/>
          </a:prstGeom>
          <a:ln w="38100">
            <a:solidFill>
              <a:srgbClr val="FF0000"/>
            </a:solidFill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4" name="Рисунок 23" descr="ВОдопрово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316767"/>
            <a:ext cx="2520280" cy="1387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399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37442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714620"/>
            <a:ext cx="7488832" cy="570364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714620"/>
            <a:ext cx="6624736" cy="5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 на 4,0 процента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395536" y="3286124"/>
            <a:ext cx="8316416" cy="1928826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 году до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13 617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28596" y="1428737"/>
            <a:ext cx="6951716" cy="13038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Базовые исходные данные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годы – утвержденные ассигнования в Решении Собрания депутатов Орловского района от 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.12.20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№2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 бюджете Орловского района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и на плановый период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годов»,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– бюджетные ассигнования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года, установленные этим решением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286388"/>
            <a:ext cx="7776864" cy="1382972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43834" y="5286388"/>
            <a:ext cx="1428166" cy="1285884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143768" y="3714752"/>
            <a:ext cx="1388232" cy="121444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9500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14282" y="1285860"/>
            <a:ext cx="8643998" cy="5072058"/>
          </a:xfrm>
          <a:prstGeom prst="rect">
            <a:avLst/>
          </a:prstGeom>
          <a:noFill/>
        </p:spPr>
      </p:pic>
      <p:pic>
        <p:nvPicPr>
          <p:cNvPr id="14338" name="Picture 2" descr="http://www.islam.ru/sites/default/files/tass_2619540-pic700-700x467-4939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1"/>
            <a:ext cx="2357454" cy="16430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642918"/>
            <a:ext cx="6186502" cy="128588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Динамика расходов бюджета Орловского района по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Управлению культуры и спорта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4414" y="2000240"/>
          <a:ext cx="7643866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416\1619094738_nmtrr9gh3olapvxsthco9qbjr2xra0lc.jpg"/>
          <p:cNvPicPr>
            <a:picLocks noChangeAspect="1" noChangeArrowheads="1"/>
          </p:cNvPicPr>
          <p:nvPr/>
        </p:nvPicPr>
        <p:blipFill>
          <a:blip r:embed="rId3" cstate="print"/>
          <a:srcRect b="5838"/>
          <a:stretch>
            <a:fillRect/>
          </a:stretch>
        </p:blipFill>
        <p:spPr bwMode="auto">
          <a:xfrm>
            <a:off x="0" y="1564408"/>
            <a:ext cx="9144000" cy="5312642"/>
          </a:xfrm>
          <a:prstGeom prst="rect">
            <a:avLst/>
          </a:prstGeom>
          <a:noFill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 rot="20746661">
            <a:off x="4442390" y="959580"/>
            <a:ext cx="4054718" cy="6498918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82249" y="1759610"/>
            <a:ext cx="4709679" cy="6924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Положения Послания Президента </a:t>
            </a:r>
          </a:p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Федеральному Собранию,</a:t>
            </a:r>
          </a:p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определяющие бюджетную политику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2890" y="2683000"/>
            <a:ext cx="3488455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Областной закон №635-ЗС от 16.12.2021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«Об областном бюджете 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 202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год и на плановый период 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и 202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годов»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24277" y="4837792"/>
            <a:ext cx="3248005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Муниципальные программы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Орловского района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6290" y="3664133"/>
            <a:ext cx="3533340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Прогноз социально-экономического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развития Орловского района на 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202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годы 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(Распоряжение Администрации </a:t>
            </a: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Орловского района от 01.09.202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№ 283</a:t>
            </a:r>
            <a:r>
              <a:rPr lang="ru-RU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037" y="1715175"/>
            <a:ext cx="841375" cy="841375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179513" y="620688"/>
            <a:ext cx="8964488" cy="94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291103" y="197616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900" b="1" dirty="0">
              <a:solidFill>
                <a:srgbClr val="2860A8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87188" y="548678"/>
            <a:ext cx="8765744" cy="1152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 ФОРМИРОВАНИЯ</a:t>
            </a:r>
            <a:r>
              <a:rPr lang="en-US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</a:t>
            </a:r>
            <a:r>
              <a:rPr lang="en-US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 НА 202</a:t>
            </a:r>
            <a:r>
              <a:rPr lang="en-US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 И НА ПЛАНОВЫЙ ПЕРИОД 202</a:t>
            </a:r>
            <a:r>
              <a:rPr lang="en-US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202</a:t>
            </a:r>
            <a:r>
              <a:rPr lang="en-US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ГОДОВ</a:t>
            </a: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2328" y="5763521"/>
            <a:ext cx="4062331" cy="93871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Основные направления бюджетной и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налоговой политики Орловского района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на 202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год и плановый период 2023 и 2024 годов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(Постановление Администрации Орловского района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от 21.10.202</a:t>
            </a: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№ 770)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4" descr="I:\Веремейчук\СЛАЙДЫ бюджет 21-23\Финансы ПНГ\Белые\Послание бел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3898" y="1600201"/>
            <a:ext cx="990600" cy="990600"/>
          </a:xfrm>
          <a:prstGeom prst="rect">
            <a:avLst/>
          </a:prstGeom>
          <a:noFill/>
        </p:spPr>
      </p:pic>
      <p:pic>
        <p:nvPicPr>
          <p:cNvPr id="2051" name="Picture 3" descr="D:\Users\Veremeychuk\Pictures\Материалы к презентации (бюджета 21-23)\Рисунок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6675" y="2693800"/>
            <a:ext cx="835025" cy="835025"/>
          </a:xfrm>
          <a:prstGeom prst="rect">
            <a:avLst/>
          </a:prstGeom>
          <a:noFill/>
        </p:spPr>
      </p:pic>
      <p:pic>
        <p:nvPicPr>
          <p:cNvPr id="1027" name="Picture 3" descr="I:\Веремейчук\СЛАЙДЫ бюджет 21-23\Финансы ПНГ\Закон бел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52676" y="2480817"/>
            <a:ext cx="1224284" cy="1224284"/>
          </a:xfrm>
          <a:prstGeom prst="rect">
            <a:avLst/>
          </a:prstGeom>
          <a:noFill/>
        </p:spPr>
      </p:pic>
      <p:pic>
        <p:nvPicPr>
          <p:cNvPr id="2052" name="Picture 4" descr="D:\Users\Veremeychuk\Pictures\Материалы к презентации (бюджета 21-23)\Рисунок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60738" y="3688588"/>
            <a:ext cx="841375" cy="841375"/>
          </a:xfrm>
          <a:prstGeom prst="rect">
            <a:avLst/>
          </a:prstGeom>
          <a:noFill/>
        </p:spPr>
      </p:pic>
      <p:pic>
        <p:nvPicPr>
          <p:cNvPr id="1030" name="Picture 6" descr="I:\Веремейчук\СЛАЙДЫ бюджет 21-23\Финансы ПНГ\Белые\Прогноз СЭР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17519" y="3286124"/>
            <a:ext cx="1363649" cy="1363649"/>
          </a:xfrm>
          <a:prstGeom prst="rect">
            <a:avLst/>
          </a:prstGeom>
          <a:noFill/>
        </p:spPr>
      </p:pic>
      <p:pic>
        <p:nvPicPr>
          <p:cNvPr id="2053" name="Picture 5" descr="D:\Users\Veremeychuk\Pictures\Материалы к презентации (бюджета 21-23)\Рисунок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7663" y="4760600"/>
            <a:ext cx="835025" cy="835025"/>
          </a:xfrm>
          <a:prstGeom prst="rect">
            <a:avLst/>
          </a:prstGeom>
          <a:noFill/>
        </p:spPr>
      </p:pic>
      <p:pic>
        <p:nvPicPr>
          <p:cNvPr id="1029" name="Picture 5" descr="I:\Веремейчук\СЛАЙДЫ бюджет 21-23\Финансы ПНГ\Белые\госпрограммы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87838" y="4601924"/>
            <a:ext cx="1133858" cy="1133858"/>
          </a:xfrm>
          <a:prstGeom prst="rect">
            <a:avLst/>
          </a:prstGeom>
          <a:noFill/>
        </p:spPr>
      </p:pic>
      <p:pic>
        <p:nvPicPr>
          <p:cNvPr id="2054" name="Picture 6" descr="D:\Users\Veremeychuk\Pictures\Материалы к презентации (бюджета 21-23)\Рисунок7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71865" y="5736275"/>
            <a:ext cx="854075" cy="854075"/>
          </a:xfrm>
          <a:prstGeom prst="rect">
            <a:avLst/>
          </a:prstGeom>
          <a:noFill/>
        </p:spPr>
      </p:pic>
      <p:pic>
        <p:nvPicPr>
          <p:cNvPr id="1031" name="Picture 7" descr="I:\Веремейчук\СЛАЙДЫ бюджет 21-23\Финансы ПНГ\Белые\+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70983" y="5711438"/>
            <a:ext cx="872807" cy="872807"/>
          </a:xfrm>
          <a:prstGeom prst="rect">
            <a:avLst/>
          </a:prstGeom>
          <a:noFill/>
        </p:spPr>
      </p:pic>
      <p:sp>
        <p:nvSpPr>
          <p:cNvPr id="3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2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74638"/>
            <a:ext cx="5178431" cy="151128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Расходы на дополнительное образование 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28596" y="2500306"/>
          <a:ext cx="826297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361179" cy="232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74638"/>
            <a:ext cx="5535621" cy="101122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Расходы по разделу «Физическая культура и спорт»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857364"/>
          <a:ext cx="8572560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ukis.rnd.muzkult.ru/img/upload/1419/image_image_4577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3071834" cy="1727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0"/>
            <a:ext cx="6321439" cy="2143116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Дополнительные средства из бюджета Орловского района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 202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2" name="AutoShape 2" descr="Картинки по запросу Культура Орловский РД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m0-tub-ru.yandex.net/i?id=eff37b27d83105933bd19e7121eb676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071670" cy="1714512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357158" y="1857340"/>
          <a:ext cx="642942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Овал 11"/>
          <p:cNvSpPr/>
          <p:nvPr/>
        </p:nvSpPr>
        <p:spPr>
          <a:xfrm>
            <a:off x="6786578" y="3143248"/>
            <a:ext cx="2357422" cy="2286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33056.5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rgasoklib.sokik.ru/files/kargasoklib/struktura/otdel_komlekt/otdel_komlekt_2.jpg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>
            <a:off x="63500" y="1052736"/>
            <a:ext cx="8937656" cy="5448097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836712"/>
            <a:ext cx="8072494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муниципальных библиотек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286116" y="2000240"/>
          <a:ext cx="550072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трелка вправо 14"/>
          <p:cNvSpPr/>
          <p:nvPr/>
        </p:nvSpPr>
        <p:spPr>
          <a:xfrm>
            <a:off x="1142976" y="2500306"/>
            <a:ext cx="2214578" cy="2286016"/>
          </a:xfrm>
          <a:prstGeom prst="rightArrow">
            <a:avLst>
              <a:gd name="adj1" fmla="val 50000"/>
              <a:gd name="adj2" fmla="val 471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500042"/>
            <a:ext cx="5643602" cy="17145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Расходы бюджета Орловского района на 20</a:t>
            </a:r>
            <a:r>
              <a:rPr lang="en-US" sz="2800" b="1" dirty="0" smtClean="0">
                <a:solidFill>
                  <a:schemeClr val="tx2"/>
                </a:solidFill>
              </a:rPr>
              <a:t>22-2024</a:t>
            </a:r>
            <a:r>
              <a:rPr lang="ru-RU" sz="2800" b="1" dirty="0" smtClean="0">
                <a:solidFill>
                  <a:schemeClr val="tx2"/>
                </a:solidFill>
              </a:rPr>
              <a:t> годы по Управлению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1928802"/>
          <a:ext cx="835824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Pictures\публичный декабрь 2018\iKLFOSF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311053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500042"/>
          <a:ext cx="8643998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45\DSC_0715-2048x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81100"/>
            <a:ext cx="8358246" cy="5319734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642910" y="1928802"/>
            <a:ext cx="3143272" cy="164307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бюджет-5556,0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57554" y="5000636"/>
            <a:ext cx="2857520" cy="13573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268,4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571480"/>
            <a:ext cx="7901014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14942" y="3214686"/>
            <a:ext cx="3500462" cy="15001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ОСОШ №2</a:t>
            </a:r>
          </a:p>
          <a:p>
            <a:pPr algn="ctr"/>
            <a:r>
              <a:rPr lang="ru-RU" dirty="0" smtClean="0"/>
              <a:t>Красноармейская СОШ</a:t>
            </a:r>
            <a:endParaRPr lang="en-US" dirty="0" smtClean="0"/>
          </a:p>
          <a:p>
            <a:pPr algn="ctr"/>
            <a:r>
              <a:rPr lang="ru-RU" dirty="0" err="1" smtClean="0"/>
              <a:t>Каменно-Балковская</a:t>
            </a:r>
            <a:r>
              <a:rPr lang="ru-RU" dirty="0" smtClean="0"/>
              <a:t> СОШ</a:t>
            </a:r>
          </a:p>
          <a:p>
            <a:pPr algn="ctr"/>
            <a:r>
              <a:rPr lang="ru-RU" dirty="0" err="1" smtClean="0"/>
              <a:t>Быстрянская</a:t>
            </a:r>
            <a:r>
              <a:rPr lang="ru-RU" dirty="0" smtClean="0"/>
              <a:t> СОШ</a:t>
            </a:r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 rot="1464308">
            <a:off x="3764996" y="3158325"/>
            <a:ext cx="857256" cy="4286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6137862" y="5184117"/>
            <a:ext cx="2000264" cy="660082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571472" y="4786322"/>
            <a:ext cx="3143272" cy="185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бюджет-2055,8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857752" y="4857760"/>
            <a:ext cx="3214710" cy="17859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99,2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785918" y="4286256"/>
            <a:ext cx="751355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00760" y="4286256"/>
            <a:ext cx="810878" cy="1143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571480"/>
            <a:ext cx="7901014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отдыха детей в каникулярное время</a:t>
            </a:r>
            <a:endParaRPr lang="ru-RU" dirty="0"/>
          </a:p>
        </p:txBody>
      </p:sp>
      <p:pic>
        <p:nvPicPr>
          <p:cNvPr id="12" name="Рисунок 11" descr="iA2BNAOK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7786742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571480"/>
            <a:ext cx="4543428" cy="5286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На обеспечение ежемесячного вознаграждения за классное руководство предусмотрено</a:t>
            </a:r>
            <a:br>
              <a:rPr lang="ru-RU" sz="3200" dirty="0" smtClean="0"/>
            </a:br>
            <a:r>
              <a:rPr lang="ru-RU" sz="3200" dirty="0" smtClean="0"/>
              <a:t> на 2022 год </a:t>
            </a:r>
            <a:br>
              <a:rPr lang="ru-RU" sz="3200" dirty="0" smtClean="0"/>
            </a:br>
            <a:r>
              <a:rPr lang="ru-RU" sz="3200" dirty="0" smtClean="0"/>
              <a:t>по 18 405,1</a:t>
            </a:r>
            <a:br>
              <a:rPr lang="ru-RU" sz="3200" dirty="0" smtClean="0"/>
            </a:br>
            <a:r>
              <a:rPr lang="ru-RU" sz="3200" dirty="0" smtClean="0"/>
              <a:t>тыс.рублей</a:t>
            </a:r>
            <a:endParaRPr lang="ru-RU" sz="3200" dirty="0"/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95548" cy="286701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3500462" cy="21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00438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15716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785926"/>
          <a:ext cx="9144000" cy="221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929066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трелка вправо 54"/>
          <p:cNvSpPr/>
          <p:nvPr/>
        </p:nvSpPr>
        <p:spPr>
          <a:xfrm>
            <a:off x="3295655" y="2681058"/>
            <a:ext cx="1817880" cy="1238949"/>
          </a:xfrm>
          <a:prstGeom prst="rightArrow">
            <a:avLst/>
          </a:prstGeom>
          <a:solidFill>
            <a:schemeClr val="bg1"/>
          </a:solidFill>
          <a:ln w="50800" cap="rnd">
            <a:solidFill>
              <a:schemeClr val="bg1">
                <a:lumMod val="50000"/>
              </a:scheme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267555" y="2068497"/>
            <a:ext cx="3663381" cy="3045040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145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сохранение населения, здоровье  и благополучие людей</a:t>
            </a:r>
          </a:p>
          <a:p>
            <a:endParaRPr lang="ru-RU" sz="9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145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возможности для самореализации и развития талантов</a:t>
            </a:r>
          </a:p>
          <a:p>
            <a:endParaRPr lang="ru-RU" sz="9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145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комфортная и безопасная среда для жизни</a:t>
            </a:r>
          </a:p>
          <a:p>
            <a:endParaRPr lang="ru-RU" sz="9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145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достойный, эффективный труд и успешное предпринимательство</a:t>
            </a:r>
          </a:p>
          <a:p>
            <a:endParaRPr lang="ru-RU" sz="9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9125" y="433968"/>
            <a:ext cx="8162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направления бюджетной и налоговой политики Орловского района на 2022 год и плановый период 2023 и 2024 годов</a:t>
            </a:r>
            <a:endParaRPr lang="ru-RU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Горизонтальный свиток 45"/>
          <p:cNvSpPr/>
          <p:nvPr/>
        </p:nvSpPr>
        <p:spPr>
          <a:xfrm>
            <a:off x="1049396" y="5225660"/>
            <a:ext cx="7357757" cy="1595534"/>
          </a:xfrm>
          <a:prstGeom prst="horizontalScroll">
            <a:avLst/>
          </a:prstGeom>
          <a:noFill/>
          <a:ln w="38100">
            <a:solidFill>
              <a:srgbClr val="92D050"/>
            </a:solidFill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задачи:</a:t>
            </a:r>
          </a:p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Указов Президента РФ</a:t>
            </a:r>
          </a:p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Достижения целей социально-экономического развития Орловского района</a:t>
            </a:r>
            <a:endParaRPr lang="ru-RU" sz="1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20867" y="2592169"/>
            <a:ext cx="126000" cy="12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36" name="Горизонтальный свиток 35"/>
          <p:cNvSpPr/>
          <p:nvPr/>
        </p:nvSpPr>
        <p:spPr>
          <a:xfrm>
            <a:off x="1036602" y="1206575"/>
            <a:ext cx="7379429" cy="867003"/>
          </a:xfrm>
          <a:prstGeom prst="horizontalScroll">
            <a:avLst/>
          </a:prstGeom>
          <a:noFill/>
          <a:ln w="38100" cap="sq">
            <a:solidFill>
              <a:schemeClr val="accent1"/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Утверждены постановлением Администрации Орловского района от 21.10.2021 № 770</a:t>
            </a:r>
            <a:endParaRPr lang="ru-RU" sz="1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24173" y="2996107"/>
            <a:ext cx="126000" cy="12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251190" y="3031091"/>
            <a:ext cx="1768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Приоритетные </a:t>
            </a:r>
          </a:p>
          <a:p>
            <a:pPr algn="ctr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цели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910458" y="5840084"/>
            <a:ext cx="126000" cy="126000"/>
          </a:xfrm>
          <a:prstGeom prst="ellipse">
            <a:avLst/>
          </a:prstGeom>
          <a:solidFill>
            <a:srgbClr val="92D050"/>
          </a:solidFill>
          <a:ln w="31750"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3601" y="2250769"/>
            <a:ext cx="2792462" cy="2063777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5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Послание Президента РФ</a:t>
            </a:r>
          </a:p>
          <a:p>
            <a:pPr algn="ctr"/>
            <a:endParaRPr lang="ru-RU" sz="9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5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Указ Президента РФ            от 21.07.2020 № 474            «О национальных целях развития Российской Федерации до 2030 года»</a:t>
            </a:r>
          </a:p>
          <a:p>
            <a:pPr algn="ctr"/>
            <a:endParaRPr lang="ru-RU" sz="1400" dirty="0"/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1340590" y="6107899"/>
            <a:ext cx="126000" cy="126000"/>
          </a:xfrm>
          <a:prstGeom prst="ellipse">
            <a:avLst/>
          </a:prstGeom>
          <a:solidFill>
            <a:srgbClr val="92D050"/>
          </a:solidFill>
          <a:ln w="31750"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27661" y="2611575"/>
            <a:ext cx="126000" cy="126000"/>
          </a:xfrm>
          <a:prstGeom prst="ellipse">
            <a:avLst/>
          </a:prstGeom>
          <a:solidFill>
            <a:schemeClr val="accent2"/>
          </a:solidFill>
          <a:ln w="317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24455" y="2985913"/>
            <a:ext cx="126000" cy="126000"/>
          </a:xfrm>
          <a:prstGeom prst="ellipse">
            <a:avLst/>
          </a:prstGeom>
          <a:solidFill>
            <a:schemeClr val="accent2"/>
          </a:solidFill>
          <a:ln w="317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489425" y="2399995"/>
            <a:ext cx="126000" cy="126000"/>
          </a:xfrm>
          <a:prstGeom prst="ellipse">
            <a:avLst/>
          </a:prstGeom>
          <a:solidFill>
            <a:srgbClr val="2860A8"/>
          </a:solidFill>
          <a:ln w="317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482031" y="2969645"/>
            <a:ext cx="126000" cy="126000"/>
          </a:xfrm>
          <a:prstGeom prst="ellipse">
            <a:avLst/>
          </a:prstGeom>
          <a:solidFill>
            <a:srgbClr val="2860A8"/>
          </a:solidFill>
          <a:ln w="317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482033" y="3546692"/>
            <a:ext cx="126000" cy="126000"/>
          </a:xfrm>
          <a:prstGeom prst="ellipse">
            <a:avLst/>
          </a:prstGeom>
          <a:solidFill>
            <a:srgbClr val="2860A8"/>
          </a:solidFill>
          <a:ln w="317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490904" y="4132612"/>
            <a:ext cx="126000" cy="126000"/>
          </a:xfrm>
          <a:prstGeom prst="ellipse">
            <a:avLst/>
          </a:prstGeom>
          <a:solidFill>
            <a:srgbClr val="2860A8"/>
          </a:solidFill>
          <a:ln w="317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499786" y="4709665"/>
            <a:ext cx="126000" cy="126000"/>
          </a:xfrm>
          <a:prstGeom prst="ellipse">
            <a:avLst/>
          </a:prstGeom>
          <a:solidFill>
            <a:srgbClr val="2860A8"/>
          </a:solidFill>
          <a:ln w="317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3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928813" y="357166"/>
            <a:ext cx="6643715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Исполнение Указа Президента №597 от 07.05.2012      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                                                           </a:t>
            </a:r>
            <a:r>
              <a:rPr lang="ru-RU" sz="1000" b="1" dirty="0" smtClean="0">
                <a:solidFill>
                  <a:srgbClr val="002060"/>
                </a:solidFill>
              </a:rPr>
              <a:t>(тыс. рублей)</a:t>
            </a:r>
          </a:p>
        </p:txBody>
      </p:sp>
      <p:graphicFrame>
        <p:nvGraphicFramePr>
          <p:cNvPr id="10" name="Диаграмма 2"/>
          <p:cNvGraphicFramePr>
            <a:graphicFrameLocks/>
          </p:cNvGraphicFramePr>
          <p:nvPr/>
        </p:nvGraphicFramePr>
        <p:xfrm>
          <a:off x="142844" y="2428868"/>
          <a:ext cx="8643937" cy="4032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3" name="AutoShape 4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4" name="AutoShape 6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AutoShape 8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AutoShape 10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4463"/>
            <a:ext cx="1928793" cy="14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AutoShape 2" descr="Картинки по запросу Дети-сиро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71934" y="642918"/>
            <a:ext cx="4643470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На содержание детей сирот, детей находящихся под опекой и попечительством граждан, в приемных семьях, на оплату бесплатного проезда детей-15619,0 тыс.рублей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204805" name="AutoShape 5" descr="Картинки по запросу детские са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57496"/>
            <a:ext cx="9001156" cy="1214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 Орловском районе функционирует</a:t>
            </a:r>
          </a:p>
          <a:p>
            <a:pPr algn="ctr"/>
            <a:r>
              <a:rPr lang="ru-RU" sz="3600" dirty="0" smtClean="0"/>
              <a:t> </a:t>
            </a:r>
            <a:r>
              <a:rPr lang="en-US" sz="3600" dirty="0" smtClean="0"/>
              <a:t>10</a:t>
            </a:r>
            <a:r>
              <a:rPr lang="ru-RU" sz="3600" dirty="0" smtClean="0"/>
              <a:t> приемных семей</a:t>
            </a:r>
            <a:endParaRPr lang="ru-RU" sz="3600" dirty="0"/>
          </a:p>
        </p:txBody>
      </p:sp>
      <p:sp>
        <p:nvSpPr>
          <p:cNvPr id="204808" name="AutoShape 8" descr="Картинки по запросу приемные семьи в Орловском рай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s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256"/>
            <a:ext cx="4286248" cy="2414587"/>
          </a:xfrm>
          <a:prstGeom prst="rect">
            <a:avLst/>
          </a:prstGeom>
        </p:spPr>
      </p:pic>
      <p:pic>
        <p:nvPicPr>
          <p:cNvPr id="12" name="Рисунок 11" descr="c30aa0f3c9f2afdb6d2e52cd2d2d8eb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181475"/>
            <a:ext cx="4286250" cy="24622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71480"/>
            <a:ext cx="39290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Социальная%20защита%20населения%20города%20Моск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28926" cy="22145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5614998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Динамика расходов бюджета Орловского района на социальную политику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00034" y="3143248"/>
          <a:ext cx="8072494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714356"/>
            <a:ext cx="4900618" cy="15001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Расходы </a:t>
            </a:r>
            <a:r>
              <a:rPr lang="ru-RU" dirty="0" smtClean="0">
                <a:solidFill>
                  <a:srgbClr val="FF0000"/>
                </a:solidFill>
              </a:rPr>
              <a:t>для МБУ «ЦСО»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24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214414" y="2071678"/>
          <a:ext cx="750099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user\Pictures\iK4PPMV9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643206" cy="157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143372" y="928670"/>
          <a:ext cx="4572032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2" name="Picture 4" descr="C:\Users\user\Pictures\EA4CCARWkAAaqb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3286148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Меры социальной поддержки отдельным категориям граждан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1785926"/>
          <a:ext cx="814393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214554"/>
            <a:ext cx="11430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285984" y="500042"/>
            <a:ext cx="6357982" cy="142876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обеспечению мер </a:t>
            </a:r>
            <a:r>
              <a:rPr lang="ru-RU" sz="1600" dirty="0" err="1" smtClean="0"/>
              <a:t>соцподдержки</a:t>
            </a:r>
            <a:r>
              <a:rPr lang="ru-RU" sz="1600" dirty="0" smtClean="0"/>
              <a:t>  ветеранам труда, ветеранам труда РО, сельским специалистам, реабилитированным, труженикам тыла предусмотрены в сумме на 2022 г – 87622,9 т.р.; 2023г — 90229,8 т.р.; 2024г — 93224,0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071678"/>
            <a:ext cx="6572296" cy="250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планируются средства в 2022г — 10250,5 т.р., 2023 — 11705,3 </a:t>
            </a:r>
            <a:r>
              <a:rPr lang="ru-RU" sz="1600" dirty="0" err="1" smtClean="0"/>
              <a:t>т.р</a:t>
            </a:r>
            <a:r>
              <a:rPr lang="ru-RU" sz="1600" dirty="0" smtClean="0"/>
              <a:t>, 2024г — 12524,8 т.р. Размер пособия на приобретение школьной формы, проезда и приобретение лекарственных препаратов детям до 6 лет в текущем году – 453,0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4643446"/>
            <a:ext cx="664373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расходы предусмотрены в 2022г — 4256,5 т.р., 2023 — 4429,2 т.р., 2024г — 4606,6 т.р.  Размер пособия в текущем году —900,0 руб.</a:t>
            </a:r>
          </a:p>
          <a:p>
            <a:pPr lvl="0"/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5" name="AutoShape 3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://pensiaexpert.ru/wp-content/uploads/2017/05/kakoj-nuzhen-stazh-dlya-veterana-truda-v-rossii-v-2017-god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8" y="285727"/>
            <a:ext cx="2286017" cy="1928827"/>
          </a:xfrm>
          <a:prstGeom prst="rect">
            <a:avLst/>
          </a:prstGeom>
          <a:noFill/>
        </p:spPr>
      </p:pic>
      <p:pic>
        <p:nvPicPr>
          <p:cNvPr id="18436" name="Picture 4" descr="http://malodeneg.com/wp-content/uploads/2018/01/ZHilishhnye-lgoty-mnogodetnym-semyam-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2214578" cy="2357454"/>
          </a:xfrm>
          <a:prstGeom prst="rect">
            <a:avLst/>
          </a:prstGeom>
          <a:noFill/>
        </p:spPr>
      </p:pic>
      <p:pic>
        <p:nvPicPr>
          <p:cNvPr id="18438" name="Picture 6" descr="https://medaboutme.ru/upload/iblock/385/v_rossii_importozamestyat_detskoe_pit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322"/>
            <a:ext cx="2285983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500042"/>
            <a:ext cx="6429420" cy="185738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dirty="0" smtClean="0"/>
          </a:p>
          <a:p>
            <a:pPr lvl="0"/>
            <a:r>
              <a:rPr lang="ru-RU" sz="1600" dirty="0" smtClean="0"/>
              <a:t>Расходы по выплате ежемесячного пособия на ребенка планируются в 2022г — 27026,8 т.р., 2023г -28114,7 т.р., 2024 г — 29259,9 т.р..</a:t>
            </a:r>
          </a:p>
          <a:p>
            <a:r>
              <a:rPr lang="ru-RU" sz="1600" dirty="0" smtClean="0"/>
              <a:t>Размер пособия на сегодняшний день составляет 453,0руб., на детей одиноких матерей-906,0 руб., на детей, родители которых уклоняются от уплаты алиментов  и на детей военнослужащих срочной службы составляет-680,0 руб.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8860" y="2357430"/>
            <a:ext cx="6429420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выплате регионального материнского капитала планируются в 2022 — 7063,3 т.р., 2023 — 7345,9 т.р., 2024 г — 7639,6 т.р.. В 2021 году его размер составляет -125775,0 рублей.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3643314"/>
            <a:ext cx="6643734" cy="292895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составят в 2022г — 3714,3 т.р., 2023г — 3864,4 т.р., 2024г — 4020,5 т.р.. В текущем году размер пособия составляет – 1189,0 руб.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http://www.o-krohe.ru/images/article/orig/2018/02/s-novyh-detskih-posobij-ne-stanut-vychitat-nalog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303154"/>
            <a:ext cx="2428860" cy="1939982"/>
          </a:xfrm>
          <a:prstGeom prst="rect">
            <a:avLst/>
          </a:prstGeom>
          <a:noFill/>
        </p:spPr>
      </p:pic>
      <p:pic>
        <p:nvPicPr>
          <p:cNvPr id="17412" name="Picture 4" descr="http://krab-info.ru/wp-content/uploads/2017/04/70709179-752x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57430"/>
            <a:ext cx="2156987" cy="1428760"/>
          </a:xfrm>
          <a:prstGeom prst="rect">
            <a:avLst/>
          </a:prstGeom>
          <a:noFill/>
        </p:spPr>
      </p:pic>
      <p:sp>
        <p:nvSpPr>
          <p:cNvPr id="17414" name="AutoShape 6" descr="https://fiverr-res.cloudinary.com/images/t_main1,q_auto,f_auto/gigs/99719903/original/15949df47f09b355eec4cc6da2eacc8facfcbece/nutrition-plan-for-pregnant-woman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s://i.sunhome.ru/journal/230/racion-pitaniya-zhenschini-v2.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57628"/>
            <a:ext cx="221457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500042"/>
            <a:ext cx="6429420" cy="18573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ежемесячного пособия на третьего ребенка или последующих детей составят в 2022г — 31058,0 т.р., 2023г — 36065,3 т.р., 2024г — 6815,5 т.р. Размер выплаты на сегодняшний день составляет — 9286 руб.</a:t>
            </a:r>
          </a:p>
          <a:p>
            <a:pPr lvl="0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8860" y="2357430"/>
            <a:ext cx="6429420" cy="24288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организацию и обеспечение отдыха и оздоровления детей предусмотрено в 2022г — 10718,4 т.р., 2023г — 11147,1 т.р., 2024г — 11593,0 т.р. 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2022,2023,2024 — 800,0 т.р.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00298" y="4572008"/>
            <a:ext cx="6357982" cy="200026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обеспечение МСП по выплате адресных субсидий на оплату жилья и коммунальных услуг предусмотрено в 2022г — 4017,4 т.р., 2023 — 4154,0 т.р., 2024г — 4295,1 т.р.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\Pictures\1475086377_3f7887c5b42079a47c3bcaab960f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786322"/>
            <a:ext cx="2224310" cy="1857388"/>
          </a:xfrm>
          <a:prstGeom prst="rect">
            <a:avLst/>
          </a:prstGeom>
          <a:noFill/>
        </p:spPr>
      </p:pic>
      <p:pic>
        <p:nvPicPr>
          <p:cNvPr id="16386" name="Picture 2" descr="http://fb.ru/media/i/5/1/7/7/3/i/5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428604"/>
            <a:ext cx="2562101" cy="1919247"/>
          </a:xfrm>
          <a:prstGeom prst="rect">
            <a:avLst/>
          </a:prstGeom>
          <a:noFill/>
        </p:spPr>
      </p:pic>
      <p:pic>
        <p:nvPicPr>
          <p:cNvPr id="16388" name="Picture 4" descr="http://s.fishki.net/upload/post/201505/08/1526889/23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2357454" cy="1849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71736" y="571480"/>
            <a:ext cx="6286544" cy="178595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Единовременное пособие беременным женам военнослужащих, проходивших военную службу по призыву и ежемесячное пособие на ребенка военнослужащего, проходившего военную службу ( на детей до 3-х лет) в 2022г.-395,2 т.р., 2023г — 410,9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643182"/>
            <a:ext cx="6357982" cy="20717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ежемесячную выплату в связи с рождением (усыновлением) первого ребенка в 2022 г — 28029,0 т.р., в 2023 — 28144,2 т.р. Размер выплаты в 2021 году составляет 11642,0 руб.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357422" y="4786322"/>
            <a:ext cx="6429420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На 2022 год расходы составят — 19066,5 т.р., в 2023г — 19064,6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C:\Users\user\Pictures\388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71744"/>
            <a:ext cx="2357421" cy="2000264"/>
          </a:xfrm>
          <a:prstGeom prst="rect">
            <a:avLst/>
          </a:prstGeom>
          <a:noFill/>
        </p:spPr>
      </p:pic>
      <p:pic>
        <p:nvPicPr>
          <p:cNvPr id="5123" name="Picture 3" descr="C:\Users\user\Picture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198"/>
            <a:ext cx="2143140" cy="1608954"/>
          </a:xfrm>
          <a:prstGeom prst="rect">
            <a:avLst/>
          </a:prstGeom>
          <a:noFill/>
        </p:spPr>
      </p:pic>
      <p:pic>
        <p:nvPicPr>
          <p:cNvPr id="15362" name="Picture 2" descr="http://usmsocz.ru/assets/easyimage/e/e9765067ec40011bad29e8879741b4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1" y="214290"/>
            <a:ext cx="2508236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88424" cy="9227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составления проекта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о бюджете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годов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72319133"/>
              </p:ext>
            </p:extLst>
          </p:nvPr>
        </p:nvGraphicFramePr>
        <p:xfrm>
          <a:off x="179512" y="1340768"/>
          <a:ext cx="885698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0"/>
            <a:ext cx="762000" cy="366712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158268"/>
            <a:ext cx="425778" cy="46242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500694" y="285729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79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71736" y="571480"/>
            <a:ext cx="6286544" cy="178595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Компенсация страховых премий по договору обязательного страхования гражданской ответственности владельцев транспортных средств инвалидам. На 2022, 2023 год расходы составят по 15,0 т.р.</a:t>
            </a:r>
          </a:p>
          <a:p>
            <a:pPr lvl="0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357430"/>
            <a:ext cx="6357982" cy="23574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предусмотрено в 2022г  - 424,3 т.р., 2023г — 441,2 т.р.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43174" y="4786322"/>
            <a:ext cx="6215106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по обеспечению мер </a:t>
            </a:r>
            <a:r>
              <a:rPr lang="ru-RU" dirty="0" err="1" smtClean="0"/>
              <a:t>соцподдержки</a:t>
            </a:r>
            <a:r>
              <a:rPr lang="ru-RU" dirty="0" smtClean="0"/>
              <a:t> гражданам, подвергшимся воздействию радиации в 2022г — 932,8 </a:t>
            </a:r>
            <a:r>
              <a:rPr lang="ru-RU" dirty="0" err="1" smtClean="0"/>
              <a:t>т.р</a:t>
            </a:r>
            <a:r>
              <a:rPr lang="ru-RU" dirty="0" smtClean="0"/>
              <a:t>, в 2023г — 970,0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2571736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14884"/>
            <a:ext cx="242889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 descr="C:\Users\user\Pictures\iOZ2F9WM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2286016" cy="1866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357297"/>
            <a:ext cx="7704856" cy="36004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15500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Приоритизация расходов инвестиционного характера: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дорожная деятельность;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финансирование ранее принятых обязательств по иным объектам  муниципальной собственности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20141205_zh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7"/>
            <a:ext cx="3714744" cy="2786059"/>
          </a:xfrm>
          <a:prstGeom prst="rect">
            <a:avLst/>
          </a:prstGeom>
        </p:spPr>
      </p:pic>
      <p:pic>
        <p:nvPicPr>
          <p:cNvPr id="14" name="Рисунок 13" descr="iB23NQG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40"/>
            <a:ext cx="4572000" cy="2847979"/>
          </a:xfrm>
          <a:prstGeom prst="rect">
            <a:avLst/>
          </a:prstGeo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164288" y="1571612"/>
            <a:ext cx="1979712" cy="3143272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240640"/>
            <a:ext cx="4063500" cy="26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20880" cy="936104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обеспечение жильем жителей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района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в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2022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-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2024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годах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предусмотрено 42 177,0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тыс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.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рублей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graphicFrame>
        <p:nvGraphicFramePr>
          <p:cNvPr id="35" name="Схема 34"/>
          <p:cNvGraphicFramePr/>
          <p:nvPr>
            <p:extLst/>
          </p:nvPr>
        </p:nvGraphicFramePr>
        <p:xfrm>
          <a:off x="139174" y="1006933"/>
          <a:ext cx="8910848" cy="156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0" name="Схема 39"/>
          <p:cNvGraphicFramePr/>
          <p:nvPr>
            <p:extLst/>
          </p:nvPr>
        </p:nvGraphicFramePr>
        <p:xfrm>
          <a:off x="144000" y="1857367"/>
          <a:ext cx="8856984" cy="266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1" name="Схема 40"/>
          <p:cNvGraphicFramePr/>
          <p:nvPr>
            <p:extLst/>
          </p:nvPr>
        </p:nvGraphicFramePr>
        <p:xfrm>
          <a:off x="4032576" y="5373216"/>
          <a:ext cx="496840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4033560" y="3857631"/>
          <a:ext cx="4971992" cy="173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xmlns="" val="2183098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732240" y="3857629"/>
            <a:ext cx="1943770" cy="135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5,0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. рублей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072198" y="4357695"/>
            <a:ext cx="648072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76676"/>
            <a:ext cx="8460432" cy="936103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Особенности межбюджетных отношений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в Орловском районе на 2022 год</a:t>
            </a:r>
            <a:endParaRPr lang="ru-RU" sz="2500" b="1" dirty="0"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3" y="4000507"/>
            <a:ext cx="5760640" cy="17859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Предоставление бюджетных кредитов муниципальным образованиям по 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ставке </a:t>
            </a: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0,1% годовых на покрытие временных кассовых разрывов с погашением в пределах финансового года</a:t>
            </a:r>
          </a:p>
        </p:txBody>
      </p:sp>
      <p:sp>
        <p:nvSpPr>
          <p:cNvPr id="55310" name="Номер слайда 25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43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844828"/>
            <a:ext cx="5544740" cy="18722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Иные межбюджетные трансферты, передаваемые бюджетам сельских поселений из бюджета Орловского  района на осуществление части полномочий по решению вопросов местного значения в соответствии с заключенными соглашениями на 2022 год</a:t>
            </a:r>
            <a:endParaRPr lang="ru-RU" sz="17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012160" y="2420888"/>
            <a:ext cx="864096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20272" y="1928805"/>
            <a:ext cx="1800200" cy="1284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4,6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млн.рублей</a:t>
            </a:r>
            <a:endParaRPr lang="ru-RU" b="1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7485249"/>
              </p:ext>
            </p:extLst>
          </p:nvPr>
        </p:nvGraphicFramePr>
        <p:xfrm>
          <a:off x="-5454487" y="-567789"/>
          <a:ext cx="8562975" cy="227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5149187"/>
            <a:ext cx="9144000" cy="11637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9"/>
            <a:ext cx="112676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70" y="5155943"/>
            <a:ext cx="905493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Предложенный на рассмотрение Собрания депутатов Орловского района проект бюджета Орловского района на 202</a:t>
            </a:r>
            <a: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 и на плановый период </a:t>
            </a:r>
          </a:p>
          <a:p>
            <a:pPr lvl="0"/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202</a:t>
            </a:r>
            <a: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годов создаст дополнительные условия для выполнения поставленных Президентом России, Губернатором области и Главой Администрации района приоритетных задач</a:t>
            </a:r>
            <a:endParaRPr lang="ru-RU" sz="16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Номер слайда 7"/>
          <p:cNvSpPr txBox="1">
            <a:spLocks/>
          </p:cNvSpPr>
          <p:nvPr/>
        </p:nvSpPr>
        <p:spPr>
          <a:xfrm>
            <a:off x="7114308" y="-53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39995-16CF-4D62-BCE6-FD7BF02B23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6194" name="Picture 2" descr="https://amramor.ru/uploads/amramor.ru/goods-10019929-img-35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571480"/>
            <a:ext cx="4153588" cy="4546585"/>
          </a:xfrm>
          <a:prstGeom prst="rect">
            <a:avLst/>
          </a:prstGeom>
          <a:noFill/>
        </p:spPr>
      </p:pic>
      <p:sp>
        <p:nvSpPr>
          <p:cNvPr id="136198" name="AutoShape 6" descr="https://s3.nat-geo.ru/images/2019/5/16/815d0f9cc720417088b89aba69be3e64.max-12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6200" name="Picture 8" descr="https://s3.nat-geo.ru/images/2019/5/16/815d0f9cc720417088b89aba69be3e64.max-1200x8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4" y="571480"/>
            <a:ext cx="4552523" cy="4572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Лячина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Елена Анатольевна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понедельник – пятница –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предпраздничные дни –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4"/>
          <p:cNvSpPr/>
          <p:nvPr/>
        </p:nvSpPr>
        <p:spPr>
          <a:xfrm>
            <a:off x="628560" y="1825560"/>
            <a:ext cx="7884720" cy="434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5E1A2FA7-23CD-4E56-8D7E-65F2CF81A2AD}" type="slidenum">
              <a:rPr lang="ru-RU" sz="1200" b="0" strike="noStrike" spc="-1">
                <a:solidFill>
                  <a:srgbClr val="8B8B8B"/>
                </a:solidFill>
                <a:latin typeface="Tahoma"/>
                <a:ea typeface="Tahoma"/>
              </a:rPr>
              <a:pPr algn="r">
                <a:lnSpc>
                  <a:spcPct val="100000"/>
                </a:lnSpc>
              </a:pPr>
              <a:t>5</a:t>
            </a:fld>
            <a:endParaRPr lang="ru-RU" sz="1200" b="0" strike="noStrike" spc="-1" dirty="0">
              <a:latin typeface="Arial"/>
            </a:endParaRPr>
          </a:p>
        </p:txBody>
      </p:sp>
      <p:sp>
        <p:nvSpPr>
          <p:cNvPr id="126" name="CustomShape 5"/>
          <p:cNvSpPr/>
          <p:nvPr/>
        </p:nvSpPr>
        <p:spPr>
          <a:xfrm>
            <a:off x="609899" y="708647"/>
            <a:ext cx="788472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lvl="0" algn="ctr"/>
            <a:r>
              <a:rPr lang="ru-RU" sz="2400" b="1" spc="100" dirty="0" smtClean="0">
                <a:solidFill>
                  <a:srgbClr val="2860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приоритеты Орловского района</a:t>
            </a:r>
            <a:endParaRPr lang="ru-RU" sz="2000" b="0" strike="noStrike" spc="-1" dirty="0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xmlns="" val="2777823602"/>
              </p:ext>
            </p:extLst>
          </p:nvPr>
        </p:nvGraphicFramePr>
        <p:xfrm>
          <a:off x="158621" y="2789853"/>
          <a:ext cx="8985380" cy="380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grpSp>
        <p:nvGrpSpPr>
          <p:cNvPr id="3" name="Группа 16"/>
          <p:cNvGrpSpPr/>
          <p:nvPr/>
        </p:nvGrpSpPr>
        <p:grpSpPr>
          <a:xfrm>
            <a:off x="361806" y="1279226"/>
            <a:ext cx="4306891" cy="791237"/>
            <a:chOff x="26982" y="850"/>
            <a:chExt cx="4306891" cy="791237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90994" y="850"/>
              <a:ext cx="4242879" cy="791237"/>
            </a:xfrm>
            <a:prstGeom prst="roundRect">
              <a:avLst/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26982" y="39475"/>
              <a:ext cx="4165629" cy="7139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ru-RU" sz="1500" b="1" kern="1200" spc="100" dirty="0" smtClean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ОБЕСПЕЧЕНИЯ СОЦИАЛЬНОГО БЛАГОПОЛУЧИЯ НАСЕЛЕНИЯ</a:t>
              </a:r>
            </a:p>
          </p:txBody>
        </p:sp>
      </p:grpSp>
      <p:grpSp>
        <p:nvGrpSpPr>
          <p:cNvPr id="4" name="Группа 19"/>
          <p:cNvGrpSpPr/>
          <p:nvPr/>
        </p:nvGrpSpPr>
        <p:grpSpPr>
          <a:xfrm>
            <a:off x="4786314" y="1285860"/>
            <a:ext cx="3981104" cy="782789"/>
            <a:chOff x="38258" y="947"/>
            <a:chExt cx="4242361" cy="791140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8258" y="947"/>
              <a:ext cx="4242361" cy="791140"/>
            </a:xfrm>
            <a:prstGeom prst="roundRect">
              <a:avLst/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76878" y="39567"/>
              <a:ext cx="4165121" cy="713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ru-RU" sz="1500" b="1" kern="1200" spc="100" dirty="0" smtClean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ЭКОНОМИЧЕСКИЙ РОСТ</a:t>
              </a: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2453953" y="2168282"/>
            <a:ext cx="4516015" cy="46295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76200" cap="flat" cmpd="sng" algn="ctr">
            <a:solidFill>
              <a:schemeClr val="accent5">
                <a:lumMod val="60000"/>
                <a:lumOff val="40000"/>
                <a:alpha val="17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ПУТИ РЕАЛИЗАЦИИ БЮДЖЕТНОЙ ПОЛИТИКИ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5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D:\Users\Veremeychuk\Pictures\Материалы к презентации (отчет 2019)\Слайд 3\Рисунок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-28000" contrast="40000"/>
          </a:blip>
          <a:srcRect/>
          <a:stretch>
            <a:fillRect/>
          </a:stretch>
        </p:blipFill>
        <p:spPr bwMode="auto">
          <a:xfrm>
            <a:off x="289483" y="5467350"/>
            <a:ext cx="8854517" cy="1046542"/>
          </a:xfrm>
          <a:prstGeom prst="rect">
            <a:avLst/>
          </a:prstGeom>
        </p:spPr>
      </p:pic>
      <p:pic>
        <p:nvPicPr>
          <p:cNvPr id="2056" name="Picture 8" descr="D:\Users\Veremeychuk\Pictures\Материалы к презентации (отчет 2019)\Слайд 3\Рисунок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6" y="4229785"/>
            <a:ext cx="8848724" cy="1143000"/>
          </a:xfrm>
          <a:prstGeom prst="rect">
            <a:avLst/>
          </a:prstGeom>
          <a:noFill/>
        </p:spPr>
      </p:pic>
      <p:pic>
        <p:nvPicPr>
          <p:cNvPr id="2053" name="Picture 5" descr="D:\Users\Veremeychuk\Pictures\Материалы к презентации (отчет 2019)\Слайд 3\Рисунок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330" y="3061820"/>
            <a:ext cx="8855669" cy="1081555"/>
          </a:xfrm>
          <a:prstGeom prst="rect">
            <a:avLst/>
          </a:prstGeom>
          <a:noFill/>
        </p:spPr>
      </p:pic>
      <p:pic>
        <p:nvPicPr>
          <p:cNvPr id="2050" name="Picture 2" descr="D:\Users\Veremeychuk\Pictures\Материалы к презентации (отчет 2019)\Слайд 3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312" y="1360295"/>
            <a:ext cx="8857687" cy="1714646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5008" y="606464"/>
            <a:ext cx="8928992" cy="707886"/>
          </a:xfr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Меры, принимаемые для обеспечения сбалансированности бюджета Орловского района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35354" y="1687242"/>
            <a:ext cx="13481913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План мероприятий по росту доходного потенциала Орловского района,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оптимизации расходов бюджета Орловского района до 2024 года,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утвержденный Постановления Администрации Орловского района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от 16.10.2018 № 701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38251" y="3383486"/>
            <a:ext cx="790574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Проведение взвешенной долговой политики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53565" y="4335539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77900">
              <a:spcBef>
                <a:spcPct val="0"/>
              </a:spcBef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Безусловное исполнение действующих расходных обязательств, </a:t>
            </a:r>
          </a:p>
          <a:p>
            <a:pPr marL="0" lvl="1" defTabSz="977900">
              <a:spcBef>
                <a:spcPct val="0"/>
              </a:spcBef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 с учетом их приоритизации и повышения эффективности использования финансовых ресурсов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5300" y="5728764"/>
            <a:ext cx="728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Внутренний муниципальный финансовый контроль</a:t>
            </a:r>
          </a:p>
        </p:txBody>
      </p:sp>
      <p:pic>
        <p:nvPicPr>
          <p:cNvPr id="53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7" cstate="print">
            <a:lum contrast="100000"/>
          </a:blip>
          <a:srcRect/>
          <a:stretch>
            <a:fillRect/>
          </a:stretch>
        </p:blipFill>
        <p:spPr bwMode="auto">
          <a:xfrm>
            <a:off x="433739" y="5419726"/>
            <a:ext cx="793448" cy="793448"/>
          </a:xfrm>
          <a:prstGeom prst="ellipse">
            <a:avLst/>
          </a:prstGeom>
          <a:solidFill>
            <a:schemeClr val="accent4">
              <a:alpha val="68000"/>
            </a:schemeClr>
          </a:solidFill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pic>
        <p:nvPicPr>
          <p:cNvPr id="20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7" cstate="print">
            <a:lum contrast="100000"/>
          </a:blip>
          <a:srcRect/>
          <a:stretch>
            <a:fillRect/>
          </a:stretch>
        </p:blipFill>
        <p:spPr bwMode="auto">
          <a:xfrm>
            <a:off x="395639" y="4162426"/>
            <a:ext cx="793448" cy="793448"/>
          </a:xfrm>
          <a:prstGeom prst="ellipse">
            <a:avLst/>
          </a:prstGeom>
          <a:solidFill>
            <a:srgbClr val="C00000">
              <a:alpha val="68000"/>
            </a:srgbClr>
          </a:solidFill>
        </p:spPr>
      </p:pic>
      <p:pic>
        <p:nvPicPr>
          <p:cNvPr id="21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7" cstate="print">
            <a:lum contrast="100000"/>
          </a:blip>
          <a:srcRect/>
          <a:stretch>
            <a:fillRect/>
          </a:stretch>
        </p:blipFill>
        <p:spPr bwMode="auto">
          <a:xfrm>
            <a:off x="405164" y="3028951"/>
            <a:ext cx="793448" cy="793448"/>
          </a:xfrm>
          <a:prstGeom prst="ellipse">
            <a:avLst/>
          </a:prstGeom>
          <a:solidFill>
            <a:schemeClr val="accent6">
              <a:lumMod val="50000"/>
              <a:alpha val="68000"/>
            </a:schemeClr>
          </a:solidFill>
        </p:spPr>
      </p:pic>
      <p:pic>
        <p:nvPicPr>
          <p:cNvPr id="22" name="Picture 2" descr="I:\Веремейчук\Иконки\interface_2.png"/>
          <p:cNvPicPr>
            <a:picLocks noChangeAspect="1" noChangeArrowheads="1"/>
          </p:cNvPicPr>
          <p:nvPr/>
        </p:nvPicPr>
        <p:blipFill>
          <a:blip r:embed="rId7" cstate="print">
            <a:lum contrast="100000"/>
          </a:blip>
          <a:srcRect/>
          <a:stretch>
            <a:fillRect/>
          </a:stretch>
        </p:blipFill>
        <p:spPr bwMode="auto">
          <a:xfrm>
            <a:off x="414689" y="1352551"/>
            <a:ext cx="793448" cy="793448"/>
          </a:xfrm>
          <a:prstGeom prst="ellipse">
            <a:avLst/>
          </a:prstGeom>
          <a:solidFill>
            <a:schemeClr val="accent5">
              <a:lumMod val="75000"/>
              <a:alpha val="68000"/>
            </a:schemeClr>
          </a:solidFill>
        </p:spPr>
      </p:pic>
      <p:sp>
        <p:nvSpPr>
          <p:cNvPr id="2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6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D82245-0DF0-4A5D-808B-4956D6AB7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530" y="2092033"/>
            <a:ext cx="2010701" cy="47175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7" y="536613"/>
            <a:ext cx="8231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БЮДЖЕТА ОРЛОВСКОГО РАЙОНА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202</a:t>
            </a:r>
            <a:r>
              <a:rPr lang="en-US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- 202</a:t>
            </a:r>
            <a:r>
              <a:rPr lang="en-US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годы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39818" y="2521437"/>
            <a:ext cx="1747774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0011" y="4007855"/>
            <a:ext cx="5337682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6" y="2635598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19" y="4691850"/>
            <a:ext cx="1704641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5" y="4806012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19" y="5753988"/>
            <a:ext cx="1696015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615" y="5991632"/>
            <a:ext cx="938278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69" y="5774510"/>
            <a:ext cx="1878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 (-),</a:t>
            </a:r>
          </a:p>
          <a:p>
            <a:r>
              <a:rPr lang="ru-RU" sz="1400" b="1" spc="133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ПРОФИЦИТ (+)</a:t>
            </a:r>
            <a:endParaRPr lang="ru-RU" sz="1400" b="1" spc="133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27552" y="4021515"/>
            <a:ext cx="5337682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86275" y="4007855"/>
            <a:ext cx="5337682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012766" y="4002117"/>
            <a:ext cx="5337682" cy="11267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 на 202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 (первоначальный)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29385" y="1558339"/>
            <a:ext cx="1466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на 202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918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90900" y="2553187"/>
            <a:ext cx="1466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1340,1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0" y="5753818"/>
            <a:ext cx="1419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-12,5</a:t>
            </a:r>
            <a:endParaRPr lang="ru-RU" sz="2400" b="1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0" y="4702670"/>
            <a:ext cx="1419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1352,6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54903"/>
            <a:ext cx="1381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1475,2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756950"/>
            <a:ext cx="1352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52926" y="4704386"/>
            <a:ext cx="1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1475,2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246422" y="2553187"/>
            <a:ext cx="1389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1432,7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234546" y="4712195"/>
            <a:ext cx="1413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1432,7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5C362C0F-6768-4A21-9B5E-66B9F6867E12}"/>
              </a:ext>
            </a:extLst>
          </p:cNvPr>
          <p:cNvSpPr/>
          <p:nvPr/>
        </p:nvSpPr>
        <p:spPr>
          <a:xfrm>
            <a:off x="7705011" y="2555407"/>
            <a:ext cx="1367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1544,4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695210" y="4723939"/>
            <a:ext cx="1448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1544,4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235,0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67274" y="3613613"/>
            <a:ext cx="1323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264,2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286512" y="3621422"/>
            <a:ext cx="1428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274,7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754584" y="3611766"/>
            <a:ext cx="1282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288,3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3" y="3601822"/>
            <a:ext cx="1716823" cy="559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0" y="3648561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СОБСТВЕННЫЕ ДОХОДЫ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3" y="3324348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9425" y="4940713"/>
            <a:ext cx="938278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1" y="3866655"/>
            <a:ext cx="938278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1" y="2771096"/>
            <a:ext cx="938278" cy="8739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6240535" y="1568239"/>
            <a:ext cx="1466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на 202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7663560" y="1566264"/>
            <a:ext cx="1466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на 202</a:t>
            </a:r>
            <a:r>
              <a:rPr lang="en-US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6261759" y="5764496"/>
            <a:ext cx="1352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7744192" y="5772044"/>
            <a:ext cx="1352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0,0</a:t>
            </a:r>
            <a:endParaRPr lang="ru-RU" sz="2400" b="1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114308" y="-53259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7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4" name="Диаграмма 9"/>
          <p:cNvGraphicFramePr>
            <a:graphicFrameLocks/>
          </p:cNvGraphicFramePr>
          <p:nvPr/>
        </p:nvGraphicFramePr>
        <p:xfrm>
          <a:off x="365125" y="1362075"/>
          <a:ext cx="8301038" cy="5699125"/>
        </p:xfrm>
        <a:graphic>
          <a:graphicData uri="http://schemas.openxmlformats.org/presentationml/2006/ole">
            <p:oleObj spid="_x0000_s2052" name="Worksheet" r:id="rId5" imgW="8848745" imgH="6953310" progId="Excel.Sheet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5643576" y="260351"/>
            <a:ext cx="36814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18438" name="Прямоугольник 11"/>
          <p:cNvSpPr>
            <a:spLocks noChangeArrowheads="1"/>
          </p:cNvSpPr>
          <p:nvPr/>
        </p:nvSpPr>
        <p:spPr bwMode="auto">
          <a:xfrm>
            <a:off x="7561263" y="1214428"/>
            <a:ext cx="1619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 smtClean="0">
                <a:solidFill>
                  <a:prstClr val="black"/>
                </a:solidFill>
                <a:latin typeface="Trebuchet MS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rebuchet MS"/>
              </a:rPr>
              <a:t>рублей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8080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Собственные доходы консолидированного</a:t>
            </a:r>
            <a:r>
              <a:rPr lang="en-US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и</a:t>
            </a:r>
            <a:b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</a:b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Орловского района</a:t>
            </a:r>
          </a:p>
        </p:txBody>
      </p:sp>
      <p:sp>
        <p:nvSpPr>
          <p:cNvPr id="44038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78D0EF3-BBBD-40F9-8A4F-81DF78820818}" type="slidenum">
              <a:rPr lang="ru-RU">
                <a:cs typeface="Arial" charset="0"/>
              </a:rPr>
              <a:pPr/>
              <a:t>8</a:t>
            </a:fld>
            <a:endParaRPr lang="ru-RU" dirty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46757" y="3255268"/>
            <a:ext cx="171450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56282" y="3675360"/>
            <a:ext cx="161925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58788" y="3071813"/>
            <a:ext cx="6062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КБР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282" y="5384304"/>
            <a:ext cx="1540951" cy="1473696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 l="-26000" t="-3000" r="-26000" b="-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57356" y="5730382"/>
            <a:ext cx="1241581" cy="112761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-27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43240" y="5384304"/>
            <a:ext cx="1512168" cy="1473696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 l="-21000" t="-2000" r="-26000" b="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429131" y="5429264"/>
            <a:ext cx="1500192" cy="1341908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 l="-33000" t="-3000" r="2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57884" y="5384304"/>
            <a:ext cx="1512341" cy="1473696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 l="-59000" t="-26000" r="-43000" b="-24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86644" y="5373216"/>
            <a:ext cx="1567012" cy="1484784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 l="-26000" t="-3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72066" y="188641"/>
            <a:ext cx="500066" cy="454282"/>
          </a:xfrm>
          <a:prstGeom prst="rect">
            <a:avLst/>
          </a:prstGeom>
          <a:noFill/>
        </p:spPr>
      </p:pic>
      <p:pic>
        <p:nvPicPr>
          <p:cNvPr id="2054" name="Picture 6" descr="C:\Users\user\Pictures\публичный декабрь 2018\i3CK35GM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29124" y="5429240"/>
            <a:ext cx="1428760" cy="142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93438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9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Структура налоговых и неналоговых доходов бюджета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Орловского района  в 202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  году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graphicFrame>
        <p:nvGraphicFramePr>
          <p:cNvPr id="113666" name="Содержимое 3"/>
          <p:cNvGraphicFramePr>
            <a:graphicFrameLocks noGrp="1"/>
          </p:cNvGraphicFramePr>
          <p:nvPr/>
        </p:nvGraphicFramePr>
        <p:xfrm>
          <a:off x="142875" y="1757363"/>
          <a:ext cx="8564563" cy="4795837"/>
        </p:xfrm>
        <a:graphic>
          <a:graphicData uri="http://schemas.openxmlformats.org/presentationml/2006/ole">
            <p:oleObj spid="_x0000_s113666" name="Worksheet" r:id="rId3" imgW="8848745" imgH="5400810" progId="Excel.Sheet.8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2529</Words>
  <Application>Microsoft Office PowerPoint</Application>
  <PresentationFormat>Экран (4:3)</PresentationFormat>
  <Paragraphs>484</Paragraphs>
  <Slides>45</Slides>
  <Notes>24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Городская</vt:lpstr>
      <vt:lpstr>1_Городская</vt:lpstr>
      <vt:lpstr>5_Городская</vt:lpstr>
      <vt:lpstr>7_Городская</vt:lpstr>
      <vt:lpstr>19_Городская</vt:lpstr>
      <vt:lpstr>Worksheet</vt:lpstr>
      <vt:lpstr>Слайд 1</vt:lpstr>
      <vt:lpstr>Слайд 2</vt:lpstr>
      <vt:lpstr>Слайд 3</vt:lpstr>
      <vt:lpstr>Особенности составления проекта решения о бюджете Орловского района на 2022 год и на плановый период 2023 и 2024 годов</vt:lpstr>
      <vt:lpstr>Слайд 5</vt:lpstr>
      <vt:lpstr>Меры, принимаемые для обеспечения сбалансированности бюджета Орловского района</vt:lpstr>
      <vt:lpstr>Слайд 7</vt:lpstr>
      <vt:lpstr>Собственные доходы консолидированного БЮДЖЕТА и бюджета Орловского района</vt:lpstr>
      <vt:lpstr>Структура налоговых и неналоговых доходов бюджета Орловского района  в 2022  году</vt:lpstr>
      <vt:lpstr>Слайд 10</vt:lpstr>
      <vt:lpstr>Слайд 11</vt:lpstr>
      <vt:lpstr>Слайд 12</vt:lpstr>
      <vt:lpstr>Слайд 13</vt:lpstr>
      <vt:lpstr>Структура расходов по муниципальным программам Орловского района в 2022 году</vt:lpstr>
      <vt:lpstr>Расходы на реализацию национальных проектов  на 2022-2024 годы </vt:lpstr>
      <vt:lpstr>Слайд 16</vt:lpstr>
      <vt:lpstr>Слайд 17</vt:lpstr>
      <vt:lpstr>Слайд 18</vt:lpstr>
      <vt:lpstr>Динамика расходов бюджета Орловского района по  Управлению культуры и спорта</vt:lpstr>
      <vt:lpstr>  Расходы на дополнительное образование  </vt:lpstr>
      <vt:lpstr>  Расходы по разделу «Физическая культура и спорт» </vt:lpstr>
      <vt:lpstr>  Дополнительные средства из бюджета Орловского района   на 2022 год </vt:lpstr>
      <vt:lpstr>Слайд 23</vt:lpstr>
      <vt:lpstr>Расходы бюджета Орловского района на 2022-2024 годы по Управлению образования</vt:lpstr>
      <vt:lpstr>Слайд 25</vt:lpstr>
      <vt:lpstr>Создание и (обновление) материально-технической базы</vt:lpstr>
      <vt:lpstr>Организация отдыха детей в каникулярное время</vt:lpstr>
      <vt:lpstr>На обеспечение ежемесячного вознаграждения за классное руководство предусмотрено  на 2022 год  по 18 405,1 тыс.рублей</vt:lpstr>
      <vt:lpstr>На обеспечение питанием школьников 1- 4 классов </vt:lpstr>
      <vt:lpstr> Исполнение Указа Президента №597 от 07.05.2012                                                                                         (тыс. рублей)</vt:lpstr>
      <vt:lpstr>Слайд 31</vt:lpstr>
      <vt:lpstr>   Динамика расходов бюджета Орловского района на социальную политику     тыс.рублей </vt:lpstr>
      <vt:lpstr>Расходы для МБУ «ЦСО»</vt:lpstr>
      <vt:lpstr>.</vt:lpstr>
      <vt:lpstr>Меры социальной поддержки отдельным категориям граждан</vt:lpstr>
      <vt:lpstr>Слайд 36</vt:lpstr>
      <vt:lpstr>Слайд 37</vt:lpstr>
      <vt:lpstr>Слайд 38</vt:lpstr>
      <vt:lpstr>Слайд 39</vt:lpstr>
      <vt:lpstr>Слайд 40</vt:lpstr>
      <vt:lpstr>Слайд 41</vt:lpstr>
      <vt:lpstr>На обеспечение жильем жителей района в 2022 - 2024 годах предусмотрено 42 177,0 тыс. рублей</vt:lpstr>
      <vt:lpstr>Особенности межбюджетных отношений  в Орловском районе на 2022 год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финансов Ростовской области</dc:title>
  <dc:creator>Yureva_AD</dc:creator>
  <cp:lastModifiedBy>user</cp:lastModifiedBy>
  <cp:revision>215</cp:revision>
  <dcterms:created xsi:type="dcterms:W3CDTF">2018-11-09T14:42:42Z</dcterms:created>
  <dcterms:modified xsi:type="dcterms:W3CDTF">2022-01-12T07:21:18Z</dcterms:modified>
</cp:coreProperties>
</file>