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notesSlides/notesSlide16.xml" ContentType="application/vnd.openxmlformats-officedocument.presentationml.notesSlid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s/slide99.xml" ContentType="application/vnd.openxmlformats-officedocument.presentationml.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rawing21.xml" ContentType="application/vnd.ms-office.drawingml.diagramDrawing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diagrams/layout20.xml" ContentType="application/vnd.openxmlformats-officedocument.drawingml.diagram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slides/slide108.xml" ContentType="application/vnd.openxmlformats-officedocument.presentationml.slide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diagrams/quickStyle19.xml" ContentType="application/vnd.openxmlformats-officedocument.drawingml.diagramStyle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drawing23.xml" ContentType="application/vnd.ms-office.drawingml.diagramDrawing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notesSlides/notesSlide15.xml" ContentType="application/vnd.openxmlformats-officedocument.presentationml.notesSlide+xml"/>
  <Override PartName="/ppt/diagrams/quickStyle27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diagrams/layout27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13.xml" ContentType="application/vnd.ms-office.drawingml.diagramDrawing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drawing6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11.xml" ContentType="application/vnd.ms-office.drawingml.diagramDrawing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charts/chart11.xml" ContentType="application/vnd.openxmlformats-officedocument.drawingml.chart+xml"/>
  <Override PartName="/ppt/diagrams/drawing1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116"/>
  </p:notesMasterIdLst>
  <p:handoutMasterIdLst>
    <p:handoutMasterId r:id="rId117"/>
  </p:handoutMasterIdLst>
  <p:sldIdLst>
    <p:sldId id="1445" r:id="rId2"/>
    <p:sldId id="1538" r:id="rId3"/>
    <p:sldId id="1539" r:id="rId4"/>
    <p:sldId id="1540" r:id="rId5"/>
    <p:sldId id="1541" r:id="rId6"/>
    <p:sldId id="1543" r:id="rId7"/>
    <p:sldId id="1484" r:id="rId8"/>
    <p:sldId id="1544" r:id="rId9"/>
    <p:sldId id="1456" r:id="rId10"/>
    <p:sldId id="1545" r:id="rId11"/>
    <p:sldId id="1491" r:id="rId12"/>
    <p:sldId id="1547" r:id="rId13"/>
    <p:sldId id="1548" r:id="rId14"/>
    <p:sldId id="1492" r:id="rId15"/>
    <p:sldId id="1493" r:id="rId16"/>
    <p:sldId id="1494" r:id="rId17"/>
    <p:sldId id="1496" r:id="rId18"/>
    <p:sldId id="1495" r:id="rId19"/>
    <p:sldId id="1550" r:id="rId20"/>
    <p:sldId id="1518" r:id="rId21"/>
    <p:sldId id="1592" r:id="rId22"/>
    <p:sldId id="1593" r:id="rId23"/>
    <p:sldId id="1594" r:id="rId24"/>
    <p:sldId id="1595" r:id="rId25"/>
    <p:sldId id="1596" r:id="rId26"/>
    <p:sldId id="1597" r:id="rId27"/>
    <p:sldId id="1598" r:id="rId28"/>
    <p:sldId id="1599" r:id="rId29"/>
    <p:sldId id="1600" r:id="rId30"/>
    <p:sldId id="1601" r:id="rId31"/>
    <p:sldId id="1602" r:id="rId32"/>
    <p:sldId id="1603" r:id="rId33"/>
    <p:sldId id="1604" r:id="rId34"/>
    <p:sldId id="1605" r:id="rId35"/>
    <p:sldId id="1606" r:id="rId36"/>
    <p:sldId id="1607" r:id="rId37"/>
    <p:sldId id="1608" r:id="rId38"/>
    <p:sldId id="1609" r:id="rId39"/>
    <p:sldId id="1610" r:id="rId40"/>
    <p:sldId id="1611" r:id="rId41"/>
    <p:sldId id="1612" r:id="rId42"/>
    <p:sldId id="1613" r:id="rId43"/>
    <p:sldId id="1614" r:id="rId44"/>
    <p:sldId id="1615" r:id="rId45"/>
    <p:sldId id="1616" r:id="rId46"/>
    <p:sldId id="1617" r:id="rId47"/>
    <p:sldId id="1618" r:id="rId48"/>
    <p:sldId id="1619" r:id="rId49"/>
    <p:sldId id="1620" r:id="rId50"/>
    <p:sldId id="1621" r:id="rId51"/>
    <p:sldId id="1622" r:id="rId52"/>
    <p:sldId id="1623" r:id="rId53"/>
    <p:sldId id="1624" r:id="rId54"/>
    <p:sldId id="1625" r:id="rId55"/>
    <p:sldId id="1626" r:id="rId56"/>
    <p:sldId id="1627" r:id="rId57"/>
    <p:sldId id="1628" r:id="rId58"/>
    <p:sldId id="1629" r:id="rId59"/>
    <p:sldId id="1630" r:id="rId60"/>
    <p:sldId id="1631" r:id="rId61"/>
    <p:sldId id="1634" r:id="rId62"/>
    <p:sldId id="1635" r:id="rId63"/>
    <p:sldId id="1636" r:id="rId64"/>
    <p:sldId id="1637" r:id="rId65"/>
    <p:sldId id="1638" r:id="rId66"/>
    <p:sldId id="1639" r:id="rId67"/>
    <p:sldId id="1640" r:id="rId68"/>
    <p:sldId id="1641" r:id="rId69"/>
    <p:sldId id="1642" r:id="rId70"/>
    <p:sldId id="1643" r:id="rId71"/>
    <p:sldId id="1644" r:id="rId72"/>
    <p:sldId id="1645" r:id="rId73"/>
    <p:sldId id="1646" r:id="rId74"/>
    <p:sldId id="1647" r:id="rId75"/>
    <p:sldId id="1648" r:id="rId76"/>
    <p:sldId id="1651" r:id="rId77"/>
    <p:sldId id="1652" r:id="rId78"/>
    <p:sldId id="1653" r:id="rId79"/>
    <p:sldId id="1654" r:id="rId80"/>
    <p:sldId id="1655" r:id="rId81"/>
    <p:sldId id="1656" r:id="rId82"/>
    <p:sldId id="1657" r:id="rId83"/>
    <p:sldId id="1658" r:id="rId84"/>
    <p:sldId id="1659" r:id="rId85"/>
    <p:sldId id="1660" r:id="rId86"/>
    <p:sldId id="1661" r:id="rId87"/>
    <p:sldId id="1662" r:id="rId88"/>
    <p:sldId id="1551" r:id="rId89"/>
    <p:sldId id="1552" r:id="rId90"/>
    <p:sldId id="1556" r:id="rId91"/>
    <p:sldId id="1553" r:id="rId92"/>
    <p:sldId id="1554" r:id="rId93"/>
    <p:sldId id="1558" r:id="rId94"/>
    <p:sldId id="1584" r:id="rId95"/>
    <p:sldId id="1560" r:id="rId96"/>
    <p:sldId id="1564" r:id="rId97"/>
    <p:sldId id="1565" r:id="rId98"/>
    <p:sldId id="1585" r:id="rId99"/>
    <p:sldId id="1566" r:id="rId100"/>
    <p:sldId id="1567" r:id="rId101"/>
    <p:sldId id="1586" r:id="rId102"/>
    <p:sldId id="1568" r:id="rId103"/>
    <p:sldId id="1569" r:id="rId104"/>
    <p:sldId id="1570" r:id="rId105"/>
    <p:sldId id="1574" r:id="rId106"/>
    <p:sldId id="1575" r:id="rId107"/>
    <p:sldId id="1576" r:id="rId108"/>
    <p:sldId id="1590" r:id="rId109"/>
    <p:sldId id="1578" r:id="rId110"/>
    <p:sldId id="1587" r:id="rId111"/>
    <p:sldId id="1579" r:id="rId112"/>
    <p:sldId id="1582" r:id="rId113"/>
    <p:sldId id="1589" r:id="rId114"/>
    <p:sldId id="1663" r:id="rId115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D74"/>
    <a:srgbClr val="F57777"/>
    <a:srgbClr val="F35757"/>
    <a:srgbClr val="FFDEC9"/>
    <a:srgbClr val="FDF7CB"/>
    <a:srgbClr val="26F67A"/>
    <a:srgbClr val="FCF796"/>
    <a:srgbClr val="EBE78D"/>
    <a:srgbClr val="FADF7E"/>
    <a:srgbClr val="1A36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6322" autoAdjust="0"/>
  </p:normalViewPr>
  <p:slideViewPr>
    <p:cSldViewPr>
      <p:cViewPr varScale="1">
        <p:scale>
          <a:sx n="108" d="100"/>
          <a:sy n="108" d="100"/>
        </p:scale>
        <p:origin x="-15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1.3240740740740915E-4"/>
          <c:w val="0.98733703703703657"/>
          <c:h val="0.987337037037036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006BB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CCCC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C00000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64.3</c:v>
                </c:pt>
                <c:pt idx="1">
                  <c:v>14.2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305"/>
        <c:holeSize val="8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3081995757205314E-2"/>
                  <c:y val="-9.8764740831988065E-2"/>
                </c:manualLayout>
              </c:layout>
              <c:showVal val="1"/>
            </c:dLbl>
            <c:dLbl>
              <c:idx val="1"/>
              <c:layout>
                <c:manualLayout>
                  <c:x val="0.10609244740984512"/>
                  <c:y val="-3.6213738305062276E-2"/>
                </c:manualLayout>
              </c:layout>
              <c:showVal val="1"/>
            </c:dLbl>
            <c:dLbl>
              <c:idx val="2"/>
              <c:layout>
                <c:manualLayout>
                  <c:x val="2.8673634435093329E-2"/>
                  <c:y val="-1.9752948166397589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1281.5</c:v>
                </c:pt>
                <c:pt idx="1">
                  <c:v>191.5</c:v>
                </c:pt>
                <c:pt idx="2">
                  <c:v>13975.2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80"/>
      <c:perspective val="30"/>
    </c:view3D>
    <c:plotArea>
      <c:layout>
        <c:manualLayout>
          <c:layoutTarget val="inner"/>
          <c:xMode val="edge"/>
          <c:yMode val="edge"/>
          <c:x val="7.8128828376402948E-2"/>
          <c:y val="5.9109740265747383E-2"/>
          <c:w val="0.66430358079975849"/>
          <c:h val="0.93996093039320061"/>
        </c:manualLayout>
      </c:layout>
      <c:pie3DChart>
        <c:varyColors val="1"/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9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98431769506424838"/>
          <c:h val="0.9706353222913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explosion val="0"/>
          </c:dPt>
          <c:dPt>
            <c:idx val="1"/>
            <c:explosion val="0"/>
          </c:dPt>
          <c:dPt>
            <c:idx val="7"/>
            <c:explosion val="0"/>
          </c:dPt>
          <c:dLbls>
            <c:dLbl>
              <c:idx val="0"/>
              <c:layout>
                <c:manualLayout>
                  <c:x val="0.13561662454016241"/>
                  <c:y val="-9.6665424015517046E-2"/>
                </c:manualLayout>
              </c:layout>
              <c:showPercent val="1"/>
            </c:dLbl>
            <c:dLbl>
              <c:idx val="2"/>
              <c:layout>
                <c:manualLayout>
                  <c:x val="-2.5952977806440052E-2"/>
                  <c:y val="-6.3269231162419504E-2"/>
                </c:manualLayout>
              </c:layout>
              <c:showPercent val="1"/>
            </c:dLbl>
            <c:dLbl>
              <c:idx val="3"/>
              <c:delete val="1"/>
            </c:dLbl>
            <c:dLbl>
              <c:idx val="4"/>
              <c:layout>
                <c:manualLayout>
                  <c:x val="2.3946161287302748E-2"/>
                  <c:y val="-1.4042185166834441E-2"/>
                </c:manualLayout>
              </c:layout>
              <c:showPercent val="1"/>
            </c:dLbl>
            <c:dLbl>
              <c:idx val="5"/>
              <c:layout>
                <c:manualLayout>
                  <c:x val="6.2209925212452786E-3"/>
                  <c:y val="3.5475532153428212E-2"/>
                </c:manualLayout>
              </c:layout>
              <c:showPercent val="1"/>
            </c:dLbl>
            <c:dLbl>
              <c:idx val="6"/>
              <c:layout>
                <c:manualLayout>
                  <c:x val="2.0739970251406881E-2"/>
                  <c:y val="0.1250104784797583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Лист1!$A$2:$A$9</c:f>
              <c:strCache>
                <c:ptCount val="8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3">
                  <c:v>Скорая медицинская помощь</c:v>
                </c:pt>
                <c:pt idx="7">
                  <c:v>Другие вопросы в области здравоохранения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57276.4</c:v>
                </c:pt>
                <c:pt idx="1">
                  <c:v>5307.6</c:v>
                </c:pt>
                <c:pt idx="3">
                  <c:v>137.69999999999999</c:v>
                </c:pt>
                <c:pt idx="7">
                  <c:v>24211.200000000001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chemeClr val="accent6">
            <a:lumMod val="20000"/>
            <a:lumOff val="80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8.9218559048994533E-2"/>
          <c:w val="0.95804950938645983"/>
          <c:h val="0.850805849158544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7950" h="127000" prst="slope"/>
              <a:bevelB w="0" h="0"/>
            </a:sp3d>
          </c:spPr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Lbls>
            <c:dLbl>
              <c:idx val="0"/>
              <c:layout>
                <c:manualLayout>
                  <c:x val="-2.1749720116568292E-4"/>
                  <c:y val="0.16661954227308068"/>
                </c:manualLayout>
              </c:layout>
              <c:showVal val="1"/>
            </c:dLbl>
            <c:dLbl>
              <c:idx val="1"/>
              <c:layout>
                <c:manualLayout>
                  <c:x val="9.0460034355157176E-3"/>
                  <c:y val="0.10794231196533718"/>
                </c:manualLayout>
              </c:layout>
              <c:showVal val="1"/>
            </c:dLbl>
            <c:dLbl>
              <c:idx val="2"/>
              <c:layout>
                <c:manualLayout>
                  <c:x val="3.8953598012802012E-3"/>
                  <c:y val="0.11981232565750956"/>
                </c:manualLayout>
              </c:layout>
              <c:showVal val="1"/>
            </c:dLbl>
            <c:dLbl>
              <c:idx val="3"/>
              <c:layout>
                <c:manualLayout>
                  <c:x val="1.0607733399992623E-2"/>
                  <c:y val="-1.7423249268599842E-2"/>
                </c:manualLayout>
              </c:layout>
              <c:showVal val="1"/>
            </c:dLbl>
            <c:dLbl>
              <c:idx val="4"/>
              <c:layout>
                <c:manualLayout>
                  <c:x val="1.7381170610673586E-2"/>
                  <c:y val="-2.073676998851985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Факт 2019*</c:v>
                </c:pt>
                <c:pt idx="1">
                  <c:v>Факт 2020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287.7</c:v>
                </c:pt>
                <c:pt idx="1">
                  <c:v>328.8</c:v>
                </c:pt>
              </c:numCache>
            </c:numRef>
          </c:val>
          <c:shape val="box"/>
        </c:ser>
        <c:shape val="cylinder"/>
        <c:axId val="95613312"/>
        <c:axId val="95614848"/>
        <c:axId val="95506880"/>
      </c:bar3DChart>
      <c:catAx>
        <c:axId val="95613312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5614848"/>
        <c:crosses val="autoZero"/>
        <c:auto val="1"/>
        <c:lblAlgn val="ctr"/>
        <c:lblOffset val="100"/>
      </c:catAx>
      <c:valAx>
        <c:axId val="95614848"/>
        <c:scaling>
          <c:orientation val="minMax"/>
          <c:min val="80"/>
        </c:scaling>
        <c:delete val="1"/>
        <c:axPos val="l"/>
        <c:numFmt formatCode="General" sourceLinked="1"/>
        <c:tickLblPos val="none"/>
        <c:crossAx val="95613312"/>
        <c:crosses val="autoZero"/>
        <c:crossBetween val="between"/>
        <c:majorUnit val="20"/>
      </c:valAx>
      <c:serAx>
        <c:axId val="95506880"/>
        <c:scaling>
          <c:orientation val="minMax"/>
        </c:scaling>
        <c:delete val="1"/>
        <c:axPos val="b"/>
        <c:tickLblPos val="none"/>
        <c:crossAx val="95614848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plotArea>
      <c:layout>
        <c:manualLayout>
          <c:layoutTarget val="inner"/>
          <c:xMode val="edge"/>
          <c:yMode val="edge"/>
          <c:x val="0.18600268967559841"/>
          <c:y val="3.6305894705108817E-2"/>
          <c:w val="0.63706357264115065"/>
          <c:h val="0.927388210589789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</c:spPr>
          <c:explosion val="1"/>
          <c:dPt>
            <c:idx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FFCC0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009999"/>
              </a:solidFill>
            </c:spPr>
          </c:dPt>
          <c:dPt>
            <c:idx val="6"/>
            <c:spPr>
              <a:solidFill>
                <a:srgbClr val="99CCFF"/>
              </a:solidFill>
            </c:spPr>
          </c:dPt>
          <c:cat>
            <c:strRef>
              <c:f>Лист1!$A$2:$A$9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7"/>
                <c:pt idx="0">
                  <c:v>50.5</c:v>
                </c:pt>
                <c:pt idx="1">
                  <c:v>13.3</c:v>
                </c:pt>
                <c:pt idx="2">
                  <c:v>10.6</c:v>
                </c:pt>
                <c:pt idx="3">
                  <c:v>9.7000000000000011</c:v>
                </c:pt>
                <c:pt idx="4">
                  <c:v>9.4</c:v>
                </c:pt>
                <c:pt idx="5">
                  <c:v>3.7</c:v>
                </c:pt>
                <c:pt idx="6">
                  <c:v>2.8</c:v>
                </c:pt>
              </c:numCache>
            </c:numRef>
          </c:val>
        </c:ser>
        <c:firstSliceAng val="177"/>
        <c:holeSize val="79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4518226373332943"/>
          <c:y val="9.8694054211416055E-3"/>
          <c:w val="0.71831007521904033"/>
          <c:h val="0.641468113388900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Lbls>
            <c:txPr>
              <a:bodyPr/>
              <a:lstStyle/>
              <a:p>
                <a:pPr>
                  <a:defRPr sz="15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138.5</c:v>
                </c:pt>
                <c:pt idx="1">
                  <c:v>56.5</c:v>
                </c:pt>
                <c:pt idx="2">
                  <c:v>650.6</c:v>
                </c:pt>
                <c:pt idx="3">
                  <c:v>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7573963254593221E-2"/>
          <c:y val="9.8505078169583322E-3"/>
          <c:w val="0.98733703703703657"/>
          <c:h val="0.98733703703703657"/>
        </c:manualLayout>
      </c:layout>
      <c:doughnutChart>
        <c:varyColors val="1"/>
        <c:firstSliceAng val="0"/>
        <c:holeSize val="8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909398221310951"/>
          <c:y val="1.2587896080878309E-2"/>
          <c:w val="0.71222179369884431"/>
          <c:h val="0.636031132069434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chemeClr val="bg1">
                  <a:lumMod val="65000"/>
                </a:schemeClr>
              </a:solidFill>
              <a:ln w="57150">
                <a:solidFill>
                  <a:schemeClr val="bg1"/>
                </a:solidFill>
              </a:ln>
            </c:spPr>
          </c:dPt>
          <c:dLbls>
            <c:dLbl>
              <c:idx val="4"/>
              <c:layout>
                <c:manualLayout>
                  <c:x val="6.0882815202199314E-3"/>
                  <c:y val="-2.787454173438740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normalizeH="0" baseline="0">
                    <a:solidFill>
                      <a:schemeClr val="tx1"/>
                    </a:solidFill>
                    <a:latin typeface="Tahoma" pitchFamily="34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201.5</c:v>
                </c:pt>
                <c:pt idx="1">
                  <c:v>74.5</c:v>
                </c:pt>
                <c:pt idx="2">
                  <c:v>746.6</c:v>
                </c:pt>
                <c:pt idx="3">
                  <c:v>32.5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5"/>
      <c:rotY val="42"/>
      <c:depthPercent val="110"/>
      <c:rAngAx val="1"/>
    </c:view3D>
    <c:plotArea>
      <c:layout>
        <c:manualLayout>
          <c:layoutTarget val="inner"/>
          <c:xMode val="edge"/>
          <c:yMode val="edge"/>
          <c:x val="4.5939163330840714E-2"/>
          <c:y val="0.13573200771759891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12"/>
          <c:dPt>
            <c:idx val="0"/>
            <c:explosion val="15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"/>
            <c:explosion val="16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2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3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4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5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6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7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8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9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1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2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0513609630239"/>
                  <c:y val="-0.1026597093591456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"/>
              <c:layout>
                <c:manualLayout>
                  <c:x val="9.2050763207671707E-2"/>
                  <c:y val="-0.1666418879939737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2.1653525781419956E-2"/>
                  <c:y val="-5.62284314321601E-3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-8.9407042036588044E-2"/>
                  <c:y val="2.6673283375574761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400" baseline="0" dirty="0" smtClean="0"/>
                      <a:t>5,9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4"/>
              <c:layout>
                <c:manualLayout>
                  <c:x val="-8.0939862643917726E-2"/>
                  <c:y val="-3.433156162733964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</a:t>
                    </a:r>
                    <a:r>
                      <a:rPr lang="en-US" sz="1400" baseline="0" dirty="0" smtClean="0"/>
                      <a:t>,</a:t>
                    </a:r>
                    <a:r>
                      <a:rPr lang="ru-RU" sz="1400" baseline="0" dirty="0" smtClean="0"/>
                      <a:t>7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5"/>
              <c:layout>
                <c:manualLayout>
                  <c:x val="-6.791171212558271E-2"/>
                  <c:y val="-6.985694858246219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5,2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6"/>
              <c:layout>
                <c:manualLayout>
                  <c:x val="-6.6202766902740934E-2"/>
                  <c:y val="-5.67013271481820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3,3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7"/>
              <c:layout>
                <c:manualLayout>
                  <c:x val="-4.2596005806539598E-2"/>
                  <c:y val="-6.968992426253481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2,9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8"/>
              <c:layout>
                <c:manualLayout>
                  <c:x val="1.5649056437777763E-2"/>
                  <c:y val="-0.1128730333396117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9"/>
              <c:layout>
                <c:manualLayout>
                  <c:x val="4.5826551708969395E-3"/>
                  <c:y val="-5.969997908951912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0"/>
              <c:layout>
                <c:manualLayout>
                  <c:x val="6.5844037302599814E-2"/>
                  <c:y val="-2.5562877519454828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aseline="0" dirty="0" smtClean="0"/>
                      <a:t>0</a:t>
                    </a:r>
                    <a:r>
                      <a:rPr lang="ru-RU" sz="1400" baseline="0" dirty="0" smtClean="0"/>
                      <a:t>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11"/>
              <c:layout>
                <c:manualLayout>
                  <c:x val="6.4040601768354383E-2"/>
                  <c:y val="2.3879287204714956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0,</a:t>
                    </a:r>
                    <a:r>
                      <a:rPr lang="ru-RU" sz="1400" baseline="0" dirty="0" smtClean="0"/>
                      <a:t>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2"/>
              <c:layout>
                <c:manualLayout>
                  <c:x val="6.0288347336471322E-2"/>
                  <c:y val="7.3738363910587024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411 429.4</c:v>
                  </c:pt>
                  <c:pt idx="1">
                    <c:v>556 392.6</c:v>
                  </c:pt>
                  <c:pt idx="2">
                    <c:v>47 274.9</c:v>
                  </c:pt>
                  <c:pt idx="3">
                    <c:v>86 932.9</c:v>
                  </c:pt>
                  <c:pt idx="4">
                    <c:v>1 111.2</c:v>
                  </c:pt>
                  <c:pt idx="5">
                    <c:v>34 936.4</c:v>
                  </c:pt>
                  <c:pt idx="6">
                    <c:v>68 051.3</c:v>
                  </c:pt>
                  <c:pt idx="7">
                    <c:v>718.0</c:v>
                  </c:pt>
                  <c:pt idx="9">
                    <c:v>48 156.3</c:v>
                  </c:pt>
                  <c:pt idx="10">
                    <c:v>8 000.6</c:v>
                  </c:pt>
                  <c:pt idx="12">
                    <c:v>319.3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Sheet1!$B$2:$N$2</c:f>
              <c:numCache>
                <c:formatCode>#,##0.0</c:formatCode>
                <c:ptCount val="13"/>
                <c:pt idx="0">
                  <c:v>411429.4</c:v>
                </c:pt>
                <c:pt idx="1">
                  <c:v>556392.6</c:v>
                </c:pt>
                <c:pt idx="2">
                  <c:v>47274.9</c:v>
                </c:pt>
                <c:pt idx="3">
                  <c:v>86932.9</c:v>
                </c:pt>
                <c:pt idx="4">
                  <c:v>1111.2</c:v>
                </c:pt>
                <c:pt idx="5">
                  <c:v>34936.400000000001</c:v>
                </c:pt>
                <c:pt idx="6">
                  <c:v>68051.3</c:v>
                </c:pt>
                <c:pt idx="7">
                  <c:v>718</c:v>
                </c:pt>
                <c:pt idx="9">
                  <c:v>48156.3</c:v>
                </c:pt>
                <c:pt idx="10">
                  <c:v>8000.6</c:v>
                </c:pt>
                <c:pt idx="12">
                  <c:v>319.3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1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2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411 429.4</c:v>
                  </c:pt>
                  <c:pt idx="1">
                    <c:v>556 392.6</c:v>
                  </c:pt>
                  <c:pt idx="2">
                    <c:v>47 274.9</c:v>
                  </c:pt>
                  <c:pt idx="3">
                    <c:v>86 932.9</c:v>
                  </c:pt>
                  <c:pt idx="4">
                    <c:v>1 111.2</c:v>
                  </c:pt>
                  <c:pt idx="5">
                    <c:v>34 936.4</c:v>
                  </c:pt>
                  <c:pt idx="6">
                    <c:v>68 051.3</c:v>
                  </c:pt>
                  <c:pt idx="7">
                    <c:v>718.0</c:v>
                  </c:pt>
                  <c:pt idx="9">
                    <c:v>48 156.3</c:v>
                  </c:pt>
                  <c:pt idx="10">
                    <c:v>8 000.6</c:v>
                  </c:pt>
                  <c:pt idx="12">
                    <c:v>319.3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Sheet1!$B$3:$N$3</c:f>
              <c:numCache>
                <c:formatCode>General</c:formatCode>
                <c:ptCount val="13"/>
              </c:numCache>
            </c:numRef>
          </c:val>
        </c:ser>
        <c:dLbls>
          <c:showPercent val="1"/>
        </c:dLbls>
      </c:pie3DChart>
      <c:spPr>
        <a:noFill/>
        <a:ln w="25229">
          <a:noFill/>
        </a:ln>
      </c:spPr>
    </c:plotArea>
    <c:legend>
      <c:legendPos val="r"/>
      <c:legendEntry>
        <c:idx val="8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58485330462993557"/>
          <c:y val="7.0628486007032771E-3"/>
          <c:w val="0.41514670303085327"/>
          <c:h val="0.97410288846409065"/>
        </c:manualLayout>
      </c:layout>
      <c:spPr>
        <a:noFill/>
        <a:ln w="3154">
          <a:noFill/>
          <a:prstDash val="solid"/>
        </a:ln>
      </c:spPr>
      <c:txPr>
        <a:bodyPr/>
        <a:lstStyle/>
        <a:p>
          <a:pPr rtl="0">
            <a:defRPr sz="14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4.8745429995330103E-2"/>
          <c:y val="1.3234889548154958E-4"/>
          <c:w val="0.98733703703703657"/>
          <c:h val="0.98733703703703657"/>
        </c:manualLayout>
      </c:layout>
      <c:doughnutChart>
        <c:varyColors val="1"/>
        <c:ser>
          <c:idx val="7"/>
          <c:order val="1"/>
          <c:tx>
            <c:strRef>
              <c:f>Лист1!$I$1</c:f>
              <c:strCache>
                <c:ptCount val="1"/>
                <c:pt idx="0">
                  <c:v>Столбец7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Лист1!$I$2:$I$5</c:f>
              <c:numCache>
                <c:formatCode>General</c:formatCode>
                <c:ptCount val="4"/>
              </c:numCache>
            </c:numRef>
          </c:val>
        </c:ser>
        <c:firstSliceAng val="0"/>
        <c:holeSize val="48"/>
      </c:doughnutChar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4"/>
          <c:dPt>
            <c:idx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E31E24"/>
              </a:solidFill>
            </c:spPr>
          </c:dPt>
          <c:dPt>
            <c:idx val="3"/>
            <c:spPr>
              <a:solidFill>
                <a:srgbClr val="B88C00"/>
              </a:solidFill>
            </c:spPr>
          </c:dPt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1.7</c:v>
                </c:pt>
                <c:pt idx="1">
                  <c:v>5.6</c:v>
                </c:pt>
                <c:pt idx="2">
                  <c:v>72.5</c:v>
                </c:pt>
                <c:pt idx="3">
                  <c:v>20.2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50"/>
      </c:doughnut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/>
      <c:barChart>
        <c:barDir val="bar"/>
        <c:grouping val="clustered"/>
        <c:gapWidth val="100"/>
        <c:axId val="135456640"/>
        <c:axId val="135467008"/>
      </c:barChart>
      <c:catAx>
        <c:axId val="135456640"/>
        <c:scaling>
          <c:orientation val="minMax"/>
        </c:scaling>
        <c:delete val="1"/>
        <c:axPos val="l"/>
        <c:tickLblPos val="none"/>
        <c:crossAx val="135467008"/>
        <c:crosses val="autoZero"/>
        <c:auto val="1"/>
        <c:lblAlgn val="ctr"/>
        <c:lblOffset val="100"/>
      </c:catAx>
      <c:valAx>
        <c:axId val="135467008"/>
        <c:scaling>
          <c:orientation val="minMax"/>
        </c:scaling>
        <c:delete val="1"/>
        <c:axPos val="b"/>
        <c:numFmt formatCode="General" sourceLinked="1"/>
        <c:tickLblPos val="none"/>
        <c:crossAx val="1354566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image" Target="../media/image153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200.jpeg"/><Relationship Id="rId1" Type="http://schemas.openxmlformats.org/officeDocument/2006/relationships/image" Target="../media/image199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image" Target="../media/image204.jpe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image" Target="../media/image284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1.jpeg"/><Relationship Id="rId2" Type="http://schemas.openxmlformats.org/officeDocument/2006/relationships/image" Target="../media/image1541.jpeg"/><Relationship Id="rId1" Type="http://schemas.openxmlformats.org/officeDocument/2006/relationships/image" Target="../media/image1531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1.jpeg"/><Relationship Id="rId2" Type="http://schemas.openxmlformats.org/officeDocument/2006/relationships/image" Target="../media/image2001.jpeg"/><Relationship Id="rId1" Type="http://schemas.openxmlformats.org/officeDocument/2006/relationships/image" Target="../media/image1991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1.jpeg"/><Relationship Id="rId2" Type="http://schemas.openxmlformats.org/officeDocument/2006/relationships/image" Target="../media/image2051.jpeg"/><Relationship Id="rId1" Type="http://schemas.openxmlformats.org/officeDocument/2006/relationships/image" Target="../media/image2041.jpe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1.jpeg"/><Relationship Id="rId2" Type="http://schemas.openxmlformats.org/officeDocument/2006/relationships/image" Target="../media/image2851.jpeg"/><Relationship Id="rId1" Type="http://schemas.openxmlformats.org/officeDocument/2006/relationships/image" Target="../media/image2841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1.jpeg"/><Relationship Id="rId1" Type="http://schemas.openxmlformats.org/officeDocument/2006/relationships/image" Target="../media/image78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44,4%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Развитие образования</a:t>
          </a:r>
          <a:endParaRPr lang="ru-RU" sz="18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34,3%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F5092A91-60BD-4F18-84F3-6AE64D467103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1,6%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38414988-BE9A-4FD6-B865-633337391834}" type="parTrans" cxnId="{292826C6-CCD3-42D7-B1BA-E013969F9033}">
      <dgm:prSet/>
      <dgm:spPr/>
      <dgm:t>
        <a:bodyPr/>
        <a:lstStyle/>
        <a:p>
          <a:endParaRPr lang="ru-RU"/>
        </a:p>
      </dgm:t>
    </dgm:pt>
    <dgm:pt modelId="{A01C9F27-8F8E-40B5-8AE3-33E44FD0774E}" type="sibTrans" cxnId="{292826C6-CCD3-42D7-B1BA-E013969F9033}">
      <dgm:prSet/>
      <dgm:spPr/>
      <dgm:t>
        <a:bodyPr/>
        <a:lstStyle/>
        <a:p>
          <a:endParaRPr lang="ru-RU"/>
        </a:p>
      </dgm:t>
    </dgm:pt>
    <dgm:pt modelId="{C46423B3-CF25-453F-B2AF-5ABDD3916481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Развитие здравоохранения </a:t>
          </a:r>
          <a:endParaRPr lang="ru-RU" sz="1800" dirty="0"/>
        </a:p>
      </dgm:t>
    </dgm:pt>
    <dgm:pt modelId="{C6269567-2AC4-4D73-AF40-AEF9D0B21BC4}" type="parTrans" cxnId="{93CCF28E-57FB-438F-8DFA-8FB35220F470}">
      <dgm:prSet/>
      <dgm:spPr/>
      <dgm:t>
        <a:bodyPr/>
        <a:lstStyle/>
        <a:p>
          <a:endParaRPr lang="ru-RU"/>
        </a:p>
      </dgm:t>
    </dgm:pt>
    <dgm:pt modelId="{6F7A22D6-6B46-4FB4-B838-5E4A40730B45}" type="sibTrans" cxnId="{93CCF28E-57FB-438F-8DFA-8FB35220F470}">
      <dgm:prSet/>
      <dgm:spPr/>
      <dgm:t>
        <a:bodyPr/>
        <a:lstStyle/>
        <a:p>
          <a:endParaRPr lang="ru-RU"/>
        </a:p>
      </dgm:t>
    </dgm:pt>
    <dgm:pt modelId="{B56F0772-C80B-46E4-B389-16F7FC478C6A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3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13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000E0A2B-6233-4A73-AF85-08E2AC608131}" type="parTrans" cxnId="{D4A1134F-67E2-49D0-9BD6-4B3C973CDDDE}">
      <dgm:prSet/>
      <dgm:spPr/>
      <dgm:t>
        <a:bodyPr/>
        <a:lstStyle/>
        <a:p>
          <a:endParaRPr lang="ru-RU"/>
        </a:p>
      </dgm:t>
    </dgm:pt>
    <dgm:pt modelId="{65D7A0DE-E8F2-4226-912A-46DE748FFA9F}" type="sibTrans" cxnId="{D4A1134F-67E2-49D0-9BD6-4B3C973CDDDE}">
      <dgm:prSet/>
      <dgm:spPr/>
      <dgm:t>
        <a:bodyPr/>
        <a:lstStyle/>
        <a:p>
          <a:endParaRPr lang="ru-RU"/>
        </a:p>
      </dgm:t>
    </dgm:pt>
    <dgm:pt modelId="{4E72D466-63A8-42D2-AD30-24DCED222A52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8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3,3 %</a:t>
          </a:r>
          <a:endParaRPr lang="ru-RU" sz="18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6E250727-A438-445F-82BE-73C67B0114C0}" type="parTrans" cxnId="{14304EA0-5D17-4969-B834-C9B1A201DD0F}">
      <dgm:prSet/>
      <dgm:spPr/>
      <dgm:t>
        <a:bodyPr/>
        <a:lstStyle/>
        <a:p>
          <a:endParaRPr lang="ru-RU"/>
        </a:p>
      </dgm:t>
    </dgm:pt>
    <dgm:pt modelId="{743F82F3-A6EB-41FF-A18B-20F5983375A8}" type="sibTrans" cxnId="{14304EA0-5D17-4969-B834-C9B1A201DD0F}">
      <dgm:prSet/>
      <dgm:spPr/>
      <dgm:t>
        <a:bodyPr/>
        <a:lstStyle/>
        <a:p>
          <a:endParaRPr lang="ru-RU"/>
        </a:p>
      </dgm:t>
    </dgm:pt>
    <dgm:pt modelId="{84DDCB7B-400B-44A9-8338-38500EB0CFE7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Доступная среда</a:t>
          </a:r>
          <a:endParaRPr lang="ru-RU" sz="1800" dirty="0"/>
        </a:p>
      </dgm:t>
    </dgm:pt>
    <dgm:pt modelId="{5078E2A2-584F-412D-A7D6-0B271ECE0BA6}" type="parTrans" cxnId="{357B78FB-7F42-433A-98AD-32088A21E634}">
      <dgm:prSet/>
      <dgm:spPr/>
      <dgm:t>
        <a:bodyPr/>
        <a:lstStyle/>
        <a:p>
          <a:endParaRPr lang="ru-RU"/>
        </a:p>
      </dgm:t>
    </dgm:pt>
    <dgm:pt modelId="{766C318B-FE03-48B5-9B8C-3073EA433B03}" type="sibTrans" cxnId="{357B78FB-7F42-433A-98AD-32088A21E634}">
      <dgm:prSet/>
      <dgm:spPr/>
      <dgm:t>
        <a:bodyPr/>
        <a:lstStyle/>
        <a:p>
          <a:endParaRPr lang="ru-RU"/>
        </a:p>
      </dgm:t>
    </dgm:pt>
    <dgm:pt modelId="{4657FB2E-B688-4359-B1BE-0034D91ABF0B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8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5,3%</a:t>
          </a:r>
          <a:endParaRPr lang="ru-RU" sz="18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DC563A65-8CEE-4827-8A2B-5012FFB17C2D}" type="parTrans" cxnId="{60469EAD-0992-40E5-AB01-0AFF0484CE54}">
      <dgm:prSet/>
      <dgm:spPr/>
      <dgm:t>
        <a:bodyPr/>
        <a:lstStyle/>
        <a:p>
          <a:endParaRPr lang="ru-RU"/>
        </a:p>
      </dgm:t>
    </dgm:pt>
    <dgm:pt modelId="{1ACE7C55-A83F-4575-A584-43376122A574}" type="sibTrans" cxnId="{60469EAD-0992-40E5-AB01-0AFF0484CE54}">
      <dgm:prSet/>
      <dgm:spPr/>
      <dgm:t>
        <a:bodyPr/>
        <a:lstStyle/>
        <a:p>
          <a:endParaRPr lang="ru-RU"/>
        </a:p>
      </dgm:t>
    </dgm:pt>
    <dgm:pt modelId="{7E458BC2-0142-4969-801E-17E7D59D368D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54F9BCA5-523B-4B43-8D89-16A1EB7AE6CE}" type="parTrans" cxnId="{6536A2D6-1551-4BBF-8543-7042816C2477}">
      <dgm:prSet/>
      <dgm:spPr/>
      <dgm:t>
        <a:bodyPr/>
        <a:lstStyle/>
        <a:p>
          <a:endParaRPr lang="ru-RU"/>
        </a:p>
      </dgm:t>
    </dgm:pt>
    <dgm:pt modelId="{075E4533-4C85-4FE4-8EB8-0DD13139E38C}" type="sibTrans" cxnId="{6536A2D6-1551-4BBF-8543-7042816C2477}">
      <dgm:prSet/>
      <dgm:spPr/>
      <dgm:t>
        <a:bodyPr/>
        <a:lstStyle/>
        <a:p>
          <a:endParaRPr lang="ru-RU"/>
        </a:p>
      </dgm:t>
    </dgm:pt>
    <dgm:pt modelId="{04144CD0-7523-4689-BF48-7B327FE40D25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360729C4-F987-4281-B421-89E64496CEAF}" type="parTrans" cxnId="{7C64500A-33D4-438F-A79F-1C9EE5698512}">
      <dgm:prSet/>
      <dgm:spPr/>
      <dgm:t>
        <a:bodyPr/>
        <a:lstStyle/>
        <a:p>
          <a:endParaRPr lang="ru-RU"/>
        </a:p>
      </dgm:t>
    </dgm:pt>
    <dgm:pt modelId="{779795D4-05FA-4CD4-92F9-972B201E2805}" type="sibTrans" cxnId="{7C64500A-33D4-438F-A79F-1C9EE5698512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Социальная поддержка граждан</a:t>
          </a:r>
          <a:endParaRPr lang="ru-RU" sz="18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CC2EF2C2-B9BC-4DBA-B869-A60A4B5C1544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Развитие физической культуры и спорта</a:t>
          </a:r>
          <a:endParaRPr lang="ru-RU" sz="1800" dirty="0"/>
        </a:p>
      </dgm:t>
    </dgm:pt>
    <dgm:pt modelId="{B3E6D4A9-3B6D-4A11-A180-5D453C5DCAE4}" type="parTrans" cxnId="{BF084BEF-C298-49DB-B9AE-008212C5876E}">
      <dgm:prSet/>
      <dgm:spPr/>
      <dgm:t>
        <a:bodyPr/>
        <a:lstStyle/>
        <a:p>
          <a:endParaRPr lang="ru-RU"/>
        </a:p>
      </dgm:t>
    </dgm:pt>
    <dgm:pt modelId="{52A372AD-69CC-426A-9311-2FFE01444FA6}" type="sibTrans" cxnId="{BF084BEF-C298-49DB-B9AE-008212C5876E}">
      <dgm:prSet/>
      <dgm:spPr/>
      <dgm:t>
        <a:bodyPr/>
        <a:lstStyle/>
        <a:p>
          <a:endParaRPr lang="ru-RU"/>
        </a:p>
      </dgm:t>
    </dgm:pt>
    <dgm:pt modelId="{8299F573-740F-4637-9BDC-2A20D6FA788A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l"/>
          <a:r>
            <a:rPr lang="ru-RU" sz="1800" dirty="0" smtClean="0"/>
            <a:t>Обеспечение доступным и комфортным жильем </a:t>
          </a:r>
          <a:endParaRPr lang="ru-RU" sz="1800" dirty="0"/>
        </a:p>
      </dgm:t>
    </dgm:pt>
    <dgm:pt modelId="{6E601B9F-9FCA-402B-9BC6-E893E8C660DE}" type="parTrans" cxnId="{B5E4EE0F-010A-43D5-A2B4-0794AC68299B}">
      <dgm:prSet/>
      <dgm:spPr/>
      <dgm:t>
        <a:bodyPr/>
        <a:lstStyle/>
        <a:p>
          <a:endParaRPr lang="ru-RU"/>
        </a:p>
      </dgm:t>
    </dgm:pt>
    <dgm:pt modelId="{86B54037-2A6F-4EED-82BC-01B0B1611F0A}" type="sibTrans" cxnId="{B5E4EE0F-010A-43D5-A2B4-0794AC68299B}">
      <dgm:prSet/>
      <dgm:spPr/>
      <dgm:t>
        <a:bodyPr/>
        <a:lstStyle/>
        <a:p>
          <a:endParaRPr lang="ru-RU"/>
        </a:p>
      </dgm:t>
    </dgm:pt>
    <dgm:pt modelId="{36BC8473-1BD7-4650-BE89-E12F37381DE1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Развитие культуры и туризма</a:t>
          </a:r>
          <a:endParaRPr lang="ru-RU" sz="1800" dirty="0"/>
        </a:p>
      </dgm:t>
    </dgm:pt>
    <dgm:pt modelId="{D538AA4F-181C-45BE-85E6-492999476C60}" type="parTrans" cxnId="{8B4D2EB6-9C43-4F18-ACA8-228D1AC93DC0}">
      <dgm:prSet/>
      <dgm:spPr/>
      <dgm:t>
        <a:bodyPr/>
        <a:lstStyle/>
        <a:p>
          <a:endParaRPr lang="ru-RU"/>
        </a:p>
      </dgm:t>
    </dgm:pt>
    <dgm:pt modelId="{CCB0C484-0D8F-451A-B09A-A6C4B2376841}" type="sibTrans" cxnId="{8B4D2EB6-9C43-4F18-ACA8-228D1AC93DC0}">
      <dgm:prSet/>
      <dgm:spPr/>
      <dgm:t>
        <a:bodyPr/>
        <a:lstStyle/>
        <a:p>
          <a:endParaRPr lang="ru-RU"/>
        </a:p>
      </dgm:t>
    </dgm:pt>
    <dgm:pt modelId="{769CC4C5-6D0D-4A86-BDAD-F4F263AC25BC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Поддержка казачьих обществ</a:t>
          </a:r>
          <a:endParaRPr lang="ru-RU" sz="1800" dirty="0"/>
        </a:p>
      </dgm:t>
    </dgm:pt>
    <dgm:pt modelId="{6163DDF9-E3F1-4F66-AE2D-1161E9E08830}" type="parTrans" cxnId="{FAB82C8A-1766-4FFD-962A-9B1E5958A413}">
      <dgm:prSet/>
      <dgm:spPr/>
      <dgm:t>
        <a:bodyPr/>
        <a:lstStyle/>
        <a:p>
          <a:endParaRPr lang="ru-RU"/>
        </a:p>
      </dgm:t>
    </dgm:pt>
    <dgm:pt modelId="{26C00181-4159-4F18-A966-0855A54EF9B5}" type="sibTrans" cxnId="{FAB82C8A-1766-4FFD-962A-9B1E5958A413}">
      <dgm:prSet/>
      <dgm:spPr/>
      <dgm:t>
        <a:bodyPr/>
        <a:lstStyle/>
        <a:p>
          <a:endParaRPr lang="ru-RU"/>
        </a:p>
      </dgm:t>
    </dgm:pt>
    <dgm:pt modelId="{CF621198-01AB-40C4-A429-B96D4E8346C7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Молодежь Орловского района</a:t>
          </a:r>
          <a:endParaRPr lang="ru-RU" sz="1800" dirty="0"/>
        </a:p>
      </dgm:t>
    </dgm:pt>
    <dgm:pt modelId="{12087283-5F54-4D6E-A79D-4CB298856231}" type="parTrans" cxnId="{3492FC6F-84A7-4912-8E6D-BFCB44E0EEE6}">
      <dgm:prSet/>
      <dgm:spPr/>
      <dgm:t>
        <a:bodyPr/>
        <a:lstStyle/>
        <a:p>
          <a:endParaRPr lang="ru-RU"/>
        </a:p>
      </dgm:t>
    </dgm:pt>
    <dgm:pt modelId="{AF9AC287-FA27-4C1E-8DAB-E9AD95291782}" type="sibTrans" cxnId="{3492FC6F-84A7-4912-8E6D-BFCB44E0EEE6}">
      <dgm:prSet/>
      <dgm:spPr/>
      <dgm:t>
        <a:bodyPr/>
        <a:lstStyle/>
        <a:p>
          <a:endParaRPr lang="ru-RU"/>
        </a:p>
      </dgm:t>
    </dgm:pt>
    <dgm:pt modelId="{9C5A400D-E8C8-493C-BBE9-998C0DC60979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4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0,5%</a:t>
          </a:r>
          <a:endParaRPr lang="ru-RU" sz="14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10322C51-EC0D-41CA-B387-47D18D1D4DEA}" type="sibTrans" cxnId="{FF48D9AC-CCA5-487C-BD83-C91835A1EBC9}">
      <dgm:prSet/>
      <dgm:spPr/>
      <dgm:t>
        <a:bodyPr/>
        <a:lstStyle/>
        <a:p>
          <a:endParaRPr lang="ru-RU"/>
        </a:p>
      </dgm:t>
    </dgm:pt>
    <dgm:pt modelId="{4DB3AAF0-DE86-4E7E-A2FA-08DE0EE66065}" type="parTrans" cxnId="{FF48D9AC-CCA5-487C-BD83-C91835A1EBC9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A9D3FE47-16CF-42CE-8B59-251C5C3E142F}" type="pres">
      <dgm:prSet presAssocID="{FA8C7251-06D8-48F2-B4D0-8EC82B4B9BA3}" presName="parentText" presStyleLbl="node1" presStyleIdx="0" presStyleCnt="9" custScaleX="1881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4A36254-71E2-420D-BAA6-4009BCE887DB}" type="pres">
      <dgm:prSet presAssocID="{E6C30FD1-B02C-4291-8C41-2B1B2A92082D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15AA21BB-D49C-4EBF-84E0-269F0EBBCEF0}" type="pres">
      <dgm:prSet presAssocID="{E6C30FD1-B02C-4291-8C41-2B1B2A92082D}" presName="parentText" presStyleLbl="node1" presStyleIdx="1" presStyleCnt="9" custScaleX="1531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C54F6-96B4-43D7-8689-8349A0BFA246}" type="pres">
      <dgm:prSet presAssocID="{1ED565B0-B6EE-4F59-8DBD-A3253B8BF6E3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F0ABDD4-05D0-4147-9807-65E9335FE99A}" type="pres">
      <dgm:prSet presAssocID="{F5092A91-60BD-4F18-84F3-6AE64D467103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4C254A7-140A-4F5F-A0A3-4F3E35F5AC74}" type="pres">
      <dgm:prSet presAssocID="{F5092A91-60BD-4F18-84F3-6AE64D467103}" presName="parentText" presStyleLbl="node1" presStyleIdx="2" presStyleCnt="9" custScaleX="66567" custLinFactNeighborX="-728" custLinFactNeighborY="733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735FC-93D9-4013-B9A2-3E9A0A603290}" type="pres">
      <dgm:prSet presAssocID="{F5092A91-60BD-4F18-84F3-6AE64D467103}" presName="descendantText" presStyleLbl="alignAccFollowNode1" presStyleIdx="2" presStyleCnt="9" custScaleX="119259" custLinFactY="2838" custLinFactNeighborX="-17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E1B8F-1D9F-4FE7-8376-92551BEB86E8}" type="pres">
      <dgm:prSet presAssocID="{A01C9F27-8F8E-40B5-8AE3-33E44FD0774E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BA9E960A-5027-4144-BB3E-AF36E517926E}" type="pres">
      <dgm:prSet presAssocID="{B56F0772-C80B-46E4-B389-16F7FC478C6A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780C659A-4688-443D-B475-F2BAF582BA8A}" type="pres">
      <dgm:prSet presAssocID="{B56F0772-C80B-46E4-B389-16F7FC478C6A}" presName="parentText" presStyleLbl="node1" presStyleIdx="3" presStyleCnt="9" custScaleX="26360" custLinFactY="100000" custLinFactNeighborX="1926" custLinFactNeighborY="1609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40A64-0B20-426E-BE2A-034346152E66}" type="pres">
      <dgm:prSet presAssocID="{B56F0772-C80B-46E4-B389-16F7FC478C6A}" presName="descendantText" presStyleLbl="alignAccFollowNode1" presStyleIdx="3" presStyleCnt="9" custScaleX="173321" custScaleY="128335" custLinFactY="127251" custLinFactNeighborX="46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4EC3F-73A4-4959-BD1A-AFF6FB4356FB}" type="pres">
      <dgm:prSet presAssocID="{65D7A0DE-E8F2-4226-912A-46DE748FFA9F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4E445F34-C338-46F0-981D-562B0642CD16}" type="pres">
      <dgm:prSet presAssocID="{4E72D466-63A8-42D2-AD30-24DCED222A52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32EC57A6-DC7D-47D0-91EF-84FFE75C5D03}" type="pres">
      <dgm:prSet presAssocID="{4E72D466-63A8-42D2-AD30-24DCED222A52}" presName="parentText" presStyleLbl="node1" presStyleIdx="4" presStyleCnt="9" custScaleX="51947" custScaleY="89593" custLinFactNeighborX="-808" custLinFactNeighborY="-371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F25E3-E99D-4813-9104-6DFD8B87DE8A}" type="pres">
      <dgm:prSet presAssocID="{4E72D466-63A8-42D2-AD30-24DCED222A52}" presName="descendantText" presStyleLbl="alignAccFollowNode1" presStyleIdx="4" presStyleCnt="9" custScaleX="144856" custLinFactNeighborX="-3519" custLinFactNeighborY="-55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D1A6B-5A22-4577-A9E1-56FD92D46CD6}" type="pres">
      <dgm:prSet presAssocID="{743F82F3-A6EB-41FF-A18B-20F5983375A8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208F0475-750B-4EAE-BC5D-2571CE734E76}" type="pres">
      <dgm:prSet presAssocID="{4657FB2E-B688-4359-B1BE-0034D91ABF0B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A541908-D030-4D4B-99AE-051C768408CD}" type="pres">
      <dgm:prSet presAssocID="{4657FB2E-B688-4359-B1BE-0034D91ABF0B}" presName="parentText" presStyleLbl="node1" presStyleIdx="5" presStyleCnt="9" custScaleX="174411" custLinFactY="-129838" custLinFactNeighborX="929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2D1D2-DCE4-41CC-9631-887A98F4870B}" type="pres">
      <dgm:prSet presAssocID="{4657FB2E-B688-4359-B1BE-0034D91ABF0B}" presName="descendantText" presStyleLbl="alignAccFollowNode1" presStyleIdx="5" presStyleCnt="9" custScaleX="143859" custScaleY="120491" custLinFactY="-200000" custLinFactNeighborX="-1263" custLinFactNeighborY="-214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AA357-4AA0-4675-B535-213E3AD9351B}" type="pres">
      <dgm:prSet presAssocID="{1ACE7C55-A83F-4575-A584-43376122A574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1834B25E-59F8-43C2-96A4-7760B75BA9F7}" type="pres">
      <dgm:prSet presAssocID="{9C5A400D-E8C8-493C-BBE9-998C0DC60979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E79E241C-DC77-4BED-8A71-59DB47671B2A}" type="pres">
      <dgm:prSet presAssocID="{9C5A400D-E8C8-493C-BBE9-998C0DC60979}" presName="parentText" presStyleLbl="node1" presStyleIdx="6" presStyleCnt="9" custScaleX="39456" custLinFactY="-59939" custLinFactNeighborX="-767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53D78-ABE0-4181-965D-4D5B3E1F2359}" type="pres">
      <dgm:prSet presAssocID="{9C5A400D-E8C8-493C-BBE9-998C0DC60979}" presName="descendantText" presStyleLbl="alignAccFollowNode1" presStyleIdx="6" presStyleCnt="9" custScaleX="143059" custScaleY="150156" custLinFactY="-92337" custLinFactNeighborX="-344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C614E-A799-43B7-8BA9-43C16608472E}" type="pres">
      <dgm:prSet presAssocID="{10322C51-EC0D-41CA-B387-47D18D1D4DEA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15EB0531-969B-4AE8-8B16-4BB68E4EF592}" type="pres">
      <dgm:prSet presAssocID="{7E458BC2-0142-4969-801E-17E7D59D368D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04A4D6B4-601B-4D85-B8C9-387C4D1C945C}" type="pres">
      <dgm:prSet presAssocID="{7E458BC2-0142-4969-801E-17E7D59D368D}" presName="parentText" presStyleLbl="node1" presStyleIdx="7" presStyleCnt="9" custScaleX="18828" custScaleY="75607" custLinFactNeighborX="1926" custLinFactNeighborY="-713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D30DD-CF79-40D0-8C88-8D0BE4E7C034}" type="pres">
      <dgm:prSet presAssocID="{7E458BC2-0142-4969-801E-17E7D59D368D}" presName="descendantText" presStyleLbl="alignAccFollowNode1" presStyleIdx="7" presStyleCnt="9" custScaleX="145406" custScaleY="101376" custLinFactNeighborX="-1155" custLinFactNeighborY="-54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93B90-C856-4180-AA7C-76EFDB5E7525}" type="pres">
      <dgm:prSet presAssocID="{075E4533-4C85-4FE4-8EB8-0DD13139E38C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6C2BF570-EF80-44B2-B740-1B13B03EA935}" type="pres">
      <dgm:prSet presAssocID="{04144CD0-7523-4689-BF48-7B327FE40D25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B314C0C-7F65-4930-9946-53E4F933D157}" type="pres">
      <dgm:prSet presAssocID="{04144CD0-7523-4689-BF48-7B327FE40D25}" presName="parentText" presStyleLbl="node1" presStyleIdx="8" presStyleCnt="9" custScaleX="18748" custLinFactNeighborX="1924" custLinFactNeighborY="-796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B1CF0-686A-4332-B6CC-8CABB59E3D14}" type="pres">
      <dgm:prSet presAssocID="{04144CD0-7523-4689-BF48-7B327FE40D25}" presName="descendantText" presStyleLbl="alignAccFollowNode1" presStyleIdx="8" presStyleCnt="9" custScaleX="145406" custLinFactNeighborX="1161" custLinFactNeighborY="-88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60469EAD-0992-40E5-AB01-0AFF0484CE54}" srcId="{19ED59A3-ADEA-4041-A1D4-A85B303F7775}" destId="{4657FB2E-B688-4359-B1BE-0034D91ABF0B}" srcOrd="5" destOrd="0" parTransId="{DC563A65-8CEE-4827-8A2B-5012FFB17C2D}" sibTransId="{1ACE7C55-A83F-4575-A584-43376122A574}"/>
    <dgm:cxn modelId="{BDFC20B6-25E9-4BEB-9C31-6C3714E5F151}" type="presOf" srcId="{9C5A400D-E8C8-493C-BBE9-998C0DC60979}" destId="{E79E241C-DC77-4BED-8A71-59DB47671B2A}" srcOrd="0" destOrd="0" presId="urn:microsoft.com/office/officeart/2005/8/layout/vList5"/>
    <dgm:cxn modelId="{7AF06221-5098-4096-81E3-5A2C3796F769}" type="presOf" srcId="{8299F573-740F-4637-9BDC-2A20D6FA788A}" destId="{05EF25E3-E99D-4813-9104-6DFD8B87DE8A}" srcOrd="0" destOrd="0" presId="urn:microsoft.com/office/officeart/2005/8/layout/vList5"/>
    <dgm:cxn modelId="{CF68DBE2-E3C1-4B04-8641-DCA57F972579}" type="presOf" srcId="{84DDCB7B-400B-44A9-8338-38500EB0CFE7}" destId="{D1EB1CF0-686A-4332-B6CC-8CABB59E3D14}" srcOrd="0" destOrd="0" presId="urn:microsoft.com/office/officeart/2005/8/layout/vList5"/>
    <dgm:cxn modelId="{93CCF28E-57FB-438F-8DFA-8FB35220F470}" srcId="{F5092A91-60BD-4F18-84F3-6AE64D467103}" destId="{C46423B3-CF25-453F-B2AF-5ABDD3916481}" srcOrd="0" destOrd="0" parTransId="{C6269567-2AC4-4D73-AF40-AEF9D0B21BC4}" sibTransId="{6F7A22D6-6B46-4FB4-B838-5E4A40730B45}"/>
    <dgm:cxn modelId="{9660F9AC-FA9A-40AB-9B55-C717C75CAE4C}" type="presOf" srcId="{B56F0772-C80B-46E4-B389-16F7FC478C6A}" destId="{780C659A-4688-443D-B475-F2BAF582BA8A}" srcOrd="0" destOrd="0" presId="urn:microsoft.com/office/officeart/2005/8/layout/vList5"/>
    <dgm:cxn modelId="{292826C6-CCD3-42D7-B1BA-E013969F9033}" srcId="{19ED59A3-ADEA-4041-A1D4-A85B303F7775}" destId="{F5092A91-60BD-4F18-84F3-6AE64D467103}" srcOrd="2" destOrd="0" parTransId="{38414988-BE9A-4FD6-B865-633337391834}" sibTransId="{A01C9F27-8F8E-40B5-8AE3-33E44FD0774E}"/>
    <dgm:cxn modelId="{FF48D9AC-CCA5-487C-BD83-C91835A1EBC9}" srcId="{19ED59A3-ADEA-4041-A1D4-A85B303F7775}" destId="{9C5A400D-E8C8-493C-BBE9-998C0DC60979}" srcOrd="6" destOrd="0" parTransId="{4DB3AAF0-DE86-4E7E-A2FA-08DE0EE66065}" sibTransId="{10322C51-EC0D-41CA-B387-47D18D1D4DEA}"/>
    <dgm:cxn modelId="{B5E4EE0F-010A-43D5-A2B4-0794AC68299B}" srcId="{4E72D466-63A8-42D2-AD30-24DCED222A52}" destId="{8299F573-740F-4637-9BDC-2A20D6FA788A}" srcOrd="0" destOrd="0" parTransId="{6E601B9F-9FCA-402B-9BC6-E893E8C660DE}" sibTransId="{86B54037-2A6F-4EED-82BC-01B0B1611F0A}"/>
    <dgm:cxn modelId="{A7EA7A63-B00F-4D02-89F1-5AAE9D0E209F}" type="presOf" srcId="{1B9B1BA7-1C45-4178-83AB-C8548E11D468}" destId="{A146D423-120C-40D7-AEDE-67551DAE5BAA}" srcOrd="0" destOrd="0" presId="urn:microsoft.com/office/officeart/2005/8/layout/vList5"/>
    <dgm:cxn modelId="{866C5D5F-A484-4780-B3E0-1D649F7ED597}" type="presOf" srcId="{04144CD0-7523-4689-BF48-7B327FE40D25}" destId="{CB314C0C-7F65-4930-9946-53E4F933D157}" srcOrd="0" destOrd="0" presId="urn:microsoft.com/office/officeart/2005/8/layout/vList5"/>
    <dgm:cxn modelId="{7C64500A-33D4-438F-A79F-1C9EE5698512}" srcId="{19ED59A3-ADEA-4041-A1D4-A85B303F7775}" destId="{04144CD0-7523-4689-BF48-7B327FE40D25}" srcOrd="8" destOrd="0" parTransId="{360729C4-F987-4281-B421-89E64496CEAF}" sibTransId="{779795D4-05FA-4CD4-92F9-972B201E2805}"/>
    <dgm:cxn modelId="{0E6A2440-FDA7-435B-9C80-BDE90CA96E14}" type="presOf" srcId="{769CC4C5-6D0D-4A86-BDAD-F4F263AC25BC}" destId="{FF053D78-ABE0-4181-965D-4D5B3E1F2359}" srcOrd="0" destOrd="0" presId="urn:microsoft.com/office/officeart/2005/8/layout/vList5"/>
    <dgm:cxn modelId="{83AFBCD9-2694-4E1B-8730-635C5F92E1EF}" type="presOf" srcId="{CF621198-01AB-40C4-A429-B96D4E8346C7}" destId="{21BD30DD-CF79-40D0-8C88-8D0BE4E7C034}" srcOrd="0" destOrd="0" presId="urn:microsoft.com/office/officeart/2005/8/layout/vList5"/>
    <dgm:cxn modelId="{63F94354-F20C-4C6C-B547-EB52C2D454A8}" type="presOf" srcId="{4E72D466-63A8-42D2-AD30-24DCED222A52}" destId="{32EC57A6-DC7D-47D0-91EF-84FFE75C5D03}" srcOrd="0" destOrd="0" presId="urn:microsoft.com/office/officeart/2005/8/layout/vList5"/>
    <dgm:cxn modelId="{68923EE0-C870-43E3-B9A0-BEC8C6FDFB74}" type="presOf" srcId="{FA8C7251-06D8-48F2-B4D0-8EC82B4B9BA3}" destId="{A9D3FE47-16CF-42CE-8B59-251C5C3E142F}" srcOrd="0" destOrd="0" presId="urn:microsoft.com/office/officeart/2005/8/layout/vList5"/>
    <dgm:cxn modelId="{C0628185-A3E3-452A-B369-1C81A7B19E83}" type="presOf" srcId="{4657FB2E-B688-4359-B1BE-0034D91ABF0B}" destId="{FA541908-D030-4D4B-99AE-051C768408CD}" srcOrd="0" destOrd="0" presId="urn:microsoft.com/office/officeart/2005/8/layout/vList5"/>
    <dgm:cxn modelId="{6536A2D6-1551-4BBF-8543-7042816C2477}" srcId="{19ED59A3-ADEA-4041-A1D4-A85B303F7775}" destId="{7E458BC2-0142-4969-801E-17E7D59D368D}" srcOrd="7" destOrd="0" parTransId="{54F9BCA5-523B-4B43-8D89-16A1EB7AE6CE}" sibTransId="{075E4533-4C85-4FE4-8EB8-0DD13139E38C}"/>
    <dgm:cxn modelId="{2E2F093B-6185-4C2F-83A4-E753B15441FC}" type="presOf" srcId="{CC2EF2C2-B9BC-4DBA-B869-A60A4B5C1544}" destId="{02540A64-0B20-426E-BE2A-034346152E66}" srcOrd="0" destOrd="0" presId="urn:microsoft.com/office/officeart/2005/8/layout/vList5"/>
    <dgm:cxn modelId="{DD0A3515-3A30-4D43-A05E-D44FD8ABEDB0}" type="presOf" srcId="{706A57F3-B27C-4DAC-A01B-F8159A1467AE}" destId="{3AC1C02A-8AEA-47D9-9D62-32D15E45D56E}" srcOrd="0" destOrd="0" presId="urn:microsoft.com/office/officeart/2005/8/layout/vList5"/>
    <dgm:cxn modelId="{14304EA0-5D17-4969-B834-C9B1A201DD0F}" srcId="{19ED59A3-ADEA-4041-A1D4-A85B303F7775}" destId="{4E72D466-63A8-42D2-AD30-24DCED222A52}" srcOrd="4" destOrd="0" parTransId="{6E250727-A438-445F-82BE-73C67B0114C0}" sibTransId="{743F82F3-A6EB-41FF-A18B-20F5983375A8}"/>
    <dgm:cxn modelId="{8B4D2EB6-9C43-4F18-ACA8-228D1AC93DC0}" srcId="{4657FB2E-B688-4359-B1BE-0034D91ABF0B}" destId="{36BC8473-1BD7-4650-BE89-E12F37381DE1}" srcOrd="0" destOrd="0" parTransId="{D538AA4F-181C-45BE-85E6-492999476C60}" sibTransId="{CCB0C484-0D8F-451A-B09A-A6C4B2376841}"/>
    <dgm:cxn modelId="{FB8BBCD9-B36D-41D7-8258-D73684175540}" type="presOf" srcId="{19ED59A3-ADEA-4041-A1D4-A85B303F7775}" destId="{098292A0-9CE6-4B0A-A6BD-1C831165BCB3}" srcOrd="0" destOrd="0" presId="urn:microsoft.com/office/officeart/2005/8/layout/vList5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D4A1134F-67E2-49D0-9BD6-4B3C973CDDDE}" srcId="{19ED59A3-ADEA-4041-A1D4-A85B303F7775}" destId="{B56F0772-C80B-46E4-B389-16F7FC478C6A}" srcOrd="3" destOrd="0" parTransId="{000E0A2B-6233-4A73-AF85-08E2AC608131}" sibTransId="{65D7A0DE-E8F2-4226-912A-46DE748FFA9F}"/>
    <dgm:cxn modelId="{357B78FB-7F42-433A-98AD-32088A21E634}" srcId="{04144CD0-7523-4689-BF48-7B327FE40D25}" destId="{84DDCB7B-400B-44A9-8338-38500EB0CFE7}" srcOrd="0" destOrd="0" parTransId="{5078E2A2-584F-412D-A7D6-0B271ECE0BA6}" sibTransId="{766C318B-FE03-48B5-9B8C-3073EA433B03}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A192AD27-2F0B-4FA1-A0EC-000400688C26}" type="presOf" srcId="{36BC8473-1BD7-4650-BE89-E12F37381DE1}" destId="{57E2D1D2-DCE4-41CC-9631-887A98F4870B}" srcOrd="0" destOrd="0" presId="urn:microsoft.com/office/officeart/2005/8/layout/vList5"/>
    <dgm:cxn modelId="{BF084BEF-C298-49DB-B9AE-008212C5876E}" srcId="{B56F0772-C80B-46E4-B389-16F7FC478C6A}" destId="{CC2EF2C2-B9BC-4DBA-B869-A60A4B5C1544}" srcOrd="0" destOrd="0" parTransId="{B3E6D4A9-3B6D-4A11-A180-5D453C5DCAE4}" sibTransId="{52A372AD-69CC-426A-9311-2FFE01444FA6}"/>
    <dgm:cxn modelId="{9EA72B6B-665C-460C-A279-0D1A93C3AF2F}" type="presOf" srcId="{F5092A91-60BD-4F18-84F3-6AE64D467103}" destId="{F4C254A7-140A-4F5F-A0A3-4F3E35F5AC74}" srcOrd="0" destOrd="0" presId="urn:microsoft.com/office/officeart/2005/8/layout/vList5"/>
    <dgm:cxn modelId="{FAB82C8A-1766-4FFD-962A-9B1E5958A413}" srcId="{9C5A400D-E8C8-493C-BBE9-998C0DC60979}" destId="{769CC4C5-6D0D-4A86-BDAD-F4F263AC25BC}" srcOrd="0" destOrd="0" parTransId="{6163DDF9-E3F1-4F66-AE2D-1161E9E08830}" sibTransId="{26C00181-4159-4F18-A966-0855A54EF9B5}"/>
    <dgm:cxn modelId="{9D856A71-DBD1-4461-9837-FBF783FE1A53}" type="presOf" srcId="{C46423B3-CF25-453F-B2AF-5ABDD3916481}" destId="{CE0735FC-93D9-4013-B9A2-3E9A0A603290}" srcOrd="0" destOrd="0" presId="urn:microsoft.com/office/officeart/2005/8/layout/vList5"/>
    <dgm:cxn modelId="{9804134E-7282-4698-A7C0-B845FFE466A1}" type="presOf" srcId="{7E458BC2-0142-4969-801E-17E7D59D368D}" destId="{04A4D6B4-601B-4D85-B8C9-387C4D1C945C}" srcOrd="0" destOrd="0" presId="urn:microsoft.com/office/officeart/2005/8/layout/vList5"/>
    <dgm:cxn modelId="{02738C5A-B953-4D0B-AAAC-194389EFFFB6}" type="presOf" srcId="{E6C30FD1-B02C-4291-8C41-2B1B2A92082D}" destId="{15AA21BB-D49C-4EBF-84E0-269F0EBBCEF0}" srcOrd="0" destOrd="0" presId="urn:microsoft.com/office/officeart/2005/8/layout/vList5"/>
    <dgm:cxn modelId="{3492FC6F-84A7-4912-8E6D-BFCB44E0EEE6}" srcId="{7E458BC2-0142-4969-801E-17E7D59D368D}" destId="{CF621198-01AB-40C4-A429-B96D4E8346C7}" srcOrd="0" destOrd="0" parTransId="{12087283-5F54-4D6E-A79D-4CB298856231}" sibTransId="{AF9AC287-FA27-4C1E-8DAB-E9AD95291782}"/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9D22DB66-A62F-4CE1-9F42-32466790D59D}" type="presParOf" srcId="{098292A0-9CE6-4B0A-A6BD-1C831165BCB3}" destId="{5A00BD35-DDBE-4BF1-A926-3133834EBBD4}" srcOrd="0" destOrd="0" presId="urn:microsoft.com/office/officeart/2005/8/layout/vList5"/>
    <dgm:cxn modelId="{6DE4EFB8-9A8A-441B-B67E-88FD89476587}" type="presParOf" srcId="{5A00BD35-DDBE-4BF1-A926-3133834EBBD4}" destId="{A9D3FE47-16CF-42CE-8B59-251C5C3E142F}" srcOrd="0" destOrd="0" presId="urn:microsoft.com/office/officeart/2005/8/layout/vList5"/>
    <dgm:cxn modelId="{F79E1407-6399-4B6C-B159-C9790460B711}" type="presParOf" srcId="{5A00BD35-DDBE-4BF1-A926-3133834EBBD4}" destId="{3AC1C02A-8AEA-47D9-9D62-32D15E45D56E}" srcOrd="1" destOrd="0" presId="urn:microsoft.com/office/officeart/2005/8/layout/vList5"/>
    <dgm:cxn modelId="{39AC8E11-FAE1-43A4-A2F8-AC0CE068B5F0}" type="presParOf" srcId="{098292A0-9CE6-4B0A-A6BD-1C831165BCB3}" destId="{D227028C-82BE-439A-8049-B1C3F06F6D56}" srcOrd="1" destOrd="0" presId="urn:microsoft.com/office/officeart/2005/8/layout/vList5"/>
    <dgm:cxn modelId="{CF412352-7CED-4572-A09F-FB055BF98EA7}" type="presParOf" srcId="{098292A0-9CE6-4B0A-A6BD-1C831165BCB3}" destId="{C4A36254-71E2-420D-BAA6-4009BCE887DB}" srcOrd="2" destOrd="0" presId="urn:microsoft.com/office/officeart/2005/8/layout/vList5"/>
    <dgm:cxn modelId="{745514AF-814F-4F86-BF7B-55FD2B0269F4}" type="presParOf" srcId="{C4A36254-71E2-420D-BAA6-4009BCE887DB}" destId="{15AA21BB-D49C-4EBF-84E0-269F0EBBCEF0}" srcOrd="0" destOrd="0" presId="urn:microsoft.com/office/officeart/2005/8/layout/vList5"/>
    <dgm:cxn modelId="{36DC5942-1650-4F37-A19C-939D1C4A745D}" type="presParOf" srcId="{C4A36254-71E2-420D-BAA6-4009BCE887DB}" destId="{A146D423-120C-40D7-AEDE-67551DAE5BAA}" srcOrd="1" destOrd="0" presId="urn:microsoft.com/office/officeart/2005/8/layout/vList5"/>
    <dgm:cxn modelId="{F30C579D-6F08-421B-A655-30ACEEC67AB7}" type="presParOf" srcId="{098292A0-9CE6-4B0A-A6BD-1C831165BCB3}" destId="{2BBC54F6-96B4-43D7-8689-8349A0BFA246}" srcOrd="3" destOrd="0" presId="urn:microsoft.com/office/officeart/2005/8/layout/vList5"/>
    <dgm:cxn modelId="{35376515-1E00-4A4B-8614-537645C87B77}" type="presParOf" srcId="{098292A0-9CE6-4B0A-A6BD-1C831165BCB3}" destId="{FF0ABDD4-05D0-4147-9807-65E9335FE99A}" srcOrd="4" destOrd="0" presId="urn:microsoft.com/office/officeart/2005/8/layout/vList5"/>
    <dgm:cxn modelId="{B05F84FB-A770-456A-9F0B-FDBE695A5888}" type="presParOf" srcId="{FF0ABDD4-05D0-4147-9807-65E9335FE99A}" destId="{F4C254A7-140A-4F5F-A0A3-4F3E35F5AC74}" srcOrd="0" destOrd="0" presId="urn:microsoft.com/office/officeart/2005/8/layout/vList5"/>
    <dgm:cxn modelId="{29648E72-2410-443C-AAEB-A8E2C59E83E1}" type="presParOf" srcId="{FF0ABDD4-05D0-4147-9807-65E9335FE99A}" destId="{CE0735FC-93D9-4013-B9A2-3E9A0A603290}" srcOrd="1" destOrd="0" presId="urn:microsoft.com/office/officeart/2005/8/layout/vList5"/>
    <dgm:cxn modelId="{891379F6-6E96-4CD9-B158-423705F28F59}" type="presParOf" srcId="{098292A0-9CE6-4B0A-A6BD-1C831165BCB3}" destId="{B57E1B8F-1D9F-4FE7-8376-92551BEB86E8}" srcOrd="5" destOrd="0" presId="urn:microsoft.com/office/officeart/2005/8/layout/vList5"/>
    <dgm:cxn modelId="{EBC340B1-CA55-418E-9700-B43DD3D8FD81}" type="presParOf" srcId="{098292A0-9CE6-4B0A-A6BD-1C831165BCB3}" destId="{BA9E960A-5027-4144-BB3E-AF36E517926E}" srcOrd="6" destOrd="0" presId="urn:microsoft.com/office/officeart/2005/8/layout/vList5"/>
    <dgm:cxn modelId="{F8DDFD15-3117-4F42-9A77-3CCCB5352CB1}" type="presParOf" srcId="{BA9E960A-5027-4144-BB3E-AF36E517926E}" destId="{780C659A-4688-443D-B475-F2BAF582BA8A}" srcOrd="0" destOrd="0" presId="urn:microsoft.com/office/officeart/2005/8/layout/vList5"/>
    <dgm:cxn modelId="{A449876D-F456-4FBB-BB9A-28A3AC2112C6}" type="presParOf" srcId="{BA9E960A-5027-4144-BB3E-AF36E517926E}" destId="{02540A64-0B20-426E-BE2A-034346152E66}" srcOrd="1" destOrd="0" presId="urn:microsoft.com/office/officeart/2005/8/layout/vList5"/>
    <dgm:cxn modelId="{14652947-4D6A-4123-B1E0-C3418C01CBC8}" type="presParOf" srcId="{098292A0-9CE6-4B0A-A6BD-1C831165BCB3}" destId="{66C4EC3F-73A4-4959-BD1A-AFF6FB4356FB}" srcOrd="7" destOrd="0" presId="urn:microsoft.com/office/officeart/2005/8/layout/vList5"/>
    <dgm:cxn modelId="{8E3F2963-8EF5-4E67-BA5E-3270E40F6ECB}" type="presParOf" srcId="{098292A0-9CE6-4B0A-A6BD-1C831165BCB3}" destId="{4E445F34-C338-46F0-981D-562B0642CD16}" srcOrd="8" destOrd="0" presId="urn:microsoft.com/office/officeart/2005/8/layout/vList5"/>
    <dgm:cxn modelId="{4881255C-B82C-42B0-9C6D-26CDF49928C5}" type="presParOf" srcId="{4E445F34-C338-46F0-981D-562B0642CD16}" destId="{32EC57A6-DC7D-47D0-91EF-84FFE75C5D03}" srcOrd="0" destOrd="0" presId="urn:microsoft.com/office/officeart/2005/8/layout/vList5"/>
    <dgm:cxn modelId="{24367F57-563D-40DF-85E8-E62D5AA64F8D}" type="presParOf" srcId="{4E445F34-C338-46F0-981D-562B0642CD16}" destId="{05EF25E3-E99D-4813-9104-6DFD8B87DE8A}" srcOrd="1" destOrd="0" presId="urn:microsoft.com/office/officeart/2005/8/layout/vList5"/>
    <dgm:cxn modelId="{72CAB76D-5667-4248-8653-72C3619AE010}" type="presParOf" srcId="{098292A0-9CE6-4B0A-A6BD-1C831165BCB3}" destId="{898D1A6B-5A22-4577-A9E1-56FD92D46CD6}" srcOrd="9" destOrd="0" presId="urn:microsoft.com/office/officeart/2005/8/layout/vList5"/>
    <dgm:cxn modelId="{4F459D81-03A6-45CC-9E8C-68EA7E3D42AD}" type="presParOf" srcId="{098292A0-9CE6-4B0A-A6BD-1C831165BCB3}" destId="{208F0475-750B-4EAE-BC5D-2571CE734E76}" srcOrd="10" destOrd="0" presId="urn:microsoft.com/office/officeart/2005/8/layout/vList5"/>
    <dgm:cxn modelId="{6B2DDCF9-C399-46FF-9DF9-6FA181F41C1C}" type="presParOf" srcId="{208F0475-750B-4EAE-BC5D-2571CE734E76}" destId="{FA541908-D030-4D4B-99AE-051C768408CD}" srcOrd="0" destOrd="0" presId="urn:microsoft.com/office/officeart/2005/8/layout/vList5"/>
    <dgm:cxn modelId="{A87D9899-7E2A-4651-9729-3A4ED0085193}" type="presParOf" srcId="{208F0475-750B-4EAE-BC5D-2571CE734E76}" destId="{57E2D1D2-DCE4-41CC-9631-887A98F4870B}" srcOrd="1" destOrd="0" presId="urn:microsoft.com/office/officeart/2005/8/layout/vList5"/>
    <dgm:cxn modelId="{6B7AD829-C41B-49CF-A294-E715E599585E}" type="presParOf" srcId="{098292A0-9CE6-4B0A-A6BD-1C831165BCB3}" destId="{A50AA357-4AA0-4675-B535-213E3AD9351B}" srcOrd="11" destOrd="0" presId="urn:microsoft.com/office/officeart/2005/8/layout/vList5"/>
    <dgm:cxn modelId="{83402836-2E3A-4B5E-8416-9AC6ABEAE575}" type="presParOf" srcId="{098292A0-9CE6-4B0A-A6BD-1C831165BCB3}" destId="{1834B25E-59F8-43C2-96A4-7760B75BA9F7}" srcOrd="12" destOrd="0" presId="urn:microsoft.com/office/officeart/2005/8/layout/vList5"/>
    <dgm:cxn modelId="{C6A124BF-D64C-4439-98C6-9531FBA6B1A9}" type="presParOf" srcId="{1834B25E-59F8-43C2-96A4-7760B75BA9F7}" destId="{E79E241C-DC77-4BED-8A71-59DB47671B2A}" srcOrd="0" destOrd="0" presId="urn:microsoft.com/office/officeart/2005/8/layout/vList5"/>
    <dgm:cxn modelId="{7B7F4B41-B683-4AE9-9083-D7E81D034727}" type="presParOf" srcId="{1834B25E-59F8-43C2-96A4-7760B75BA9F7}" destId="{FF053D78-ABE0-4181-965D-4D5B3E1F2359}" srcOrd="1" destOrd="0" presId="urn:microsoft.com/office/officeart/2005/8/layout/vList5"/>
    <dgm:cxn modelId="{20EA73DE-8424-4046-880A-080287CE83E1}" type="presParOf" srcId="{098292A0-9CE6-4B0A-A6BD-1C831165BCB3}" destId="{E98C614E-A799-43B7-8BA9-43C16608472E}" srcOrd="13" destOrd="0" presId="urn:microsoft.com/office/officeart/2005/8/layout/vList5"/>
    <dgm:cxn modelId="{E959881C-C73D-4456-ADE1-91B257E4F9E2}" type="presParOf" srcId="{098292A0-9CE6-4B0A-A6BD-1C831165BCB3}" destId="{15EB0531-969B-4AE8-8B16-4BB68E4EF592}" srcOrd="14" destOrd="0" presId="urn:microsoft.com/office/officeart/2005/8/layout/vList5"/>
    <dgm:cxn modelId="{508891A7-A48D-4A6F-B64B-A4C810D17CD0}" type="presParOf" srcId="{15EB0531-969B-4AE8-8B16-4BB68E4EF592}" destId="{04A4D6B4-601B-4D85-B8C9-387C4D1C945C}" srcOrd="0" destOrd="0" presId="urn:microsoft.com/office/officeart/2005/8/layout/vList5"/>
    <dgm:cxn modelId="{98F71809-6ECD-4EC9-8FA7-D6D63EB554E6}" type="presParOf" srcId="{15EB0531-969B-4AE8-8B16-4BB68E4EF592}" destId="{21BD30DD-CF79-40D0-8C88-8D0BE4E7C034}" srcOrd="1" destOrd="0" presId="urn:microsoft.com/office/officeart/2005/8/layout/vList5"/>
    <dgm:cxn modelId="{03AC0727-457C-4F3B-8091-0ABA8F168E23}" type="presParOf" srcId="{098292A0-9CE6-4B0A-A6BD-1C831165BCB3}" destId="{10C93B90-C856-4180-AA7C-76EFDB5E7525}" srcOrd="15" destOrd="0" presId="urn:microsoft.com/office/officeart/2005/8/layout/vList5"/>
    <dgm:cxn modelId="{DF41992F-562C-4DAC-90EF-8F1617A19378}" type="presParOf" srcId="{098292A0-9CE6-4B0A-A6BD-1C831165BCB3}" destId="{6C2BF570-EF80-44B2-B740-1B13B03EA935}" srcOrd="16" destOrd="0" presId="urn:microsoft.com/office/officeart/2005/8/layout/vList5"/>
    <dgm:cxn modelId="{FC8D01BC-1E97-4A0C-8606-9FCA30DF6A57}" type="presParOf" srcId="{6C2BF570-EF80-44B2-B740-1B13B03EA935}" destId="{CB314C0C-7F65-4930-9946-53E4F933D157}" srcOrd="0" destOrd="0" presId="urn:microsoft.com/office/officeart/2005/8/layout/vList5"/>
    <dgm:cxn modelId="{2F321A0C-4508-4135-8ACE-DC57549B6E99}" type="presParOf" srcId="{6C2BF570-EF80-44B2-B740-1B13B03EA935}" destId="{D1EB1CF0-686A-4332-B6CC-8CABB59E3D14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Федеральный  и областной бюджет 275,7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75,2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3449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 custLinFactNeighborX="5039" custLinFactNeighborY="-1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94032-EE8C-4BF7-8839-D08288784BC8}" type="presOf" srcId="{61CFA3A0-3EA5-446F-BFEA-4E5C00BD9F79}" destId="{FCB29D86-B06C-42C3-85E3-1197097D8BAD}" srcOrd="0" destOrd="0" presId="urn:microsoft.com/office/officeart/2005/8/layout/equation2"/>
    <dgm:cxn modelId="{77113723-6017-4FAC-B012-BC834F695234}" type="presOf" srcId="{72D66F61-F681-41F1-8B88-7197E8BF0A76}" destId="{D4F4D0A2-C05E-45AB-9180-A399986867AD}" srcOrd="0" destOrd="0" presId="urn:microsoft.com/office/officeart/2005/8/layout/equation2"/>
    <dgm:cxn modelId="{F5AC4F59-6E3A-4E48-8E10-3030230A90F4}" type="presOf" srcId="{2554F243-FF62-44F8-9C78-DECC89CAB534}" destId="{1609A433-C0A7-46C5-9610-3F590E9289AA}" srcOrd="0" destOrd="0" presId="urn:microsoft.com/office/officeart/2005/8/layout/equation2"/>
    <dgm:cxn modelId="{28E7072D-C012-4E98-A5A7-04632503679F}" type="presOf" srcId="{A34E5386-8D9E-403F-BC35-51D3E74873BB}" destId="{95B39CA1-075A-4468-AB75-87149731765B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15B462AE-920C-4E0D-AD97-845E42764EC9}" type="presOf" srcId="{F04D6508-6CD9-4640-B470-820B69227427}" destId="{69581245-37B1-4E45-942B-14F498BA53FE}" srcOrd="0" destOrd="0" presId="urn:microsoft.com/office/officeart/2005/8/layout/equation2"/>
    <dgm:cxn modelId="{DA169CAF-0F6D-4B36-8242-44BF4B1CA73C}" type="presOf" srcId="{2554F243-FF62-44F8-9C78-DECC89CAB534}" destId="{BDDB12A3-A2B9-464C-B5EB-C54D7712418E}" srcOrd="1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12FD62B8-7716-452C-9FAB-AC46B5ABF2EF}" type="presOf" srcId="{767895D7-5846-4356-8DAB-83201904E9D4}" destId="{0FA44B67-0D44-4461-8660-22144984064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B3E3E3CF-6447-4E7A-B80E-6667172E9D71}" type="presParOf" srcId="{69581245-37B1-4E45-942B-14F498BA53FE}" destId="{D5F9385C-EF54-4843-9E99-DC96C7CBCE3B}" srcOrd="0" destOrd="0" presId="urn:microsoft.com/office/officeart/2005/8/layout/equation2"/>
    <dgm:cxn modelId="{DC2663C3-3B59-40B1-8B05-9DB3BC1DC491}" type="presParOf" srcId="{D5F9385C-EF54-4843-9E99-DC96C7CBCE3B}" destId="{D4F4D0A2-C05E-45AB-9180-A399986867AD}" srcOrd="0" destOrd="0" presId="urn:microsoft.com/office/officeart/2005/8/layout/equation2"/>
    <dgm:cxn modelId="{AB0B0478-CCA4-4572-839F-1BA27688CCBE}" type="presParOf" srcId="{D5F9385C-EF54-4843-9E99-DC96C7CBCE3B}" destId="{27BD5F55-9FFD-4AB5-90EF-EAE71105359E}" srcOrd="1" destOrd="0" presId="urn:microsoft.com/office/officeart/2005/8/layout/equation2"/>
    <dgm:cxn modelId="{B5863F00-34E8-4841-B9F4-7753B6550276}" type="presParOf" srcId="{D5F9385C-EF54-4843-9E99-DC96C7CBCE3B}" destId="{95B39CA1-075A-4468-AB75-87149731765B}" srcOrd="2" destOrd="0" presId="urn:microsoft.com/office/officeart/2005/8/layout/equation2"/>
    <dgm:cxn modelId="{989DCC5F-CF48-474E-9230-32D0D57A21A4}" type="presParOf" srcId="{D5F9385C-EF54-4843-9E99-DC96C7CBCE3B}" destId="{CD726AC3-340D-4577-A77B-3DDF9740D49C}" srcOrd="3" destOrd="0" presId="urn:microsoft.com/office/officeart/2005/8/layout/equation2"/>
    <dgm:cxn modelId="{0309B1E4-408C-4DA1-A730-CBE918E0A633}" type="presParOf" srcId="{D5F9385C-EF54-4843-9E99-DC96C7CBCE3B}" destId="{0FA44B67-0D44-4461-8660-22144984064E}" srcOrd="4" destOrd="0" presId="urn:microsoft.com/office/officeart/2005/8/layout/equation2"/>
    <dgm:cxn modelId="{F486C5CE-4091-4D4B-8AB0-0B85E6EAEDCC}" type="presParOf" srcId="{69581245-37B1-4E45-942B-14F498BA53FE}" destId="{1609A433-C0A7-46C5-9610-3F590E9289AA}" srcOrd="1" destOrd="0" presId="urn:microsoft.com/office/officeart/2005/8/layout/equation2"/>
    <dgm:cxn modelId="{61BA0642-26D7-4F18-A9FA-67145A174F70}" type="presParOf" srcId="{1609A433-C0A7-46C5-9610-3F590E9289AA}" destId="{BDDB12A3-A2B9-464C-B5EB-C54D7712418E}" srcOrd="0" destOrd="0" presId="urn:microsoft.com/office/officeart/2005/8/layout/equation2"/>
    <dgm:cxn modelId="{DD5F0107-047F-4BCE-9433-127577E4C4F8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7" qsCatId="3D" csTypeId="urn:microsoft.com/office/officeart/2005/8/colors/accent1_2" csCatId="accent1" phldr="1"/>
      <dgm:spPr/>
    </dgm:pt>
    <dgm:pt modelId="{B10C2DD9-5442-4A76-829D-D82FDDEF1685}">
      <dgm:prSet phldrT="[Текст]" custT="1"/>
      <dgm:spPr/>
      <dgm:t>
        <a:bodyPr/>
        <a:lstStyle/>
        <a:p>
          <a:r>
            <a:rPr lang="ru-RU" sz="1600" dirty="0" smtClean="0"/>
            <a:t>Федеральный бюджет 4306,9 тыс.рублей</a:t>
          </a:r>
          <a:endParaRPr lang="ru-RU" sz="1600" dirty="0"/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/>
        </a:p>
      </dgm:t>
    </dgm:pt>
    <dgm:pt modelId="{EA5E913F-0173-472D-9A3F-17D38FFDF5A0}" type="sibTrans" cxnId="{B624A1FA-B9C3-4542-A0F2-C5FBCAB0C41D}">
      <dgm:prSet/>
      <dgm:spPr/>
      <dgm:t>
        <a:bodyPr/>
        <a:lstStyle/>
        <a:p>
          <a:endParaRPr lang="ru-RU"/>
        </a:p>
      </dgm:t>
    </dgm:pt>
    <dgm:pt modelId="{E96D47A6-D0FB-4ED6-8E23-B1096ECD689D}">
      <dgm:prSet phldrT="[Текст]"/>
      <dgm:spPr/>
      <dgm:t>
        <a:bodyPr/>
        <a:lstStyle/>
        <a:p>
          <a:r>
            <a:rPr lang="ru-RU" dirty="0" smtClean="0"/>
            <a:t>Областной бюджет 643,6 тыс.рублей</a:t>
          </a:r>
          <a:endParaRPr lang="ru-RU" dirty="0"/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/>
        </a:p>
      </dgm:t>
    </dgm:pt>
    <dgm:pt modelId="{D6BA9926-ED89-41BE-8CE4-E719CF5DA9E1}" type="sibTrans" cxnId="{52F5F866-0A3D-4304-A54E-AAD34ECBBB67}">
      <dgm:prSet/>
      <dgm:spPr/>
      <dgm:t>
        <a:bodyPr/>
        <a:lstStyle/>
        <a:p>
          <a:endParaRPr lang="ru-RU"/>
        </a:p>
      </dgm:t>
    </dgm:pt>
    <dgm:pt modelId="{00FD3B00-02EC-4538-AB57-F7D6D2FBF44D}">
      <dgm:prSet phldrT="[Текст]" custT="1"/>
      <dgm:spPr/>
      <dgm:t>
        <a:bodyPr/>
        <a:lstStyle/>
        <a:p>
          <a:r>
            <a:rPr lang="ru-RU" sz="1400" b="1" dirty="0" smtClean="0"/>
            <a:t>4950,5</a:t>
          </a:r>
        </a:p>
        <a:p>
          <a:r>
            <a:rPr lang="ru-RU" sz="1400" b="1" dirty="0" smtClean="0"/>
            <a:t>тыс.рублей</a:t>
          </a:r>
          <a:endParaRPr lang="ru-RU" sz="1400" b="1" dirty="0"/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/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/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EF35A8-C84C-465C-9B8D-64D390C726A6}" type="presOf" srcId="{EA5E913F-0173-472D-9A3F-17D38FFDF5A0}" destId="{C8495333-1AE7-498E-984E-FAE69C1AB6CC}" srcOrd="0" destOrd="0" presId="urn:microsoft.com/office/officeart/2005/8/layout/equation1"/>
    <dgm:cxn modelId="{15DE68BD-D6E9-4DFE-AAB2-E7C97955C405}" type="presOf" srcId="{E96D47A6-D0FB-4ED6-8E23-B1096ECD689D}" destId="{0642395D-E9F2-4D84-94AF-6A6CDB736D76}" srcOrd="0" destOrd="0" presId="urn:microsoft.com/office/officeart/2005/8/layout/equation1"/>
    <dgm:cxn modelId="{3ABAA938-A05D-4F11-8633-EAB1205E90EE}" type="presOf" srcId="{00FD3B00-02EC-4538-AB57-F7D6D2FBF44D}" destId="{28BD63D7-13EE-408D-9D94-9F3C64F7E1CF}" srcOrd="0" destOrd="0" presId="urn:microsoft.com/office/officeart/2005/8/layout/equation1"/>
    <dgm:cxn modelId="{745677FE-AB08-46F7-A2A3-E55D7E5ECCCE}" type="presOf" srcId="{BF27568C-0A88-4D17-880E-D622B9F7A997}" destId="{26C25246-DD6E-45ED-BEAB-87D4B565FB59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E8AE69DD-6699-4CF6-B285-2A076A22B4BF}" type="presOf" srcId="{D6BA9926-ED89-41BE-8CE4-E719CF5DA9E1}" destId="{784D67A0-633F-4AE8-A18F-746B80662327}" srcOrd="0" destOrd="0" presId="urn:microsoft.com/office/officeart/2005/8/layout/equation1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75B99584-60CB-408C-8904-40381E1BD5F2}" type="presOf" srcId="{B10C2DD9-5442-4A76-829D-D82FDDEF1685}" destId="{8A8EE487-56DA-4E16-A26F-471CC4EBF477}" srcOrd="0" destOrd="0" presId="urn:microsoft.com/office/officeart/2005/8/layout/equation1"/>
    <dgm:cxn modelId="{DA33F35D-7D24-448F-A59D-2FC472170DEE}" type="presParOf" srcId="{26C25246-DD6E-45ED-BEAB-87D4B565FB59}" destId="{8A8EE487-56DA-4E16-A26F-471CC4EBF477}" srcOrd="0" destOrd="0" presId="urn:microsoft.com/office/officeart/2005/8/layout/equation1"/>
    <dgm:cxn modelId="{C15E3B90-4554-4E96-864D-DA924FD25302}" type="presParOf" srcId="{26C25246-DD6E-45ED-BEAB-87D4B565FB59}" destId="{AD4DD71D-3F8D-4807-9DA2-4B419F692605}" srcOrd="1" destOrd="0" presId="urn:microsoft.com/office/officeart/2005/8/layout/equation1"/>
    <dgm:cxn modelId="{0A4FCCB6-B6EA-4F34-95E5-208C32788B41}" type="presParOf" srcId="{26C25246-DD6E-45ED-BEAB-87D4B565FB59}" destId="{C8495333-1AE7-498E-984E-FAE69C1AB6CC}" srcOrd="2" destOrd="0" presId="urn:microsoft.com/office/officeart/2005/8/layout/equation1"/>
    <dgm:cxn modelId="{D3A7D929-F328-4864-9AE9-CE9338DD625D}" type="presParOf" srcId="{26C25246-DD6E-45ED-BEAB-87D4B565FB59}" destId="{4734C42A-70F1-4FA2-9E4B-DA81926C7C51}" srcOrd="3" destOrd="0" presId="urn:microsoft.com/office/officeart/2005/8/layout/equation1"/>
    <dgm:cxn modelId="{5F2139F9-FF8F-4401-B964-ED9672870B27}" type="presParOf" srcId="{26C25246-DD6E-45ED-BEAB-87D4B565FB59}" destId="{0642395D-E9F2-4D84-94AF-6A6CDB736D76}" srcOrd="4" destOrd="0" presId="urn:microsoft.com/office/officeart/2005/8/layout/equation1"/>
    <dgm:cxn modelId="{FE8D14B8-82B8-409D-B3EE-6D75305B212A}" type="presParOf" srcId="{26C25246-DD6E-45ED-BEAB-87D4B565FB59}" destId="{BA2A8C1B-C79E-44F1-87FF-BE5F4F8F4152}" srcOrd="5" destOrd="0" presId="urn:microsoft.com/office/officeart/2005/8/layout/equation1"/>
    <dgm:cxn modelId="{91239165-67AA-4621-BFAE-CAFA11EF9EC6}" type="presParOf" srcId="{26C25246-DD6E-45ED-BEAB-87D4B565FB59}" destId="{784D67A0-633F-4AE8-A18F-746B80662327}" srcOrd="6" destOrd="0" presId="urn:microsoft.com/office/officeart/2005/8/layout/equation1"/>
    <dgm:cxn modelId="{899A3939-6FAF-40ED-8CA9-2F6D330A69DB}" type="presParOf" srcId="{26C25246-DD6E-45ED-BEAB-87D4B565FB59}" destId="{507B29D6-7BAF-4A4C-BFFB-DEA163B56B5B}" srcOrd="7" destOrd="0" presId="urn:microsoft.com/office/officeart/2005/8/layout/equation1"/>
    <dgm:cxn modelId="{0551E19E-F33B-4610-81FE-AC4CE10FA671}" type="presParOf" srcId="{26C25246-DD6E-45ED-BEAB-87D4B565FB59}" destId="{28BD63D7-13EE-408D-9D94-9F3C64F7E1CF}" srcOrd="8" destOrd="0" presId="urn:microsoft.com/office/officeart/2005/8/layout/equation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F80FF80-B9BE-4B89-B4D5-471A0E29EA2E}" type="doc">
      <dgm:prSet loTypeId="urn:microsoft.com/office/officeart/2005/8/layout/hList7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9CFBF79-673C-4CF2-AD36-981BB5AF2F6C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aseline="0" dirty="0" smtClean="0">
              <a:solidFill>
                <a:srgbClr val="7030A0"/>
              </a:solidFill>
            </a:rPr>
            <a:t>Приобретение </a:t>
          </a:r>
          <a:r>
            <a:rPr lang="ru-RU" sz="1800" baseline="0" dirty="0" err="1" smtClean="0">
              <a:solidFill>
                <a:srgbClr val="7030A0"/>
              </a:solidFill>
            </a:rPr>
            <a:t>рециркуляторов</a:t>
          </a:r>
          <a:r>
            <a:rPr lang="ru-RU" sz="1800" baseline="0" dirty="0" smtClean="0">
              <a:solidFill>
                <a:srgbClr val="7030A0"/>
              </a:solidFill>
            </a:rPr>
            <a:t>, </a:t>
          </a:r>
        </a:p>
        <a:p>
          <a:r>
            <a:rPr lang="ru-RU" sz="1800" baseline="0" dirty="0" smtClean="0">
              <a:solidFill>
                <a:srgbClr val="7030A0"/>
              </a:solidFill>
            </a:rPr>
            <a:t>бесконтактных термометров, приборов для очистки воздуха-4959,0 тыс.рублей</a:t>
          </a:r>
          <a:endParaRPr lang="ru-RU" sz="1800" baseline="0" dirty="0">
            <a:solidFill>
              <a:srgbClr val="7030A0"/>
            </a:solidFill>
          </a:endParaRPr>
        </a:p>
      </dgm:t>
    </dgm:pt>
    <dgm:pt modelId="{39151F10-24C0-48B8-8332-500449A4096D}" type="parTrans" cxnId="{78537E28-4E01-41B1-873C-C9E8CCAFB853}">
      <dgm:prSet/>
      <dgm:spPr/>
      <dgm:t>
        <a:bodyPr/>
        <a:lstStyle/>
        <a:p>
          <a:endParaRPr lang="ru-RU"/>
        </a:p>
      </dgm:t>
    </dgm:pt>
    <dgm:pt modelId="{081E2F3E-3F33-4314-BE77-63A385663010}" type="sibTrans" cxnId="{78537E28-4E01-41B1-873C-C9E8CCAFB853}">
      <dgm:prSet/>
      <dgm:spPr/>
      <dgm:t>
        <a:bodyPr/>
        <a:lstStyle/>
        <a:p>
          <a:endParaRPr lang="ru-RU"/>
        </a:p>
      </dgm:t>
    </dgm:pt>
    <dgm:pt modelId="{4D5D37EA-DF32-4597-B79C-46179A0D002D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aseline="0" dirty="0" smtClean="0">
              <a:solidFill>
                <a:srgbClr val="7030A0"/>
              </a:solidFill>
            </a:rPr>
            <a:t>Приобретение компьютеров -433,0 тыс.рублей </a:t>
          </a:r>
        </a:p>
        <a:p>
          <a:r>
            <a:rPr lang="ru-RU" sz="1800" baseline="0" dirty="0" smtClean="0">
              <a:solidFill>
                <a:srgbClr val="7030A0"/>
              </a:solidFill>
            </a:rPr>
            <a:t> </a:t>
          </a:r>
          <a:r>
            <a:rPr lang="ru-RU" sz="1800" b="1" u="sng" baseline="0" dirty="0" err="1" smtClean="0">
              <a:solidFill>
                <a:srgbClr val="7030A0"/>
              </a:solidFill>
            </a:rPr>
            <a:t>Каменно-Балковская</a:t>
          </a:r>
          <a:r>
            <a:rPr lang="ru-RU" sz="1800" b="1" u="sng" baseline="0" dirty="0" smtClean="0">
              <a:solidFill>
                <a:srgbClr val="7030A0"/>
              </a:solidFill>
            </a:rPr>
            <a:t>  СОШ</a:t>
          </a:r>
          <a:endParaRPr lang="ru-RU" sz="1800" b="1" u="sng" baseline="0" dirty="0">
            <a:solidFill>
              <a:srgbClr val="7030A0"/>
            </a:solidFill>
          </a:endParaRPr>
        </a:p>
      </dgm:t>
    </dgm:pt>
    <dgm:pt modelId="{5C59ABBE-68FB-4611-BEAE-B0974E208D0F}" type="parTrans" cxnId="{36F4EE2E-18FA-4DFA-88D5-E49E88A6F5ED}">
      <dgm:prSet/>
      <dgm:spPr/>
      <dgm:t>
        <a:bodyPr/>
        <a:lstStyle/>
        <a:p>
          <a:endParaRPr lang="ru-RU"/>
        </a:p>
      </dgm:t>
    </dgm:pt>
    <dgm:pt modelId="{FF79C1C4-6FFB-45E1-829B-04D15B26786C}" type="sibTrans" cxnId="{36F4EE2E-18FA-4DFA-88D5-E49E88A6F5ED}">
      <dgm:prSet/>
      <dgm:spPr/>
      <dgm:t>
        <a:bodyPr/>
        <a:lstStyle/>
        <a:p>
          <a:endParaRPr lang="ru-RU"/>
        </a:p>
      </dgm:t>
    </dgm:pt>
    <dgm:pt modelId="{98EF42CC-BADF-422A-9A89-EB27CD44A5AE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aseline="0" dirty="0" smtClean="0">
              <a:solidFill>
                <a:srgbClr val="7030A0"/>
              </a:solidFill>
            </a:rPr>
            <a:t>Приобретение компьютеров -318,0 тыс.рублей и школьных досок-164,5 тыс.рублей </a:t>
          </a:r>
          <a:r>
            <a:rPr lang="ru-RU" sz="1800" b="1" u="sng" baseline="0" dirty="0" smtClean="0">
              <a:solidFill>
                <a:srgbClr val="7030A0"/>
              </a:solidFill>
            </a:rPr>
            <a:t>МБОУ </a:t>
          </a:r>
          <a:r>
            <a:rPr lang="ru-RU" sz="1800" b="1" u="sng" baseline="0" dirty="0" err="1" smtClean="0">
              <a:solidFill>
                <a:srgbClr val="7030A0"/>
              </a:solidFill>
            </a:rPr>
            <a:t>Быстрянская</a:t>
          </a:r>
          <a:r>
            <a:rPr lang="ru-RU" sz="1800" b="1" u="sng" baseline="0" dirty="0" smtClean="0">
              <a:solidFill>
                <a:srgbClr val="7030A0"/>
              </a:solidFill>
            </a:rPr>
            <a:t> СОШ</a:t>
          </a:r>
          <a:endParaRPr lang="ru-RU" sz="1800" b="1" u="sng" baseline="0" dirty="0">
            <a:solidFill>
              <a:srgbClr val="7030A0"/>
            </a:solidFill>
          </a:endParaRPr>
        </a:p>
      </dgm:t>
    </dgm:pt>
    <dgm:pt modelId="{D9E8EA71-FC59-42C5-8BBF-2E083E38656C}" type="parTrans" cxnId="{C79D89CD-599B-4905-9448-3F41CC97F836}">
      <dgm:prSet/>
      <dgm:spPr/>
      <dgm:t>
        <a:bodyPr/>
        <a:lstStyle/>
        <a:p>
          <a:endParaRPr lang="ru-RU"/>
        </a:p>
      </dgm:t>
    </dgm:pt>
    <dgm:pt modelId="{2E464AD5-C13A-4EA4-92E1-FFB01E176831}" type="sibTrans" cxnId="{C79D89CD-599B-4905-9448-3F41CC97F836}">
      <dgm:prSet/>
      <dgm:spPr/>
      <dgm:t>
        <a:bodyPr/>
        <a:lstStyle/>
        <a:p>
          <a:endParaRPr lang="ru-RU"/>
        </a:p>
      </dgm:t>
    </dgm:pt>
    <dgm:pt modelId="{D6A8EA45-0375-404A-94F2-5D03532873CD}" type="pres">
      <dgm:prSet presAssocID="{5F80FF80-B9BE-4B89-B4D5-471A0E29EA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BE4287-6A26-4E46-8778-858D4B69DC41}" type="pres">
      <dgm:prSet presAssocID="{5F80FF80-B9BE-4B89-B4D5-471A0E29EA2E}" presName="fgShape" presStyleLbl="fgShp" presStyleIdx="0" presStyleCnt="1"/>
      <dgm:spPr/>
    </dgm:pt>
    <dgm:pt modelId="{BC976A2C-9DF4-4A8D-AFCA-0817DEC681AD}" type="pres">
      <dgm:prSet presAssocID="{5F80FF80-B9BE-4B89-B4D5-471A0E29EA2E}" presName="linComp" presStyleCnt="0"/>
      <dgm:spPr/>
    </dgm:pt>
    <dgm:pt modelId="{8793C313-C828-4C6D-AF43-E07215A40EA1}" type="pres">
      <dgm:prSet presAssocID="{69CFBF79-673C-4CF2-AD36-981BB5AF2F6C}" presName="compNode" presStyleCnt="0"/>
      <dgm:spPr/>
    </dgm:pt>
    <dgm:pt modelId="{A0D706D7-475C-40B9-BE12-67CE76799FE5}" type="pres">
      <dgm:prSet presAssocID="{69CFBF79-673C-4CF2-AD36-981BB5AF2F6C}" presName="bkgdShape" presStyleLbl="node1" presStyleIdx="0" presStyleCnt="3"/>
      <dgm:spPr/>
      <dgm:t>
        <a:bodyPr/>
        <a:lstStyle/>
        <a:p>
          <a:endParaRPr lang="ru-RU"/>
        </a:p>
      </dgm:t>
    </dgm:pt>
    <dgm:pt modelId="{9DC95447-BCA7-4C8E-B5EE-1232622D01A5}" type="pres">
      <dgm:prSet presAssocID="{69CFBF79-673C-4CF2-AD36-981BB5AF2F6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6851D-BBA3-40E7-9BA5-D99C162E0219}" type="pres">
      <dgm:prSet presAssocID="{69CFBF79-673C-4CF2-AD36-981BB5AF2F6C}" presName="invisiNode" presStyleLbl="node1" presStyleIdx="0" presStyleCnt="3"/>
      <dgm:spPr/>
    </dgm:pt>
    <dgm:pt modelId="{C42E6B25-1563-4732-9683-2B0CF7EE5E4D}" type="pres">
      <dgm:prSet presAssocID="{69CFBF79-673C-4CF2-AD36-981BB5AF2F6C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8BC380F-DB89-481E-8EF5-EEB11C091680}" type="pres">
      <dgm:prSet presAssocID="{081E2F3E-3F33-4314-BE77-63A38566301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30658B-50C9-4546-9DB8-7670B432FA8B}" type="pres">
      <dgm:prSet presAssocID="{4D5D37EA-DF32-4597-B79C-46179A0D002D}" presName="compNode" presStyleCnt="0"/>
      <dgm:spPr/>
    </dgm:pt>
    <dgm:pt modelId="{039ECE33-54ED-420A-A5A3-CB106648550A}" type="pres">
      <dgm:prSet presAssocID="{4D5D37EA-DF32-4597-B79C-46179A0D002D}" presName="bkgdShape" presStyleLbl="node1" presStyleIdx="1" presStyleCnt="3" custLinFactNeighborX="-2827"/>
      <dgm:spPr/>
      <dgm:t>
        <a:bodyPr/>
        <a:lstStyle/>
        <a:p>
          <a:endParaRPr lang="ru-RU"/>
        </a:p>
      </dgm:t>
    </dgm:pt>
    <dgm:pt modelId="{455920BE-47C1-4D93-BE53-BD1BEEECFA06}" type="pres">
      <dgm:prSet presAssocID="{4D5D37EA-DF32-4597-B79C-46179A0D002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D2A5B-2F9D-4F22-A830-767EDFCC191A}" type="pres">
      <dgm:prSet presAssocID="{4D5D37EA-DF32-4597-B79C-46179A0D002D}" presName="invisiNode" presStyleLbl="node1" presStyleIdx="1" presStyleCnt="3"/>
      <dgm:spPr/>
    </dgm:pt>
    <dgm:pt modelId="{86813085-6452-4D8F-BE45-99066C0FE4CB}" type="pres">
      <dgm:prSet presAssocID="{4D5D37EA-DF32-4597-B79C-46179A0D002D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197B1B5-D69D-4C7C-80D2-9AFF9828E361}" type="pres">
      <dgm:prSet presAssocID="{FF79C1C4-6FFB-45E1-829B-04D15B26786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CD7EB50-20FF-4824-A9D4-05900BE70420}" type="pres">
      <dgm:prSet presAssocID="{98EF42CC-BADF-422A-9A89-EB27CD44A5AE}" presName="compNode" presStyleCnt="0"/>
      <dgm:spPr/>
    </dgm:pt>
    <dgm:pt modelId="{9E91E4A4-014C-418E-9C97-86FF9EDDBA7B}" type="pres">
      <dgm:prSet presAssocID="{98EF42CC-BADF-422A-9A89-EB27CD44A5AE}" presName="bkgdShape" presStyleLbl="node1" presStyleIdx="2" presStyleCnt="3" custLinFactNeighborX="-172"/>
      <dgm:spPr/>
      <dgm:t>
        <a:bodyPr/>
        <a:lstStyle/>
        <a:p>
          <a:endParaRPr lang="ru-RU"/>
        </a:p>
      </dgm:t>
    </dgm:pt>
    <dgm:pt modelId="{64897C1E-16DC-4E19-A445-68155DDD6944}" type="pres">
      <dgm:prSet presAssocID="{98EF42CC-BADF-422A-9A89-EB27CD44A5A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65B58-1E43-49AF-96EA-BE292087D866}" type="pres">
      <dgm:prSet presAssocID="{98EF42CC-BADF-422A-9A89-EB27CD44A5AE}" presName="invisiNode" presStyleLbl="node1" presStyleIdx="2" presStyleCnt="3"/>
      <dgm:spPr/>
    </dgm:pt>
    <dgm:pt modelId="{969F2769-A170-41A3-BDD5-C2F93C9D89BA}" type="pres">
      <dgm:prSet presAssocID="{98EF42CC-BADF-422A-9A89-EB27CD44A5AE}" presName="imagNode" presStyleLbl="fgImgPlace1" presStyleIdx="2" presStyleCnt="3" custLinFactNeighborX="-9679" custLinFactNeighborY="-371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79D89CD-599B-4905-9448-3F41CC97F836}" srcId="{5F80FF80-B9BE-4B89-B4D5-471A0E29EA2E}" destId="{98EF42CC-BADF-422A-9A89-EB27CD44A5AE}" srcOrd="2" destOrd="0" parTransId="{D9E8EA71-FC59-42C5-8BBF-2E083E38656C}" sibTransId="{2E464AD5-C13A-4EA4-92E1-FFB01E176831}"/>
    <dgm:cxn modelId="{7F2456C4-52C3-4D2E-B50D-ED1F39CA423B}" type="presOf" srcId="{081E2F3E-3F33-4314-BE77-63A385663010}" destId="{28BC380F-DB89-481E-8EF5-EEB11C091680}" srcOrd="0" destOrd="0" presId="urn:microsoft.com/office/officeart/2005/8/layout/hList7"/>
    <dgm:cxn modelId="{5AEC575D-C818-4FD8-8B6A-3D39B4747C97}" type="presOf" srcId="{4D5D37EA-DF32-4597-B79C-46179A0D002D}" destId="{039ECE33-54ED-420A-A5A3-CB106648550A}" srcOrd="0" destOrd="0" presId="urn:microsoft.com/office/officeart/2005/8/layout/hList7"/>
    <dgm:cxn modelId="{8A6B89A3-E5C5-4BB7-A502-3A6329B62498}" type="presOf" srcId="{4D5D37EA-DF32-4597-B79C-46179A0D002D}" destId="{455920BE-47C1-4D93-BE53-BD1BEEECFA06}" srcOrd="1" destOrd="0" presId="urn:microsoft.com/office/officeart/2005/8/layout/hList7"/>
    <dgm:cxn modelId="{AFF76766-E777-43A4-9CE9-95480AED8ECF}" type="presOf" srcId="{5F80FF80-B9BE-4B89-B4D5-471A0E29EA2E}" destId="{D6A8EA45-0375-404A-94F2-5D03532873CD}" srcOrd="0" destOrd="0" presId="urn:microsoft.com/office/officeart/2005/8/layout/hList7"/>
    <dgm:cxn modelId="{36F4EE2E-18FA-4DFA-88D5-E49E88A6F5ED}" srcId="{5F80FF80-B9BE-4B89-B4D5-471A0E29EA2E}" destId="{4D5D37EA-DF32-4597-B79C-46179A0D002D}" srcOrd="1" destOrd="0" parTransId="{5C59ABBE-68FB-4611-BEAE-B0974E208D0F}" sibTransId="{FF79C1C4-6FFB-45E1-829B-04D15B26786C}"/>
    <dgm:cxn modelId="{36A5EB91-6E6B-48E7-963D-76548EC70D67}" type="presOf" srcId="{98EF42CC-BADF-422A-9A89-EB27CD44A5AE}" destId="{9E91E4A4-014C-418E-9C97-86FF9EDDBA7B}" srcOrd="0" destOrd="0" presId="urn:microsoft.com/office/officeart/2005/8/layout/hList7"/>
    <dgm:cxn modelId="{3CFA21BB-121B-4DD7-99E6-F91C044ABAC5}" type="presOf" srcId="{98EF42CC-BADF-422A-9A89-EB27CD44A5AE}" destId="{64897C1E-16DC-4E19-A445-68155DDD6944}" srcOrd="1" destOrd="0" presId="urn:microsoft.com/office/officeart/2005/8/layout/hList7"/>
    <dgm:cxn modelId="{3F80EDD7-5690-41B2-BC0A-5EACFE69F2A4}" type="presOf" srcId="{FF79C1C4-6FFB-45E1-829B-04D15B26786C}" destId="{A197B1B5-D69D-4C7C-80D2-9AFF9828E361}" srcOrd="0" destOrd="0" presId="urn:microsoft.com/office/officeart/2005/8/layout/hList7"/>
    <dgm:cxn modelId="{D34FB759-D200-4B6D-8292-3682D3943062}" type="presOf" srcId="{69CFBF79-673C-4CF2-AD36-981BB5AF2F6C}" destId="{A0D706D7-475C-40B9-BE12-67CE76799FE5}" srcOrd="0" destOrd="0" presId="urn:microsoft.com/office/officeart/2005/8/layout/hList7"/>
    <dgm:cxn modelId="{CC52C50A-AB61-4132-B780-4717928F7674}" type="presOf" srcId="{69CFBF79-673C-4CF2-AD36-981BB5AF2F6C}" destId="{9DC95447-BCA7-4C8E-B5EE-1232622D01A5}" srcOrd="1" destOrd="0" presId="urn:microsoft.com/office/officeart/2005/8/layout/hList7"/>
    <dgm:cxn modelId="{78537E28-4E01-41B1-873C-C9E8CCAFB853}" srcId="{5F80FF80-B9BE-4B89-B4D5-471A0E29EA2E}" destId="{69CFBF79-673C-4CF2-AD36-981BB5AF2F6C}" srcOrd="0" destOrd="0" parTransId="{39151F10-24C0-48B8-8332-500449A4096D}" sibTransId="{081E2F3E-3F33-4314-BE77-63A385663010}"/>
    <dgm:cxn modelId="{86A9D5C0-A7F5-48EC-8927-753A988A9C90}" type="presParOf" srcId="{D6A8EA45-0375-404A-94F2-5D03532873CD}" destId="{3CBE4287-6A26-4E46-8778-858D4B69DC41}" srcOrd="0" destOrd="0" presId="urn:microsoft.com/office/officeart/2005/8/layout/hList7"/>
    <dgm:cxn modelId="{22EC3C3C-E05B-4CFE-910C-2C3B65C7F727}" type="presParOf" srcId="{D6A8EA45-0375-404A-94F2-5D03532873CD}" destId="{BC976A2C-9DF4-4A8D-AFCA-0817DEC681AD}" srcOrd="1" destOrd="0" presId="urn:microsoft.com/office/officeart/2005/8/layout/hList7"/>
    <dgm:cxn modelId="{98F39387-5DD9-4690-BBA0-1F491471C55C}" type="presParOf" srcId="{BC976A2C-9DF4-4A8D-AFCA-0817DEC681AD}" destId="{8793C313-C828-4C6D-AF43-E07215A40EA1}" srcOrd="0" destOrd="0" presId="urn:microsoft.com/office/officeart/2005/8/layout/hList7"/>
    <dgm:cxn modelId="{68ABA982-BE22-46F8-BF43-36BE3378FE8B}" type="presParOf" srcId="{8793C313-C828-4C6D-AF43-E07215A40EA1}" destId="{A0D706D7-475C-40B9-BE12-67CE76799FE5}" srcOrd="0" destOrd="0" presId="urn:microsoft.com/office/officeart/2005/8/layout/hList7"/>
    <dgm:cxn modelId="{AA81F50A-2BC7-42FB-AF30-DA171E977B9F}" type="presParOf" srcId="{8793C313-C828-4C6D-AF43-E07215A40EA1}" destId="{9DC95447-BCA7-4C8E-B5EE-1232622D01A5}" srcOrd="1" destOrd="0" presId="urn:microsoft.com/office/officeart/2005/8/layout/hList7"/>
    <dgm:cxn modelId="{490AE994-FDEF-41DE-B4CD-A2391ACF0D72}" type="presParOf" srcId="{8793C313-C828-4C6D-AF43-E07215A40EA1}" destId="{0DC6851D-BBA3-40E7-9BA5-D99C162E0219}" srcOrd="2" destOrd="0" presId="urn:microsoft.com/office/officeart/2005/8/layout/hList7"/>
    <dgm:cxn modelId="{771B7A5D-109B-416A-B258-C1B32DB2D3A5}" type="presParOf" srcId="{8793C313-C828-4C6D-AF43-E07215A40EA1}" destId="{C42E6B25-1563-4732-9683-2B0CF7EE5E4D}" srcOrd="3" destOrd="0" presId="urn:microsoft.com/office/officeart/2005/8/layout/hList7"/>
    <dgm:cxn modelId="{6669F4E6-56E1-455C-8202-221E73D3FFB5}" type="presParOf" srcId="{BC976A2C-9DF4-4A8D-AFCA-0817DEC681AD}" destId="{28BC380F-DB89-481E-8EF5-EEB11C091680}" srcOrd="1" destOrd="0" presId="urn:microsoft.com/office/officeart/2005/8/layout/hList7"/>
    <dgm:cxn modelId="{AEAD6FC0-AB51-4D6F-807E-7AD64F631E10}" type="presParOf" srcId="{BC976A2C-9DF4-4A8D-AFCA-0817DEC681AD}" destId="{4330658B-50C9-4546-9DB8-7670B432FA8B}" srcOrd="2" destOrd="0" presId="urn:microsoft.com/office/officeart/2005/8/layout/hList7"/>
    <dgm:cxn modelId="{22DA452B-C131-40F9-8154-A6515EF026D4}" type="presParOf" srcId="{4330658B-50C9-4546-9DB8-7670B432FA8B}" destId="{039ECE33-54ED-420A-A5A3-CB106648550A}" srcOrd="0" destOrd="0" presId="urn:microsoft.com/office/officeart/2005/8/layout/hList7"/>
    <dgm:cxn modelId="{7739D55F-1620-47A4-827B-38536490DE2B}" type="presParOf" srcId="{4330658B-50C9-4546-9DB8-7670B432FA8B}" destId="{455920BE-47C1-4D93-BE53-BD1BEEECFA06}" srcOrd="1" destOrd="0" presId="urn:microsoft.com/office/officeart/2005/8/layout/hList7"/>
    <dgm:cxn modelId="{37E68829-0CFC-47A4-8E0F-4EEC536DCA72}" type="presParOf" srcId="{4330658B-50C9-4546-9DB8-7670B432FA8B}" destId="{701D2A5B-2F9D-4F22-A830-767EDFCC191A}" srcOrd="2" destOrd="0" presId="urn:microsoft.com/office/officeart/2005/8/layout/hList7"/>
    <dgm:cxn modelId="{F77035F5-965C-4C44-A7C9-E5CBFBE3F575}" type="presParOf" srcId="{4330658B-50C9-4546-9DB8-7670B432FA8B}" destId="{86813085-6452-4D8F-BE45-99066C0FE4CB}" srcOrd="3" destOrd="0" presId="urn:microsoft.com/office/officeart/2005/8/layout/hList7"/>
    <dgm:cxn modelId="{12883D60-5485-4265-A9A4-BDECDD9CFEDE}" type="presParOf" srcId="{BC976A2C-9DF4-4A8D-AFCA-0817DEC681AD}" destId="{A197B1B5-D69D-4C7C-80D2-9AFF9828E361}" srcOrd="3" destOrd="0" presId="urn:microsoft.com/office/officeart/2005/8/layout/hList7"/>
    <dgm:cxn modelId="{64FB50A6-2108-4EAF-AF7E-3BE9644EA749}" type="presParOf" srcId="{BC976A2C-9DF4-4A8D-AFCA-0817DEC681AD}" destId="{CCD7EB50-20FF-4824-A9D4-05900BE70420}" srcOrd="4" destOrd="0" presId="urn:microsoft.com/office/officeart/2005/8/layout/hList7"/>
    <dgm:cxn modelId="{B4C6F68E-C811-4914-A1FA-BF2990DE91B4}" type="presParOf" srcId="{CCD7EB50-20FF-4824-A9D4-05900BE70420}" destId="{9E91E4A4-014C-418E-9C97-86FF9EDDBA7B}" srcOrd="0" destOrd="0" presId="urn:microsoft.com/office/officeart/2005/8/layout/hList7"/>
    <dgm:cxn modelId="{1387316E-58D6-45E8-8B13-B6BB1651A5B6}" type="presParOf" srcId="{CCD7EB50-20FF-4824-A9D4-05900BE70420}" destId="{64897C1E-16DC-4E19-A445-68155DDD6944}" srcOrd="1" destOrd="0" presId="urn:microsoft.com/office/officeart/2005/8/layout/hList7"/>
    <dgm:cxn modelId="{987DD291-3506-44DA-B257-3C880A022095}" type="presParOf" srcId="{CCD7EB50-20FF-4824-A9D4-05900BE70420}" destId="{CED65B58-1E43-49AF-96EA-BE292087D866}" srcOrd="2" destOrd="0" presId="urn:microsoft.com/office/officeart/2005/8/layout/hList7"/>
    <dgm:cxn modelId="{7DDAB4F1-0480-4356-87B4-16B94B74E7D0}" type="presParOf" srcId="{CCD7EB50-20FF-4824-A9D4-05900BE70420}" destId="{969F2769-A170-41A3-BDD5-C2F93C9D89BA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5,3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20,3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2021учащимся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BFCE91-3A02-40F4-B0E4-52AEF6B19D5B}" type="presOf" srcId="{61CFA3A0-3EA5-446F-BFEA-4E5C00BD9F79}" destId="{FCB29D86-B06C-42C3-85E3-1197097D8BAD}" srcOrd="0" destOrd="0" presId="urn:microsoft.com/office/officeart/2005/8/layout/equation2"/>
    <dgm:cxn modelId="{278B4BBC-1D36-4D44-8FC3-FCCA9D4DBE43}" type="presOf" srcId="{2554F243-FF62-44F8-9C78-DECC89CAB534}" destId="{BDDB12A3-A2B9-464C-B5EB-C54D7712418E}" srcOrd="1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0AB204C4-167C-4FBB-86AC-E365D8A80220}" type="presOf" srcId="{A34E5386-8D9E-403F-BC35-51D3E74873BB}" destId="{95B39CA1-075A-4468-AB75-87149731765B}" srcOrd="0" destOrd="0" presId="urn:microsoft.com/office/officeart/2005/8/layout/equation2"/>
    <dgm:cxn modelId="{0CC6EB06-D790-4339-8511-D3EFEF60A118}" type="presOf" srcId="{767895D7-5846-4356-8DAB-83201904E9D4}" destId="{0FA44B67-0D44-4461-8660-22144984064E}" srcOrd="0" destOrd="0" presId="urn:microsoft.com/office/officeart/2005/8/layout/equation2"/>
    <dgm:cxn modelId="{A28DAAA0-8EEE-495F-9ACB-FFF672D0337E}" type="presOf" srcId="{F04D6508-6CD9-4640-B470-820B69227427}" destId="{69581245-37B1-4E45-942B-14F498BA53FE}" srcOrd="0" destOrd="0" presId="urn:microsoft.com/office/officeart/2005/8/layout/equation2"/>
    <dgm:cxn modelId="{F72333BF-9640-4CFD-AA8A-BCBFC6E62307}" type="presOf" srcId="{2554F243-FF62-44F8-9C78-DECC89CAB534}" destId="{1609A433-C0A7-46C5-9610-3F590E9289AA}" srcOrd="0" destOrd="0" presId="urn:microsoft.com/office/officeart/2005/8/layout/equation2"/>
    <dgm:cxn modelId="{1E9DFF29-1E78-4F62-8B10-313A7C99A0D1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0D60BD4A-3747-465A-9A1B-B852BAEDCE37}" type="presParOf" srcId="{69581245-37B1-4E45-942B-14F498BA53FE}" destId="{D5F9385C-EF54-4843-9E99-DC96C7CBCE3B}" srcOrd="0" destOrd="0" presId="urn:microsoft.com/office/officeart/2005/8/layout/equation2"/>
    <dgm:cxn modelId="{5D2B9993-F761-4E03-9FE3-CF5DF393E89A}" type="presParOf" srcId="{D5F9385C-EF54-4843-9E99-DC96C7CBCE3B}" destId="{D4F4D0A2-C05E-45AB-9180-A399986867AD}" srcOrd="0" destOrd="0" presId="urn:microsoft.com/office/officeart/2005/8/layout/equation2"/>
    <dgm:cxn modelId="{ED4E2303-8413-4F6C-BB2D-079C3E13DB92}" type="presParOf" srcId="{D5F9385C-EF54-4843-9E99-DC96C7CBCE3B}" destId="{27BD5F55-9FFD-4AB5-90EF-EAE71105359E}" srcOrd="1" destOrd="0" presId="urn:microsoft.com/office/officeart/2005/8/layout/equation2"/>
    <dgm:cxn modelId="{1123EBA8-7366-44B6-9FDA-EE6E9F094A89}" type="presParOf" srcId="{D5F9385C-EF54-4843-9E99-DC96C7CBCE3B}" destId="{95B39CA1-075A-4468-AB75-87149731765B}" srcOrd="2" destOrd="0" presId="urn:microsoft.com/office/officeart/2005/8/layout/equation2"/>
    <dgm:cxn modelId="{90CB4F46-E6FC-4A9F-9B00-AF53A64EEAFA}" type="presParOf" srcId="{D5F9385C-EF54-4843-9E99-DC96C7CBCE3B}" destId="{CD726AC3-340D-4577-A77B-3DDF9740D49C}" srcOrd="3" destOrd="0" presId="urn:microsoft.com/office/officeart/2005/8/layout/equation2"/>
    <dgm:cxn modelId="{F6DDA4DF-831F-42FE-BB80-AD88D6BAE7EF}" type="presParOf" srcId="{D5F9385C-EF54-4843-9E99-DC96C7CBCE3B}" destId="{0FA44B67-0D44-4461-8660-22144984064E}" srcOrd="4" destOrd="0" presId="urn:microsoft.com/office/officeart/2005/8/layout/equation2"/>
    <dgm:cxn modelId="{2208CE60-6FDB-4E99-B305-6E9B6CDB2C21}" type="presParOf" srcId="{69581245-37B1-4E45-942B-14F498BA53FE}" destId="{1609A433-C0A7-46C5-9610-3F590E9289AA}" srcOrd="1" destOrd="0" presId="urn:microsoft.com/office/officeart/2005/8/layout/equation2"/>
    <dgm:cxn modelId="{1686350F-58DD-47A5-92C9-257E874C9041}" type="presParOf" srcId="{1609A433-C0A7-46C5-9610-3F590E9289AA}" destId="{BDDB12A3-A2B9-464C-B5EB-C54D7712418E}" srcOrd="0" destOrd="0" presId="urn:microsoft.com/office/officeart/2005/8/layout/equation2"/>
    <dgm:cxn modelId="{1D492B98-BB3E-43A9-9B71-0F8540D26414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46FD6C7-A7D7-46CC-A8BD-B4D65F5026B3}">
      <dgm:prSet phldrT="[Текст]"/>
      <dgm:spPr/>
      <dgm:t>
        <a:bodyPr/>
        <a:lstStyle/>
        <a:p>
          <a:pPr algn="ctr"/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образовательных учреждений общего образования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BFD4D7B-DF81-4B0E-82C7-8FE0AA315A6D}" type="par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38AF82-B2DE-49A1-963E-912626332499}" type="sib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540F619-05A2-4993-9CF1-6496C04924A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2020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F2FDBC-7CB1-48E4-99BA-A9A05D3414F5}" type="par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93BB636-C5A8-4735-A562-C9107403D6D1}" type="sib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0595A1A-21EA-4BF9-AF75-B5CFBA5620E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зарплата-30942,1 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D93B932-60E9-4D05-9D2B-8E32FF4398B9}" type="par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1B83707-9A4E-4053-BB76-8A8B52CD459C}" type="sib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CEAEC33-2133-48E9-8137-6EDB05331B2B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дошкольных образовательных учреждений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2020 год 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8A3BDEC-83E7-4F0C-AD4F-1A2A2A3F8C0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уровень-101,0%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AB1216C-EDCC-4C88-ADD3-37DEBA38F9EA}" type="par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5C58CAB-1972-4767-8020-9DA989057A50}" type="sib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7833DE1-1FC3-448D-8DAB-8E9E0475470E}">
      <dgm:prSet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2019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уровень-100,1%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уровень-100,4%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зарплата-27049,8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зарплата-31575,6рублей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6EB6C1-3AF5-4926-9AF4-65C7848517D4}" type="pres">
      <dgm:prSet presAssocID="{D46FD6C7-A7D7-46CC-A8BD-B4D65F5026B3}" presName="root" presStyleCnt="0"/>
      <dgm:spPr/>
      <dgm:t>
        <a:bodyPr/>
        <a:lstStyle/>
        <a:p>
          <a:endParaRPr lang="ru-RU"/>
        </a:p>
      </dgm:t>
    </dgm:pt>
    <dgm:pt modelId="{F8E04DC2-F4E8-4542-9098-6B7C3691394D}" type="pres">
      <dgm:prSet presAssocID="{D46FD6C7-A7D7-46CC-A8BD-B4D65F5026B3}" presName="rootComposite" presStyleCnt="0"/>
      <dgm:spPr/>
      <dgm:t>
        <a:bodyPr/>
        <a:lstStyle/>
        <a:p>
          <a:endParaRPr lang="ru-RU"/>
        </a:p>
      </dgm:t>
    </dgm:pt>
    <dgm:pt modelId="{E5EED1D3-1CAF-4D1D-B94E-5A427C6C905D}" type="pres">
      <dgm:prSet presAssocID="{D46FD6C7-A7D7-46CC-A8BD-B4D65F5026B3}" presName="rootText" presStyleLbl="node1" presStyleIdx="0" presStyleCnt="3"/>
      <dgm:spPr/>
      <dgm:t>
        <a:bodyPr/>
        <a:lstStyle/>
        <a:p>
          <a:endParaRPr lang="ru-RU"/>
        </a:p>
      </dgm:t>
    </dgm:pt>
    <dgm:pt modelId="{AA955C1E-AB52-475F-9772-88CEBE26DB07}" type="pres">
      <dgm:prSet presAssocID="{D46FD6C7-A7D7-46CC-A8BD-B4D65F5026B3}" presName="rootConnector" presStyleLbl="node1" presStyleIdx="0" presStyleCnt="3"/>
      <dgm:spPr/>
      <dgm:t>
        <a:bodyPr/>
        <a:lstStyle/>
        <a:p>
          <a:endParaRPr lang="ru-RU"/>
        </a:p>
      </dgm:t>
    </dgm:pt>
    <dgm:pt modelId="{6B6E562B-91A6-423E-AF1C-F7403F903816}" type="pres">
      <dgm:prSet presAssocID="{D46FD6C7-A7D7-46CC-A8BD-B4D65F5026B3}" presName="childShape" presStyleCnt="0"/>
      <dgm:spPr/>
      <dgm:t>
        <a:bodyPr/>
        <a:lstStyle/>
        <a:p>
          <a:endParaRPr lang="ru-RU"/>
        </a:p>
      </dgm:t>
    </dgm:pt>
    <dgm:pt modelId="{1AFE0F6E-C823-49F6-A5CA-F428AB7DECFA}" type="pres">
      <dgm:prSet presAssocID="{F2F2FDBC-7CB1-48E4-99BA-A9A05D3414F5}" presName="Name13" presStyleLbl="parChTrans1D2" presStyleIdx="0" presStyleCnt="9"/>
      <dgm:spPr/>
      <dgm:t>
        <a:bodyPr/>
        <a:lstStyle/>
        <a:p>
          <a:endParaRPr lang="ru-RU"/>
        </a:p>
      </dgm:t>
    </dgm:pt>
    <dgm:pt modelId="{99F26518-A02E-44FB-95EE-FE4166821D14}" type="pres">
      <dgm:prSet presAssocID="{5540F619-05A2-4993-9CF1-6496C04924A9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95C2D-103D-496C-B0DA-2DC4BE06BB3F}" type="pres">
      <dgm:prSet presAssocID="{7AB1216C-EDCC-4C88-ADD3-37DEBA38F9EA}" presName="Name13" presStyleLbl="parChTrans1D2" presStyleIdx="1" presStyleCnt="9"/>
      <dgm:spPr/>
      <dgm:t>
        <a:bodyPr/>
        <a:lstStyle/>
        <a:p>
          <a:endParaRPr lang="ru-RU"/>
        </a:p>
      </dgm:t>
    </dgm:pt>
    <dgm:pt modelId="{E63F2D9A-B4AF-40FB-A629-F0D84C354DA6}" type="pres">
      <dgm:prSet presAssocID="{08A3BDEC-83E7-4F0C-AD4F-1A2A2A3F8C04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BAA24-D3EB-49AA-B69E-465D133BFF49}" type="pres">
      <dgm:prSet presAssocID="{AD93B932-60E9-4D05-9D2B-8E32FF4398B9}" presName="Name13" presStyleLbl="parChTrans1D2" presStyleIdx="2" presStyleCnt="9"/>
      <dgm:spPr/>
      <dgm:t>
        <a:bodyPr/>
        <a:lstStyle/>
        <a:p>
          <a:endParaRPr lang="ru-RU"/>
        </a:p>
      </dgm:t>
    </dgm:pt>
    <dgm:pt modelId="{2FB6030E-05F4-4433-94DD-668905AD06D8}" type="pres">
      <dgm:prSet presAssocID="{30595A1A-21EA-4BF9-AF75-B5CFBA5620EE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1" presStyleCnt="3" custLinFactNeighborX="-2061" custLinFactNeighborY="-4681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1" presStyleCnt="3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3" presStyleCnt="9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4" presStyleCnt="9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5" presStyleCnt="9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2" presStyleCnt="3" custLinFactNeighborX="-6237" custLinFactNeighborY="3670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2" presStyleCnt="3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6" presStyleCnt="9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7" presStyleCnt="9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8" presStyleCnt="9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9E7041-10EF-4CC1-9DAF-B1F8E77E88D3}" srcId="{F10F6F97-9F93-402A-B224-E29B54683D58}" destId="{0CEAEC33-2133-48E9-8137-6EDB05331B2B}" srcOrd="1" destOrd="0" parTransId="{2AFB3797-B43A-4853-B308-8DF38495D867}" sibTransId="{85250907-E04C-4B90-B2A5-B8A6546F8271}"/>
    <dgm:cxn modelId="{A2B47A48-B513-4B3D-A115-92314C81FA5B}" srcId="{D46FD6C7-A7D7-46CC-A8BD-B4D65F5026B3}" destId="{08A3BDEC-83E7-4F0C-AD4F-1A2A2A3F8C04}" srcOrd="1" destOrd="0" parTransId="{7AB1216C-EDCC-4C88-ADD3-37DEBA38F9EA}" sibTransId="{E5C58CAB-1972-4767-8020-9DA989057A50}"/>
    <dgm:cxn modelId="{75BFCD38-3FBD-4E6C-A03D-83014AEC1F9E}" type="presOf" srcId="{AD93B932-60E9-4D05-9D2B-8E32FF4398B9}" destId="{587BAA24-D3EB-49AA-B69E-465D133BFF49}" srcOrd="0" destOrd="0" presId="urn:microsoft.com/office/officeart/2005/8/layout/hierarchy3"/>
    <dgm:cxn modelId="{C7F42E17-F368-4531-927A-4E17FAD5D95F}" type="presOf" srcId="{3FBD101C-9D91-4160-B315-6329CF6F2A59}" destId="{8E93F8EE-3C09-4CD9-B711-BF68FC95964A}" srcOrd="0" destOrd="0" presId="urn:microsoft.com/office/officeart/2005/8/layout/hierarchy3"/>
    <dgm:cxn modelId="{968E954F-B674-4CC1-A43C-B0A8138FCC62}" type="presOf" srcId="{08A3BDEC-83E7-4F0C-AD4F-1A2A2A3F8C04}" destId="{E63F2D9A-B4AF-40FB-A629-F0D84C354DA6}" srcOrd="0" destOrd="0" presId="urn:microsoft.com/office/officeart/2005/8/layout/hierarchy3"/>
    <dgm:cxn modelId="{FA338CDC-A834-4C07-BA8F-95A358DC4ABA}" type="presOf" srcId="{5540F619-05A2-4993-9CF1-6496C04924A9}" destId="{99F26518-A02E-44FB-95EE-FE4166821D14}" srcOrd="0" destOrd="0" presId="urn:microsoft.com/office/officeart/2005/8/layout/hierarchy3"/>
    <dgm:cxn modelId="{A867FAFB-839B-477B-98B0-9D923F48D8D2}" type="presOf" srcId="{30595A1A-21EA-4BF9-AF75-B5CFBA5620EE}" destId="{2FB6030E-05F4-4433-94DD-668905AD06D8}" srcOrd="0" destOrd="0" presId="urn:microsoft.com/office/officeart/2005/8/layout/hierarchy3"/>
    <dgm:cxn modelId="{8C432C64-A9A2-4BE7-B828-10480FA8D73C}" type="presOf" srcId="{D5A89D00-9A6D-4B78-B7B1-F703EBD477E8}" destId="{0C70534E-9D68-4F4E-B28C-3C87F7E43355}" srcOrd="0" destOrd="0" presId="urn:microsoft.com/office/officeart/2005/8/layout/hierarchy3"/>
    <dgm:cxn modelId="{DE0197D5-10AE-4C79-AD5C-FBE5EF54D750}" srcId="{D46FD6C7-A7D7-46CC-A8BD-B4D65F5026B3}" destId="{5540F619-05A2-4993-9CF1-6496C04924A9}" srcOrd="0" destOrd="0" parTransId="{F2F2FDBC-7CB1-48E4-99BA-A9A05D3414F5}" sibTransId="{393BB636-C5A8-4735-A562-C9107403D6D1}"/>
    <dgm:cxn modelId="{683C7658-B795-4A85-810D-4FD2E7DB4985}" type="presOf" srcId="{B2F26ABB-04BF-4CEC-850A-68A805E0699C}" destId="{766D250A-CB0F-437C-B218-EA2A9D80F129}" srcOrd="0" destOrd="0" presId="urn:microsoft.com/office/officeart/2005/8/layout/hierarchy3"/>
    <dgm:cxn modelId="{41434C68-425A-4C0B-9623-098BF9F8F4DC}" type="presOf" srcId="{B7833DE1-1FC3-448D-8DAB-8E9E0475470E}" destId="{331CFB01-33F4-454A-9BC6-871924892FC7}" srcOrd="1" destOrd="0" presId="urn:microsoft.com/office/officeart/2005/8/layout/hierarchy3"/>
    <dgm:cxn modelId="{CD9AB609-9347-4969-ADFB-873B17BC01E2}" type="presOf" srcId="{F10F6F97-9F93-402A-B224-E29B54683D58}" destId="{91E1600F-5FFB-465F-88D8-A967A4F9FF16}" srcOrd="0" destOrd="0" presId="urn:microsoft.com/office/officeart/2005/8/layout/hierarchy3"/>
    <dgm:cxn modelId="{57E32752-D2B2-4BD6-A242-0B22B1A49AF5}" type="presOf" srcId="{0CEAEC33-2133-48E9-8137-6EDB05331B2B}" destId="{E16EA799-DFA7-4563-82D5-5EB069F37F8A}" srcOrd="1" destOrd="0" presId="urn:microsoft.com/office/officeart/2005/8/layout/hierarchy3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42314D2F-7F18-44DC-B1EC-47C1AF468930}" type="presOf" srcId="{80539843-1E0F-4120-816F-0FD1F7EABC7C}" destId="{1EFC51B4-C12F-4591-A8AC-CF830708B1B9}" srcOrd="0" destOrd="0" presId="urn:microsoft.com/office/officeart/2005/8/layout/hierarchy3"/>
    <dgm:cxn modelId="{49DA03BC-F5C1-441F-8EF9-9D421EF4FAD2}" type="presOf" srcId="{F2F2FDBC-7CB1-48E4-99BA-A9A05D3414F5}" destId="{1AFE0F6E-C823-49F6-A5CA-F428AB7DECFA}" srcOrd="0" destOrd="0" presId="urn:microsoft.com/office/officeart/2005/8/layout/hierarchy3"/>
    <dgm:cxn modelId="{9BD54193-1B77-4C14-8FC8-F16ADFD69883}" srcId="{D46FD6C7-A7D7-46CC-A8BD-B4D65F5026B3}" destId="{30595A1A-21EA-4BF9-AF75-B5CFBA5620EE}" srcOrd="2" destOrd="0" parTransId="{AD93B932-60E9-4D05-9D2B-8E32FF4398B9}" sibTransId="{51B83707-9A4E-4053-BB76-8A8B52CD459C}"/>
    <dgm:cxn modelId="{213669AE-1B61-47AB-B0ED-6FC59279BE1C}" type="presOf" srcId="{7E66F205-14A7-4CB6-8460-FC88B867B04A}" destId="{971A4F55-DECD-455E-9787-3AD94E81ECEF}" srcOrd="0" destOrd="0" presId="urn:microsoft.com/office/officeart/2005/8/layout/hierarchy3"/>
    <dgm:cxn modelId="{5C6057F3-86E5-458D-B0AE-7E390C0EF4CE}" type="presOf" srcId="{C5EF881E-99A2-4FAA-9A50-F314A205F0C0}" destId="{728E9C79-55FE-49AD-B9F4-9C031C90FAB5}" srcOrd="0" destOrd="0" presId="urn:microsoft.com/office/officeart/2005/8/layout/hierarchy3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0F19CB4E-EA4A-46F3-A941-6DBC3971960F}" type="presOf" srcId="{7AB1216C-EDCC-4C88-ADD3-37DEBA38F9EA}" destId="{93E95C2D-103D-496C-B0DA-2DC4BE06BB3F}" srcOrd="0" destOrd="0" presId="urn:microsoft.com/office/officeart/2005/8/layout/hierarchy3"/>
    <dgm:cxn modelId="{A501177B-0609-4E55-9AC9-E6CF5431893B}" type="presOf" srcId="{8138F520-122C-4C1A-8B52-C070D70FF34E}" destId="{9A5F457D-BDC3-4DAB-9CC2-B4F19A95407C}" srcOrd="0" destOrd="0" presId="urn:microsoft.com/office/officeart/2005/8/layout/hierarchy3"/>
    <dgm:cxn modelId="{63C1B491-D9AB-4894-87E5-23F18D82332A}" type="presOf" srcId="{DDAAA8D2-5A09-476B-BD4F-710AF81E4D0A}" destId="{1D931FC9-DB90-40BC-B6E0-FACB226A041C}" srcOrd="0" destOrd="0" presId="urn:microsoft.com/office/officeart/2005/8/layout/hierarchy3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D3BC6F0C-1607-4412-B0A5-55C930B4097F}" type="presOf" srcId="{DD9A4543-E3BC-42BD-A303-A17B71AAB924}" destId="{80801C0E-BD4F-444E-BBF8-1B35AE3E0CEC}" srcOrd="0" destOrd="0" presId="urn:microsoft.com/office/officeart/2005/8/layout/hierarchy3"/>
    <dgm:cxn modelId="{EE4A2678-EF1D-4432-9E42-86454C854DF2}" type="presOf" srcId="{D46FD6C7-A7D7-46CC-A8BD-B4D65F5026B3}" destId="{E5EED1D3-1CAF-4D1D-B94E-5A427C6C905D}" srcOrd="0" destOrd="0" presId="urn:microsoft.com/office/officeart/2005/8/layout/hierarchy3"/>
    <dgm:cxn modelId="{9C0AC73F-2347-4CE2-A043-80482266C63D}" type="presOf" srcId="{B7833DE1-1FC3-448D-8DAB-8E9E0475470E}" destId="{A24C3B19-9D21-4893-BC05-851331C81D58}" srcOrd="0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4B802C78-891E-4115-BC7B-85F4D5592A9C}" type="presOf" srcId="{7533BFC3-D329-4CEE-A7CB-470A7F4D4AD9}" destId="{E7224BAD-BB76-421B-A9F1-DB5154DD4F84}" srcOrd="0" destOrd="0" presId="urn:microsoft.com/office/officeart/2005/8/layout/hierarchy3"/>
    <dgm:cxn modelId="{42B4A7D9-9B32-4799-834A-6467D079E91E}" type="presOf" srcId="{D46FD6C7-A7D7-46CC-A8BD-B4D65F5026B3}" destId="{AA955C1E-AB52-475F-9772-88CEBE26DB07}" srcOrd="1" destOrd="0" presId="urn:microsoft.com/office/officeart/2005/8/layout/hierarchy3"/>
    <dgm:cxn modelId="{E1D027DE-D226-43E0-ACFC-881472BE91AF}" srcId="{F10F6F97-9F93-402A-B224-E29B54683D58}" destId="{D46FD6C7-A7D7-46CC-A8BD-B4D65F5026B3}" srcOrd="0" destOrd="0" parTransId="{CBFD4D7B-DF81-4B0E-82C7-8FE0AA315A6D}" sibTransId="{7138AF82-B2DE-49A1-963E-912626332499}"/>
    <dgm:cxn modelId="{D5054EEA-6029-462F-A99A-74B189BFFE0C}" srcId="{F10F6F97-9F93-402A-B224-E29B54683D58}" destId="{B7833DE1-1FC3-448D-8DAB-8E9E0475470E}" srcOrd="2" destOrd="0" parTransId="{FBA90E6A-D931-4693-9B02-094153843908}" sibTransId="{4EFD531D-C29A-4F83-B2A9-6F20B3BA6471}"/>
    <dgm:cxn modelId="{D3C250C6-81F6-4BA0-8AB6-911772331387}" type="presOf" srcId="{7CC8CE9E-F848-49C0-B2D7-F8F8B0C6A776}" destId="{F8C73DD7-DB5B-414D-9539-7AF5CDB65C79}" srcOrd="0" destOrd="0" presId="urn:microsoft.com/office/officeart/2005/8/layout/hierarchy3"/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EABFC2E7-2093-4B20-8F82-773A075A9C51}" type="presOf" srcId="{0CEAEC33-2133-48E9-8137-6EDB05331B2B}" destId="{1C6FA0C7-D9F4-4909-B938-933BC2C6478A}" srcOrd="0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B3BF54D5-98FF-4B1C-8B15-2534B81C24F7}" type="presOf" srcId="{A0546686-5068-4E3A-B0C0-7860C634D1DD}" destId="{BA295A75-4940-4FB4-B0AD-BA4328373DD4}" srcOrd="0" destOrd="0" presId="urn:microsoft.com/office/officeart/2005/8/layout/hierarchy3"/>
    <dgm:cxn modelId="{7BC44ABA-6C55-42BD-AD04-D9FCB710E424}" type="presParOf" srcId="{91E1600F-5FFB-465F-88D8-A967A4F9FF16}" destId="{686EB6C1-3AF5-4926-9AF4-65C7848517D4}" srcOrd="0" destOrd="0" presId="urn:microsoft.com/office/officeart/2005/8/layout/hierarchy3"/>
    <dgm:cxn modelId="{B4DB4005-AAAC-4119-8359-3F64FD2C31C9}" type="presParOf" srcId="{686EB6C1-3AF5-4926-9AF4-65C7848517D4}" destId="{F8E04DC2-F4E8-4542-9098-6B7C3691394D}" srcOrd="0" destOrd="0" presId="urn:microsoft.com/office/officeart/2005/8/layout/hierarchy3"/>
    <dgm:cxn modelId="{6E39BEC2-A98B-4543-8EB3-C784D0445E9C}" type="presParOf" srcId="{F8E04DC2-F4E8-4542-9098-6B7C3691394D}" destId="{E5EED1D3-1CAF-4D1D-B94E-5A427C6C905D}" srcOrd="0" destOrd="0" presId="urn:microsoft.com/office/officeart/2005/8/layout/hierarchy3"/>
    <dgm:cxn modelId="{98651652-8206-409A-B23B-26051013CCBB}" type="presParOf" srcId="{F8E04DC2-F4E8-4542-9098-6B7C3691394D}" destId="{AA955C1E-AB52-475F-9772-88CEBE26DB07}" srcOrd="1" destOrd="0" presId="urn:microsoft.com/office/officeart/2005/8/layout/hierarchy3"/>
    <dgm:cxn modelId="{9CBC78B0-D671-4862-9EDD-63182D925649}" type="presParOf" srcId="{686EB6C1-3AF5-4926-9AF4-65C7848517D4}" destId="{6B6E562B-91A6-423E-AF1C-F7403F903816}" srcOrd="1" destOrd="0" presId="urn:microsoft.com/office/officeart/2005/8/layout/hierarchy3"/>
    <dgm:cxn modelId="{50E15955-D193-4A5E-903C-602167120A47}" type="presParOf" srcId="{6B6E562B-91A6-423E-AF1C-F7403F903816}" destId="{1AFE0F6E-C823-49F6-A5CA-F428AB7DECFA}" srcOrd="0" destOrd="0" presId="urn:microsoft.com/office/officeart/2005/8/layout/hierarchy3"/>
    <dgm:cxn modelId="{DAA08CCB-79E1-41D0-98A4-4F2C255731B3}" type="presParOf" srcId="{6B6E562B-91A6-423E-AF1C-F7403F903816}" destId="{99F26518-A02E-44FB-95EE-FE4166821D14}" srcOrd="1" destOrd="0" presId="urn:microsoft.com/office/officeart/2005/8/layout/hierarchy3"/>
    <dgm:cxn modelId="{7F250EE3-2D4D-45DB-861D-66C2F0E98993}" type="presParOf" srcId="{6B6E562B-91A6-423E-AF1C-F7403F903816}" destId="{93E95C2D-103D-496C-B0DA-2DC4BE06BB3F}" srcOrd="2" destOrd="0" presId="urn:microsoft.com/office/officeart/2005/8/layout/hierarchy3"/>
    <dgm:cxn modelId="{FB32BEFC-C02B-44BA-AB9E-680856281976}" type="presParOf" srcId="{6B6E562B-91A6-423E-AF1C-F7403F903816}" destId="{E63F2D9A-B4AF-40FB-A629-F0D84C354DA6}" srcOrd="3" destOrd="0" presId="urn:microsoft.com/office/officeart/2005/8/layout/hierarchy3"/>
    <dgm:cxn modelId="{9EECB701-CB9A-4936-8EB8-F2B4C4979A00}" type="presParOf" srcId="{6B6E562B-91A6-423E-AF1C-F7403F903816}" destId="{587BAA24-D3EB-49AA-B69E-465D133BFF49}" srcOrd="4" destOrd="0" presId="urn:microsoft.com/office/officeart/2005/8/layout/hierarchy3"/>
    <dgm:cxn modelId="{FAAFD495-C9F3-4B63-8D20-59718E8EE471}" type="presParOf" srcId="{6B6E562B-91A6-423E-AF1C-F7403F903816}" destId="{2FB6030E-05F4-4433-94DD-668905AD06D8}" srcOrd="5" destOrd="0" presId="urn:microsoft.com/office/officeart/2005/8/layout/hierarchy3"/>
    <dgm:cxn modelId="{3527CA01-5CEF-4E66-BCAC-1773C7D31ABE}" type="presParOf" srcId="{91E1600F-5FFB-465F-88D8-A967A4F9FF16}" destId="{3B8F12EC-5B36-496A-9012-B24D8530CDA5}" srcOrd="1" destOrd="0" presId="urn:microsoft.com/office/officeart/2005/8/layout/hierarchy3"/>
    <dgm:cxn modelId="{CE15A927-CA4F-4497-ADF5-03E464BE0824}" type="presParOf" srcId="{3B8F12EC-5B36-496A-9012-B24D8530CDA5}" destId="{D8E483CC-11A9-4F1F-AAD6-FD6DDD797AEF}" srcOrd="0" destOrd="0" presId="urn:microsoft.com/office/officeart/2005/8/layout/hierarchy3"/>
    <dgm:cxn modelId="{ACA6BC1B-ADED-46E7-B4ED-3101B1E2E108}" type="presParOf" srcId="{D8E483CC-11A9-4F1F-AAD6-FD6DDD797AEF}" destId="{1C6FA0C7-D9F4-4909-B938-933BC2C6478A}" srcOrd="0" destOrd="0" presId="urn:microsoft.com/office/officeart/2005/8/layout/hierarchy3"/>
    <dgm:cxn modelId="{E3D4D23D-20C5-4475-B770-C5F12302BC09}" type="presParOf" srcId="{D8E483CC-11A9-4F1F-AAD6-FD6DDD797AEF}" destId="{E16EA799-DFA7-4563-82D5-5EB069F37F8A}" srcOrd="1" destOrd="0" presId="urn:microsoft.com/office/officeart/2005/8/layout/hierarchy3"/>
    <dgm:cxn modelId="{3600C3DF-3221-4118-944F-B5A013E85B38}" type="presParOf" srcId="{3B8F12EC-5B36-496A-9012-B24D8530CDA5}" destId="{00186FD3-3F63-46EE-A230-FDD6869DCDE3}" srcOrd="1" destOrd="0" presId="urn:microsoft.com/office/officeart/2005/8/layout/hierarchy3"/>
    <dgm:cxn modelId="{F9D9756F-5A0C-4F5F-96EE-EB9D01EEAE59}" type="presParOf" srcId="{00186FD3-3F63-46EE-A230-FDD6869DCDE3}" destId="{1EFC51B4-C12F-4591-A8AC-CF830708B1B9}" srcOrd="0" destOrd="0" presId="urn:microsoft.com/office/officeart/2005/8/layout/hierarchy3"/>
    <dgm:cxn modelId="{4836BECE-2F4A-4976-89CA-A38E39378E1D}" type="presParOf" srcId="{00186FD3-3F63-46EE-A230-FDD6869DCDE3}" destId="{0C70534E-9D68-4F4E-B28C-3C87F7E43355}" srcOrd="1" destOrd="0" presId="urn:microsoft.com/office/officeart/2005/8/layout/hierarchy3"/>
    <dgm:cxn modelId="{5F7E6DC9-C1D4-421E-A675-F96AE1DBE0A5}" type="presParOf" srcId="{00186FD3-3F63-46EE-A230-FDD6869DCDE3}" destId="{1D931FC9-DB90-40BC-B6E0-FACB226A041C}" srcOrd="2" destOrd="0" presId="urn:microsoft.com/office/officeart/2005/8/layout/hierarchy3"/>
    <dgm:cxn modelId="{36242645-BD03-40B3-BA70-BDDAB12769A0}" type="presParOf" srcId="{00186FD3-3F63-46EE-A230-FDD6869DCDE3}" destId="{80801C0E-BD4F-444E-BBF8-1B35AE3E0CEC}" srcOrd="3" destOrd="0" presId="urn:microsoft.com/office/officeart/2005/8/layout/hierarchy3"/>
    <dgm:cxn modelId="{0F32D8DB-FC08-4C29-B1E6-DAB2339EF54F}" type="presParOf" srcId="{00186FD3-3F63-46EE-A230-FDD6869DCDE3}" destId="{971A4F55-DECD-455E-9787-3AD94E81ECEF}" srcOrd="4" destOrd="0" presId="urn:microsoft.com/office/officeart/2005/8/layout/hierarchy3"/>
    <dgm:cxn modelId="{B3DDF5D9-719E-499F-B52C-9CAAAFF11E5A}" type="presParOf" srcId="{00186FD3-3F63-46EE-A230-FDD6869DCDE3}" destId="{9A5F457D-BDC3-4DAB-9CC2-B4F19A95407C}" srcOrd="5" destOrd="0" presId="urn:microsoft.com/office/officeart/2005/8/layout/hierarchy3"/>
    <dgm:cxn modelId="{B6299C56-2DA6-4646-BFAC-A7E4D302B540}" type="presParOf" srcId="{91E1600F-5FFB-465F-88D8-A967A4F9FF16}" destId="{3B5E6B9B-4C62-42EA-8E7D-474C285341DE}" srcOrd="2" destOrd="0" presId="urn:microsoft.com/office/officeart/2005/8/layout/hierarchy3"/>
    <dgm:cxn modelId="{2B25162B-7CCE-4F70-B3C4-A24600CA4478}" type="presParOf" srcId="{3B5E6B9B-4C62-42EA-8E7D-474C285341DE}" destId="{8C4D7F78-C18A-449A-B640-9D953C5E99CC}" srcOrd="0" destOrd="0" presId="urn:microsoft.com/office/officeart/2005/8/layout/hierarchy3"/>
    <dgm:cxn modelId="{5FCBB4FF-C965-43A9-8153-A41F055F445A}" type="presParOf" srcId="{8C4D7F78-C18A-449A-B640-9D953C5E99CC}" destId="{A24C3B19-9D21-4893-BC05-851331C81D58}" srcOrd="0" destOrd="0" presId="urn:microsoft.com/office/officeart/2005/8/layout/hierarchy3"/>
    <dgm:cxn modelId="{F210EB15-4515-4F0A-8052-05B7E04C982B}" type="presParOf" srcId="{8C4D7F78-C18A-449A-B640-9D953C5E99CC}" destId="{331CFB01-33F4-454A-9BC6-871924892FC7}" srcOrd="1" destOrd="0" presId="urn:microsoft.com/office/officeart/2005/8/layout/hierarchy3"/>
    <dgm:cxn modelId="{82586E9E-2FAF-4507-8EA4-0D110E7345AA}" type="presParOf" srcId="{3B5E6B9B-4C62-42EA-8E7D-474C285341DE}" destId="{83EA767F-291C-448F-8C9E-FCD08ED5B9DF}" srcOrd="1" destOrd="0" presId="urn:microsoft.com/office/officeart/2005/8/layout/hierarchy3"/>
    <dgm:cxn modelId="{9D8A08E0-CE9F-4244-A625-EE74ED0DFFD9}" type="presParOf" srcId="{83EA767F-291C-448F-8C9E-FCD08ED5B9DF}" destId="{766D250A-CB0F-437C-B218-EA2A9D80F129}" srcOrd="0" destOrd="0" presId="urn:microsoft.com/office/officeart/2005/8/layout/hierarchy3"/>
    <dgm:cxn modelId="{824496C8-D570-4D4B-BB5B-9C019244580C}" type="presParOf" srcId="{83EA767F-291C-448F-8C9E-FCD08ED5B9DF}" destId="{8E93F8EE-3C09-4CD9-B711-BF68FC95964A}" srcOrd="1" destOrd="0" presId="urn:microsoft.com/office/officeart/2005/8/layout/hierarchy3"/>
    <dgm:cxn modelId="{4640935B-2C3C-4566-B3E1-6B05E8D512A7}" type="presParOf" srcId="{83EA767F-291C-448F-8C9E-FCD08ED5B9DF}" destId="{F8C73DD7-DB5B-414D-9539-7AF5CDB65C79}" srcOrd="2" destOrd="0" presId="urn:microsoft.com/office/officeart/2005/8/layout/hierarchy3"/>
    <dgm:cxn modelId="{5FDBD634-72F0-443E-B120-413F2E58ADE6}" type="presParOf" srcId="{83EA767F-291C-448F-8C9E-FCD08ED5B9DF}" destId="{728E9C79-55FE-49AD-B9F4-9C031C90FAB5}" srcOrd="3" destOrd="0" presId="urn:microsoft.com/office/officeart/2005/8/layout/hierarchy3"/>
    <dgm:cxn modelId="{A1809B25-7B49-44E1-9553-96144CF578F2}" type="presParOf" srcId="{83EA767F-291C-448F-8C9E-FCD08ED5B9DF}" destId="{BA295A75-4940-4FB4-B0AD-BA4328373DD4}" srcOrd="4" destOrd="0" presId="urn:microsoft.com/office/officeart/2005/8/layout/hierarchy3"/>
    <dgm:cxn modelId="{15FEFB2B-5523-44A7-82A4-0ED592A9DE8C}" type="presParOf" srcId="{83EA767F-291C-448F-8C9E-FCD08ED5B9DF}" destId="{E7224BAD-BB76-421B-A9F1-DB5154DD4F84}" srcOrd="5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BAED3DD-5980-4C05-8864-63AE20A3769B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B7DE70-A046-49AB-976A-DAC8ECD2DC8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Управление культуры и спорта-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60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 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978B45-FEAC-49FC-800C-9FD96C3444A6}" type="parTrans" cxnId="{B1E21849-D87A-42DA-8B0D-96E8813580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BA2F78-9DFD-4664-9184-058FA0468273}" type="sibTrans" cxnId="{B1E21849-D87A-42DA-8B0D-96E8813580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CFFB7C-34F2-458B-B8CA-5E25FE3B8B6D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предоставления дополнительного образования детей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2E84E0-2764-4D92-B840-810036E0DABF}" type="parTrans" cxnId="{31C1B429-10B0-42AD-9228-39520442E8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D5EA26-B2B3-4590-9FE4-4D6ACC17F796}" type="sibTrans" cxnId="{31C1B429-10B0-42AD-9228-39520442E8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1D06EC-D43B-4C98-AC10-5EDA81A3842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библиотечного обслуживания населения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межпоселенческими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библиотеками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DFDC9-E49B-48DD-8EC1-470A62331983}" type="parTrans" cxnId="{AE0B0D13-CA81-490F-920A-0943C2D13C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35896E-3E4C-47FB-AC16-4DF8013AF10B}" type="sibTrans" cxnId="{AE0B0D13-CA81-490F-920A-0943C2D13C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17231C-B4F4-43D5-B915-060B74733F0A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комплектование и обеспечение сохранности библиотечных фондов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AE1395-C90D-448C-8374-2CA325ECDD7E}" type="parTrans" cxnId="{9CED374F-954B-488F-A8EF-C5603D9043B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84FE6A-3877-462F-BDA4-67FA578E0EC0}" type="sibTrans" cxnId="{9CED374F-954B-488F-A8EF-C5603D9043B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E83923-E645-4A24-9E20-AC2414560E56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условий для обеспечения населения услугами организаций культуры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17DBC8-2A6D-400F-AC4B-2F055CD2AFC1}" type="parTrans" cxnId="{A8DF33DF-A2CF-4B7C-92EA-DD6F0AD629D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15FCF0-8B58-4271-AEEC-1E6B3247C29E}" type="sibTrans" cxnId="{A8DF33DF-A2CF-4B7C-92EA-DD6F0AD629D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60DF0D-FAC4-40EB-A694-C5347493EF5F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и проведению мероприятий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межпоселенческого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характера по работе с детьми и молодежью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C6726E-4C12-4630-B5CA-6B00EE6D6170}" type="parTrans" cxnId="{15A6A93F-70DA-479D-AB24-1F8CA69D08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7C29A-1F5A-4ECF-8654-97527D8D0542}" type="sibTrans" cxnId="{15A6A93F-70DA-479D-AB24-1F8CA69D08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1F33EF-89D6-4DE2-9B57-FE128ACA5AA9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обеспечению условий для развития на территории  района физической культуры и массового спорта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177314-C521-4BA4-A051-52F18745E4CE}" type="parTrans" cxnId="{D570AF9B-33CA-4E81-9F84-4374E3D1B6D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4739C3-D8CB-44BD-9D84-BD6A01F4BDE7}" type="sibTrans" cxnId="{D570AF9B-33CA-4E81-9F84-4374E3D1B6D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487157-DA81-4AA9-BB02-E75243DCD865}" type="pres">
      <dgm:prSet presAssocID="{EBAED3DD-5980-4C05-8864-63AE20A376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D0B008-B606-44C5-B10F-90C31FCC62C0}" type="pres">
      <dgm:prSet presAssocID="{91B7DE70-A046-49AB-976A-DAC8ECD2DC83}" presName="centerShape" presStyleLbl="node0" presStyleIdx="0" presStyleCnt="1" custScaleX="144457"/>
      <dgm:spPr/>
      <dgm:t>
        <a:bodyPr/>
        <a:lstStyle/>
        <a:p>
          <a:endParaRPr lang="ru-RU"/>
        </a:p>
      </dgm:t>
    </dgm:pt>
    <dgm:pt modelId="{FC7EF23E-96F3-44DF-B34B-A3C7F0807541}" type="pres">
      <dgm:prSet presAssocID="{28CFFB7C-34F2-458B-B8CA-5E25FE3B8B6D}" presName="node" presStyleLbl="node1" presStyleIdx="0" presStyleCnt="6" custScaleX="178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059BE-2258-485D-8067-449D5F42B940}" type="pres">
      <dgm:prSet presAssocID="{28CFFB7C-34F2-458B-B8CA-5E25FE3B8B6D}" presName="dummy" presStyleCnt="0"/>
      <dgm:spPr/>
    </dgm:pt>
    <dgm:pt modelId="{ACA3C378-3AC4-4BF2-BD33-4C84825FDD3D}" type="pres">
      <dgm:prSet presAssocID="{33D5EA26-B2B3-4590-9FE4-4D6ACC17F796}" presName="sibTrans" presStyleLbl="sibTrans2D1" presStyleIdx="0" presStyleCnt="6" custScaleX="148296" custScaleY="114204" custLinFactNeighborX="3350" custLinFactNeighborY="-1848"/>
      <dgm:spPr/>
      <dgm:t>
        <a:bodyPr/>
        <a:lstStyle/>
        <a:p>
          <a:endParaRPr lang="ru-RU"/>
        </a:p>
      </dgm:t>
    </dgm:pt>
    <dgm:pt modelId="{0021252E-4D51-4092-A835-C94BE5000F4D}" type="pres">
      <dgm:prSet presAssocID="{9F1F33EF-89D6-4DE2-9B57-FE128ACA5AA9}" presName="node" presStyleLbl="node1" presStyleIdx="1" presStyleCnt="6" custScaleX="166235" custScaleY="114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82529-048D-4E6C-8528-395841A34EEC}" type="pres">
      <dgm:prSet presAssocID="{9F1F33EF-89D6-4DE2-9B57-FE128ACA5AA9}" presName="dummy" presStyleCnt="0"/>
      <dgm:spPr/>
    </dgm:pt>
    <dgm:pt modelId="{6AF8D803-E519-4CF3-BE17-6FA0FBF561F7}" type="pres">
      <dgm:prSet presAssocID="{C64739C3-D8CB-44BD-9D84-BD6A01F4BDE7}" presName="sibTrans" presStyleLbl="sibTrans2D1" presStyleIdx="1" presStyleCnt="6" custScaleX="164323"/>
      <dgm:spPr/>
      <dgm:t>
        <a:bodyPr/>
        <a:lstStyle/>
        <a:p>
          <a:endParaRPr lang="ru-RU"/>
        </a:p>
      </dgm:t>
    </dgm:pt>
    <dgm:pt modelId="{D3F9B53B-59C2-489E-8C5A-B3B8CE8B112B}" type="pres">
      <dgm:prSet presAssocID="{7360DF0D-FAC4-40EB-A694-C5347493EF5F}" presName="node" presStyleLbl="node1" presStyleIdx="2" presStyleCnt="6" custScaleX="178083" custScaleY="111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2FC63-BD57-4E98-8021-0CE5BEE2722D}" type="pres">
      <dgm:prSet presAssocID="{7360DF0D-FAC4-40EB-A694-C5347493EF5F}" presName="dummy" presStyleCnt="0"/>
      <dgm:spPr/>
    </dgm:pt>
    <dgm:pt modelId="{A5B32655-0B01-4AE4-A7F0-F1D9306C3EA8}" type="pres">
      <dgm:prSet presAssocID="{81F7C29A-1F5A-4ECF-8654-97527D8D0542}" presName="sibTrans" presStyleLbl="sibTrans2D1" presStyleIdx="2" presStyleCnt="6" custLinFactNeighborX="10453" custLinFactNeighborY="8096"/>
      <dgm:spPr/>
      <dgm:t>
        <a:bodyPr/>
        <a:lstStyle/>
        <a:p>
          <a:endParaRPr lang="ru-RU"/>
        </a:p>
      </dgm:t>
    </dgm:pt>
    <dgm:pt modelId="{E44C64E1-30F6-48E3-8CC0-534C01C3B23C}" type="pres">
      <dgm:prSet presAssocID="{C1E83923-E645-4A24-9E20-AC2414560E56}" presName="node" presStyleLbl="node1" presStyleIdx="3" presStyleCnt="6" custScaleX="182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29F52-F1AE-44A6-902E-83F25CD37664}" type="pres">
      <dgm:prSet presAssocID="{C1E83923-E645-4A24-9E20-AC2414560E56}" presName="dummy" presStyleCnt="0"/>
      <dgm:spPr/>
    </dgm:pt>
    <dgm:pt modelId="{F7F26839-AA08-43E7-8F96-E6471D6DA21A}" type="pres">
      <dgm:prSet presAssocID="{B115FCF0-8B58-4271-AEEC-1E6B3247C29E}" presName="sibTrans" presStyleLbl="sibTrans2D1" presStyleIdx="3" presStyleCnt="6" custLinFactNeighborX="-8014" custLinFactNeighborY="6675"/>
      <dgm:spPr/>
      <dgm:t>
        <a:bodyPr/>
        <a:lstStyle/>
        <a:p>
          <a:endParaRPr lang="ru-RU"/>
        </a:p>
      </dgm:t>
    </dgm:pt>
    <dgm:pt modelId="{E176087B-B005-4FCC-9554-EEB41D156A70}" type="pres">
      <dgm:prSet presAssocID="{9917231C-B4F4-43D5-B915-060B74733F0A}" presName="node" presStyleLbl="node1" presStyleIdx="4" presStyleCnt="6" custScaleX="163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5E104-4E1C-4E69-9025-E2C9A69D27A5}" type="pres">
      <dgm:prSet presAssocID="{9917231C-B4F4-43D5-B915-060B74733F0A}" presName="dummy" presStyleCnt="0"/>
      <dgm:spPr/>
    </dgm:pt>
    <dgm:pt modelId="{599CD22F-D0B8-46CE-898F-20ADEEDD2BFF}" type="pres">
      <dgm:prSet presAssocID="{8A84FE6A-3877-462F-BDA4-67FA578E0EC0}" presName="sibTrans" presStyleLbl="sibTrans2D1" presStyleIdx="4" presStyleCnt="6" custScaleX="145456" custLinFactNeighborX="-8013" custLinFactNeighborY="-427"/>
      <dgm:spPr/>
      <dgm:t>
        <a:bodyPr/>
        <a:lstStyle/>
        <a:p>
          <a:endParaRPr lang="ru-RU"/>
        </a:p>
      </dgm:t>
    </dgm:pt>
    <dgm:pt modelId="{D81BA4B6-6899-401B-9408-37B50A23B39E}" type="pres">
      <dgm:prSet presAssocID="{111D06EC-D43B-4C98-AC10-5EDA81A3842E}" presName="node" presStyleLbl="node1" presStyleIdx="5" presStyleCnt="6" custScaleX="175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7B580-AC0D-40F7-8D16-F816DF17ABAD}" type="pres">
      <dgm:prSet presAssocID="{111D06EC-D43B-4C98-AC10-5EDA81A3842E}" presName="dummy" presStyleCnt="0"/>
      <dgm:spPr/>
    </dgm:pt>
    <dgm:pt modelId="{810B65E7-1CCE-4809-B7E4-9751EBF1CBD7}" type="pres">
      <dgm:prSet presAssocID="{5935896E-3E4C-47FB-AC16-4DF8013AF10B}" presName="sibTrans" presStyleLbl="sibTrans2D1" presStyleIdx="5" presStyleCnt="6" custScaleX="152960" custScaleY="120741"/>
      <dgm:spPr/>
      <dgm:t>
        <a:bodyPr/>
        <a:lstStyle/>
        <a:p>
          <a:endParaRPr lang="ru-RU"/>
        </a:p>
      </dgm:t>
    </dgm:pt>
  </dgm:ptLst>
  <dgm:cxnLst>
    <dgm:cxn modelId="{FD2D75A5-8AE8-4630-8E97-A08707C3F8E0}" type="presOf" srcId="{111D06EC-D43B-4C98-AC10-5EDA81A3842E}" destId="{D81BA4B6-6899-401B-9408-37B50A23B39E}" srcOrd="0" destOrd="0" presId="urn:microsoft.com/office/officeart/2005/8/layout/radial6"/>
    <dgm:cxn modelId="{BDF277A9-7299-4E82-9F74-18BFACC97103}" type="presOf" srcId="{91B7DE70-A046-49AB-976A-DAC8ECD2DC83}" destId="{75D0B008-B606-44C5-B10F-90C31FCC62C0}" srcOrd="0" destOrd="0" presId="urn:microsoft.com/office/officeart/2005/8/layout/radial6"/>
    <dgm:cxn modelId="{BFD47793-DAD5-456A-93FB-E8365C32890A}" type="presOf" srcId="{81F7C29A-1F5A-4ECF-8654-97527D8D0542}" destId="{A5B32655-0B01-4AE4-A7F0-F1D9306C3EA8}" srcOrd="0" destOrd="0" presId="urn:microsoft.com/office/officeart/2005/8/layout/radial6"/>
    <dgm:cxn modelId="{4AE9312D-2720-4ECF-8706-7FA53E16ED08}" type="presOf" srcId="{7360DF0D-FAC4-40EB-A694-C5347493EF5F}" destId="{D3F9B53B-59C2-489E-8C5A-B3B8CE8B112B}" srcOrd="0" destOrd="0" presId="urn:microsoft.com/office/officeart/2005/8/layout/radial6"/>
    <dgm:cxn modelId="{9CED374F-954B-488F-A8EF-C5603D9043B0}" srcId="{91B7DE70-A046-49AB-976A-DAC8ECD2DC83}" destId="{9917231C-B4F4-43D5-B915-060B74733F0A}" srcOrd="4" destOrd="0" parTransId="{BBAE1395-C90D-448C-8374-2CA325ECDD7E}" sibTransId="{8A84FE6A-3877-462F-BDA4-67FA578E0EC0}"/>
    <dgm:cxn modelId="{A8DF33DF-A2CF-4B7C-92EA-DD6F0AD629D9}" srcId="{91B7DE70-A046-49AB-976A-DAC8ECD2DC83}" destId="{C1E83923-E645-4A24-9E20-AC2414560E56}" srcOrd="3" destOrd="0" parTransId="{2F17DBC8-2A6D-400F-AC4B-2F055CD2AFC1}" sibTransId="{B115FCF0-8B58-4271-AEEC-1E6B3247C29E}"/>
    <dgm:cxn modelId="{AE0B0D13-CA81-490F-920A-0943C2D13C08}" srcId="{91B7DE70-A046-49AB-976A-DAC8ECD2DC83}" destId="{111D06EC-D43B-4C98-AC10-5EDA81A3842E}" srcOrd="5" destOrd="0" parTransId="{4B3DFDC9-E49B-48DD-8EC1-470A62331983}" sibTransId="{5935896E-3E4C-47FB-AC16-4DF8013AF10B}"/>
    <dgm:cxn modelId="{55F3B5DD-744D-49FA-A1E7-C8BAF1D824F4}" type="presOf" srcId="{C64739C3-D8CB-44BD-9D84-BD6A01F4BDE7}" destId="{6AF8D803-E519-4CF3-BE17-6FA0FBF561F7}" srcOrd="0" destOrd="0" presId="urn:microsoft.com/office/officeart/2005/8/layout/radial6"/>
    <dgm:cxn modelId="{065DEF51-F3EF-405E-B1FA-20BC2394B23A}" type="presOf" srcId="{28CFFB7C-34F2-458B-B8CA-5E25FE3B8B6D}" destId="{FC7EF23E-96F3-44DF-B34B-A3C7F0807541}" srcOrd="0" destOrd="0" presId="urn:microsoft.com/office/officeart/2005/8/layout/radial6"/>
    <dgm:cxn modelId="{E33682E3-CF5B-494C-9285-000F598B2083}" type="presOf" srcId="{B115FCF0-8B58-4271-AEEC-1E6B3247C29E}" destId="{F7F26839-AA08-43E7-8F96-E6471D6DA21A}" srcOrd="0" destOrd="0" presId="urn:microsoft.com/office/officeart/2005/8/layout/radial6"/>
    <dgm:cxn modelId="{31C1B429-10B0-42AD-9228-39520442E874}" srcId="{91B7DE70-A046-49AB-976A-DAC8ECD2DC83}" destId="{28CFFB7C-34F2-458B-B8CA-5E25FE3B8B6D}" srcOrd="0" destOrd="0" parTransId="{5B2E84E0-2764-4D92-B840-810036E0DABF}" sibTransId="{33D5EA26-B2B3-4590-9FE4-4D6ACC17F796}"/>
    <dgm:cxn modelId="{D570AF9B-33CA-4E81-9F84-4374E3D1B6D7}" srcId="{91B7DE70-A046-49AB-976A-DAC8ECD2DC83}" destId="{9F1F33EF-89D6-4DE2-9B57-FE128ACA5AA9}" srcOrd="1" destOrd="0" parTransId="{91177314-C521-4BA4-A051-52F18745E4CE}" sibTransId="{C64739C3-D8CB-44BD-9D84-BD6A01F4BDE7}"/>
    <dgm:cxn modelId="{D36B511C-D80D-481A-8A3F-EFAB8A548148}" type="presOf" srcId="{5935896E-3E4C-47FB-AC16-4DF8013AF10B}" destId="{810B65E7-1CCE-4809-B7E4-9751EBF1CBD7}" srcOrd="0" destOrd="0" presId="urn:microsoft.com/office/officeart/2005/8/layout/radial6"/>
    <dgm:cxn modelId="{DC36E962-8769-49B6-8D8E-BB1781B39C8B}" type="presOf" srcId="{9F1F33EF-89D6-4DE2-9B57-FE128ACA5AA9}" destId="{0021252E-4D51-4092-A835-C94BE5000F4D}" srcOrd="0" destOrd="0" presId="urn:microsoft.com/office/officeart/2005/8/layout/radial6"/>
    <dgm:cxn modelId="{C1973533-49E9-4FCE-B875-C9C3CCCE6A1E}" type="presOf" srcId="{8A84FE6A-3877-462F-BDA4-67FA578E0EC0}" destId="{599CD22F-D0B8-46CE-898F-20ADEEDD2BFF}" srcOrd="0" destOrd="0" presId="urn:microsoft.com/office/officeart/2005/8/layout/radial6"/>
    <dgm:cxn modelId="{15A6A93F-70DA-479D-AB24-1F8CA69D082D}" srcId="{91B7DE70-A046-49AB-976A-DAC8ECD2DC83}" destId="{7360DF0D-FAC4-40EB-A694-C5347493EF5F}" srcOrd="2" destOrd="0" parTransId="{F6C6726E-4C12-4630-B5CA-6B00EE6D6170}" sibTransId="{81F7C29A-1F5A-4ECF-8654-97527D8D0542}"/>
    <dgm:cxn modelId="{B6A786EE-3F13-42FE-ACC9-E64B8529DEA7}" type="presOf" srcId="{EBAED3DD-5980-4C05-8864-63AE20A3769B}" destId="{87487157-DA81-4AA9-BB02-E75243DCD865}" srcOrd="0" destOrd="0" presId="urn:microsoft.com/office/officeart/2005/8/layout/radial6"/>
    <dgm:cxn modelId="{CB985184-E84E-45BB-8587-E54C39CC091A}" type="presOf" srcId="{C1E83923-E645-4A24-9E20-AC2414560E56}" destId="{E44C64E1-30F6-48E3-8CC0-534C01C3B23C}" srcOrd="0" destOrd="0" presId="urn:microsoft.com/office/officeart/2005/8/layout/radial6"/>
    <dgm:cxn modelId="{B1E21849-D87A-42DA-8B0D-96E8813580C1}" srcId="{EBAED3DD-5980-4C05-8864-63AE20A3769B}" destId="{91B7DE70-A046-49AB-976A-DAC8ECD2DC83}" srcOrd="0" destOrd="0" parTransId="{4F978B45-FEAC-49FC-800C-9FD96C3444A6}" sibTransId="{86BA2F78-9DFD-4664-9184-058FA0468273}"/>
    <dgm:cxn modelId="{E96DD815-E973-4D70-A2D1-A4A3C8EC598B}" type="presOf" srcId="{9917231C-B4F4-43D5-B915-060B74733F0A}" destId="{E176087B-B005-4FCC-9554-EEB41D156A70}" srcOrd="0" destOrd="0" presId="urn:microsoft.com/office/officeart/2005/8/layout/radial6"/>
    <dgm:cxn modelId="{953FD465-5DEC-40E1-8256-DE11C72C9B56}" type="presOf" srcId="{33D5EA26-B2B3-4590-9FE4-4D6ACC17F796}" destId="{ACA3C378-3AC4-4BF2-BD33-4C84825FDD3D}" srcOrd="0" destOrd="0" presId="urn:microsoft.com/office/officeart/2005/8/layout/radial6"/>
    <dgm:cxn modelId="{4184B7F9-7A8A-4C78-AFBF-CB615BC58B77}" type="presParOf" srcId="{87487157-DA81-4AA9-BB02-E75243DCD865}" destId="{75D0B008-B606-44C5-B10F-90C31FCC62C0}" srcOrd="0" destOrd="0" presId="urn:microsoft.com/office/officeart/2005/8/layout/radial6"/>
    <dgm:cxn modelId="{E11058C1-F7AD-49B9-9411-CF17605335D3}" type="presParOf" srcId="{87487157-DA81-4AA9-BB02-E75243DCD865}" destId="{FC7EF23E-96F3-44DF-B34B-A3C7F0807541}" srcOrd="1" destOrd="0" presId="urn:microsoft.com/office/officeart/2005/8/layout/radial6"/>
    <dgm:cxn modelId="{4DF2DD87-6541-4F80-B6E8-CE796A39D509}" type="presParOf" srcId="{87487157-DA81-4AA9-BB02-E75243DCD865}" destId="{B88059BE-2258-485D-8067-449D5F42B940}" srcOrd="2" destOrd="0" presId="urn:microsoft.com/office/officeart/2005/8/layout/radial6"/>
    <dgm:cxn modelId="{8354DFD7-DC9A-47D7-AF3C-37A209D2418F}" type="presParOf" srcId="{87487157-DA81-4AA9-BB02-E75243DCD865}" destId="{ACA3C378-3AC4-4BF2-BD33-4C84825FDD3D}" srcOrd="3" destOrd="0" presId="urn:microsoft.com/office/officeart/2005/8/layout/radial6"/>
    <dgm:cxn modelId="{D8E73F65-0D7C-402A-BC8B-AE44E5A29E2D}" type="presParOf" srcId="{87487157-DA81-4AA9-BB02-E75243DCD865}" destId="{0021252E-4D51-4092-A835-C94BE5000F4D}" srcOrd="4" destOrd="0" presId="urn:microsoft.com/office/officeart/2005/8/layout/radial6"/>
    <dgm:cxn modelId="{185389AC-7D4F-4B96-BD12-72836DCB9EBA}" type="presParOf" srcId="{87487157-DA81-4AA9-BB02-E75243DCD865}" destId="{CC582529-048D-4E6C-8528-395841A34EEC}" srcOrd="5" destOrd="0" presId="urn:microsoft.com/office/officeart/2005/8/layout/radial6"/>
    <dgm:cxn modelId="{3480460A-AD29-4E70-97D0-683C6BA5FBC9}" type="presParOf" srcId="{87487157-DA81-4AA9-BB02-E75243DCD865}" destId="{6AF8D803-E519-4CF3-BE17-6FA0FBF561F7}" srcOrd="6" destOrd="0" presId="urn:microsoft.com/office/officeart/2005/8/layout/radial6"/>
    <dgm:cxn modelId="{CFDC9BB7-3B5D-4791-99B2-EB93B7363374}" type="presParOf" srcId="{87487157-DA81-4AA9-BB02-E75243DCD865}" destId="{D3F9B53B-59C2-489E-8C5A-B3B8CE8B112B}" srcOrd="7" destOrd="0" presId="urn:microsoft.com/office/officeart/2005/8/layout/radial6"/>
    <dgm:cxn modelId="{F05F4447-8EE5-4C13-9C1D-3537A674629D}" type="presParOf" srcId="{87487157-DA81-4AA9-BB02-E75243DCD865}" destId="{2FD2FC63-BD57-4E98-8021-0CE5BEE2722D}" srcOrd="8" destOrd="0" presId="urn:microsoft.com/office/officeart/2005/8/layout/radial6"/>
    <dgm:cxn modelId="{DDE27463-2685-42F8-9F85-D3AD514FC630}" type="presParOf" srcId="{87487157-DA81-4AA9-BB02-E75243DCD865}" destId="{A5B32655-0B01-4AE4-A7F0-F1D9306C3EA8}" srcOrd="9" destOrd="0" presId="urn:microsoft.com/office/officeart/2005/8/layout/radial6"/>
    <dgm:cxn modelId="{A47DB5F2-1896-403B-8EC3-043B8696D94F}" type="presParOf" srcId="{87487157-DA81-4AA9-BB02-E75243DCD865}" destId="{E44C64E1-30F6-48E3-8CC0-534C01C3B23C}" srcOrd="10" destOrd="0" presId="urn:microsoft.com/office/officeart/2005/8/layout/radial6"/>
    <dgm:cxn modelId="{2C07328A-8463-430B-9A6B-02F8F5387994}" type="presParOf" srcId="{87487157-DA81-4AA9-BB02-E75243DCD865}" destId="{A8229F52-F1AE-44A6-902E-83F25CD37664}" srcOrd="11" destOrd="0" presId="urn:microsoft.com/office/officeart/2005/8/layout/radial6"/>
    <dgm:cxn modelId="{CA75E0BC-C28E-46AC-861A-161D88ADF689}" type="presParOf" srcId="{87487157-DA81-4AA9-BB02-E75243DCD865}" destId="{F7F26839-AA08-43E7-8F96-E6471D6DA21A}" srcOrd="12" destOrd="0" presId="urn:microsoft.com/office/officeart/2005/8/layout/radial6"/>
    <dgm:cxn modelId="{E793926E-B176-40BB-8F8F-A1A20004B86B}" type="presParOf" srcId="{87487157-DA81-4AA9-BB02-E75243DCD865}" destId="{E176087B-B005-4FCC-9554-EEB41D156A70}" srcOrd="13" destOrd="0" presId="urn:microsoft.com/office/officeart/2005/8/layout/radial6"/>
    <dgm:cxn modelId="{BB44FC13-B60D-4B38-8329-BFEE46C3C635}" type="presParOf" srcId="{87487157-DA81-4AA9-BB02-E75243DCD865}" destId="{D665E104-4E1C-4E69-9025-E2C9A69D27A5}" srcOrd="14" destOrd="0" presId="urn:microsoft.com/office/officeart/2005/8/layout/radial6"/>
    <dgm:cxn modelId="{8E69F6E0-BFF0-42C6-A073-D35B19A4A417}" type="presParOf" srcId="{87487157-DA81-4AA9-BB02-E75243DCD865}" destId="{599CD22F-D0B8-46CE-898F-20ADEEDD2BFF}" srcOrd="15" destOrd="0" presId="urn:microsoft.com/office/officeart/2005/8/layout/radial6"/>
    <dgm:cxn modelId="{920102A4-10BE-4DCA-B5E3-2D088DC45EC5}" type="presParOf" srcId="{87487157-DA81-4AA9-BB02-E75243DCD865}" destId="{D81BA4B6-6899-401B-9408-37B50A23B39E}" srcOrd="16" destOrd="0" presId="urn:microsoft.com/office/officeart/2005/8/layout/radial6"/>
    <dgm:cxn modelId="{28939530-2B2F-40A9-AE84-681B77385426}" type="presParOf" srcId="{87487157-DA81-4AA9-BB02-E75243DCD865}" destId="{F087B580-AC0D-40F7-8D16-F816DF17ABAD}" srcOrd="17" destOrd="0" presId="urn:microsoft.com/office/officeart/2005/8/layout/radial6"/>
    <dgm:cxn modelId="{8E8F72E4-E9B5-433F-838B-B85180371781}" type="presParOf" srcId="{87487157-DA81-4AA9-BB02-E75243DCD865}" destId="{810B65E7-1CCE-4809-B7E4-9751EBF1CBD7}" srcOrd="18" destOrd="0" presId="urn:microsoft.com/office/officeart/2005/8/layout/radial6"/>
  </dgm:cxnLst>
  <dgm:bg>
    <a:noFill/>
  </dgm:bg>
  <dgm:whole>
    <a:ln>
      <a:solidFill>
        <a:srgbClr val="002060"/>
      </a:solidFill>
    </a:ln>
  </dgm:whole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7833DE1-1FC3-448D-8DAB-8E9E0475470E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2020 год-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100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,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10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0,6%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зарплата- 29 975,2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0" presStyleCnt="1" custScaleX="329843" custScaleY="84681" custLinFactNeighborX="-6237" custLinFactNeighborY="3670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0" presStyleCnt="1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0" presStyleCnt="3" custScaleX="307544" custScaleY="54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1" presStyleCnt="3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1" presStyleCnt="3" custScaleX="310599" custScaleY="65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2" presStyleCnt="3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2" presStyleCnt="3" custScaleX="319088" custScaleY="71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FD3E3B-2014-4121-A742-3425BEFE38DE}" type="presOf" srcId="{F10F6F97-9F93-402A-B224-E29B54683D58}" destId="{91E1600F-5FFB-465F-88D8-A967A4F9FF16}" srcOrd="0" destOrd="0" presId="urn:microsoft.com/office/officeart/2005/8/layout/hierarchy3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84C05644-CA53-4E2D-A9D9-35A24FC9747B}" type="presOf" srcId="{B7833DE1-1FC3-448D-8DAB-8E9E0475470E}" destId="{331CFB01-33F4-454A-9BC6-871924892FC7}" srcOrd="1" destOrd="0" presId="urn:microsoft.com/office/officeart/2005/8/layout/hierarchy3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D5054EEA-6029-462F-A99A-74B189BFFE0C}" srcId="{F10F6F97-9F93-402A-B224-E29B54683D58}" destId="{B7833DE1-1FC3-448D-8DAB-8E9E0475470E}" srcOrd="0" destOrd="0" parTransId="{FBA90E6A-D931-4693-9B02-094153843908}" sibTransId="{4EFD531D-C29A-4F83-B2A9-6F20B3BA6471}"/>
    <dgm:cxn modelId="{D7EC6440-E49B-4256-9FE9-E507C87DF0F0}" type="presOf" srcId="{3FBD101C-9D91-4160-B315-6329CF6F2A59}" destId="{8E93F8EE-3C09-4CD9-B711-BF68FC95964A}" srcOrd="0" destOrd="0" presId="urn:microsoft.com/office/officeart/2005/8/layout/hierarchy3"/>
    <dgm:cxn modelId="{04FF6B49-AE4A-4BDC-8118-0915F251446F}" type="presOf" srcId="{7533BFC3-D329-4CEE-A7CB-470A7F4D4AD9}" destId="{E7224BAD-BB76-421B-A9F1-DB5154DD4F84}" srcOrd="0" destOrd="0" presId="urn:microsoft.com/office/officeart/2005/8/layout/hierarchy3"/>
    <dgm:cxn modelId="{282EB041-D516-4704-9603-0C867D4819BE}" type="presOf" srcId="{A0546686-5068-4E3A-B0C0-7860C634D1DD}" destId="{BA295A75-4940-4FB4-B0AD-BA4328373DD4}" srcOrd="0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EF2698AD-832F-4253-BB5C-B36E9539DEF2}" type="presOf" srcId="{B7833DE1-1FC3-448D-8DAB-8E9E0475470E}" destId="{A24C3B19-9D21-4893-BC05-851331C81D58}" srcOrd="0" destOrd="0" presId="urn:microsoft.com/office/officeart/2005/8/layout/hierarchy3"/>
    <dgm:cxn modelId="{602A6245-342E-4BF4-B923-B5DAA606692E}" type="presOf" srcId="{C5EF881E-99A2-4FAA-9A50-F314A205F0C0}" destId="{728E9C79-55FE-49AD-B9F4-9C031C90FAB5}" srcOrd="0" destOrd="0" presId="urn:microsoft.com/office/officeart/2005/8/layout/hierarchy3"/>
    <dgm:cxn modelId="{E52A70D0-7991-4CFF-9AE3-F2E796634568}" type="presOf" srcId="{B2F26ABB-04BF-4CEC-850A-68A805E0699C}" destId="{766D250A-CB0F-437C-B218-EA2A9D80F129}" srcOrd="0" destOrd="0" presId="urn:microsoft.com/office/officeart/2005/8/layout/hierarchy3"/>
    <dgm:cxn modelId="{94F4DB03-DB84-42DF-B6FE-52157DB7A9C1}" type="presOf" srcId="{7CC8CE9E-F848-49C0-B2D7-F8F8B0C6A776}" destId="{F8C73DD7-DB5B-414D-9539-7AF5CDB65C79}" srcOrd="0" destOrd="0" presId="urn:microsoft.com/office/officeart/2005/8/layout/hierarchy3"/>
    <dgm:cxn modelId="{66CFA28E-8C3D-487D-9CA0-13339F2F9446}" type="presParOf" srcId="{91E1600F-5FFB-465F-88D8-A967A4F9FF16}" destId="{3B5E6B9B-4C62-42EA-8E7D-474C285341DE}" srcOrd="0" destOrd="0" presId="urn:microsoft.com/office/officeart/2005/8/layout/hierarchy3"/>
    <dgm:cxn modelId="{250F2BB8-0B5B-4472-B4D0-2976BB00220B}" type="presParOf" srcId="{3B5E6B9B-4C62-42EA-8E7D-474C285341DE}" destId="{8C4D7F78-C18A-449A-B640-9D953C5E99CC}" srcOrd="0" destOrd="0" presId="urn:microsoft.com/office/officeart/2005/8/layout/hierarchy3"/>
    <dgm:cxn modelId="{BD123E9B-3B7B-4A95-A5EE-64D94682C187}" type="presParOf" srcId="{8C4D7F78-C18A-449A-B640-9D953C5E99CC}" destId="{A24C3B19-9D21-4893-BC05-851331C81D58}" srcOrd="0" destOrd="0" presId="urn:microsoft.com/office/officeart/2005/8/layout/hierarchy3"/>
    <dgm:cxn modelId="{AB8E9228-43DD-4913-AC62-D8A82828B13C}" type="presParOf" srcId="{8C4D7F78-C18A-449A-B640-9D953C5E99CC}" destId="{331CFB01-33F4-454A-9BC6-871924892FC7}" srcOrd="1" destOrd="0" presId="urn:microsoft.com/office/officeart/2005/8/layout/hierarchy3"/>
    <dgm:cxn modelId="{D2CD7753-E81C-409E-AA21-64F1ECA6CE7E}" type="presParOf" srcId="{3B5E6B9B-4C62-42EA-8E7D-474C285341DE}" destId="{83EA767F-291C-448F-8C9E-FCD08ED5B9DF}" srcOrd="1" destOrd="0" presId="urn:microsoft.com/office/officeart/2005/8/layout/hierarchy3"/>
    <dgm:cxn modelId="{31651554-61AC-4F79-9239-66760D7D64BC}" type="presParOf" srcId="{83EA767F-291C-448F-8C9E-FCD08ED5B9DF}" destId="{766D250A-CB0F-437C-B218-EA2A9D80F129}" srcOrd="0" destOrd="0" presId="urn:microsoft.com/office/officeart/2005/8/layout/hierarchy3"/>
    <dgm:cxn modelId="{F7F06B6A-B018-453B-BD0D-1AA2D076A8C6}" type="presParOf" srcId="{83EA767F-291C-448F-8C9E-FCD08ED5B9DF}" destId="{8E93F8EE-3C09-4CD9-B711-BF68FC95964A}" srcOrd="1" destOrd="0" presId="urn:microsoft.com/office/officeart/2005/8/layout/hierarchy3"/>
    <dgm:cxn modelId="{79E9A20F-A312-44BD-BE31-A6BFF8096F73}" type="presParOf" srcId="{83EA767F-291C-448F-8C9E-FCD08ED5B9DF}" destId="{F8C73DD7-DB5B-414D-9539-7AF5CDB65C79}" srcOrd="2" destOrd="0" presId="urn:microsoft.com/office/officeart/2005/8/layout/hierarchy3"/>
    <dgm:cxn modelId="{63D426F9-DDD8-423F-B608-AC78CB87B6E6}" type="presParOf" srcId="{83EA767F-291C-448F-8C9E-FCD08ED5B9DF}" destId="{728E9C79-55FE-49AD-B9F4-9C031C90FAB5}" srcOrd="3" destOrd="0" presId="urn:microsoft.com/office/officeart/2005/8/layout/hierarchy3"/>
    <dgm:cxn modelId="{FB477630-AABA-402F-94F0-5E9F9FE651A5}" type="presParOf" srcId="{83EA767F-291C-448F-8C9E-FCD08ED5B9DF}" destId="{BA295A75-4940-4FB4-B0AD-BA4328373DD4}" srcOrd="4" destOrd="0" presId="urn:microsoft.com/office/officeart/2005/8/layout/hierarchy3"/>
    <dgm:cxn modelId="{7C44EE9C-A23C-4791-A18D-CA873D2EEF08}" type="presParOf" srcId="{83EA767F-291C-448F-8C9E-FCD08ED5B9DF}" destId="{E7224BAD-BB76-421B-A9F1-DB5154DD4F84}" srcOrd="5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9EE69A7-9698-4EA3-BA33-DE19AF72D25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0"/>
      <dgm:spPr/>
    </dgm:pt>
    <dgm:pt modelId="{4F917A36-55AA-4DBB-93FE-299592CDB9A7}">
      <dgm:prSet phldrT="[Текст]" phldr="1"/>
      <dgm:spPr/>
      <dgm:t>
        <a:bodyPr/>
        <a:lstStyle/>
        <a:p>
          <a:endParaRPr lang="ru-RU" dirty="0"/>
        </a:p>
      </dgm:t>
    </dgm:pt>
    <dgm:pt modelId="{B9F3763D-C624-4AD1-9C41-76964B014A35}" type="parTrans" cxnId="{E11C043F-2278-4964-9F3D-C53EC040CCE6}">
      <dgm:prSet/>
      <dgm:spPr/>
      <dgm:t>
        <a:bodyPr/>
        <a:lstStyle/>
        <a:p>
          <a:endParaRPr lang="ru-RU"/>
        </a:p>
      </dgm:t>
    </dgm:pt>
    <dgm:pt modelId="{F604EB3C-C245-46EA-94CD-CE21F9939AD5}" type="sibTrans" cxnId="{E11C043F-2278-4964-9F3D-C53EC040CCE6}">
      <dgm:prSet/>
      <dgm:spPr/>
      <dgm:t>
        <a:bodyPr/>
        <a:lstStyle/>
        <a:p>
          <a:endParaRPr lang="ru-RU"/>
        </a:p>
      </dgm:t>
    </dgm:pt>
    <dgm:pt modelId="{EFD4231D-102F-41C1-BCC7-ED2985B4CE0B}">
      <dgm:prSet phldrT="[Текст]" phldr="1"/>
      <dgm:spPr/>
      <dgm:t>
        <a:bodyPr/>
        <a:lstStyle/>
        <a:p>
          <a:endParaRPr lang="ru-RU" dirty="0"/>
        </a:p>
      </dgm:t>
    </dgm:pt>
    <dgm:pt modelId="{91FAC685-1291-4E35-84C0-DF2FBAA0CD55}" type="parTrans" cxnId="{E58AC917-7714-4EFD-BFBB-7E73B598C650}">
      <dgm:prSet/>
      <dgm:spPr/>
      <dgm:t>
        <a:bodyPr/>
        <a:lstStyle/>
        <a:p>
          <a:endParaRPr lang="ru-RU"/>
        </a:p>
      </dgm:t>
    </dgm:pt>
    <dgm:pt modelId="{2A7ABC1F-D17D-4D53-ABD1-19045EEFF11C}" type="sibTrans" cxnId="{E58AC917-7714-4EFD-BFBB-7E73B598C650}">
      <dgm:prSet/>
      <dgm:spPr/>
      <dgm:t>
        <a:bodyPr/>
        <a:lstStyle/>
        <a:p>
          <a:endParaRPr lang="ru-RU"/>
        </a:p>
      </dgm:t>
    </dgm:pt>
    <dgm:pt modelId="{655DA3EF-227F-4956-A382-BEE1459D89BC}">
      <dgm:prSet phldrT="[Текст]" phldr="1"/>
      <dgm:spPr/>
      <dgm:t>
        <a:bodyPr/>
        <a:lstStyle/>
        <a:p>
          <a:endParaRPr lang="ru-RU" dirty="0"/>
        </a:p>
      </dgm:t>
    </dgm:pt>
    <dgm:pt modelId="{9287C498-37EE-4D97-8F15-C1ABB0220078}" type="parTrans" cxnId="{7259701D-4792-49C7-9E25-121713219E7E}">
      <dgm:prSet/>
      <dgm:spPr/>
      <dgm:t>
        <a:bodyPr/>
        <a:lstStyle/>
        <a:p>
          <a:endParaRPr lang="ru-RU"/>
        </a:p>
      </dgm:t>
    </dgm:pt>
    <dgm:pt modelId="{4D663315-1492-4553-A947-09D64EDF56BF}" type="sibTrans" cxnId="{7259701D-4792-49C7-9E25-121713219E7E}">
      <dgm:prSet/>
      <dgm:spPr/>
      <dgm:t>
        <a:bodyPr/>
        <a:lstStyle/>
        <a:p>
          <a:endParaRPr lang="ru-RU"/>
        </a:p>
      </dgm:t>
    </dgm:pt>
    <dgm:pt modelId="{17B7F829-DA6A-4F5E-9519-2C4F6556EB0F}" type="pres">
      <dgm:prSet presAssocID="{69EE69A7-9698-4EA3-BA33-DE19AF72D258}" presName="CompostProcess" presStyleCnt="0">
        <dgm:presLayoutVars>
          <dgm:dir/>
          <dgm:resizeHandles val="exact"/>
        </dgm:presLayoutVars>
      </dgm:prSet>
      <dgm:spPr/>
    </dgm:pt>
    <dgm:pt modelId="{2E1DF3F3-D559-4EFC-B4D3-B2D83B6CF398}" type="pres">
      <dgm:prSet presAssocID="{69EE69A7-9698-4EA3-BA33-DE19AF72D258}" presName="arrow" presStyleLbl="bgShp" presStyleIdx="0" presStyleCnt="1" custLinFactNeighborX="88235" custLinFactNeighborY="23633"/>
      <dgm:spPr/>
    </dgm:pt>
    <dgm:pt modelId="{A5581E34-D012-43A8-BA54-82E9AFBF27F7}" type="pres">
      <dgm:prSet presAssocID="{69EE69A7-9698-4EA3-BA33-DE19AF72D258}" presName="linearProcess" presStyleCnt="0"/>
      <dgm:spPr/>
    </dgm:pt>
    <dgm:pt modelId="{A1FCD89D-1EB9-41CD-9A36-6D63960FBB4E}" type="pres">
      <dgm:prSet presAssocID="{4F917A36-55AA-4DBB-93FE-299592CDB9A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82B819-080C-4B2D-BC8B-C1B937622808}" type="pres">
      <dgm:prSet presAssocID="{F604EB3C-C245-46EA-94CD-CE21F9939AD5}" presName="sibTrans" presStyleCnt="0"/>
      <dgm:spPr/>
    </dgm:pt>
    <dgm:pt modelId="{5A976324-9096-4354-BF3A-94DC9795DA5E}" type="pres">
      <dgm:prSet presAssocID="{EFD4231D-102F-41C1-BCC7-ED2985B4CE0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67483-B031-4DDF-AAC4-AE19A6916ACB}" type="pres">
      <dgm:prSet presAssocID="{2A7ABC1F-D17D-4D53-ABD1-19045EEFF11C}" presName="sibTrans" presStyleCnt="0"/>
      <dgm:spPr/>
    </dgm:pt>
    <dgm:pt modelId="{D6EFC853-52E8-4CA1-B89E-0ECB0576962A}" type="pres">
      <dgm:prSet presAssocID="{655DA3EF-227F-4956-A382-BEE1459D89B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8AC917-7714-4EFD-BFBB-7E73B598C650}" srcId="{69EE69A7-9698-4EA3-BA33-DE19AF72D258}" destId="{EFD4231D-102F-41C1-BCC7-ED2985B4CE0B}" srcOrd="1" destOrd="0" parTransId="{91FAC685-1291-4E35-84C0-DF2FBAA0CD55}" sibTransId="{2A7ABC1F-D17D-4D53-ABD1-19045EEFF11C}"/>
    <dgm:cxn modelId="{D3530AF4-C9F8-4488-91F5-9D3BB0A97D68}" type="presOf" srcId="{EFD4231D-102F-41C1-BCC7-ED2985B4CE0B}" destId="{5A976324-9096-4354-BF3A-94DC9795DA5E}" srcOrd="0" destOrd="0" presId="urn:microsoft.com/office/officeart/2005/8/layout/hProcess9"/>
    <dgm:cxn modelId="{E11C043F-2278-4964-9F3D-C53EC040CCE6}" srcId="{69EE69A7-9698-4EA3-BA33-DE19AF72D258}" destId="{4F917A36-55AA-4DBB-93FE-299592CDB9A7}" srcOrd="0" destOrd="0" parTransId="{B9F3763D-C624-4AD1-9C41-76964B014A35}" sibTransId="{F604EB3C-C245-46EA-94CD-CE21F9939AD5}"/>
    <dgm:cxn modelId="{37657742-8AD6-44CE-997E-42D3A0621DC4}" type="presOf" srcId="{655DA3EF-227F-4956-A382-BEE1459D89BC}" destId="{D6EFC853-52E8-4CA1-B89E-0ECB0576962A}" srcOrd="0" destOrd="0" presId="urn:microsoft.com/office/officeart/2005/8/layout/hProcess9"/>
    <dgm:cxn modelId="{7259701D-4792-49C7-9E25-121713219E7E}" srcId="{69EE69A7-9698-4EA3-BA33-DE19AF72D258}" destId="{655DA3EF-227F-4956-A382-BEE1459D89BC}" srcOrd="2" destOrd="0" parTransId="{9287C498-37EE-4D97-8F15-C1ABB0220078}" sibTransId="{4D663315-1492-4553-A947-09D64EDF56BF}"/>
    <dgm:cxn modelId="{CA22BDDF-12C2-4E39-9BD8-2A3C3ECC6EEE}" type="presOf" srcId="{4F917A36-55AA-4DBB-93FE-299592CDB9A7}" destId="{A1FCD89D-1EB9-41CD-9A36-6D63960FBB4E}" srcOrd="0" destOrd="0" presId="urn:microsoft.com/office/officeart/2005/8/layout/hProcess9"/>
    <dgm:cxn modelId="{6433C753-F471-4008-9D0B-EC7442C281D6}" type="presOf" srcId="{69EE69A7-9698-4EA3-BA33-DE19AF72D258}" destId="{17B7F829-DA6A-4F5E-9519-2C4F6556EB0F}" srcOrd="0" destOrd="0" presId="urn:microsoft.com/office/officeart/2005/8/layout/hProcess9"/>
    <dgm:cxn modelId="{3F70337B-7B83-4926-A301-FCC540CCBE3E}" type="presParOf" srcId="{17B7F829-DA6A-4F5E-9519-2C4F6556EB0F}" destId="{2E1DF3F3-D559-4EFC-B4D3-B2D83B6CF398}" srcOrd="0" destOrd="0" presId="urn:microsoft.com/office/officeart/2005/8/layout/hProcess9"/>
    <dgm:cxn modelId="{AB498034-4985-44B5-A629-D2192BDBBB94}" type="presParOf" srcId="{17B7F829-DA6A-4F5E-9519-2C4F6556EB0F}" destId="{A5581E34-D012-43A8-BA54-82E9AFBF27F7}" srcOrd="1" destOrd="0" presId="urn:microsoft.com/office/officeart/2005/8/layout/hProcess9"/>
    <dgm:cxn modelId="{556AB382-8EF8-49AD-816B-93E88C9ED7E5}" type="presParOf" srcId="{A5581E34-D012-43A8-BA54-82E9AFBF27F7}" destId="{A1FCD89D-1EB9-41CD-9A36-6D63960FBB4E}" srcOrd="0" destOrd="0" presId="urn:microsoft.com/office/officeart/2005/8/layout/hProcess9"/>
    <dgm:cxn modelId="{7AE368C6-0B63-4E2D-A362-7E00DB1C53CB}" type="presParOf" srcId="{A5581E34-D012-43A8-BA54-82E9AFBF27F7}" destId="{A982B819-080C-4B2D-BC8B-C1B937622808}" srcOrd="1" destOrd="0" presId="urn:microsoft.com/office/officeart/2005/8/layout/hProcess9"/>
    <dgm:cxn modelId="{FC746959-6513-4719-A6C2-5913D0F05CDE}" type="presParOf" srcId="{A5581E34-D012-43A8-BA54-82E9AFBF27F7}" destId="{5A976324-9096-4354-BF3A-94DC9795DA5E}" srcOrd="2" destOrd="0" presId="urn:microsoft.com/office/officeart/2005/8/layout/hProcess9"/>
    <dgm:cxn modelId="{362AF80E-14F6-434A-B4E5-89D013DF090C}" type="presParOf" srcId="{A5581E34-D012-43A8-BA54-82E9AFBF27F7}" destId="{B2067483-B031-4DDF-AAC4-AE19A6916ACB}" srcOrd="3" destOrd="0" presId="urn:microsoft.com/office/officeart/2005/8/layout/hProcess9"/>
    <dgm:cxn modelId="{F0C4FA20-EAE5-472A-9D0D-FED52DF0D797}" type="presParOf" srcId="{A5581E34-D012-43A8-BA54-82E9AFBF27F7}" destId="{D6EFC853-52E8-4CA1-B89E-0ECB0576962A}" srcOrd="4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9577095-628C-4244-82DA-B577801FD99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522C2995-FD58-4D0D-B844-ADB38C57EC1F}">
      <dgm:prSet phldrT="[Текст]"/>
      <dgm:spPr/>
      <dgm:t>
        <a:bodyPr/>
        <a:lstStyle/>
        <a:p>
          <a:endParaRPr lang="ru-RU" dirty="0" smtClean="0"/>
        </a:p>
        <a:p>
          <a:r>
            <a:rPr lang="ru-RU" dirty="0" smtClean="0"/>
            <a:t>Приобретение компьютеров, ноутбуков-288,5 тыс.рублей</a:t>
          </a:r>
          <a:endParaRPr lang="ru-RU" dirty="0"/>
        </a:p>
      </dgm:t>
    </dgm:pt>
    <dgm:pt modelId="{DAACCAB0-8BFB-407C-B2F1-23739010EC80}" type="parTrans" cxnId="{508E079C-AFA4-434A-BB38-DB58AA925B4F}">
      <dgm:prSet/>
      <dgm:spPr/>
      <dgm:t>
        <a:bodyPr/>
        <a:lstStyle/>
        <a:p>
          <a:endParaRPr lang="ru-RU"/>
        </a:p>
      </dgm:t>
    </dgm:pt>
    <dgm:pt modelId="{85925B50-E4F5-4A23-AA36-68BFEF6429E3}" type="sibTrans" cxnId="{508E079C-AFA4-434A-BB38-DB58AA925B4F}">
      <dgm:prSet/>
      <dgm:spPr/>
      <dgm:t>
        <a:bodyPr/>
        <a:lstStyle/>
        <a:p>
          <a:endParaRPr lang="ru-RU"/>
        </a:p>
      </dgm:t>
    </dgm:pt>
    <dgm:pt modelId="{FEF98D9B-4013-4EE7-8B06-2D8C2F276FB1}">
      <dgm:prSet phldrT="[Текст]"/>
      <dgm:spPr/>
      <dgm:t>
        <a:bodyPr/>
        <a:lstStyle/>
        <a:p>
          <a:r>
            <a:rPr lang="ru-RU" dirty="0" smtClean="0"/>
            <a:t>Приобретение </a:t>
          </a:r>
          <a:r>
            <a:rPr lang="ru-RU" dirty="0" err="1" smtClean="0"/>
            <a:t>рециркуляторов</a:t>
          </a:r>
          <a:r>
            <a:rPr lang="ru-RU" dirty="0" smtClean="0"/>
            <a:t> воздуха-58,0 тыс.рублей</a:t>
          </a:r>
          <a:endParaRPr lang="ru-RU" dirty="0"/>
        </a:p>
      </dgm:t>
    </dgm:pt>
    <dgm:pt modelId="{2E3C6537-FA97-4E18-902F-231A60CBA125}" type="parTrans" cxnId="{45C2CE13-9EE8-44EB-81FE-12E080045EB9}">
      <dgm:prSet/>
      <dgm:spPr/>
      <dgm:t>
        <a:bodyPr/>
        <a:lstStyle/>
        <a:p>
          <a:endParaRPr lang="ru-RU"/>
        </a:p>
      </dgm:t>
    </dgm:pt>
    <dgm:pt modelId="{4E306FCD-0F58-443B-A86D-4D795CF9970C}" type="sibTrans" cxnId="{45C2CE13-9EE8-44EB-81FE-12E080045EB9}">
      <dgm:prSet/>
      <dgm:spPr/>
      <dgm:t>
        <a:bodyPr/>
        <a:lstStyle/>
        <a:p>
          <a:endParaRPr lang="ru-RU"/>
        </a:p>
      </dgm:t>
    </dgm:pt>
    <dgm:pt modelId="{352F35D7-53AC-4CC0-85F1-0AC98EC945CB}">
      <dgm:prSet phldrT="[Текст]"/>
      <dgm:spPr/>
      <dgm:t>
        <a:bodyPr/>
        <a:lstStyle/>
        <a:p>
          <a:r>
            <a:rPr lang="ru-RU" dirty="0" smtClean="0"/>
            <a:t>Огнезащитная обработка кровли-46,7 тыс.рублей</a:t>
          </a:r>
          <a:endParaRPr lang="ru-RU" dirty="0"/>
        </a:p>
      </dgm:t>
    </dgm:pt>
    <dgm:pt modelId="{8ED65B70-8A6A-4703-8A1D-010BE9E3CE83}" type="parTrans" cxnId="{337AF451-2400-493A-8CFF-466AB56965C2}">
      <dgm:prSet/>
      <dgm:spPr/>
      <dgm:t>
        <a:bodyPr/>
        <a:lstStyle/>
        <a:p>
          <a:endParaRPr lang="ru-RU"/>
        </a:p>
      </dgm:t>
    </dgm:pt>
    <dgm:pt modelId="{F0C219AF-3A84-4C47-B6DB-25C29AB3B648}" type="sibTrans" cxnId="{337AF451-2400-493A-8CFF-466AB56965C2}">
      <dgm:prSet/>
      <dgm:spPr/>
      <dgm:t>
        <a:bodyPr/>
        <a:lstStyle/>
        <a:p>
          <a:endParaRPr lang="ru-RU"/>
        </a:p>
      </dgm:t>
    </dgm:pt>
    <dgm:pt modelId="{BD8BF975-76BA-4E3F-9875-B9E9D355F574}" type="pres">
      <dgm:prSet presAssocID="{E9577095-628C-4244-82DA-B577801FD992}" presName="Name0" presStyleCnt="0">
        <dgm:presLayoutVars>
          <dgm:dir/>
          <dgm:resizeHandles val="exact"/>
        </dgm:presLayoutVars>
      </dgm:prSet>
      <dgm:spPr/>
    </dgm:pt>
    <dgm:pt modelId="{691F7895-3D44-40C7-93BF-2220010C9358}" type="pres">
      <dgm:prSet presAssocID="{E9577095-628C-4244-82DA-B577801FD992}" presName="fgShape" presStyleLbl="fgShp" presStyleIdx="0" presStyleCnt="1"/>
      <dgm:spPr/>
    </dgm:pt>
    <dgm:pt modelId="{DACBB8EB-5AD2-456B-8FC1-647411F97DDA}" type="pres">
      <dgm:prSet presAssocID="{E9577095-628C-4244-82DA-B577801FD992}" presName="linComp" presStyleCnt="0"/>
      <dgm:spPr/>
    </dgm:pt>
    <dgm:pt modelId="{6E7E40F8-410A-4078-A856-F06D8F7A994C}" type="pres">
      <dgm:prSet presAssocID="{522C2995-FD58-4D0D-B844-ADB38C57EC1F}" presName="compNode" presStyleCnt="0"/>
      <dgm:spPr/>
    </dgm:pt>
    <dgm:pt modelId="{2450C2E5-5A81-434E-B86A-19055E70DB61}" type="pres">
      <dgm:prSet presAssocID="{522C2995-FD58-4D0D-B844-ADB38C57EC1F}" presName="bkgdShape" presStyleLbl="node1" presStyleIdx="0" presStyleCnt="3"/>
      <dgm:spPr/>
      <dgm:t>
        <a:bodyPr/>
        <a:lstStyle/>
        <a:p>
          <a:endParaRPr lang="ru-RU"/>
        </a:p>
      </dgm:t>
    </dgm:pt>
    <dgm:pt modelId="{D8F79359-8CCF-4FAB-987C-E09ED66C7BEF}" type="pres">
      <dgm:prSet presAssocID="{522C2995-FD58-4D0D-B844-ADB38C57EC1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06D4F-EDBE-4DA8-AD90-E7ADE45E53A7}" type="pres">
      <dgm:prSet presAssocID="{522C2995-FD58-4D0D-B844-ADB38C57EC1F}" presName="invisiNode" presStyleLbl="node1" presStyleIdx="0" presStyleCnt="3"/>
      <dgm:spPr/>
    </dgm:pt>
    <dgm:pt modelId="{77AB9A7E-578C-49E5-B9C5-BEA6581FC944}" type="pres">
      <dgm:prSet presAssocID="{522C2995-FD58-4D0D-B844-ADB38C57EC1F}" presName="imagNode" presStyleLbl="fgImgPlace1" presStyleIdx="0" presStyleCnt="3" custScaleX="165192" custScaleY="136500" custLinFactNeighborX="-7705" custLinFactNeighborY="49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2E0B302-E0A1-45D8-8B85-82117CC571CA}" type="pres">
      <dgm:prSet presAssocID="{85925B50-E4F5-4A23-AA36-68BFEF6429E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2ACFBD-1E20-4EB6-8A79-8592A41A6C87}" type="pres">
      <dgm:prSet presAssocID="{FEF98D9B-4013-4EE7-8B06-2D8C2F276FB1}" presName="compNode" presStyleCnt="0"/>
      <dgm:spPr/>
    </dgm:pt>
    <dgm:pt modelId="{6B82475E-B60D-40C8-BDC0-FE8BBCD240A8}" type="pres">
      <dgm:prSet presAssocID="{FEF98D9B-4013-4EE7-8B06-2D8C2F276FB1}" presName="bkgdShape" presStyleLbl="node1" presStyleIdx="1" presStyleCnt="3" custLinFactNeighborX="1664"/>
      <dgm:spPr/>
      <dgm:t>
        <a:bodyPr/>
        <a:lstStyle/>
        <a:p>
          <a:endParaRPr lang="ru-RU"/>
        </a:p>
      </dgm:t>
    </dgm:pt>
    <dgm:pt modelId="{3F2D2F67-701F-47E8-B6D6-09BACE1C1595}" type="pres">
      <dgm:prSet presAssocID="{FEF98D9B-4013-4EE7-8B06-2D8C2F276FB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3C7E8-B3BD-41B3-BABB-3D8FAF0FE021}" type="pres">
      <dgm:prSet presAssocID="{FEF98D9B-4013-4EE7-8B06-2D8C2F276FB1}" presName="invisiNode" presStyleLbl="node1" presStyleIdx="1" presStyleCnt="3"/>
      <dgm:spPr/>
    </dgm:pt>
    <dgm:pt modelId="{8402E3DC-EEBD-4F51-B905-3AFC4EA5FF2A}" type="pres">
      <dgm:prSet presAssocID="{FEF98D9B-4013-4EE7-8B06-2D8C2F276FB1}" presName="imagNode" presStyleLbl="fgImgPlace1" presStyleIdx="1" presStyleCnt="3" custScaleX="154700" custScaleY="135203" custLinFactNeighborX="-4990" custLinFactNeighborY="442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60FA138-7669-4C11-9A70-03172E067D2E}" type="pres">
      <dgm:prSet presAssocID="{4E306FCD-0F58-443B-A86D-4D795CF9970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9500516-256D-4EE9-AD05-10FF0D9AA01D}" type="pres">
      <dgm:prSet presAssocID="{352F35D7-53AC-4CC0-85F1-0AC98EC945CB}" presName="compNode" presStyleCnt="0"/>
      <dgm:spPr/>
    </dgm:pt>
    <dgm:pt modelId="{31B2D919-7E6E-4FED-BF2D-8062D92BFFE5}" type="pres">
      <dgm:prSet presAssocID="{352F35D7-53AC-4CC0-85F1-0AC98EC945CB}" presName="bkgdShape" presStyleLbl="node1" presStyleIdx="2" presStyleCnt="3"/>
      <dgm:spPr/>
      <dgm:t>
        <a:bodyPr/>
        <a:lstStyle/>
        <a:p>
          <a:endParaRPr lang="ru-RU"/>
        </a:p>
      </dgm:t>
    </dgm:pt>
    <dgm:pt modelId="{014AE4F0-BEA5-42EE-9C7A-1D4720733626}" type="pres">
      <dgm:prSet presAssocID="{352F35D7-53AC-4CC0-85F1-0AC98EC945C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D9D1D-3C7E-47F2-AA6B-38101DC32325}" type="pres">
      <dgm:prSet presAssocID="{352F35D7-53AC-4CC0-85F1-0AC98EC945CB}" presName="invisiNode" presStyleLbl="node1" presStyleIdx="2" presStyleCnt="3"/>
      <dgm:spPr/>
    </dgm:pt>
    <dgm:pt modelId="{30703437-5ADD-4C48-BA4A-A6B0001CF5E1}" type="pres">
      <dgm:prSet presAssocID="{352F35D7-53AC-4CC0-85F1-0AC98EC945CB}" presName="imagNode" presStyleLbl="fgImgPlace1" presStyleIdx="2" presStyleCnt="3" custScaleX="160557" custScaleY="13077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0977CBD-AB7C-4408-8275-E5F687FCE356}" type="presOf" srcId="{4E306FCD-0F58-443B-A86D-4D795CF9970C}" destId="{C60FA138-7669-4C11-9A70-03172E067D2E}" srcOrd="0" destOrd="0" presId="urn:microsoft.com/office/officeart/2005/8/layout/hList7"/>
    <dgm:cxn modelId="{508E079C-AFA4-434A-BB38-DB58AA925B4F}" srcId="{E9577095-628C-4244-82DA-B577801FD992}" destId="{522C2995-FD58-4D0D-B844-ADB38C57EC1F}" srcOrd="0" destOrd="0" parTransId="{DAACCAB0-8BFB-407C-B2F1-23739010EC80}" sibTransId="{85925B50-E4F5-4A23-AA36-68BFEF6429E3}"/>
    <dgm:cxn modelId="{23164527-8AD2-4B74-BFF8-E47FE097D999}" type="presOf" srcId="{FEF98D9B-4013-4EE7-8B06-2D8C2F276FB1}" destId="{6B82475E-B60D-40C8-BDC0-FE8BBCD240A8}" srcOrd="0" destOrd="0" presId="urn:microsoft.com/office/officeart/2005/8/layout/hList7"/>
    <dgm:cxn modelId="{72FE6AEC-B3B0-493A-AA42-FDCE04E5DBFA}" type="presOf" srcId="{85925B50-E4F5-4A23-AA36-68BFEF6429E3}" destId="{B2E0B302-E0A1-45D8-8B85-82117CC571CA}" srcOrd="0" destOrd="0" presId="urn:microsoft.com/office/officeart/2005/8/layout/hList7"/>
    <dgm:cxn modelId="{9AAD9E55-0A1B-42B3-9823-DBCF4AE16AEE}" type="presOf" srcId="{352F35D7-53AC-4CC0-85F1-0AC98EC945CB}" destId="{014AE4F0-BEA5-42EE-9C7A-1D4720733626}" srcOrd="1" destOrd="0" presId="urn:microsoft.com/office/officeart/2005/8/layout/hList7"/>
    <dgm:cxn modelId="{C883756A-8D02-40FF-899F-D7367E7EC9AD}" type="presOf" srcId="{E9577095-628C-4244-82DA-B577801FD992}" destId="{BD8BF975-76BA-4E3F-9875-B9E9D355F574}" srcOrd="0" destOrd="0" presId="urn:microsoft.com/office/officeart/2005/8/layout/hList7"/>
    <dgm:cxn modelId="{299C1224-5169-40E3-AF40-DEA1F1B8F2FC}" type="presOf" srcId="{522C2995-FD58-4D0D-B844-ADB38C57EC1F}" destId="{2450C2E5-5A81-434E-B86A-19055E70DB61}" srcOrd="0" destOrd="0" presId="urn:microsoft.com/office/officeart/2005/8/layout/hList7"/>
    <dgm:cxn modelId="{45C2CE13-9EE8-44EB-81FE-12E080045EB9}" srcId="{E9577095-628C-4244-82DA-B577801FD992}" destId="{FEF98D9B-4013-4EE7-8B06-2D8C2F276FB1}" srcOrd="1" destOrd="0" parTransId="{2E3C6537-FA97-4E18-902F-231A60CBA125}" sibTransId="{4E306FCD-0F58-443B-A86D-4D795CF9970C}"/>
    <dgm:cxn modelId="{77489A35-1026-4FC0-BDEC-5D60EBC6AC8E}" type="presOf" srcId="{522C2995-FD58-4D0D-B844-ADB38C57EC1F}" destId="{D8F79359-8CCF-4FAB-987C-E09ED66C7BEF}" srcOrd="1" destOrd="0" presId="urn:microsoft.com/office/officeart/2005/8/layout/hList7"/>
    <dgm:cxn modelId="{337AF451-2400-493A-8CFF-466AB56965C2}" srcId="{E9577095-628C-4244-82DA-B577801FD992}" destId="{352F35D7-53AC-4CC0-85F1-0AC98EC945CB}" srcOrd="2" destOrd="0" parTransId="{8ED65B70-8A6A-4703-8A1D-010BE9E3CE83}" sibTransId="{F0C219AF-3A84-4C47-B6DB-25C29AB3B648}"/>
    <dgm:cxn modelId="{27A7D848-50E8-404F-9ADF-93861EB7B947}" type="presOf" srcId="{FEF98D9B-4013-4EE7-8B06-2D8C2F276FB1}" destId="{3F2D2F67-701F-47E8-B6D6-09BACE1C1595}" srcOrd="1" destOrd="0" presId="urn:microsoft.com/office/officeart/2005/8/layout/hList7"/>
    <dgm:cxn modelId="{75D33CCF-1018-4C3A-A185-C77300C74724}" type="presOf" srcId="{352F35D7-53AC-4CC0-85F1-0AC98EC945CB}" destId="{31B2D919-7E6E-4FED-BF2D-8062D92BFFE5}" srcOrd="0" destOrd="0" presId="urn:microsoft.com/office/officeart/2005/8/layout/hList7"/>
    <dgm:cxn modelId="{D8299C33-5B7A-4F1D-9650-2B34CF59AFBA}" type="presParOf" srcId="{BD8BF975-76BA-4E3F-9875-B9E9D355F574}" destId="{691F7895-3D44-40C7-93BF-2220010C9358}" srcOrd="0" destOrd="0" presId="urn:microsoft.com/office/officeart/2005/8/layout/hList7"/>
    <dgm:cxn modelId="{BCE98309-8AA1-4EB5-BFC9-079074F01BD4}" type="presParOf" srcId="{BD8BF975-76BA-4E3F-9875-B9E9D355F574}" destId="{DACBB8EB-5AD2-456B-8FC1-647411F97DDA}" srcOrd="1" destOrd="0" presId="urn:microsoft.com/office/officeart/2005/8/layout/hList7"/>
    <dgm:cxn modelId="{9FB1FF5D-0C3B-4FC0-942E-44132BD0B06D}" type="presParOf" srcId="{DACBB8EB-5AD2-456B-8FC1-647411F97DDA}" destId="{6E7E40F8-410A-4078-A856-F06D8F7A994C}" srcOrd="0" destOrd="0" presId="urn:microsoft.com/office/officeart/2005/8/layout/hList7"/>
    <dgm:cxn modelId="{CCCA0DF8-F759-41C2-9225-70DA4EBC1D3F}" type="presParOf" srcId="{6E7E40F8-410A-4078-A856-F06D8F7A994C}" destId="{2450C2E5-5A81-434E-B86A-19055E70DB61}" srcOrd="0" destOrd="0" presId="urn:microsoft.com/office/officeart/2005/8/layout/hList7"/>
    <dgm:cxn modelId="{20EB2EE9-684E-48E2-A90F-5E52E56B40C3}" type="presParOf" srcId="{6E7E40F8-410A-4078-A856-F06D8F7A994C}" destId="{D8F79359-8CCF-4FAB-987C-E09ED66C7BEF}" srcOrd="1" destOrd="0" presId="urn:microsoft.com/office/officeart/2005/8/layout/hList7"/>
    <dgm:cxn modelId="{9EBF22A1-D110-4BD1-8919-80239C365B36}" type="presParOf" srcId="{6E7E40F8-410A-4078-A856-F06D8F7A994C}" destId="{B6F06D4F-EDBE-4DA8-AD90-E7ADE45E53A7}" srcOrd="2" destOrd="0" presId="urn:microsoft.com/office/officeart/2005/8/layout/hList7"/>
    <dgm:cxn modelId="{FD71D854-AE19-4D7B-AAF9-773B7E95A7E7}" type="presParOf" srcId="{6E7E40F8-410A-4078-A856-F06D8F7A994C}" destId="{77AB9A7E-578C-49E5-B9C5-BEA6581FC944}" srcOrd="3" destOrd="0" presId="urn:microsoft.com/office/officeart/2005/8/layout/hList7"/>
    <dgm:cxn modelId="{802AB3BD-5A74-4840-A0BA-1037EFD6685F}" type="presParOf" srcId="{DACBB8EB-5AD2-456B-8FC1-647411F97DDA}" destId="{B2E0B302-E0A1-45D8-8B85-82117CC571CA}" srcOrd="1" destOrd="0" presId="urn:microsoft.com/office/officeart/2005/8/layout/hList7"/>
    <dgm:cxn modelId="{5E2B40FA-B033-4E43-928F-76AA7A8ED220}" type="presParOf" srcId="{DACBB8EB-5AD2-456B-8FC1-647411F97DDA}" destId="{6E2ACFBD-1E20-4EB6-8A79-8592A41A6C87}" srcOrd="2" destOrd="0" presId="urn:microsoft.com/office/officeart/2005/8/layout/hList7"/>
    <dgm:cxn modelId="{CD666FFE-C064-4008-8C2F-2CED79841231}" type="presParOf" srcId="{6E2ACFBD-1E20-4EB6-8A79-8592A41A6C87}" destId="{6B82475E-B60D-40C8-BDC0-FE8BBCD240A8}" srcOrd="0" destOrd="0" presId="urn:microsoft.com/office/officeart/2005/8/layout/hList7"/>
    <dgm:cxn modelId="{BE3C1B4F-76BF-47F4-86E9-8167670971CD}" type="presParOf" srcId="{6E2ACFBD-1E20-4EB6-8A79-8592A41A6C87}" destId="{3F2D2F67-701F-47E8-B6D6-09BACE1C1595}" srcOrd="1" destOrd="0" presId="urn:microsoft.com/office/officeart/2005/8/layout/hList7"/>
    <dgm:cxn modelId="{794CDD39-AF5A-4D0D-BBEB-12BDB874EC8B}" type="presParOf" srcId="{6E2ACFBD-1E20-4EB6-8A79-8592A41A6C87}" destId="{5BE3C7E8-B3BD-41B3-BABB-3D8FAF0FE021}" srcOrd="2" destOrd="0" presId="urn:microsoft.com/office/officeart/2005/8/layout/hList7"/>
    <dgm:cxn modelId="{87E48942-FEB4-4672-9502-C7AD2588CD4D}" type="presParOf" srcId="{6E2ACFBD-1E20-4EB6-8A79-8592A41A6C87}" destId="{8402E3DC-EEBD-4F51-B905-3AFC4EA5FF2A}" srcOrd="3" destOrd="0" presId="urn:microsoft.com/office/officeart/2005/8/layout/hList7"/>
    <dgm:cxn modelId="{9DC00DFC-AA50-4666-9EB8-C735888C71B4}" type="presParOf" srcId="{DACBB8EB-5AD2-456B-8FC1-647411F97DDA}" destId="{C60FA138-7669-4C11-9A70-03172E067D2E}" srcOrd="3" destOrd="0" presId="urn:microsoft.com/office/officeart/2005/8/layout/hList7"/>
    <dgm:cxn modelId="{275BDB8A-1D53-4E7B-B0F9-10083027A92F}" type="presParOf" srcId="{DACBB8EB-5AD2-456B-8FC1-647411F97DDA}" destId="{19500516-256D-4EE9-AD05-10FF0D9AA01D}" srcOrd="4" destOrd="0" presId="urn:microsoft.com/office/officeart/2005/8/layout/hList7"/>
    <dgm:cxn modelId="{BA9D672F-70D0-49D7-ADF5-01CE8F9C62A4}" type="presParOf" srcId="{19500516-256D-4EE9-AD05-10FF0D9AA01D}" destId="{31B2D919-7E6E-4FED-BF2D-8062D92BFFE5}" srcOrd="0" destOrd="0" presId="urn:microsoft.com/office/officeart/2005/8/layout/hList7"/>
    <dgm:cxn modelId="{79AC77B7-89E6-407B-B065-70B3087B2648}" type="presParOf" srcId="{19500516-256D-4EE9-AD05-10FF0D9AA01D}" destId="{014AE4F0-BEA5-42EE-9C7A-1D4720733626}" srcOrd="1" destOrd="0" presId="urn:microsoft.com/office/officeart/2005/8/layout/hList7"/>
    <dgm:cxn modelId="{7F1E12A9-CD00-4E0F-B5D1-113A8030A06D}" type="presParOf" srcId="{19500516-256D-4EE9-AD05-10FF0D9AA01D}" destId="{C9CD9D1D-3C7E-47F2-AA6B-38101DC32325}" srcOrd="2" destOrd="0" presId="urn:microsoft.com/office/officeart/2005/8/layout/hList7"/>
    <dgm:cxn modelId="{CADD5651-E6E5-4A91-903F-5E3AEAFF0867}" type="presParOf" srcId="{19500516-256D-4EE9-AD05-10FF0D9AA01D}" destId="{30703437-5ADD-4C48-BA4A-A6B0001CF5E1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117,1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5,7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122,8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61217" custLinFactNeighborX="-94" custLinFactNeighborY="-57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97648" custScaleY="252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19126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8F1BA2-7FF6-4E63-8E20-CB3D6CE1DF7B}" type="presOf" srcId="{A34E5386-8D9E-403F-BC35-51D3E74873BB}" destId="{95B39CA1-075A-4468-AB75-87149731765B}" srcOrd="0" destOrd="0" presId="urn:microsoft.com/office/officeart/2005/8/layout/equation2"/>
    <dgm:cxn modelId="{6A1EB8B5-ECEA-4763-8383-9D32D55A250C}" type="presOf" srcId="{767895D7-5846-4356-8DAB-83201904E9D4}" destId="{0FA44B67-0D44-4461-8660-22144984064E}" srcOrd="0" destOrd="0" presId="urn:microsoft.com/office/officeart/2005/8/layout/equation2"/>
    <dgm:cxn modelId="{CD6073FE-EB14-41E4-BDB5-CB566E00081C}" type="presOf" srcId="{2554F243-FF62-44F8-9C78-DECC89CAB534}" destId="{BDDB12A3-A2B9-464C-B5EB-C54D7712418E}" srcOrd="1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70E2436E-9F46-40FE-9BCB-6941834942BF}" type="presOf" srcId="{72D66F61-F681-41F1-8B88-7197E8BF0A76}" destId="{D4F4D0A2-C05E-45AB-9180-A399986867AD}" srcOrd="0" destOrd="0" presId="urn:microsoft.com/office/officeart/2005/8/layout/equation2"/>
    <dgm:cxn modelId="{999D34F8-305E-403C-88F9-C17D78BD4FAC}" type="presOf" srcId="{F04D6508-6CD9-4640-B470-820B69227427}" destId="{69581245-37B1-4E45-942B-14F498BA53FE}" srcOrd="0" destOrd="0" presId="urn:microsoft.com/office/officeart/2005/8/layout/equation2"/>
    <dgm:cxn modelId="{D6440E5D-50A9-4527-A08F-EA8E07A0B461}" type="presOf" srcId="{2554F243-FF62-44F8-9C78-DECC89CAB534}" destId="{1609A433-C0A7-46C5-9610-3F590E9289AA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536D0DB8-2650-4936-BFEB-D0AC868A62CD}" type="presOf" srcId="{61CFA3A0-3EA5-446F-BFEA-4E5C00BD9F79}" destId="{FCB29D86-B06C-42C3-85E3-1197097D8BAD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9E3608F0-B9E6-4973-A27F-BEDBD33A4882}" type="presParOf" srcId="{69581245-37B1-4E45-942B-14F498BA53FE}" destId="{D5F9385C-EF54-4843-9E99-DC96C7CBCE3B}" srcOrd="0" destOrd="0" presId="urn:microsoft.com/office/officeart/2005/8/layout/equation2"/>
    <dgm:cxn modelId="{DDC9EFEA-CADB-4919-BD60-32F95B9A3775}" type="presParOf" srcId="{D5F9385C-EF54-4843-9E99-DC96C7CBCE3B}" destId="{D4F4D0A2-C05E-45AB-9180-A399986867AD}" srcOrd="0" destOrd="0" presId="urn:microsoft.com/office/officeart/2005/8/layout/equation2"/>
    <dgm:cxn modelId="{FD2702A4-CCCE-4A77-A250-8052636BAE6F}" type="presParOf" srcId="{D5F9385C-EF54-4843-9E99-DC96C7CBCE3B}" destId="{27BD5F55-9FFD-4AB5-90EF-EAE71105359E}" srcOrd="1" destOrd="0" presId="urn:microsoft.com/office/officeart/2005/8/layout/equation2"/>
    <dgm:cxn modelId="{4922A8B3-37F3-494C-9210-A9BAAACBF495}" type="presParOf" srcId="{D5F9385C-EF54-4843-9E99-DC96C7CBCE3B}" destId="{95B39CA1-075A-4468-AB75-87149731765B}" srcOrd="2" destOrd="0" presId="urn:microsoft.com/office/officeart/2005/8/layout/equation2"/>
    <dgm:cxn modelId="{F8112948-1681-45F4-ACC6-D34DC730B748}" type="presParOf" srcId="{D5F9385C-EF54-4843-9E99-DC96C7CBCE3B}" destId="{CD726AC3-340D-4577-A77B-3DDF9740D49C}" srcOrd="3" destOrd="0" presId="urn:microsoft.com/office/officeart/2005/8/layout/equation2"/>
    <dgm:cxn modelId="{532E6BC6-E3C3-4CED-AA3A-623FE2CDF1C8}" type="presParOf" srcId="{D5F9385C-EF54-4843-9E99-DC96C7CBCE3B}" destId="{0FA44B67-0D44-4461-8660-22144984064E}" srcOrd="4" destOrd="0" presId="urn:microsoft.com/office/officeart/2005/8/layout/equation2"/>
    <dgm:cxn modelId="{FC28DB9D-4BAD-42AB-A41C-17733B56D330}" type="presParOf" srcId="{69581245-37B1-4E45-942B-14F498BA53FE}" destId="{1609A433-C0A7-46C5-9610-3F590E9289AA}" srcOrd="1" destOrd="0" presId="urn:microsoft.com/office/officeart/2005/8/layout/equation2"/>
    <dgm:cxn modelId="{C1AAA1D7-3E37-40D7-A0CF-1E72D5629E8C}" type="presParOf" srcId="{1609A433-C0A7-46C5-9610-3F590E9289AA}" destId="{BDDB12A3-A2B9-464C-B5EB-C54D7712418E}" srcOrd="0" destOrd="0" presId="urn:microsoft.com/office/officeart/2005/8/layout/equation2"/>
    <dgm:cxn modelId="{10E86134-F219-4347-930B-46A3E982C66D}" type="presParOf" srcId="{69581245-37B1-4E45-942B-14F498BA53FE}" destId="{FCB29D86-B06C-42C3-85E3-1197097D8BAD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3,1%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Развитие транспортной системы</a:t>
          </a:r>
          <a:endParaRPr lang="ru-RU" sz="16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1,2 %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F5092A91-60BD-4F18-84F3-6AE64D467103}">
      <dgm:prSet phldrT="[Текст]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1,0%</a:t>
          </a:r>
          <a:endParaRPr lang="ru-RU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38414988-BE9A-4FD6-B865-633337391834}" type="parTrans" cxnId="{292826C6-CCD3-42D7-B1BA-E013969F9033}">
      <dgm:prSet/>
      <dgm:spPr/>
      <dgm:t>
        <a:bodyPr/>
        <a:lstStyle/>
        <a:p>
          <a:endParaRPr lang="ru-RU"/>
        </a:p>
      </dgm:t>
    </dgm:pt>
    <dgm:pt modelId="{A01C9F27-8F8E-40B5-8AE3-33E44FD0774E}" type="sibTrans" cxnId="{292826C6-CCD3-42D7-B1BA-E013969F9033}">
      <dgm:prSet/>
      <dgm:spPr/>
      <dgm:t>
        <a:bodyPr/>
        <a:lstStyle/>
        <a:p>
          <a:endParaRPr lang="ru-RU"/>
        </a:p>
      </dgm:t>
    </dgm:pt>
    <dgm:pt modelId="{C46423B3-CF25-453F-B2AF-5ABDD3916481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Обеспечение качественными жилищно-коммунальными услугами населения </a:t>
          </a:r>
          <a:endParaRPr lang="ru-RU" sz="1600" dirty="0"/>
        </a:p>
      </dgm:t>
    </dgm:pt>
    <dgm:pt modelId="{C6269567-2AC4-4D73-AF40-AEF9D0B21BC4}" type="parTrans" cxnId="{93CCF28E-57FB-438F-8DFA-8FB35220F470}">
      <dgm:prSet/>
      <dgm:spPr/>
      <dgm:t>
        <a:bodyPr/>
        <a:lstStyle/>
        <a:p>
          <a:endParaRPr lang="ru-RU"/>
        </a:p>
      </dgm:t>
    </dgm:pt>
    <dgm:pt modelId="{6F7A22D6-6B46-4FB4-B838-5E4A40730B45}" type="sibTrans" cxnId="{93CCF28E-57FB-438F-8DFA-8FB35220F470}">
      <dgm:prSet/>
      <dgm:spPr/>
      <dgm:t>
        <a:bodyPr/>
        <a:lstStyle/>
        <a:p>
          <a:endParaRPr lang="ru-RU"/>
        </a:p>
      </dgm:t>
    </dgm:pt>
    <dgm:pt modelId="{B56F0772-C80B-46E4-B389-16F7FC478C6A}">
      <dgm:prSet phldrT="[Текст]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0,5%</a:t>
          </a:r>
          <a:endParaRPr lang="ru-RU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000E0A2B-6233-4A73-AF85-08E2AC608131}" type="parTrans" cxnId="{D4A1134F-67E2-49D0-9BD6-4B3C973CDDDE}">
      <dgm:prSet/>
      <dgm:spPr/>
      <dgm:t>
        <a:bodyPr/>
        <a:lstStyle/>
        <a:p>
          <a:endParaRPr lang="ru-RU"/>
        </a:p>
      </dgm:t>
    </dgm:pt>
    <dgm:pt modelId="{65D7A0DE-E8F2-4226-912A-46DE748FFA9F}" type="sibTrans" cxnId="{D4A1134F-67E2-49D0-9BD6-4B3C973CDDDE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Формирование современной городской среды</a:t>
          </a:r>
          <a:endParaRPr lang="ru-RU" sz="16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CC2EF2C2-B9BC-4DBA-B869-A60A4B5C1544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800" dirty="0"/>
        </a:p>
      </dgm:t>
    </dgm:pt>
    <dgm:pt modelId="{B3E6D4A9-3B6D-4A11-A180-5D453C5DCAE4}" type="parTrans" cxnId="{BF084BEF-C298-49DB-B9AE-008212C5876E}">
      <dgm:prSet/>
      <dgm:spPr/>
      <dgm:t>
        <a:bodyPr/>
        <a:lstStyle/>
        <a:p>
          <a:endParaRPr lang="ru-RU"/>
        </a:p>
      </dgm:t>
    </dgm:pt>
    <dgm:pt modelId="{52A372AD-69CC-426A-9311-2FFE01444FA6}" type="sibTrans" cxnId="{BF084BEF-C298-49DB-B9AE-008212C5876E}">
      <dgm:prSet/>
      <dgm:spPr/>
      <dgm:t>
        <a:bodyPr/>
        <a:lstStyle/>
        <a:p>
          <a:endParaRPr lang="ru-RU"/>
        </a:p>
      </dgm:t>
    </dgm:pt>
    <dgm:pt modelId="{ED572A33-F9F6-4E54-BCCE-CB8A528D54C9}">
      <dgm:prSet phldrT="[Текст]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0,1 %</a:t>
          </a:r>
          <a:endParaRPr lang="ru-RU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CB0B13EC-087B-4A7B-8A5C-D0159245D4A2}" type="parTrans" cxnId="{7A40FC9A-6259-4F6C-A819-48DFCC38E0DF}">
      <dgm:prSet/>
      <dgm:spPr/>
      <dgm:t>
        <a:bodyPr/>
        <a:lstStyle/>
        <a:p>
          <a:endParaRPr lang="ru-RU"/>
        </a:p>
      </dgm:t>
    </dgm:pt>
    <dgm:pt modelId="{587DD24A-F49C-4D3A-8509-78F3031F046F}" type="sibTrans" cxnId="{7A40FC9A-6259-4F6C-A819-48DFCC38E0DF}">
      <dgm:prSet/>
      <dgm:spPr/>
      <dgm:t>
        <a:bodyPr/>
        <a:lstStyle/>
        <a:p>
          <a:endParaRPr lang="ru-RU"/>
        </a:p>
      </dgm:t>
    </dgm:pt>
    <dgm:pt modelId="{3BA1A8D4-8FB8-498A-A04F-13D82D6A5F2D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800" dirty="0" smtClean="0"/>
            <a:t> </a:t>
          </a:r>
          <a:r>
            <a:rPr lang="ru-RU" sz="1600" dirty="0" err="1" smtClean="0"/>
            <a:t>Энергоэффективность</a:t>
          </a:r>
          <a:r>
            <a:rPr lang="ru-RU" sz="1600" dirty="0" smtClean="0"/>
            <a:t> и развитие энергетики</a:t>
          </a:r>
          <a:endParaRPr lang="ru-RU" sz="1600" dirty="0"/>
        </a:p>
      </dgm:t>
    </dgm:pt>
    <dgm:pt modelId="{36064169-AB52-4457-8B11-1CEB5843EFF9}" type="parTrans" cxnId="{3A4A8C24-01CA-4D2C-813C-48EA6AEE2F48}">
      <dgm:prSet/>
      <dgm:spPr/>
      <dgm:t>
        <a:bodyPr/>
        <a:lstStyle/>
        <a:p>
          <a:endParaRPr lang="ru-RU"/>
        </a:p>
      </dgm:t>
    </dgm:pt>
    <dgm:pt modelId="{F50C24A5-16E6-4C2C-84BA-DDB126EC38EC}" type="sibTrans" cxnId="{3A4A8C24-01CA-4D2C-813C-48EA6AEE2F48}">
      <dgm:prSet/>
      <dgm:spPr/>
      <dgm:t>
        <a:bodyPr/>
        <a:lstStyle/>
        <a:p>
          <a:endParaRPr lang="ru-RU"/>
        </a:p>
      </dgm:t>
    </dgm:pt>
    <dgm:pt modelId="{8F484E6C-D494-47EC-84D1-F92D3F6F75C3}">
      <dgm:prSet custT="1"/>
      <dgm:spPr/>
      <dgm:t>
        <a:bodyPr/>
        <a:lstStyle/>
        <a:p>
          <a:r>
            <a:rPr lang="ru-RU" sz="1600" dirty="0" smtClean="0"/>
            <a:t>Информационное общество</a:t>
          </a:r>
          <a:endParaRPr lang="ru-RU" sz="1600" dirty="0"/>
        </a:p>
      </dgm:t>
    </dgm:pt>
    <dgm:pt modelId="{0D5D5D0A-0136-41B3-9B64-4FB86766F440}" type="parTrans" cxnId="{8EC80CF9-E3AF-4000-A110-A258BE26E9F4}">
      <dgm:prSet/>
      <dgm:spPr/>
      <dgm:t>
        <a:bodyPr/>
        <a:lstStyle/>
        <a:p>
          <a:endParaRPr lang="ru-RU"/>
        </a:p>
      </dgm:t>
    </dgm:pt>
    <dgm:pt modelId="{DCCAD995-D24E-46A3-9040-1A0667B1E3DC}" type="sibTrans" cxnId="{8EC80CF9-E3AF-4000-A110-A258BE26E9F4}">
      <dgm:prSet/>
      <dgm:spPr/>
      <dgm:t>
        <a:bodyPr/>
        <a:lstStyle/>
        <a:p>
          <a:endParaRPr lang="ru-RU"/>
        </a:p>
      </dgm:t>
    </dgm:pt>
    <dgm:pt modelId="{CA370BF8-AF96-41D1-8B95-D1AF92B9B45C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 на территории Орловского района</a:t>
          </a:r>
          <a:endParaRPr lang="ru-RU" sz="1600" dirty="0"/>
        </a:p>
      </dgm:t>
    </dgm:pt>
    <dgm:pt modelId="{D33596E2-E311-4EF5-877B-E4F80DE33C38}" type="parTrans" cxnId="{4750525E-F0D2-4747-B0AE-2C4D4A663193}">
      <dgm:prSet/>
      <dgm:spPr/>
      <dgm:t>
        <a:bodyPr/>
        <a:lstStyle/>
        <a:p>
          <a:endParaRPr lang="ru-RU"/>
        </a:p>
      </dgm:t>
    </dgm:pt>
    <dgm:pt modelId="{9A409408-228E-404A-825D-C5B245FF50E1}" type="sibTrans" cxnId="{4750525E-F0D2-4747-B0AE-2C4D4A663193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/>
    </dgm:pt>
    <dgm:pt modelId="{A9D3FE47-16CF-42CE-8B59-251C5C3E142F}" type="pres">
      <dgm:prSet presAssocID="{FA8C7251-06D8-48F2-B4D0-8EC82B4B9BA3}" presName="parentText" presStyleLbl="node1" presStyleIdx="0" presStyleCnt="6" custScaleX="1027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/>
    </dgm:pt>
    <dgm:pt modelId="{C4A36254-71E2-420D-BAA6-4009BCE887DB}" type="pres">
      <dgm:prSet presAssocID="{E6C30FD1-B02C-4291-8C41-2B1B2A92082D}" presName="linNode" presStyleCnt="0"/>
      <dgm:spPr/>
    </dgm:pt>
    <dgm:pt modelId="{15AA21BB-D49C-4EBF-84E0-269F0EBBCEF0}" type="pres">
      <dgm:prSet presAssocID="{E6C30FD1-B02C-4291-8C41-2B1B2A92082D}" presName="parentText" presStyleLbl="node1" presStyleIdx="1" presStyleCnt="6" custScaleX="580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4" custScaleX="124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C54F6-96B4-43D7-8689-8349A0BFA246}" type="pres">
      <dgm:prSet presAssocID="{1ED565B0-B6EE-4F59-8DBD-A3253B8BF6E3}" presName="sp" presStyleCnt="0"/>
      <dgm:spPr/>
    </dgm:pt>
    <dgm:pt modelId="{FF0ABDD4-05D0-4147-9807-65E9335FE99A}" type="pres">
      <dgm:prSet presAssocID="{F5092A91-60BD-4F18-84F3-6AE64D467103}" presName="linNode" presStyleCnt="0"/>
      <dgm:spPr/>
    </dgm:pt>
    <dgm:pt modelId="{F4C254A7-140A-4F5F-A0A3-4F3E35F5AC74}" type="pres">
      <dgm:prSet presAssocID="{F5092A91-60BD-4F18-84F3-6AE64D467103}" presName="parentText" presStyleLbl="node1" presStyleIdx="2" presStyleCnt="6" custScaleX="519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735FC-93D9-4013-B9A2-3E9A0A603290}" type="pres">
      <dgm:prSet presAssocID="{F5092A91-60BD-4F18-84F3-6AE64D467103}" presName="descendantText" presStyleLbl="alignAccFollowNode1" presStyleIdx="2" presStyleCnt="4" custScaleX="140092" custLinFactNeighborX="1446" custLinFactNeighborY="2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E1B8F-1D9F-4FE7-8376-92551BEB86E8}" type="pres">
      <dgm:prSet presAssocID="{A01C9F27-8F8E-40B5-8AE3-33E44FD0774E}" presName="sp" presStyleCnt="0"/>
      <dgm:spPr/>
    </dgm:pt>
    <dgm:pt modelId="{BA9E960A-5027-4144-BB3E-AF36E517926E}" type="pres">
      <dgm:prSet presAssocID="{B56F0772-C80B-46E4-B389-16F7FC478C6A}" presName="linNode" presStyleCnt="0"/>
      <dgm:spPr/>
    </dgm:pt>
    <dgm:pt modelId="{780C659A-4688-443D-B475-F2BAF582BA8A}" type="pres">
      <dgm:prSet presAssocID="{B56F0772-C80B-46E4-B389-16F7FC478C6A}" presName="parentText" presStyleLbl="node1" presStyleIdx="3" presStyleCnt="6" custScaleX="356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40A64-0B20-426E-BE2A-034346152E66}" type="pres">
      <dgm:prSet presAssocID="{B56F0772-C80B-46E4-B389-16F7FC478C6A}" presName="descendantText" presStyleLbl="alignAccFollowNode1" presStyleIdx="3" presStyleCnt="4" custScaleX="158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EE2500-EC69-4792-B9B4-ED9A903CD3FA}" type="pres">
      <dgm:prSet presAssocID="{65D7A0DE-E8F2-4226-912A-46DE748FFA9F}" presName="sp" presStyleCnt="0"/>
      <dgm:spPr/>
    </dgm:pt>
    <dgm:pt modelId="{5A5BE013-A026-4694-946B-8CDFE0A52AA5}" type="pres">
      <dgm:prSet presAssocID="{ED572A33-F9F6-4E54-BCCE-CB8A528D54C9}" presName="linNode" presStyleCnt="0"/>
      <dgm:spPr/>
    </dgm:pt>
    <dgm:pt modelId="{80D80E00-CAB4-43A8-BCF2-BDC6DB77F8F0}" type="pres">
      <dgm:prSet presAssocID="{ED572A33-F9F6-4E54-BCCE-CB8A528D54C9}" presName="parentText" presStyleLbl="node1" presStyleIdx="4" presStyleCnt="6" custScaleX="216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58797-13FB-42CD-967C-90A597D1523C}" type="pres">
      <dgm:prSet presAssocID="{587DD24A-F49C-4D3A-8509-78F3031F046F}" presName="sp" presStyleCnt="0"/>
      <dgm:spPr/>
    </dgm:pt>
    <dgm:pt modelId="{516364ED-D061-4D96-8956-F6FC4D0F79FD}" type="pres">
      <dgm:prSet presAssocID="{3BA1A8D4-8FB8-498A-A04F-13D82D6A5F2D}" presName="linNode" presStyleCnt="0"/>
      <dgm:spPr/>
    </dgm:pt>
    <dgm:pt modelId="{74122576-9E0E-46B9-BBB1-8233F05515FF}" type="pres">
      <dgm:prSet presAssocID="{3BA1A8D4-8FB8-498A-A04F-13D82D6A5F2D}" presName="parentText" presStyleLbl="node1" presStyleIdx="5" presStyleCnt="6" custScaleX="251947" custLinFactY="-1343" custLinFactNeighborX="65222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0A3D91-F5FF-481B-AE49-051AB28B714A}" type="presOf" srcId="{3BA1A8D4-8FB8-498A-A04F-13D82D6A5F2D}" destId="{74122576-9E0E-46B9-BBB1-8233F05515FF}" srcOrd="0" destOrd="0" presId="urn:microsoft.com/office/officeart/2005/8/layout/vList5"/>
    <dgm:cxn modelId="{7FAEC743-E590-45C8-87EF-EB2C82C2F4FA}" type="presOf" srcId="{706A57F3-B27C-4DAC-A01B-F8159A1467AE}" destId="{3AC1C02A-8AEA-47D9-9D62-32D15E45D56E}" srcOrd="0" destOrd="0" presId="urn:microsoft.com/office/officeart/2005/8/layout/vList5"/>
    <dgm:cxn modelId="{4750525E-F0D2-4747-B0AE-2C4D4A663193}" srcId="{E6C30FD1-B02C-4291-8C41-2B1B2A92082D}" destId="{CA370BF8-AF96-41D1-8B95-D1AF92B9B45C}" srcOrd="1" destOrd="0" parTransId="{D33596E2-E311-4EF5-877B-E4F80DE33C38}" sibTransId="{9A409408-228E-404A-825D-C5B245FF50E1}"/>
    <dgm:cxn modelId="{3A4A8C24-01CA-4D2C-813C-48EA6AEE2F48}" srcId="{19ED59A3-ADEA-4041-A1D4-A85B303F7775}" destId="{3BA1A8D4-8FB8-498A-A04F-13D82D6A5F2D}" srcOrd="5" destOrd="0" parTransId="{36064169-AB52-4457-8B11-1CEB5843EFF9}" sibTransId="{F50C24A5-16E6-4C2C-84BA-DDB126EC38EC}"/>
    <dgm:cxn modelId="{BF084BEF-C298-49DB-B9AE-008212C5876E}" srcId="{B56F0772-C80B-46E4-B389-16F7FC478C6A}" destId="{CC2EF2C2-B9BC-4DBA-B869-A60A4B5C1544}" srcOrd="0" destOrd="0" parTransId="{B3E6D4A9-3B6D-4A11-A180-5D453C5DCAE4}" sibTransId="{52A372AD-69CC-426A-9311-2FFE01444FA6}"/>
    <dgm:cxn modelId="{8EC80CF9-E3AF-4000-A110-A258BE26E9F4}" srcId="{B56F0772-C80B-46E4-B389-16F7FC478C6A}" destId="{8F484E6C-D494-47EC-84D1-F92D3F6F75C3}" srcOrd="1" destOrd="0" parTransId="{0D5D5D0A-0136-41B3-9B64-4FB86766F440}" sibTransId="{DCCAD995-D24E-46A3-9040-1A0667B1E3DC}"/>
    <dgm:cxn modelId="{F7DA3B76-631C-46A8-AFF0-FC789E028017}" type="presOf" srcId="{E6C30FD1-B02C-4291-8C41-2B1B2A92082D}" destId="{15AA21BB-D49C-4EBF-84E0-269F0EBBCEF0}" srcOrd="0" destOrd="0" presId="urn:microsoft.com/office/officeart/2005/8/layout/vList5"/>
    <dgm:cxn modelId="{9CC76FF8-36CA-4BBC-8BB9-B0E416525746}" type="presOf" srcId="{19ED59A3-ADEA-4041-A1D4-A85B303F7775}" destId="{098292A0-9CE6-4B0A-A6BD-1C831165BCB3}" srcOrd="0" destOrd="0" presId="urn:microsoft.com/office/officeart/2005/8/layout/vList5"/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01435217-3E2F-4125-A54E-DF30547066D0}" type="presOf" srcId="{CC2EF2C2-B9BC-4DBA-B869-A60A4B5C1544}" destId="{02540A64-0B20-426E-BE2A-034346152E66}" srcOrd="0" destOrd="0" presId="urn:microsoft.com/office/officeart/2005/8/layout/vList5"/>
    <dgm:cxn modelId="{93CCF28E-57FB-438F-8DFA-8FB35220F470}" srcId="{F5092A91-60BD-4F18-84F3-6AE64D467103}" destId="{C46423B3-CF25-453F-B2AF-5ABDD3916481}" srcOrd="0" destOrd="0" parTransId="{C6269567-2AC4-4D73-AF40-AEF9D0B21BC4}" sibTransId="{6F7A22D6-6B46-4FB4-B838-5E4A40730B45}"/>
    <dgm:cxn modelId="{875A22CE-A68F-4293-981F-E562F0BDA4F1}" type="presOf" srcId="{FA8C7251-06D8-48F2-B4D0-8EC82B4B9BA3}" destId="{A9D3FE47-16CF-42CE-8B59-251C5C3E142F}" srcOrd="0" destOrd="0" presId="urn:microsoft.com/office/officeart/2005/8/layout/vList5"/>
    <dgm:cxn modelId="{90A05259-8868-4310-BE4D-2BCF8803004B}" type="presOf" srcId="{B56F0772-C80B-46E4-B389-16F7FC478C6A}" destId="{780C659A-4688-443D-B475-F2BAF582BA8A}" srcOrd="0" destOrd="0" presId="urn:microsoft.com/office/officeart/2005/8/layout/vList5"/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292826C6-CCD3-42D7-B1BA-E013969F9033}" srcId="{19ED59A3-ADEA-4041-A1D4-A85B303F7775}" destId="{F5092A91-60BD-4F18-84F3-6AE64D467103}" srcOrd="2" destOrd="0" parTransId="{38414988-BE9A-4FD6-B865-633337391834}" sibTransId="{A01C9F27-8F8E-40B5-8AE3-33E44FD0774E}"/>
    <dgm:cxn modelId="{0FBB843E-83AF-44B6-B6EE-044B28CB41FC}" type="presOf" srcId="{1B9B1BA7-1C45-4178-83AB-C8548E11D468}" destId="{A146D423-120C-40D7-AEDE-67551DAE5BAA}" srcOrd="0" destOrd="0" presId="urn:microsoft.com/office/officeart/2005/8/layout/vList5"/>
    <dgm:cxn modelId="{D1FD2E22-E11A-4212-8E87-5114F7945FAF}" type="presOf" srcId="{CA370BF8-AF96-41D1-8B95-D1AF92B9B45C}" destId="{A146D423-120C-40D7-AEDE-67551DAE5BAA}" srcOrd="0" destOrd="1" presId="urn:microsoft.com/office/officeart/2005/8/layout/vList5"/>
    <dgm:cxn modelId="{93BF9FEA-5CD1-480C-AD40-4132DD63DC2B}" type="presOf" srcId="{C46423B3-CF25-453F-B2AF-5ABDD3916481}" destId="{CE0735FC-93D9-4013-B9A2-3E9A0A603290}" srcOrd="0" destOrd="0" presId="urn:microsoft.com/office/officeart/2005/8/layout/vList5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972DCBC1-0CAD-4D20-824B-F61BD9703F81}" type="presOf" srcId="{F5092A91-60BD-4F18-84F3-6AE64D467103}" destId="{F4C254A7-140A-4F5F-A0A3-4F3E35F5AC74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7A40FC9A-6259-4F6C-A819-48DFCC38E0DF}" srcId="{19ED59A3-ADEA-4041-A1D4-A85B303F7775}" destId="{ED572A33-F9F6-4E54-BCCE-CB8A528D54C9}" srcOrd="4" destOrd="0" parTransId="{CB0B13EC-087B-4A7B-8A5C-D0159245D4A2}" sibTransId="{587DD24A-F49C-4D3A-8509-78F3031F046F}"/>
    <dgm:cxn modelId="{9D4CFC74-4886-4A9D-AE77-6BCB40A1A7D2}" type="presOf" srcId="{8F484E6C-D494-47EC-84D1-F92D3F6F75C3}" destId="{02540A64-0B20-426E-BE2A-034346152E66}" srcOrd="0" destOrd="1" presId="urn:microsoft.com/office/officeart/2005/8/layout/vList5"/>
    <dgm:cxn modelId="{03B61AE2-AA43-4BE2-BF3B-14AF254BFD2D}" type="presOf" srcId="{ED572A33-F9F6-4E54-BCCE-CB8A528D54C9}" destId="{80D80E00-CAB4-43A8-BCF2-BDC6DB77F8F0}" srcOrd="0" destOrd="0" presId="urn:microsoft.com/office/officeart/2005/8/layout/vList5"/>
    <dgm:cxn modelId="{D4A1134F-67E2-49D0-9BD6-4B3C973CDDDE}" srcId="{19ED59A3-ADEA-4041-A1D4-A85B303F7775}" destId="{B56F0772-C80B-46E4-B389-16F7FC478C6A}" srcOrd="3" destOrd="0" parTransId="{000E0A2B-6233-4A73-AF85-08E2AC608131}" sibTransId="{65D7A0DE-E8F2-4226-912A-46DE748FFA9F}"/>
    <dgm:cxn modelId="{DCF7CE13-4083-4746-8D40-29125C7D0A1D}" type="presParOf" srcId="{098292A0-9CE6-4B0A-A6BD-1C831165BCB3}" destId="{5A00BD35-DDBE-4BF1-A926-3133834EBBD4}" srcOrd="0" destOrd="0" presId="urn:microsoft.com/office/officeart/2005/8/layout/vList5"/>
    <dgm:cxn modelId="{12748D32-510D-4B14-849C-8A7BF0CCCB67}" type="presParOf" srcId="{5A00BD35-DDBE-4BF1-A926-3133834EBBD4}" destId="{A9D3FE47-16CF-42CE-8B59-251C5C3E142F}" srcOrd="0" destOrd="0" presId="urn:microsoft.com/office/officeart/2005/8/layout/vList5"/>
    <dgm:cxn modelId="{AC008189-5AAB-43DF-A381-EF106C1873C1}" type="presParOf" srcId="{5A00BD35-DDBE-4BF1-A926-3133834EBBD4}" destId="{3AC1C02A-8AEA-47D9-9D62-32D15E45D56E}" srcOrd="1" destOrd="0" presId="urn:microsoft.com/office/officeart/2005/8/layout/vList5"/>
    <dgm:cxn modelId="{6851D5EA-0397-43BE-BA3A-2253A8E6FF0C}" type="presParOf" srcId="{098292A0-9CE6-4B0A-A6BD-1C831165BCB3}" destId="{D227028C-82BE-439A-8049-B1C3F06F6D56}" srcOrd="1" destOrd="0" presId="urn:microsoft.com/office/officeart/2005/8/layout/vList5"/>
    <dgm:cxn modelId="{8A565282-E02E-4F32-9BAC-F0E071ED41B0}" type="presParOf" srcId="{098292A0-9CE6-4B0A-A6BD-1C831165BCB3}" destId="{C4A36254-71E2-420D-BAA6-4009BCE887DB}" srcOrd="2" destOrd="0" presId="urn:microsoft.com/office/officeart/2005/8/layout/vList5"/>
    <dgm:cxn modelId="{93CDD0AF-1DF5-47B5-A30A-85C5DAA86447}" type="presParOf" srcId="{C4A36254-71E2-420D-BAA6-4009BCE887DB}" destId="{15AA21BB-D49C-4EBF-84E0-269F0EBBCEF0}" srcOrd="0" destOrd="0" presId="urn:microsoft.com/office/officeart/2005/8/layout/vList5"/>
    <dgm:cxn modelId="{C8D4330D-157D-4A1B-B00C-20B9DA445D03}" type="presParOf" srcId="{C4A36254-71E2-420D-BAA6-4009BCE887DB}" destId="{A146D423-120C-40D7-AEDE-67551DAE5BAA}" srcOrd="1" destOrd="0" presId="urn:microsoft.com/office/officeart/2005/8/layout/vList5"/>
    <dgm:cxn modelId="{CF61C577-DCA1-4C9A-94FF-AE12065BE4B7}" type="presParOf" srcId="{098292A0-9CE6-4B0A-A6BD-1C831165BCB3}" destId="{2BBC54F6-96B4-43D7-8689-8349A0BFA246}" srcOrd="3" destOrd="0" presId="urn:microsoft.com/office/officeart/2005/8/layout/vList5"/>
    <dgm:cxn modelId="{CD98B75D-5A93-401A-AFF9-281BFCBA1C38}" type="presParOf" srcId="{098292A0-9CE6-4B0A-A6BD-1C831165BCB3}" destId="{FF0ABDD4-05D0-4147-9807-65E9335FE99A}" srcOrd="4" destOrd="0" presId="urn:microsoft.com/office/officeart/2005/8/layout/vList5"/>
    <dgm:cxn modelId="{C79F86D2-56DD-4BD0-A7BA-3B1E028EC2D4}" type="presParOf" srcId="{FF0ABDD4-05D0-4147-9807-65E9335FE99A}" destId="{F4C254A7-140A-4F5F-A0A3-4F3E35F5AC74}" srcOrd="0" destOrd="0" presId="urn:microsoft.com/office/officeart/2005/8/layout/vList5"/>
    <dgm:cxn modelId="{185B48E4-5CD1-4289-BC9A-7ABE14EC0ED4}" type="presParOf" srcId="{FF0ABDD4-05D0-4147-9807-65E9335FE99A}" destId="{CE0735FC-93D9-4013-B9A2-3E9A0A603290}" srcOrd="1" destOrd="0" presId="urn:microsoft.com/office/officeart/2005/8/layout/vList5"/>
    <dgm:cxn modelId="{264C7CCF-4760-45ED-B68D-D57D8A985CBB}" type="presParOf" srcId="{098292A0-9CE6-4B0A-A6BD-1C831165BCB3}" destId="{B57E1B8F-1D9F-4FE7-8376-92551BEB86E8}" srcOrd="5" destOrd="0" presId="urn:microsoft.com/office/officeart/2005/8/layout/vList5"/>
    <dgm:cxn modelId="{C280FE67-93A6-4D98-8400-9AC799F855AA}" type="presParOf" srcId="{098292A0-9CE6-4B0A-A6BD-1C831165BCB3}" destId="{BA9E960A-5027-4144-BB3E-AF36E517926E}" srcOrd="6" destOrd="0" presId="urn:microsoft.com/office/officeart/2005/8/layout/vList5"/>
    <dgm:cxn modelId="{50FE9481-C188-42B9-82A4-CF923C3F8B56}" type="presParOf" srcId="{BA9E960A-5027-4144-BB3E-AF36E517926E}" destId="{780C659A-4688-443D-B475-F2BAF582BA8A}" srcOrd="0" destOrd="0" presId="urn:microsoft.com/office/officeart/2005/8/layout/vList5"/>
    <dgm:cxn modelId="{32D5995B-1460-4A69-8765-CF2207A9BBAA}" type="presParOf" srcId="{BA9E960A-5027-4144-BB3E-AF36E517926E}" destId="{02540A64-0B20-426E-BE2A-034346152E66}" srcOrd="1" destOrd="0" presId="urn:microsoft.com/office/officeart/2005/8/layout/vList5"/>
    <dgm:cxn modelId="{DC5A4E1B-6847-4A7F-B78D-B4799E43E20E}" type="presParOf" srcId="{098292A0-9CE6-4B0A-A6BD-1C831165BCB3}" destId="{78EE2500-EC69-4792-B9B4-ED9A903CD3FA}" srcOrd="7" destOrd="0" presId="urn:microsoft.com/office/officeart/2005/8/layout/vList5"/>
    <dgm:cxn modelId="{6AB76B76-297C-4E32-A1E3-A6C814124401}" type="presParOf" srcId="{098292A0-9CE6-4B0A-A6BD-1C831165BCB3}" destId="{5A5BE013-A026-4694-946B-8CDFE0A52AA5}" srcOrd="8" destOrd="0" presId="urn:microsoft.com/office/officeart/2005/8/layout/vList5"/>
    <dgm:cxn modelId="{C5F92E45-8BC1-49AF-A89A-D36616896B75}" type="presParOf" srcId="{5A5BE013-A026-4694-946B-8CDFE0A52AA5}" destId="{80D80E00-CAB4-43A8-BCF2-BDC6DB77F8F0}" srcOrd="0" destOrd="0" presId="urn:microsoft.com/office/officeart/2005/8/layout/vList5"/>
    <dgm:cxn modelId="{322CE2BE-60A2-4546-998B-F2BBB0A98B90}" type="presParOf" srcId="{098292A0-9CE6-4B0A-A6BD-1C831165BCB3}" destId="{F4E58797-13FB-42CD-967C-90A597D1523C}" srcOrd="9" destOrd="0" presId="urn:microsoft.com/office/officeart/2005/8/layout/vList5"/>
    <dgm:cxn modelId="{7ED64021-8984-49AB-829F-FF0608020DD9}" type="presParOf" srcId="{098292A0-9CE6-4B0A-A6BD-1C831165BCB3}" destId="{516364ED-D061-4D96-8956-F6FC4D0F79FD}" srcOrd="10" destOrd="0" presId="urn:microsoft.com/office/officeart/2005/8/layout/vList5"/>
    <dgm:cxn modelId="{BA0E858A-6623-4AFB-8FD2-9A08AA207EB4}" type="presParOf" srcId="{516364ED-D061-4D96-8956-F6FC4D0F79FD}" destId="{74122576-9E0E-46B9-BBB1-8233F05515FF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List7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Федеральный бюджет</a:t>
          </a:r>
        </a:p>
        <a:p>
          <a:r>
            <a:rPr lang="ru-RU" dirty="0" smtClean="0">
              <a:solidFill>
                <a:srgbClr val="002060"/>
              </a:solidFill>
            </a:rPr>
            <a:t>174,0 </a:t>
          </a:r>
        </a:p>
        <a:p>
          <a:r>
            <a:rPr lang="ru-RU" dirty="0" smtClean="0">
              <a:solidFill>
                <a:srgbClr val="002060"/>
              </a:solidFill>
            </a:rPr>
            <a:t>тыс.рублей</a:t>
          </a:r>
          <a:endParaRPr lang="ru-RU" dirty="0">
            <a:solidFill>
              <a:srgbClr val="002060"/>
            </a:solidFill>
          </a:endParaRP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Областной </a:t>
          </a:r>
        </a:p>
        <a:p>
          <a:r>
            <a:rPr lang="ru-RU" dirty="0" smtClean="0">
              <a:solidFill>
                <a:srgbClr val="002060"/>
              </a:solidFill>
            </a:rPr>
            <a:t>бюджет</a:t>
          </a:r>
        </a:p>
        <a:p>
          <a:r>
            <a:rPr lang="ru-RU" dirty="0" smtClean="0">
              <a:solidFill>
                <a:srgbClr val="002060"/>
              </a:solidFill>
            </a:rPr>
            <a:t>769,5 </a:t>
          </a:r>
        </a:p>
        <a:p>
          <a:r>
            <a:rPr lang="ru-RU" dirty="0" smtClean="0">
              <a:solidFill>
                <a:srgbClr val="002060"/>
              </a:solidFill>
            </a:rPr>
            <a:t>тыс.рублей</a:t>
          </a:r>
          <a:endParaRPr lang="ru-RU" dirty="0">
            <a:solidFill>
              <a:srgbClr val="002060"/>
            </a:solidFill>
          </a:endParaRP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Местный</a:t>
          </a:r>
        </a:p>
        <a:p>
          <a:r>
            <a:rPr lang="ru-RU" dirty="0" smtClean="0">
              <a:solidFill>
                <a:srgbClr val="002060"/>
              </a:solidFill>
            </a:rPr>
            <a:t> бюджет</a:t>
          </a:r>
        </a:p>
        <a:p>
          <a:r>
            <a:rPr lang="ru-RU" dirty="0" smtClean="0">
              <a:solidFill>
                <a:srgbClr val="002060"/>
              </a:solidFill>
            </a:rPr>
            <a:t>43215,2 </a:t>
          </a:r>
        </a:p>
        <a:p>
          <a:r>
            <a:rPr lang="ru-RU" dirty="0" smtClean="0">
              <a:solidFill>
                <a:srgbClr val="002060"/>
              </a:solidFill>
            </a:rPr>
            <a:t>тыс.рублей</a:t>
          </a:r>
          <a:endParaRPr lang="ru-RU" dirty="0">
            <a:solidFill>
              <a:srgbClr val="002060"/>
            </a:solidFill>
          </a:endParaRP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689FA4B-B641-4A72-B7E1-2FDB93F0EB55}" type="pres">
      <dgm:prSet presAssocID="{1031D0C2-5C99-4F38-B689-CEE3444C6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784AF-851D-42EF-A584-AC015A095FE8}" type="pres">
      <dgm:prSet presAssocID="{1031D0C2-5C99-4F38-B689-CEE3444C6841}" presName="fgShape" presStyleLbl="fgShp" presStyleIdx="0" presStyleCnt="1" custFlipVert="0" custScaleY="32203" custLinFactNeighborX="684" custLinFactNeighborY="-2260"/>
      <dgm:spPr/>
    </dgm:pt>
    <dgm:pt modelId="{498E7BA9-ED3B-42C7-8124-E3EE4ED7A87F}" type="pres">
      <dgm:prSet presAssocID="{1031D0C2-5C99-4F38-B689-CEE3444C6841}" presName="linComp" presStyleCnt="0"/>
      <dgm:spPr/>
    </dgm:pt>
    <dgm:pt modelId="{D4BEB6CE-1DB7-4928-AC7A-F09ADF0FAB5D}" type="pres">
      <dgm:prSet presAssocID="{711BFC02-B6A0-4419-8C83-B248B349388D}" presName="compNode" presStyleCnt="0"/>
      <dgm:spPr/>
    </dgm:pt>
    <dgm:pt modelId="{BEB95449-FD7C-4FB7-ACC8-9D37C1E8413D}" type="pres">
      <dgm:prSet presAssocID="{711BFC02-B6A0-4419-8C83-B248B349388D}" presName="bkgdShape" presStyleLbl="node1" presStyleIdx="0" presStyleCnt="3" custLinFactNeighborX="2770"/>
      <dgm:spPr/>
      <dgm:t>
        <a:bodyPr/>
        <a:lstStyle/>
        <a:p>
          <a:endParaRPr lang="ru-RU"/>
        </a:p>
      </dgm:t>
    </dgm:pt>
    <dgm:pt modelId="{DE4B02F3-C11A-4D49-B3A4-4937F4B1CF7C}" type="pres">
      <dgm:prSet presAssocID="{711BFC02-B6A0-4419-8C83-B248B349388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A737D-C153-40C1-91EE-7AF7D88AE82B}" type="pres">
      <dgm:prSet presAssocID="{711BFC02-B6A0-4419-8C83-B248B349388D}" presName="invisiNode" presStyleLbl="node1" presStyleIdx="0" presStyleCnt="3"/>
      <dgm:spPr/>
    </dgm:pt>
    <dgm:pt modelId="{C4E92898-E909-4EA8-AD47-51B8831E2930}" type="pres">
      <dgm:prSet presAssocID="{711BFC02-B6A0-4419-8C83-B248B349388D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149A07-5B40-45A2-ADEE-20A24C27CCF2}" type="pres">
      <dgm:prSet presAssocID="{BA34F14F-3B61-42CC-97F0-E91BE0BA75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6D5529D-19CC-4802-8341-00895BC9848E}" type="pres">
      <dgm:prSet presAssocID="{95120F2A-B035-4B29-8C9C-07627AE646A3}" presName="compNode" presStyleCnt="0"/>
      <dgm:spPr/>
    </dgm:pt>
    <dgm:pt modelId="{D81E8674-4FF2-46FE-BCF6-EA064CE9FA23}" type="pres">
      <dgm:prSet presAssocID="{95120F2A-B035-4B29-8C9C-07627AE646A3}" presName="bkgdShape" presStyleLbl="node1" presStyleIdx="1" presStyleCnt="3"/>
      <dgm:spPr/>
      <dgm:t>
        <a:bodyPr/>
        <a:lstStyle/>
        <a:p>
          <a:endParaRPr lang="ru-RU"/>
        </a:p>
      </dgm:t>
    </dgm:pt>
    <dgm:pt modelId="{20928B54-63E5-43DC-AF84-4B367DD408AB}" type="pres">
      <dgm:prSet presAssocID="{95120F2A-B035-4B29-8C9C-07627AE646A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54514-5856-4892-BB1A-3A6431C92E48}" type="pres">
      <dgm:prSet presAssocID="{95120F2A-B035-4B29-8C9C-07627AE646A3}" presName="invisiNode" presStyleLbl="node1" presStyleIdx="1" presStyleCnt="3"/>
      <dgm:spPr/>
    </dgm:pt>
    <dgm:pt modelId="{6E4D853E-1BA0-41E3-910A-54F3F587B1E4}" type="pres">
      <dgm:prSet presAssocID="{95120F2A-B035-4B29-8C9C-07627AE646A3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ED9DA48-036B-4BEA-8C3E-A109C440175D}" type="pres">
      <dgm:prSet presAssocID="{9BD1C599-E207-49FD-8B52-F697DC8A66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7319A91-1150-40D9-B65C-CB423DB11B3D}" type="pres">
      <dgm:prSet presAssocID="{742ED51E-2C64-4F31-9C23-BD1D8512AC39}" presName="compNode" presStyleCnt="0"/>
      <dgm:spPr/>
    </dgm:pt>
    <dgm:pt modelId="{6329AF4F-3682-424C-9817-C4F77EC26080}" type="pres">
      <dgm:prSet presAssocID="{742ED51E-2C64-4F31-9C23-BD1D8512AC39}" presName="bkgdShape" presStyleLbl="node1" presStyleIdx="2" presStyleCnt="3"/>
      <dgm:spPr/>
      <dgm:t>
        <a:bodyPr/>
        <a:lstStyle/>
        <a:p>
          <a:endParaRPr lang="ru-RU"/>
        </a:p>
      </dgm:t>
    </dgm:pt>
    <dgm:pt modelId="{F3DBBBC7-A9C4-4576-A972-9D3C8D822270}" type="pres">
      <dgm:prSet presAssocID="{742ED51E-2C64-4F31-9C23-BD1D8512AC3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9D852-5B97-4E0F-8CE1-13F107BE2272}" type="pres">
      <dgm:prSet presAssocID="{742ED51E-2C64-4F31-9C23-BD1D8512AC39}" presName="invisiNode" presStyleLbl="node1" presStyleIdx="2" presStyleCnt="3"/>
      <dgm:spPr/>
    </dgm:pt>
    <dgm:pt modelId="{CC99D5E8-9018-447A-B545-F78238B8FE04}" type="pres">
      <dgm:prSet presAssocID="{742ED51E-2C64-4F31-9C23-BD1D8512AC39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A21525B-F6CB-463C-A4A3-4100C6CEF9D5}" type="presOf" srcId="{711BFC02-B6A0-4419-8C83-B248B349388D}" destId="{BEB95449-FD7C-4FB7-ACC8-9D37C1E8413D}" srcOrd="0" destOrd="0" presId="urn:microsoft.com/office/officeart/2005/8/layout/hList7"/>
    <dgm:cxn modelId="{63A785F2-C292-4199-A1DE-7B3CCFDEE32F}" type="presOf" srcId="{1031D0C2-5C99-4F38-B689-CEE3444C6841}" destId="{C689FA4B-B641-4A72-B7E1-2FDB93F0EB55}" srcOrd="0" destOrd="0" presId="urn:microsoft.com/office/officeart/2005/8/layout/hList7"/>
    <dgm:cxn modelId="{E974D96C-153B-4F5A-8825-DE59365B5799}" type="presOf" srcId="{711BFC02-B6A0-4419-8C83-B248B349388D}" destId="{DE4B02F3-C11A-4D49-B3A4-4937F4B1CF7C}" srcOrd="1" destOrd="0" presId="urn:microsoft.com/office/officeart/2005/8/layout/hList7"/>
    <dgm:cxn modelId="{32AAF20D-EF27-466D-B831-1C9812C0FB24}" type="presOf" srcId="{742ED51E-2C64-4F31-9C23-BD1D8512AC39}" destId="{6329AF4F-3682-424C-9817-C4F77EC26080}" srcOrd="0" destOrd="0" presId="urn:microsoft.com/office/officeart/2005/8/layout/hList7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056D2BDE-BB0B-44B8-B3D4-3A6F4EB81229}" type="presOf" srcId="{BA34F14F-3B61-42CC-97F0-E91BE0BA75AC}" destId="{A9149A07-5B40-45A2-ADEE-20A24C27CCF2}" srcOrd="0" destOrd="0" presId="urn:microsoft.com/office/officeart/2005/8/layout/hList7"/>
    <dgm:cxn modelId="{B6043EC5-0042-4813-BD31-B05060B5E011}" type="presOf" srcId="{742ED51E-2C64-4F31-9C23-BD1D8512AC39}" destId="{F3DBBBC7-A9C4-4576-A972-9D3C8D822270}" srcOrd="1" destOrd="0" presId="urn:microsoft.com/office/officeart/2005/8/layout/hList7"/>
    <dgm:cxn modelId="{A959A93D-4646-4AC0-B476-0D3071C30840}" type="presOf" srcId="{95120F2A-B035-4B29-8C9C-07627AE646A3}" destId="{20928B54-63E5-43DC-AF84-4B367DD408AB}" srcOrd="1" destOrd="0" presId="urn:microsoft.com/office/officeart/2005/8/layout/hList7"/>
    <dgm:cxn modelId="{8F00126C-40F2-479E-9DCB-F4E817361BD3}" type="presOf" srcId="{9BD1C599-E207-49FD-8B52-F697DC8A6651}" destId="{1ED9DA48-036B-4BEA-8C3E-A109C440175D}" srcOrd="0" destOrd="0" presId="urn:microsoft.com/office/officeart/2005/8/layout/hList7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6D9B3607-4102-4D60-B2D5-19F79524E097}" type="presOf" srcId="{95120F2A-B035-4B29-8C9C-07627AE646A3}" destId="{D81E8674-4FF2-46FE-BCF6-EA064CE9FA23}" srcOrd="0" destOrd="0" presId="urn:microsoft.com/office/officeart/2005/8/layout/hList7"/>
    <dgm:cxn modelId="{1F34BBE0-F778-4728-B194-E3CFE8D55B70}" type="presParOf" srcId="{C689FA4B-B641-4A72-B7E1-2FDB93F0EB55}" destId="{79A784AF-851D-42EF-A584-AC015A095FE8}" srcOrd="0" destOrd="0" presId="urn:microsoft.com/office/officeart/2005/8/layout/hList7"/>
    <dgm:cxn modelId="{520AEDEC-0691-4E39-B506-C641F7B815A6}" type="presParOf" srcId="{C689FA4B-B641-4A72-B7E1-2FDB93F0EB55}" destId="{498E7BA9-ED3B-42C7-8124-E3EE4ED7A87F}" srcOrd="1" destOrd="0" presId="urn:microsoft.com/office/officeart/2005/8/layout/hList7"/>
    <dgm:cxn modelId="{B5A0B10F-BF0D-4BB9-81E0-968CF316EAC2}" type="presParOf" srcId="{498E7BA9-ED3B-42C7-8124-E3EE4ED7A87F}" destId="{D4BEB6CE-1DB7-4928-AC7A-F09ADF0FAB5D}" srcOrd="0" destOrd="0" presId="urn:microsoft.com/office/officeart/2005/8/layout/hList7"/>
    <dgm:cxn modelId="{41959B27-A84A-4D7E-A02E-C65A65DFDC60}" type="presParOf" srcId="{D4BEB6CE-1DB7-4928-AC7A-F09ADF0FAB5D}" destId="{BEB95449-FD7C-4FB7-ACC8-9D37C1E8413D}" srcOrd="0" destOrd="0" presId="urn:microsoft.com/office/officeart/2005/8/layout/hList7"/>
    <dgm:cxn modelId="{B54586ED-875E-45E2-987E-E2BE1983C1ED}" type="presParOf" srcId="{D4BEB6CE-1DB7-4928-AC7A-F09ADF0FAB5D}" destId="{DE4B02F3-C11A-4D49-B3A4-4937F4B1CF7C}" srcOrd="1" destOrd="0" presId="urn:microsoft.com/office/officeart/2005/8/layout/hList7"/>
    <dgm:cxn modelId="{0B4D43EE-0DA4-4573-9798-1E9BBEAEB7B2}" type="presParOf" srcId="{D4BEB6CE-1DB7-4928-AC7A-F09ADF0FAB5D}" destId="{318A737D-C153-40C1-91EE-7AF7D88AE82B}" srcOrd="2" destOrd="0" presId="urn:microsoft.com/office/officeart/2005/8/layout/hList7"/>
    <dgm:cxn modelId="{64051F90-6FAB-4523-B504-ADB7FD900228}" type="presParOf" srcId="{D4BEB6CE-1DB7-4928-AC7A-F09ADF0FAB5D}" destId="{C4E92898-E909-4EA8-AD47-51B8831E2930}" srcOrd="3" destOrd="0" presId="urn:microsoft.com/office/officeart/2005/8/layout/hList7"/>
    <dgm:cxn modelId="{381F7893-6874-4250-A988-4839AA3942DF}" type="presParOf" srcId="{498E7BA9-ED3B-42C7-8124-E3EE4ED7A87F}" destId="{A9149A07-5B40-45A2-ADEE-20A24C27CCF2}" srcOrd="1" destOrd="0" presId="urn:microsoft.com/office/officeart/2005/8/layout/hList7"/>
    <dgm:cxn modelId="{88845C6A-6456-4555-A412-173498CA82D3}" type="presParOf" srcId="{498E7BA9-ED3B-42C7-8124-E3EE4ED7A87F}" destId="{E6D5529D-19CC-4802-8341-00895BC9848E}" srcOrd="2" destOrd="0" presId="urn:microsoft.com/office/officeart/2005/8/layout/hList7"/>
    <dgm:cxn modelId="{6344D669-067F-4BDC-886F-1531DA9A978F}" type="presParOf" srcId="{E6D5529D-19CC-4802-8341-00895BC9848E}" destId="{D81E8674-4FF2-46FE-BCF6-EA064CE9FA23}" srcOrd="0" destOrd="0" presId="urn:microsoft.com/office/officeart/2005/8/layout/hList7"/>
    <dgm:cxn modelId="{18EB4997-8ADF-4AA8-A8CF-939EEF71DF3E}" type="presParOf" srcId="{E6D5529D-19CC-4802-8341-00895BC9848E}" destId="{20928B54-63E5-43DC-AF84-4B367DD408AB}" srcOrd="1" destOrd="0" presId="urn:microsoft.com/office/officeart/2005/8/layout/hList7"/>
    <dgm:cxn modelId="{AB01BCD0-FA2B-43DB-B0BF-938C165BE5CC}" type="presParOf" srcId="{E6D5529D-19CC-4802-8341-00895BC9848E}" destId="{5D954514-5856-4892-BB1A-3A6431C92E48}" srcOrd="2" destOrd="0" presId="urn:microsoft.com/office/officeart/2005/8/layout/hList7"/>
    <dgm:cxn modelId="{C6F29C0E-A6CD-4108-A1E5-D74C13CDF83E}" type="presParOf" srcId="{E6D5529D-19CC-4802-8341-00895BC9848E}" destId="{6E4D853E-1BA0-41E3-910A-54F3F587B1E4}" srcOrd="3" destOrd="0" presId="urn:microsoft.com/office/officeart/2005/8/layout/hList7"/>
    <dgm:cxn modelId="{6FE9FD45-1D1B-499A-A277-8FF4098058FF}" type="presParOf" srcId="{498E7BA9-ED3B-42C7-8124-E3EE4ED7A87F}" destId="{1ED9DA48-036B-4BEA-8C3E-A109C440175D}" srcOrd="3" destOrd="0" presId="urn:microsoft.com/office/officeart/2005/8/layout/hList7"/>
    <dgm:cxn modelId="{2B0EFC1D-D8BE-493E-A5B5-FC75217B7206}" type="presParOf" srcId="{498E7BA9-ED3B-42C7-8124-E3EE4ED7A87F}" destId="{17319A91-1150-40D9-B65C-CB423DB11B3D}" srcOrd="4" destOrd="0" presId="urn:microsoft.com/office/officeart/2005/8/layout/hList7"/>
    <dgm:cxn modelId="{40BAF3EB-3D1D-4714-8A5B-3F0DC8689CB7}" type="presParOf" srcId="{17319A91-1150-40D9-B65C-CB423DB11B3D}" destId="{6329AF4F-3682-424C-9817-C4F77EC26080}" srcOrd="0" destOrd="0" presId="urn:microsoft.com/office/officeart/2005/8/layout/hList7"/>
    <dgm:cxn modelId="{D552BE42-CD76-47A0-9F3D-E92C0491D0D3}" type="presParOf" srcId="{17319A91-1150-40D9-B65C-CB423DB11B3D}" destId="{F3DBBBC7-A9C4-4576-A972-9D3C8D822270}" srcOrd="1" destOrd="0" presId="urn:microsoft.com/office/officeart/2005/8/layout/hList7"/>
    <dgm:cxn modelId="{9999F119-C4CF-4F28-9459-8245EDC23BF3}" type="presParOf" srcId="{17319A91-1150-40D9-B65C-CB423DB11B3D}" destId="{FBC9D852-5B97-4E0F-8CE1-13F107BE2272}" srcOrd="2" destOrd="0" presId="urn:microsoft.com/office/officeart/2005/8/layout/hList7"/>
    <dgm:cxn modelId="{B800BFB2-7C2E-4419-B46B-4CC56B82940B}" type="presParOf" srcId="{17319A91-1150-40D9-B65C-CB423DB11B3D}" destId="{CC99D5E8-9018-447A-B545-F78238B8FE04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CEAEC33-2133-48E9-8137-6EDB05331B2B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Работники учреждений культуры</a:t>
          </a:r>
          <a:endParaRPr lang="ru-RU" sz="2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Прогноз на 2020 год 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-10</a:t>
          </a:r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0.0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Фактически сложившийся уровень-100,3 %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зарплата-28751,79  руб.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0" presStyleCnt="1" custScaleX="372011" custScaleY="86125" custLinFactNeighborX="25206" custLinFactNeighborY="21170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0" presStyleCnt="1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0" presStyleCnt="3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0" presStyleCnt="3" custScaleX="394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1" presStyleCnt="3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1" presStyleCnt="3" custScaleX="390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2" presStyleCnt="3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2" presStyleCnt="3" custScaleX="395896" custLinFactNeighborX="2131" custLinFactNeighborY="-6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12D185-33DD-4744-85B3-A0507D9869EA}" type="presOf" srcId="{8138F520-122C-4C1A-8B52-C070D70FF34E}" destId="{9A5F457D-BDC3-4DAB-9CC2-B4F19A95407C}" srcOrd="0" destOrd="0" presId="urn:microsoft.com/office/officeart/2005/8/layout/hierarchy3"/>
    <dgm:cxn modelId="{A81E9136-9C32-4717-AE80-326F3888D33E}" type="presOf" srcId="{7E66F205-14A7-4CB6-8460-FC88B867B04A}" destId="{971A4F55-DECD-455E-9787-3AD94E81ECEF}" srcOrd="0" destOrd="0" presId="urn:microsoft.com/office/officeart/2005/8/layout/hierarchy3"/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4EEEC6F9-E8D9-4DC0-A56B-392E52B15D78}" type="presOf" srcId="{F10F6F97-9F93-402A-B224-E29B54683D58}" destId="{91E1600F-5FFB-465F-88D8-A967A4F9FF16}" srcOrd="0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A942709A-1DEA-4693-AA19-A3DAAD339647}" type="presOf" srcId="{DDAAA8D2-5A09-476B-BD4F-710AF81E4D0A}" destId="{1D931FC9-DB90-40BC-B6E0-FACB226A041C}" srcOrd="0" destOrd="0" presId="urn:microsoft.com/office/officeart/2005/8/layout/hierarchy3"/>
    <dgm:cxn modelId="{4F533CC5-EA53-4E5F-B818-6D998E2FEDB8}" type="presOf" srcId="{D5A89D00-9A6D-4B78-B7B1-F703EBD477E8}" destId="{0C70534E-9D68-4F4E-B28C-3C87F7E43355}" srcOrd="0" destOrd="0" presId="urn:microsoft.com/office/officeart/2005/8/layout/hierarchy3"/>
    <dgm:cxn modelId="{AF5D6FC0-A4C6-4138-A96E-5627148B71FA}" type="presOf" srcId="{80539843-1E0F-4120-816F-0FD1F7EABC7C}" destId="{1EFC51B4-C12F-4591-A8AC-CF830708B1B9}" srcOrd="0" destOrd="0" presId="urn:microsoft.com/office/officeart/2005/8/layout/hierarchy3"/>
    <dgm:cxn modelId="{7DCF00FB-B107-448F-9725-D390A36161BB}" type="presOf" srcId="{0CEAEC33-2133-48E9-8137-6EDB05331B2B}" destId="{1C6FA0C7-D9F4-4909-B938-933BC2C6478A}" srcOrd="0" destOrd="0" presId="urn:microsoft.com/office/officeart/2005/8/layout/hierarchy3"/>
    <dgm:cxn modelId="{539E7041-10EF-4CC1-9DAF-B1F8E77E88D3}" srcId="{F10F6F97-9F93-402A-B224-E29B54683D58}" destId="{0CEAEC33-2133-48E9-8137-6EDB05331B2B}" srcOrd="0" destOrd="0" parTransId="{2AFB3797-B43A-4853-B308-8DF38495D867}" sibTransId="{85250907-E04C-4B90-B2A5-B8A6546F8271}"/>
    <dgm:cxn modelId="{D0003347-0519-43B9-920B-525B693221DE}" type="presOf" srcId="{DD9A4543-E3BC-42BD-A303-A17B71AAB924}" destId="{80801C0E-BD4F-444E-BBF8-1B35AE3E0CEC}" srcOrd="0" destOrd="0" presId="urn:microsoft.com/office/officeart/2005/8/layout/hierarchy3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B71120ED-366D-4162-A7FD-1E908D2EB602}" type="presOf" srcId="{0CEAEC33-2133-48E9-8137-6EDB05331B2B}" destId="{E16EA799-DFA7-4563-82D5-5EB069F37F8A}" srcOrd="1" destOrd="0" presId="urn:microsoft.com/office/officeart/2005/8/layout/hierarchy3"/>
    <dgm:cxn modelId="{1FA28C2B-AEC5-4737-9945-FF45109E7C28}" type="presParOf" srcId="{91E1600F-5FFB-465F-88D8-A967A4F9FF16}" destId="{3B8F12EC-5B36-496A-9012-B24D8530CDA5}" srcOrd="0" destOrd="0" presId="urn:microsoft.com/office/officeart/2005/8/layout/hierarchy3"/>
    <dgm:cxn modelId="{95345C3E-C061-418C-9125-3C25870F0D86}" type="presParOf" srcId="{3B8F12EC-5B36-496A-9012-B24D8530CDA5}" destId="{D8E483CC-11A9-4F1F-AAD6-FD6DDD797AEF}" srcOrd="0" destOrd="0" presId="urn:microsoft.com/office/officeart/2005/8/layout/hierarchy3"/>
    <dgm:cxn modelId="{C840381D-E765-4D03-8FD2-42775FE35428}" type="presParOf" srcId="{D8E483CC-11A9-4F1F-AAD6-FD6DDD797AEF}" destId="{1C6FA0C7-D9F4-4909-B938-933BC2C6478A}" srcOrd="0" destOrd="0" presId="urn:microsoft.com/office/officeart/2005/8/layout/hierarchy3"/>
    <dgm:cxn modelId="{A4B7EF9B-9969-4699-AD34-6F3F562D4BF4}" type="presParOf" srcId="{D8E483CC-11A9-4F1F-AAD6-FD6DDD797AEF}" destId="{E16EA799-DFA7-4563-82D5-5EB069F37F8A}" srcOrd="1" destOrd="0" presId="urn:microsoft.com/office/officeart/2005/8/layout/hierarchy3"/>
    <dgm:cxn modelId="{1D02E100-2CAF-4A57-84F5-19ED65586764}" type="presParOf" srcId="{3B8F12EC-5B36-496A-9012-B24D8530CDA5}" destId="{00186FD3-3F63-46EE-A230-FDD6869DCDE3}" srcOrd="1" destOrd="0" presId="urn:microsoft.com/office/officeart/2005/8/layout/hierarchy3"/>
    <dgm:cxn modelId="{8D6A0D78-E7B0-43AB-82CD-BD9EF0786843}" type="presParOf" srcId="{00186FD3-3F63-46EE-A230-FDD6869DCDE3}" destId="{1EFC51B4-C12F-4591-A8AC-CF830708B1B9}" srcOrd="0" destOrd="0" presId="urn:microsoft.com/office/officeart/2005/8/layout/hierarchy3"/>
    <dgm:cxn modelId="{150ADDE7-C602-4B75-9A5D-0DB1848F5614}" type="presParOf" srcId="{00186FD3-3F63-46EE-A230-FDD6869DCDE3}" destId="{0C70534E-9D68-4F4E-B28C-3C87F7E43355}" srcOrd="1" destOrd="0" presId="urn:microsoft.com/office/officeart/2005/8/layout/hierarchy3"/>
    <dgm:cxn modelId="{5B0C3867-3FD0-4C4B-B9F6-3CAC385F8F30}" type="presParOf" srcId="{00186FD3-3F63-46EE-A230-FDD6869DCDE3}" destId="{1D931FC9-DB90-40BC-B6E0-FACB226A041C}" srcOrd="2" destOrd="0" presId="urn:microsoft.com/office/officeart/2005/8/layout/hierarchy3"/>
    <dgm:cxn modelId="{454254A9-FACE-4274-84FC-5BA905C02594}" type="presParOf" srcId="{00186FD3-3F63-46EE-A230-FDD6869DCDE3}" destId="{80801C0E-BD4F-444E-BBF8-1B35AE3E0CEC}" srcOrd="3" destOrd="0" presId="urn:microsoft.com/office/officeart/2005/8/layout/hierarchy3"/>
    <dgm:cxn modelId="{2931A716-2A48-49F5-AC9B-10FCBFFD18AE}" type="presParOf" srcId="{00186FD3-3F63-46EE-A230-FDD6869DCDE3}" destId="{971A4F55-DECD-455E-9787-3AD94E81ECEF}" srcOrd="4" destOrd="0" presId="urn:microsoft.com/office/officeart/2005/8/layout/hierarchy3"/>
    <dgm:cxn modelId="{B2620D4F-8196-4B9C-81C1-2DC3644C933F}" type="presParOf" srcId="{00186FD3-3F63-46EE-A230-FDD6869DCDE3}" destId="{9A5F457D-BDC3-4DAB-9CC2-B4F19A95407C}" srcOrd="5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7522614-EB20-459C-8436-B69BA8133DB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F5612A-3430-482F-92D8-497E31E3D36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бюджет-809,6 тыс.рублей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A2BFB1-5FA6-4E1B-BA34-93A35214E9B2}" type="parTrans" cxnId="{B74652DB-A901-43F0-9159-6F1CDE7BD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7FBD05-9063-418D-870E-E2E56D116CA2}" type="sibTrans" cxnId="{B74652DB-A901-43F0-9159-6F1CDE7BD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158B1F-512E-4387-9C5F-69665987978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Обслуживание газопровода;</a:t>
          </a:r>
        </a:p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Диспансеризация муниципальных служащих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A9E9C5-D4C5-4341-B321-83F5C3E98DC0}" type="parTrans" cxnId="{3456FC9B-1C7E-45FF-B00A-5C5A7AB1534C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474F96-1FA1-406D-A332-66C75876E124}" type="sibTrans" cxnId="{3456FC9B-1C7E-45FF-B00A-5C5A7AB1534C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2C87ED-7613-4D8E-A449-5EB5E079819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Налоги; прочие расходы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3EF481-3F5D-4401-B654-A9FE523FC7F5}" type="parTrans" cxnId="{8736C0B0-B69E-4ED6-8EEE-5F195FB6C362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93DAD7-BB45-4E21-869A-0AD8BC92F8CF}" type="sibTrans" cxnId="{8736C0B0-B69E-4ED6-8EEE-5F195FB6C362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1F9B56-077C-4D18-AC1B-C207B9E31448}">
      <dgm:prSet/>
      <dgm:spPr/>
      <dgm:t>
        <a:bodyPr/>
        <a:lstStyle/>
        <a:p>
          <a:endParaRPr lang="ru-RU" dirty="0"/>
        </a:p>
      </dgm:t>
    </dgm:pt>
    <dgm:pt modelId="{70C5BC59-7312-4D3E-A003-7C65AC0B283F}" type="parTrans" cxnId="{11655281-1963-4ECD-BE58-AB63F60D464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75690A-0693-41CF-8EA5-0F7CF797DC79}" type="sibTrans" cxnId="{11655281-1963-4ECD-BE58-AB63F60D464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0B4DFF-209B-427C-8280-E5D90AC62274}">
      <dgm:prSet/>
      <dgm:spPr/>
      <dgm:t>
        <a:bodyPr/>
        <a:lstStyle/>
        <a:p>
          <a:endParaRPr lang="ru-RU" dirty="0"/>
        </a:p>
      </dgm:t>
    </dgm:pt>
    <dgm:pt modelId="{CCCA68DF-3B34-4A1E-853B-EDFDB973AE89}" type="parTrans" cxnId="{2CCEA1D8-64CB-472E-A4D5-B321282D6D4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5A1E4A-9B3C-4B92-9AED-F13E53578B43}" type="sibTrans" cxnId="{2CCEA1D8-64CB-472E-A4D5-B321282D6D4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B01190-5D98-41A0-92C6-7C00AEBE6C7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Коммунальные услуги; Обслуживание пожарной сигнализации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2ADAC6-A221-4335-99AD-D06E7D0024C7}" type="sibTrans" cxnId="{4043E387-4B81-4B28-8F3E-A6288737837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2A38B6-23BE-4436-BA68-7BF4E310DB0D}" type="parTrans" cxnId="{4043E387-4B81-4B28-8F3E-A6288737837D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614EC6-A5E9-4E2B-81AC-9A51E3483414}" type="pres">
      <dgm:prSet presAssocID="{C7522614-EB20-459C-8436-B69BA8133DB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5E20AA-3CB4-4F07-A692-DFABF5EB88CB}" type="pres">
      <dgm:prSet presAssocID="{E2F5612A-3430-482F-92D8-497E31E3D367}" presName="centerShape" presStyleLbl="node0" presStyleIdx="0" presStyleCnt="1"/>
      <dgm:spPr/>
      <dgm:t>
        <a:bodyPr/>
        <a:lstStyle/>
        <a:p>
          <a:endParaRPr lang="ru-RU"/>
        </a:p>
      </dgm:t>
    </dgm:pt>
    <dgm:pt modelId="{05B1A91F-81A4-43EE-9B99-0F617219E3E0}" type="pres">
      <dgm:prSet presAssocID="{082A38B6-23BE-4436-BA68-7BF4E310DB0D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BF96BD55-34C0-4B54-AC98-4355C9C33DAB}" type="pres">
      <dgm:prSet presAssocID="{42B01190-5D98-41A0-92C6-7C00AEBE6C7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5365E-A515-4392-AB92-5E74455B06AE}" type="pres">
      <dgm:prSet presAssocID="{C1A9E9C5-D4C5-4341-B321-83F5C3E98DC0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272F3F5A-0AC9-4029-BEBB-D3B772A1B5E6}" type="pres">
      <dgm:prSet presAssocID="{1E158B1F-512E-4387-9C5F-69665987978B}" presName="node" presStyleLbl="node1" presStyleIdx="1" presStyleCnt="3" custScaleX="12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2BDC6-A84F-4D60-A3CB-8E474FFF200C}" type="pres">
      <dgm:prSet presAssocID="{FB3EF481-3F5D-4401-B654-A9FE523FC7F5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2310A57C-F0B0-409C-9281-7DA7C21EBE02}" type="pres">
      <dgm:prSet presAssocID="{862C87ED-7613-4D8E-A449-5EB5E079819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CB79A7-9595-4FDB-A794-4315B175EB9D}" type="presOf" srcId="{082A38B6-23BE-4436-BA68-7BF4E310DB0D}" destId="{05B1A91F-81A4-43EE-9B99-0F617219E3E0}" srcOrd="0" destOrd="0" presId="urn:microsoft.com/office/officeart/2005/8/layout/radial4"/>
    <dgm:cxn modelId="{79D38BC0-B34F-4094-A561-3A79D104D05B}" type="presOf" srcId="{42B01190-5D98-41A0-92C6-7C00AEBE6C7E}" destId="{BF96BD55-34C0-4B54-AC98-4355C9C33DAB}" srcOrd="0" destOrd="0" presId="urn:microsoft.com/office/officeart/2005/8/layout/radial4"/>
    <dgm:cxn modelId="{1EF4E8D3-5F21-493B-B276-B6D1BAEFAB48}" type="presOf" srcId="{1E158B1F-512E-4387-9C5F-69665987978B}" destId="{272F3F5A-0AC9-4029-BEBB-D3B772A1B5E6}" srcOrd="0" destOrd="0" presId="urn:microsoft.com/office/officeart/2005/8/layout/radial4"/>
    <dgm:cxn modelId="{6D9A5096-641F-46B6-AD57-3F6825C7FD4D}" type="presOf" srcId="{C7522614-EB20-459C-8436-B69BA8133DB1}" destId="{A0614EC6-A5E9-4E2B-81AC-9A51E3483414}" srcOrd="0" destOrd="0" presId="urn:microsoft.com/office/officeart/2005/8/layout/radial4"/>
    <dgm:cxn modelId="{3456FC9B-1C7E-45FF-B00A-5C5A7AB1534C}" srcId="{E2F5612A-3430-482F-92D8-497E31E3D367}" destId="{1E158B1F-512E-4387-9C5F-69665987978B}" srcOrd="1" destOrd="0" parTransId="{C1A9E9C5-D4C5-4341-B321-83F5C3E98DC0}" sibTransId="{0B474F96-1FA1-406D-A332-66C75876E124}"/>
    <dgm:cxn modelId="{8736C0B0-B69E-4ED6-8EEE-5F195FB6C362}" srcId="{E2F5612A-3430-482F-92D8-497E31E3D367}" destId="{862C87ED-7613-4D8E-A449-5EB5E0798199}" srcOrd="2" destOrd="0" parTransId="{FB3EF481-3F5D-4401-B654-A9FE523FC7F5}" sibTransId="{0E93DAD7-BB45-4E21-869A-0AD8BC92F8CF}"/>
    <dgm:cxn modelId="{B74652DB-A901-43F0-9159-6F1CDE7BD433}" srcId="{C7522614-EB20-459C-8436-B69BA8133DB1}" destId="{E2F5612A-3430-482F-92D8-497E31E3D367}" srcOrd="0" destOrd="0" parTransId="{CEA2BFB1-5FA6-4E1B-BA34-93A35214E9B2}" sibTransId="{4F7FBD05-9063-418D-870E-E2E56D116CA2}"/>
    <dgm:cxn modelId="{EB8C2F26-0A32-4C29-84A4-2ACE4E05F134}" type="presOf" srcId="{862C87ED-7613-4D8E-A449-5EB5E0798199}" destId="{2310A57C-F0B0-409C-9281-7DA7C21EBE02}" srcOrd="0" destOrd="0" presId="urn:microsoft.com/office/officeart/2005/8/layout/radial4"/>
    <dgm:cxn modelId="{DFCEB1A0-A0C7-4C81-ACAC-1E5CF9DA3826}" type="presOf" srcId="{C1A9E9C5-D4C5-4341-B321-83F5C3E98DC0}" destId="{AB35365E-A515-4392-AB92-5E74455B06AE}" srcOrd="0" destOrd="0" presId="urn:microsoft.com/office/officeart/2005/8/layout/radial4"/>
    <dgm:cxn modelId="{E310EF98-99AF-4D32-BADF-0F7C2CD339DC}" type="presOf" srcId="{E2F5612A-3430-482F-92D8-497E31E3D367}" destId="{D95E20AA-3CB4-4F07-A692-DFABF5EB88CB}" srcOrd="0" destOrd="0" presId="urn:microsoft.com/office/officeart/2005/8/layout/radial4"/>
    <dgm:cxn modelId="{D7B2FE4D-F168-44E5-B7D9-7E42CE6D1B79}" type="presOf" srcId="{FB3EF481-3F5D-4401-B654-A9FE523FC7F5}" destId="{00A2BDC6-A84F-4D60-A3CB-8E474FFF200C}" srcOrd="0" destOrd="0" presId="urn:microsoft.com/office/officeart/2005/8/layout/radial4"/>
    <dgm:cxn modelId="{2CCEA1D8-64CB-472E-A4D5-B321282D6D45}" srcId="{C7522614-EB20-459C-8436-B69BA8133DB1}" destId="{970B4DFF-209B-427C-8280-E5D90AC62274}" srcOrd="1" destOrd="0" parTransId="{CCCA68DF-3B34-4A1E-853B-EDFDB973AE89}" sibTransId="{5A5A1E4A-9B3C-4B92-9AED-F13E53578B43}"/>
    <dgm:cxn modelId="{11655281-1963-4ECD-BE58-AB63F60D4649}" srcId="{C7522614-EB20-459C-8436-B69BA8133DB1}" destId="{241F9B56-077C-4D18-AC1B-C207B9E31448}" srcOrd="2" destOrd="0" parTransId="{70C5BC59-7312-4D3E-A003-7C65AC0B283F}" sibTransId="{7A75690A-0693-41CF-8EA5-0F7CF797DC79}"/>
    <dgm:cxn modelId="{4043E387-4B81-4B28-8F3E-A6288737837D}" srcId="{E2F5612A-3430-482F-92D8-497E31E3D367}" destId="{42B01190-5D98-41A0-92C6-7C00AEBE6C7E}" srcOrd="0" destOrd="0" parTransId="{082A38B6-23BE-4436-BA68-7BF4E310DB0D}" sibTransId="{6F2ADAC6-A221-4335-99AD-D06E7D0024C7}"/>
    <dgm:cxn modelId="{26A07BAE-0287-4034-AB75-4387D703818C}" type="presParOf" srcId="{A0614EC6-A5E9-4E2B-81AC-9A51E3483414}" destId="{D95E20AA-3CB4-4F07-A692-DFABF5EB88CB}" srcOrd="0" destOrd="0" presId="urn:microsoft.com/office/officeart/2005/8/layout/radial4"/>
    <dgm:cxn modelId="{0FB4E088-6CA4-48DF-8E5F-5B61E720BDD3}" type="presParOf" srcId="{A0614EC6-A5E9-4E2B-81AC-9A51E3483414}" destId="{05B1A91F-81A4-43EE-9B99-0F617219E3E0}" srcOrd="1" destOrd="0" presId="urn:microsoft.com/office/officeart/2005/8/layout/radial4"/>
    <dgm:cxn modelId="{97CE2AC6-1F69-4B67-B316-BFA8CE87AB1E}" type="presParOf" srcId="{A0614EC6-A5E9-4E2B-81AC-9A51E3483414}" destId="{BF96BD55-34C0-4B54-AC98-4355C9C33DAB}" srcOrd="2" destOrd="0" presId="urn:microsoft.com/office/officeart/2005/8/layout/radial4"/>
    <dgm:cxn modelId="{192B9D61-D30E-4479-91D1-75E04F6F7A3E}" type="presParOf" srcId="{A0614EC6-A5E9-4E2B-81AC-9A51E3483414}" destId="{AB35365E-A515-4392-AB92-5E74455B06AE}" srcOrd="3" destOrd="0" presId="urn:microsoft.com/office/officeart/2005/8/layout/radial4"/>
    <dgm:cxn modelId="{9333101B-D52A-4952-B788-02103E381BA7}" type="presParOf" srcId="{A0614EC6-A5E9-4E2B-81AC-9A51E3483414}" destId="{272F3F5A-0AC9-4029-BEBB-D3B772A1B5E6}" srcOrd="4" destOrd="0" presId="urn:microsoft.com/office/officeart/2005/8/layout/radial4"/>
    <dgm:cxn modelId="{70CEB10F-E1FA-4C11-95F8-4D8D228F1838}" type="presParOf" srcId="{A0614EC6-A5E9-4E2B-81AC-9A51E3483414}" destId="{00A2BDC6-A84F-4D60-A3CB-8E474FFF200C}" srcOrd="5" destOrd="0" presId="urn:microsoft.com/office/officeart/2005/8/layout/radial4"/>
    <dgm:cxn modelId="{B72D0639-1DF5-4D36-A353-E7C635D6701F}" type="presParOf" srcId="{A0614EC6-A5E9-4E2B-81AC-9A51E3483414}" destId="{2310A57C-F0B0-409C-9281-7DA7C21EBE02}" srcOrd="6" destOrd="0" presId="urn:microsoft.com/office/officeart/2005/8/layout/radial4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224BD90-466E-4C6D-A6C7-CF9F66E8F779}" type="doc">
      <dgm:prSet loTypeId="urn:microsoft.com/office/officeart/2005/8/layout/equation2" loCatId="process" qsTypeId="urn:microsoft.com/office/officeart/2005/8/quickstyle/3d8" qsCatId="3D" csTypeId="urn:microsoft.com/office/officeart/2005/8/colors/accent1_2" csCatId="accent1" phldr="1"/>
      <dgm:spPr/>
    </dgm:pt>
    <dgm:pt modelId="{29BD8019-0048-47EE-B518-670CA249DB6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Оплата труда-10436,9 тыс.рублей</a:t>
          </a:r>
          <a:endParaRPr lang="ru-RU" dirty="0">
            <a:solidFill>
              <a:schemeClr val="tx1"/>
            </a:solidFill>
          </a:endParaRPr>
        </a:p>
      </dgm:t>
    </dgm:pt>
    <dgm:pt modelId="{C0CC9E0D-1601-4835-BDB5-351A758E57BF}" type="par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C60086-8D2F-485E-B6C5-0294213A605A}" type="sib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BCFEBB-28B7-4921-B8A8-4EFD9A469628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Материальные затраты -733,5 тыс.рублей</a:t>
          </a:r>
          <a:endParaRPr lang="ru-RU" dirty="0">
            <a:solidFill>
              <a:schemeClr val="tx1"/>
            </a:solidFill>
          </a:endParaRPr>
        </a:p>
      </dgm:t>
    </dgm:pt>
    <dgm:pt modelId="{601F9010-6073-45D2-BAE8-152664283C77}" type="par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550C22-6403-461C-8A55-742DE36BD6A0}" type="sib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3F4B3E-5705-4797-A05D-ADA6DB431792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11170,4тыс.рублей</a:t>
          </a:r>
          <a:endParaRPr lang="ru-RU" dirty="0">
            <a:solidFill>
              <a:schemeClr val="tx1"/>
            </a:solidFill>
          </a:endParaRPr>
        </a:p>
      </dgm:t>
    </dgm:pt>
    <dgm:pt modelId="{1372B87C-DE3A-47D0-92A9-76FCC7178F67}" type="par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EAA059-2A29-4378-AC32-0015A785EA96}" type="sib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4A5618-BA9D-4F71-8FE7-AAB7B3EFB7E5}" type="pres">
      <dgm:prSet presAssocID="{9224BD90-466E-4C6D-A6C7-CF9F66E8F779}" presName="Name0" presStyleCnt="0">
        <dgm:presLayoutVars>
          <dgm:dir/>
          <dgm:resizeHandles val="exact"/>
        </dgm:presLayoutVars>
      </dgm:prSet>
      <dgm:spPr/>
    </dgm:pt>
    <dgm:pt modelId="{2A7712F3-DCA2-4997-AC6F-3A939F7E27A5}" type="pres">
      <dgm:prSet presAssocID="{9224BD90-466E-4C6D-A6C7-CF9F66E8F779}" presName="vNodes" presStyleCnt="0"/>
      <dgm:spPr/>
    </dgm:pt>
    <dgm:pt modelId="{C313D739-A8DD-49E1-AD1A-071FFD4B2DE8}" type="pres">
      <dgm:prSet presAssocID="{29BD8019-0048-47EE-B518-670CA249DB64}" presName="node" presStyleLbl="node1" presStyleIdx="0" presStyleCnt="3" custLinFactNeighborX="216" custLinFactNeighborY="20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7549D-143D-44D3-8147-84F19C490A5C}" type="pres">
      <dgm:prSet presAssocID="{2BC60086-8D2F-485E-B6C5-0294213A605A}" presName="spacerT" presStyleCnt="0"/>
      <dgm:spPr/>
    </dgm:pt>
    <dgm:pt modelId="{F19B64EE-47D1-4F16-A345-D55C1E7EF792}" type="pres">
      <dgm:prSet presAssocID="{2BC60086-8D2F-485E-B6C5-0294213A605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E5DDA5C-0E0B-4F4F-A7F9-F4CCDCB84653}" type="pres">
      <dgm:prSet presAssocID="{2BC60086-8D2F-485E-B6C5-0294213A605A}" presName="spacerB" presStyleCnt="0"/>
      <dgm:spPr/>
    </dgm:pt>
    <dgm:pt modelId="{BB6E3EDB-3C20-4038-9DED-A6C6A4EAD2B0}" type="pres">
      <dgm:prSet presAssocID="{92BCFEBB-28B7-4921-B8A8-4EFD9A4696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8A4FC-3F0C-40D3-8F57-855C836FACC7}" type="pres">
      <dgm:prSet presAssocID="{9224BD90-466E-4C6D-A6C7-CF9F66E8F779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28FB4500-5DA1-463E-AC9E-4F4AA553212B}" type="pres">
      <dgm:prSet presAssocID="{9224BD90-466E-4C6D-A6C7-CF9F66E8F77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C6AD1C7-039E-445F-9D2A-9E43827688CF}" type="pres">
      <dgm:prSet presAssocID="{9224BD90-466E-4C6D-A6C7-CF9F66E8F779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1D3642-293B-40E9-8715-A489B68EC482}" type="presOf" srcId="{9224BD90-466E-4C6D-A6C7-CF9F66E8F779}" destId="{914A5618-BA9D-4F71-8FE7-AAB7B3EFB7E5}" srcOrd="0" destOrd="0" presId="urn:microsoft.com/office/officeart/2005/8/layout/equation2"/>
    <dgm:cxn modelId="{FEACA719-AC58-46EC-985C-ABD309EE28AB}" type="presOf" srcId="{92BCFEBB-28B7-4921-B8A8-4EFD9A469628}" destId="{BB6E3EDB-3C20-4038-9DED-A6C6A4EAD2B0}" srcOrd="0" destOrd="0" presId="urn:microsoft.com/office/officeart/2005/8/layout/equation2"/>
    <dgm:cxn modelId="{16CD02D1-7B19-4F34-B875-327AD273705C}" type="presOf" srcId="{E7550C22-6403-461C-8A55-742DE36BD6A0}" destId="{2448A4FC-3F0C-40D3-8F57-855C836FACC7}" srcOrd="0" destOrd="0" presId="urn:microsoft.com/office/officeart/2005/8/layout/equation2"/>
    <dgm:cxn modelId="{EE296489-2AB7-4CBD-861D-5FCBD8695DCF}" type="presOf" srcId="{2BC60086-8D2F-485E-B6C5-0294213A605A}" destId="{F19B64EE-47D1-4F16-A345-D55C1E7EF792}" srcOrd="0" destOrd="0" presId="urn:microsoft.com/office/officeart/2005/8/layout/equation2"/>
    <dgm:cxn modelId="{F805AEC8-0505-4837-85BA-A2778FB74469}" type="presOf" srcId="{F73F4B3E-5705-4797-A05D-ADA6DB431792}" destId="{6C6AD1C7-039E-445F-9D2A-9E43827688CF}" srcOrd="0" destOrd="0" presId="urn:microsoft.com/office/officeart/2005/8/layout/equation2"/>
    <dgm:cxn modelId="{5571A995-0422-4E11-8EA9-89C66764D843}" type="presOf" srcId="{29BD8019-0048-47EE-B518-670CA249DB64}" destId="{C313D739-A8DD-49E1-AD1A-071FFD4B2DE8}" srcOrd="0" destOrd="0" presId="urn:microsoft.com/office/officeart/2005/8/layout/equation2"/>
    <dgm:cxn modelId="{1007897A-E909-458A-A3B0-5BE00ACE5295}" type="presOf" srcId="{E7550C22-6403-461C-8A55-742DE36BD6A0}" destId="{28FB4500-5DA1-463E-AC9E-4F4AA553212B}" srcOrd="1" destOrd="0" presId="urn:microsoft.com/office/officeart/2005/8/layout/equation2"/>
    <dgm:cxn modelId="{87746BA2-ED18-4C08-AC65-86ABDE1D0170}" srcId="{9224BD90-466E-4C6D-A6C7-CF9F66E8F779}" destId="{F73F4B3E-5705-4797-A05D-ADA6DB431792}" srcOrd="2" destOrd="0" parTransId="{1372B87C-DE3A-47D0-92A9-76FCC7178F67}" sibTransId="{D9EAA059-2A29-4378-AC32-0015A785EA96}"/>
    <dgm:cxn modelId="{93945C7D-D802-4C14-99DD-15FA4F6A4104}" srcId="{9224BD90-466E-4C6D-A6C7-CF9F66E8F779}" destId="{29BD8019-0048-47EE-B518-670CA249DB64}" srcOrd="0" destOrd="0" parTransId="{C0CC9E0D-1601-4835-BDB5-351A758E57BF}" sibTransId="{2BC60086-8D2F-485E-B6C5-0294213A605A}"/>
    <dgm:cxn modelId="{EFC54632-1786-4238-92B0-0531B7C38B85}" srcId="{9224BD90-466E-4C6D-A6C7-CF9F66E8F779}" destId="{92BCFEBB-28B7-4921-B8A8-4EFD9A469628}" srcOrd="1" destOrd="0" parTransId="{601F9010-6073-45D2-BAE8-152664283C77}" sibTransId="{E7550C22-6403-461C-8A55-742DE36BD6A0}"/>
    <dgm:cxn modelId="{8487F4F0-DAD6-4115-BA26-E039E4A1BCFE}" type="presParOf" srcId="{914A5618-BA9D-4F71-8FE7-AAB7B3EFB7E5}" destId="{2A7712F3-DCA2-4997-AC6F-3A939F7E27A5}" srcOrd="0" destOrd="0" presId="urn:microsoft.com/office/officeart/2005/8/layout/equation2"/>
    <dgm:cxn modelId="{703D569A-299A-4F3B-8D6F-EF25E0CE767A}" type="presParOf" srcId="{2A7712F3-DCA2-4997-AC6F-3A939F7E27A5}" destId="{C313D739-A8DD-49E1-AD1A-071FFD4B2DE8}" srcOrd="0" destOrd="0" presId="urn:microsoft.com/office/officeart/2005/8/layout/equation2"/>
    <dgm:cxn modelId="{D82514F2-A083-4C45-869B-B5E5BD8A7CD7}" type="presParOf" srcId="{2A7712F3-DCA2-4997-AC6F-3A939F7E27A5}" destId="{D217549D-143D-44D3-8147-84F19C490A5C}" srcOrd="1" destOrd="0" presId="urn:microsoft.com/office/officeart/2005/8/layout/equation2"/>
    <dgm:cxn modelId="{03AF1B74-5C97-46C9-A186-DD71FFBE1ADC}" type="presParOf" srcId="{2A7712F3-DCA2-4997-AC6F-3A939F7E27A5}" destId="{F19B64EE-47D1-4F16-A345-D55C1E7EF792}" srcOrd="2" destOrd="0" presId="urn:microsoft.com/office/officeart/2005/8/layout/equation2"/>
    <dgm:cxn modelId="{2453EFCC-CED3-4DE3-B19B-DA21AF3015EE}" type="presParOf" srcId="{2A7712F3-DCA2-4997-AC6F-3A939F7E27A5}" destId="{FE5DDA5C-0E0B-4F4F-A7F9-F4CCDCB84653}" srcOrd="3" destOrd="0" presId="urn:microsoft.com/office/officeart/2005/8/layout/equation2"/>
    <dgm:cxn modelId="{6F83E288-6099-4558-AE2F-1B3050D9AFC0}" type="presParOf" srcId="{2A7712F3-DCA2-4997-AC6F-3A939F7E27A5}" destId="{BB6E3EDB-3C20-4038-9DED-A6C6A4EAD2B0}" srcOrd="4" destOrd="0" presId="urn:microsoft.com/office/officeart/2005/8/layout/equation2"/>
    <dgm:cxn modelId="{831BAD62-DFB1-4374-9C5A-CE563B97838F}" type="presParOf" srcId="{914A5618-BA9D-4F71-8FE7-AAB7B3EFB7E5}" destId="{2448A4FC-3F0C-40D3-8F57-855C836FACC7}" srcOrd="1" destOrd="0" presId="urn:microsoft.com/office/officeart/2005/8/layout/equation2"/>
    <dgm:cxn modelId="{FC6D0CDE-8A06-4D58-BB3B-4B2C5203932A}" type="presParOf" srcId="{2448A4FC-3F0C-40D3-8F57-855C836FACC7}" destId="{28FB4500-5DA1-463E-AC9E-4F4AA553212B}" srcOrd="0" destOrd="0" presId="urn:microsoft.com/office/officeart/2005/8/layout/equation2"/>
    <dgm:cxn modelId="{7E2E981D-E5CD-4B1E-BCD7-37CEFA7D7B9B}" type="presParOf" srcId="{914A5618-BA9D-4F71-8FE7-AAB7B3EFB7E5}" destId="{6C6AD1C7-039E-445F-9D2A-9E43827688CF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75856,0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1436,9тыс.рублей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 77581,6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BFF67-8527-4492-B2D3-359C8E584464}" type="presOf" srcId="{61CFA3A0-3EA5-446F-BFEA-4E5C00BD9F79}" destId="{FCB29D86-B06C-42C3-85E3-1197097D8BAD}" srcOrd="0" destOrd="0" presId="urn:microsoft.com/office/officeart/2005/8/layout/equation2"/>
    <dgm:cxn modelId="{726AB225-AE8D-46F4-BD52-1D9CCFA99485}" type="presOf" srcId="{767895D7-5846-4356-8DAB-83201904E9D4}" destId="{0FA44B67-0D44-4461-8660-22144984064E}" srcOrd="0" destOrd="0" presId="urn:microsoft.com/office/officeart/2005/8/layout/equation2"/>
    <dgm:cxn modelId="{4A4368DD-F301-430E-B97C-1871994A58D9}" type="presOf" srcId="{2554F243-FF62-44F8-9C78-DECC89CAB534}" destId="{1609A433-C0A7-46C5-9610-3F590E9289AA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9BD5A079-8605-4F29-A9A2-174F2A70A008}" type="presOf" srcId="{72D66F61-F681-41F1-8B88-7197E8BF0A76}" destId="{D4F4D0A2-C05E-45AB-9180-A399986867AD}" srcOrd="0" destOrd="0" presId="urn:microsoft.com/office/officeart/2005/8/layout/equation2"/>
    <dgm:cxn modelId="{B3CDD8BC-FBFD-4A27-8B71-2ACE16DBC1EE}" type="presOf" srcId="{F04D6508-6CD9-4640-B470-820B69227427}" destId="{69581245-37B1-4E45-942B-14F498BA53FE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CCEA1967-A2E0-4DD1-AB2E-1408F3DB2458}" type="presOf" srcId="{A34E5386-8D9E-403F-BC35-51D3E74873BB}" destId="{95B39CA1-075A-4468-AB75-87149731765B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3BD375E3-B6A2-4DCB-A894-A7B0973D1DB2}" type="presOf" srcId="{2554F243-FF62-44F8-9C78-DECC89CAB534}" destId="{BDDB12A3-A2B9-464C-B5EB-C54D7712418E}" srcOrd="1" destOrd="0" presId="urn:microsoft.com/office/officeart/2005/8/layout/equation2"/>
    <dgm:cxn modelId="{F93D7F28-9F0E-4D60-8A2E-A616DDFE0FAA}" type="presParOf" srcId="{69581245-37B1-4E45-942B-14F498BA53FE}" destId="{D5F9385C-EF54-4843-9E99-DC96C7CBCE3B}" srcOrd="0" destOrd="0" presId="urn:microsoft.com/office/officeart/2005/8/layout/equation2"/>
    <dgm:cxn modelId="{745FC4F2-943D-4BAE-A545-562333C608E3}" type="presParOf" srcId="{D5F9385C-EF54-4843-9E99-DC96C7CBCE3B}" destId="{D4F4D0A2-C05E-45AB-9180-A399986867AD}" srcOrd="0" destOrd="0" presId="urn:microsoft.com/office/officeart/2005/8/layout/equation2"/>
    <dgm:cxn modelId="{47D952AE-EB98-4CAE-8F51-07EB28E89C68}" type="presParOf" srcId="{D5F9385C-EF54-4843-9E99-DC96C7CBCE3B}" destId="{27BD5F55-9FFD-4AB5-90EF-EAE71105359E}" srcOrd="1" destOrd="0" presId="urn:microsoft.com/office/officeart/2005/8/layout/equation2"/>
    <dgm:cxn modelId="{F905A5B9-E51F-4969-9927-AAB866CA31F9}" type="presParOf" srcId="{D5F9385C-EF54-4843-9E99-DC96C7CBCE3B}" destId="{95B39CA1-075A-4468-AB75-87149731765B}" srcOrd="2" destOrd="0" presId="urn:microsoft.com/office/officeart/2005/8/layout/equation2"/>
    <dgm:cxn modelId="{A636012F-B998-4597-BF22-289012E62032}" type="presParOf" srcId="{D5F9385C-EF54-4843-9E99-DC96C7CBCE3B}" destId="{CD726AC3-340D-4577-A77B-3DDF9740D49C}" srcOrd="3" destOrd="0" presId="urn:microsoft.com/office/officeart/2005/8/layout/equation2"/>
    <dgm:cxn modelId="{575DDFAF-4241-445B-B02A-E691EAB1D30F}" type="presParOf" srcId="{D5F9385C-EF54-4843-9E99-DC96C7CBCE3B}" destId="{0FA44B67-0D44-4461-8660-22144984064E}" srcOrd="4" destOrd="0" presId="urn:microsoft.com/office/officeart/2005/8/layout/equation2"/>
    <dgm:cxn modelId="{DB57F6EA-E425-4E47-B667-764856F3CEAE}" type="presParOf" srcId="{69581245-37B1-4E45-942B-14F498BA53FE}" destId="{1609A433-C0A7-46C5-9610-3F590E9289AA}" srcOrd="1" destOrd="0" presId="urn:microsoft.com/office/officeart/2005/8/layout/equation2"/>
    <dgm:cxn modelId="{CAA22562-C47F-4738-A2A0-7C0075621DC4}" type="presParOf" srcId="{1609A433-C0A7-46C5-9610-3F590E9289AA}" destId="{BDDB12A3-A2B9-464C-B5EB-C54D7712418E}" srcOrd="0" destOrd="0" presId="urn:microsoft.com/office/officeart/2005/8/layout/equation2"/>
    <dgm:cxn modelId="{1AD23498-6829-4C45-B95F-E9D84AB3EC6C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137,5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6,6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137,5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0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20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319848" custScaleY="171970" custLinFactX="-14040" custLinFactNeighborX="-100000" custLinFactNeighborY="-59473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0754" custScaleY="136494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9B8C7B-2609-4A05-82C1-B536ECD7BE5A}" type="presOf" srcId="{72D66F61-F681-41F1-8B88-7197E8BF0A76}" destId="{D4F4D0A2-C05E-45AB-9180-A399986867AD}" srcOrd="0" destOrd="0" presId="urn:microsoft.com/office/officeart/2005/8/layout/equation2"/>
    <dgm:cxn modelId="{AFD73DF4-7954-447C-8650-ACFE1C11AC06}" type="presOf" srcId="{A34E5386-8D9E-403F-BC35-51D3E74873BB}" destId="{95B39CA1-075A-4468-AB75-87149731765B}" srcOrd="0" destOrd="0" presId="urn:microsoft.com/office/officeart/2005/8/layout/equation2"/>
    <dgm:cxn modelId="{D8A0B987-C6A4-4878-AC18-B0ACD5A39F51}" type="presOf" srcId="{2554F243-FF62-44F8-9C78-DECC89CAB534}" destId="{BDDB12A3-A2B9-464C-B5EB-C54D7712418E}" srcOrd="1" destOrd="0" presId="urn:microsoft.com/office/officeart/2005/8/layout/equation2"/>
    <dgm:cxn modelId="{437369FA-87B6-49D3-B27E-5125478A1BBA}" type="presOf" srcId="{2554F243-FF62-44F8-9C78-DECC89CAB534}" destId="{1609A433-C0A7-46C5-9610-3F590E9289AA}" srcOrd="0" destOrd="0" presId="urn:microsoft.com/office/officeart/2005/8/layout/equation2"/>
    <dgm:cxn modelId="{7B9DD6F1-53D7-4E4D-B0C4-CD8153FED43E}" type="presOf" srcId="{767895D7-5846-4356-8DAB-83201904E9D4}" destId="{0FA44B67-0D44-4461-8660-22144984064E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3D4BC7DC-BC51-445F-BB3E-87F038FC3990}" type="presOf" srcId="{F04D6508-6CD9-4640-B470-820B69227427}" destId="{69581245-37B1-4E45-942B-14F498BA53FE}" srcOrd="0" destOrd="0" presId="urn:microsoft.com/office/officeart/2005/8/layout/equation2"/>
    <dgm:cxn modelId="{8DF79123-B7CA-4A40-A8B5-73B3AA0FB92F}" type="presOf" srcId="{61CFA3A0-3EA5-446F-BFEA-4E5C00BD9F79}" destId="{FCB29D86-B06C-42C3-85E3-1197097D8B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11F66B2D-8C85-4FDF-8C30-A0CCEE0E5147}" type="presParOf" srcId="{69581245-37B1-4E45-942B-14F498BA53FE}" destId="{D5F9385C-EF54-4843-9E99-DC96C7CBCE3B}" srcOrd="0" destOrd="0" presId="urn:microsoft.com/office/officeart/2005/8/layout/equation2"/>
    <dgm:cxn modelId="{6B04033F-2524-448F-98A5-A60D5C90D78B}" type="presParOf" srcId="{D5F9385C-EF54-4843-9E99-DC96C7CBCE3B}" destId="{D4F4D0A2-C05E-45AB-9180-A399986867AD}" srcOrd="0" destOrd="0" presId="urn:microsoft.com/office/officeart/2005/8/layout/equation2"/>
    <dgm:cxn modelId="{944E5D48-1B05-425F-9D8C-05BC252B8B84}" type="presParOf" srcId="{D5F9385C-EF54-4843-9E99-DC96C7CBCE3B}" destId="{27BD5F55-9FFD-4AB5-90EF-EAE71105359E}" srcOrd="1" destOrd="0" presId="urn:microsoft.com/office/officeart/2005/8/layout/equation2"/>
    <dgm:cxn modelId="{8A7C2946-1D76-428A-81BB-795A51063CD2}" type="presParOf" srcId="{D5F9385C-EF54-4843-9E99-DC96C7CBCE3B}" destId="{95B39CA1-075A-4468-AB75-87149731765B}" srcOrd="2" destOrd="0" presId="urn:microsoft.com/office/officeart/2005/8/layout/equation2"/>
    <dgm:cxn modelId="{8F2583F2-2581-4692-82CC-E361A941EC72}" type="presParOf" srcId="{D5F9385C-EF54-4843-9E99-DC96C7CBCE3B}" destId="{CD726AC3-340D-4577-A77B-3DDF9740D49C}" srcOrd="3" destOrd="0" presId="urn:microsoft.com/office/officeart/2005/8/layout/equation2"/>
    <dgm:cxn modelId="{FB4C3CE3-6E7B-496C-8830-5735C3607FD6}" type="presParOf" srcId="{D5F9385C-EF54-4843-9E99-DC96C7CBCE3B}" destId="{0FA44B67-0D44-4461-8660-22144984064E}" srcOrd="4" destOrd="0" presId="urn:microsoft.com/office/officeart/2005/8/layout/equation2"/>
    <dgm:cxn modelId="{0514A472-69CD-45CD-B91E-F053517D5888}" type="presParOf" srcId="{69581245-37B1-4E45-942B-14F498BA53FE}" destId="{1609A433-C0A7-46C5-9610-3F590E9289AA}" srcOrd="1" destOrd="0" presId="urn:microsoft.com/office/officeart/2005/8/layout/equation2"/>
    <dgm:cxn modelId="{5C66B556-3981-4DBB-A532-D2C90C7CB214}" type="presParOf" srcId="{1609A433-C0A7-46C5-9610-3F590E9289AA}" destId="{BDDB12A3-A2B9-464C-B5EB-C54D7712418E}" srcOrd="0" destOrd="0" presId="urn:microsoft.com/office/officeart/2005/8/layout/equation2"/>
    <dgm:cxn modelId="{C2A56A77-552F-4E2D-B9D6-93D533D08C77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p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C2E56C-3C10-464A-A681-9BD20C00B781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 укреплению материально-технической базы (прочее)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3409,9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441BBB5-2B53-4A50-88EB-C311A7E50DA7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благоустройству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14778,7 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02CBF34F-07A2-44F6-8FF1-1C1D7DC4EF1F}" type="parTrans" cxnId="{30816343-DE9D-4D3A-BD5C-76D5D02FF88D}">
      <dgm:prSet/>
      <dgm:spPr/>
      <dgm:t>
        <a:bodyPr/>
        <a:lstStyle/>
        <a:p>
          <a:endParaRPr lang="ru-RU"/>
        </a:p>
      </dgm:t>
    </dgm:pt>
    <dgm:pt modelId="{F415C846-41B7-4E06-87D2-993B8970544C}" type="sibTrans" cxnId="{30816343-DE9D-4D3A-BD5C-76D5D02FF88D}">
      <dgm:prSet/>
      <dgm:spPr/>
      <dgm:t>
        <a:bodyPr/>
        <a:lstStyle/>
        <a:p>
          <a:endParaRPr lang="ru-RU"/>
        </a:p>
      </dgm:t>
    </dgm:pt>
    <dgm:pt modelId="{CF727259-3FDE-454D-84EF-816760152F3A}">
      <dgm:prSet phldrT="[Текст]" custT="1"/>
      <dgm:spPr/>
      <dgm:t>
        <a:bodyPr/>
        <a:lstStyle/>
        <a:p>
          <a:pPr algn="ctr"/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ремонту учреждений и памятников</a:t>
          </a:r>
        </a:p>
        <a:p>
          <a:pPr algn="ctr"/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1377,4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817AEAD6-C312-4A5F-A033-8433C30CD8D3}" type="sibTrans" cxnId="{F98AE8B3-B058-4C19-BD04-A6B565845928}">
      <dgm:prSet/>
      <dgm:spPr/>
      <dgm:t>
        <a:bodyPr/>
        <a:lstStyle/>
        <a:p>
          <a:endParaRPr lang="ru-RU"/>
        </a:p>
      </dgm:t>
    </dgm:pt>
    <dgm:pt modelId="{07B4C7BA-C0E8-4C8B-B658-A7AF423DFC7D}" type="parTrans" cxnId="{F98AE8B3-B058-4C19-BD04-A6B565845928}">
      <dgm:prSet/>
      <dgm:spPr/>
      <dgm:t>
        <a:bodyPr/>
        <a:lstStyle/>
        <a:p>
          <a:endParaRPr lang="ru-RU"/>
        </a:p>
      </dgm:t>
    </dgm:pt>
    <dgm:pt modelId="{862CBA27-E9D3-4F76-AACC-6D9CBA8F60D9}" type="pres">
      <dgm:prSet presAssocID="{E7EB6CF2-5E2C-4F37-BD5D-C9320AA8DA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9CBD4A-DB27-4831-AF65-E3E1238AB348}" type="pres">
      <dgm:prSet presAssocID="{E7EB6CF2-5E2C-4F37-BD5D-C9320AA8DA48}" presName="bkgdShp" presStyleLbl="alignAccFollowNode1" presStyleIdx="0" presStyleCnt="1"/>
      <dgm:spPr/>
    </dgm:pt>
    <dgm:pt modelId="{23865624-7696-4060-B592-C3F3E35A4175}" type="pres">
      <dgm:prSet presAssocID="{E7EB6CF2-5E2C-4F37-BD5D-C9320AA8DA48}" presName="linComp" presStyleCnt="0"/>
      <dgm:spPr/>
    </dgm:pt>
    <dgm:pt modelId="{DAAAA07C-11D1-44E8-B69A-781EFDD01BF9}" type="pres">
      <dgm:prSet presAssocID="{69C2E56C-3C10-464A-A681-9BD20C00B781}" presName="compNode" presStyleCnt="0"/>
      <dgm:spPr/>
    </dgm:pt>
    <dgm:pt modelId="{C9955416-9AAF-470F-BBE3-F34B6F52A694}" type="pres">
      <dgm:prSet presAssocID="{69C2E56C-3C10-464A-A681-9BD20C00B78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86D01-3DBB-477A-ADA2-CA7EB3B3581E}" type="pres">
      <dgm:prSet presAssocID="{69C2E56C-3C10-464A-A681-9BD20C00B781}" presName="invisiNode" presStyleLbl="node1" presStyleIdx="0" presStyleCnt="3"/>
      <dgm:spPr/>
    </dgm:pt>
    <dgm:pt modelId="{0E9DC6BC-D3C2-41AA-97F3-31408DF710E0}" type="pres">
      <dgm:prSet presAssocID="{69C2E56C-3C10-464A-A681-9BD20C00B781}" presName="imagNode" presStyleLbl="fgImgPlace1" presStyleIdx="0" presStyleCnt="3" custLinFactNeighborX="-340" custLinFactNeighborY="109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2DA0DEB-EDD0-452D-A7A4-4CEB5D0DC1F2}" type="pres">
      <dgm:prSet presAssocID="{5A47A15E-C55B-450B-A734-718884B160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E6A9F2E-D62C-4E96-964B-1D29353DD604}" type="pres">
      <dgm:prSet presAssocID="{CF727259-3FDE-454D-84EF-816760152F3A}" presName="compNode" presStyleCnt="0"/>
      <dgm:spPr/>
    </dgm:pt>
    <dgm:pt modelId="{D1ABD654-8B3B-4F48-88C0-963AF2B8722D}" type="pres">
      <dgm:prSet presAssocID="{CF727259-3FDE-454D-84EF-816760152F3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7ECB7-4830-4E4A-AF14-AEBDC62D5C16}" type="pres">
      <dgm:prSet presAssocID="{CF727259-3FDE-454D-84EF-816760152F3A}" presName="invisiNode" presStyleLbl="node1" presStyleIdx="1" presStyleCnt="3"/>
      <dgm:spPr/>
    </dgm:pt>
    <dgm:pt modelId="{C9806CDE-2048-4820-9E74-05DE86A568BD}" type="pres">
      <dgm:prSet presAssocID="{CF727259-3FDE-454D-84EF-816760152F3A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CCF9B5-55A3-44E2-B10B-A4B60915995B}" type="pres">
      <dgm:prSet presAssocID="{817AEAD6-C312-4A5F-A033-8433C30CD8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3F67B31-42CC-44D0-8844-B29443C83C67}" type="pres">
      <dgm:prSet presAssocID="{5441BBB5-2B53-4A50-88EB-C311A7E50DA7}" presName="compNode" presStyleCnt="0"/>
      <dgm:spPr/>
    </dgm:pt>
    <dgm:pt modelId="{5DD78AF5-3E37-4FCD-8B41-F1D434A71BB5}" type="pres">
      <dgm:prSet presAssocID="{5441BBB5-2B53-4A50-88EB-C311A7E50DA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E2A897-A57C-4DC0-9ACB-99A034CEA9F0}" type="pres">
      <dgm:prSet presAssocID="{5441BBB5-2B53-4A50-88EB-C311A7E50DA7}" presName="invisiNode" presStyleLbl="node1" presStyleIdx="2" presStyleCnt="3"/>
      <dgm:spPr/>
    </dgm:pt>
    <dgm:pt modelId="{D1AD3044-54C6-47D0-A504-4E68180165B3}" type="pres">
      <dgm:prSet presAssocID="{5441BBB5-2B53-4A50-88EB-C311A7E50DA7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8A8D8AD-1769-4EB1-A353-D237F36F0F91}" type="presOf" srcId="{5A47A15E-C55B-450B-A734-718884B1602A}" destId="{A2DA0DEB-EDD0-452D-A7A4-4CEB5D0DC1F2}" srcOrd="0" destOrd="0" presId="urn:microsoft.com/office/officeart/2005/8/layout/pList2"/>
    <dgm:cxn modelId="{F98AE8B3-B058-4C19-BD04-A6B565845928}" srcId="{E7EB6CF2-5E2C-4F37-BD5D-C9320AA8DA48}" destId="{CF727259-3FDE-454D-84EF-816760152F3A}" srcOrd="1" destOrd="0" parTransId="{07B4C7BA-C0E8-4C8B-B658-A7AF423DFC7D}" sibTransId="{817AEAD6-C312-4A5F-A033-8433C30CD8D3}"/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5FD7E0AE-9568-46EB-B484-C4286547E1B5}" type="presOf" srcId="{E7EB6CF2-5E2C-4F37-BD5D-C9320AA8DA48}" destId="{862CBA27-E9D3-4F76-AACC-6D9CBA8F60D9}" srcOrd="0" destOrd="0" presId="urn:microsoft.com/office/officeart/2005/8/layout/pList2"/>
    <dgm:cxn modelId="{30816343-DE9D-4D3A-BD5C-76D5D02FF88D}" srcId="{E7EB6CF2-5E2C-4F37-BD5D-C9320AA8DA48}" destId="{5441BBB5-2B53-4A50-88EB-C311A7E50DA7}" srcOrd="2" destOrd="0" parTransId="{02CBF34F-07A2-44F6-8FF1-1C1D7DC4EF1F}" sibTransId="{F415C846-41B7-4E06-87D2-993B8970544C}"/>
    <dgm:cxn modelId="{BDABBCEF-E767-4841-BC5B-9CA05AF94F07}" type="presOf" srcId="{69C2E56C-3C10-464A-A681-9BD20C00B781}" destId="{C9955416-9AAF-470F-BBE3-F34B6F52A694}" srcOrd="0" destOrd="0" presId="urn:microsoft.com/office/officeart/2005/8/layout/pList2"/>
    <dgm:cxn modelId="{AC0ADA7E-63C9-465A-8E0B-B0FAAE38D6D4}" type="presOf" srcId="{817AEAD6-C312-4A5F-A033-8433C30CD8D3}" destId="{6BCCF9B5-55A3-44E2-B10B-A4B60915995B}" srcOrd="0" destOrd="0" presId="urn:microsoft.com/office/officeart/2005/8/layout/pList2"/>
    <dgm:cxn modelId="{F8C87F6F-4F8F-4495-8513-B768CA65F725}" type="presOf" srcId="{CF727259-3FDE-454D-84EF-816760152F3A}" destId="{D1ABD654-8B3B-4F48-88C0-963AF2B8722D}" srcOrd="0" destOrd="0" presId="urn:microsoft.com/office/officeart/2005/8/layout/pList2"/>
    <dgm:cxn modelId="{0FB19666-70FD-4217-A4E3-CC8F170F9C1E}" type="presOf" srcId="{5441BBB5-2B53-4A50-88EB-C311A7E50DA7}" destId="{5DD78AF5-3E37-4FCD-8B41-F1D434A71BB5}" srcOrd="0" destOrd="0" presId="urn:microsoft.com/office/officeart/2005/8/layout/pList2"/>
    <dgm:cxn modelId="{A4855DD1-A099-4EA8-B759-33D7A959DC36}" type="presParOf" srcId="{862CBA27-E9D3-4F76-AACC-6D9CBA8F60D9}" destId="{679CBD4A-DB27-4831-AF65-E3E1238AB348}" srcOrd="0" destOrd="0" presId="urn:microsoft.com/office/officeart/2005/8/layout/pList2"/>
    <dgm:cxn modelId="{A4E53579-22A8-442B-9E46-324A2D5528C6}" type="presParOf" srcId="{862CBA27-E9D3-4F76-AACC-6D9CBA8F60D9}" destId="{23865624-7696-4060-B592-C3F3E35A4175}" srcOrd="1" destOrd="0" presId="urn:microsoft.com/office/officeart/2005/8/layout/pList2"/>
    <dgm:cxn modelId="{975A2C79-A2DE-416D-A984-DADF3C1EA8B1}" type="presParOf" srcId="{23865624-7696-4060-B592-C3F3E35A4175}" destId="{DAAAA07C-11D1-44E8-B69A-781EFDD01BF9}" srcOrd="0" destOrd="0" presId="urn:microsoft.com/office/officeart/2005/8/layout/pList2"/>
    <dgm:cxn modelId="{F5CB3E89-4F3F-4D65-ADA7-544FAEDC2703}" type="presParOf" srcId="{DAAAA07C-11D1-44E8-B69A-781EFDD01BF9}" destId="{C9955416-9AAF-470F-BBE3-F34B6F52A694}" srcOrd="0" destOrd="0" presId="urn:microsoft.com/office/officeart/2005/8/layout/pList2"/>
    <dgm:cxn modelId="{46F97924-9A2B-43A3-881A-E9FED92D6ED1}" type="presParOf" srcId="{DAAAA07C-11D1-44E8-B69A-781EFDD01BF9}" destId="{B3F86D01-3DBB-477A-ADA2-CA7EB3B3581E}" srcOrd="1" destOrd="0" presId="urn:microsoft.com/office/officeart/2005/8/layout/pList2"/>
    <dgm:cxn modelId="{0FCAF6C7-D8E5-4AA8-BDA6-9E2ABA44698C}" type="presParOf" srcId="{DAAAA07C-11D1-44E8-B69A-781EFDD01BF9}" destId="{0E9DC6BC-D3C2-41AA-97F3-31408DF710E0}" srcOrd="2" destOrd="0" presId="urn:microsoft.com/office/officeart/2005/8/layout/pList2"/>
    <dgm:cxn modelId="{383C57EC-AFC3-45F1-AF2A-AF56FFD38568}" type="presParOf" srcId="{23865624-7696-4060-B592-C3F3E35A4175}" destId="{A2DA0DEB-EDD0-452D-A7A4-4CEB5D0DC1F2}" srcOrd="1" destOrd="0" presId="urn:microsoft.com/office/officeart/2005/8/layout/pList2"/>
    <dgm:cxn modelId="{5135C4DA-B938-4E20-90BE-7D7346563A44}" type="presParOf" srcId="{23865624-7696-4060-B592-C3F3E35A4175}" destId="{4E6A9F2E-D62C-4E96-964B-1D29353DD604}" srcOrd="2" destOrd="0" presId="urn:microsoft.com/office/officeart/2005/8/layout/pList2"/>
    <dgm:cxn modelId="{3F538EBD-7F61-4324-8796-35734B711DEA}" type="presParOf" srcId="{4E6A9F2E-D62C-4E96-964B-1D29353DD604}" destId="{D1ABD654-8B3B-4F48-88C0-963AF2B8722D}" srcOrd="0" destOrd="0" presId="urn:microsoft.com/office/officeart/2005/8/layout/pList2"/>
    <dgm:cxn modelId="{984D6653-9BAD-42C5-BDB0-45BCAA0530B1}" type="presParOf" srcId="{4E6A9F2E-D62C-4E96-964B-1D29353DD604}" destId="{C3B7ECB7-4830-4E4A-AF14-AEBDC62D5C16}" srcOrd="1" destOrd="0" presId="urn:microsoft.com/office/officeart/2005/8/layout/pList2"/>
    <dgm:cxn modelId="{68D42FAF-70E1-45FA-AFE7-475A4DD3AB54}" type="presParOf" srcId="{4E6A9F2E-D62C-4E96-964B-1D29353DD604}" destId="{C9806CDE-2048-4820-9E74-05DE86A568BD}" srcOrd="2" destOrd="0" presId="urn:microsoft.com/office/officeart/2005/8/layout/pList2"/>
    <dgm:cxn modelId="{81725B69-488F-42B7-8D06-DBCB37EAF97A}" type="presParOf" srcId="{23865624-7696-4060-B592-C3F3E35A4175}" destId="{6BCCF9B5-55A3-44E2-B10B-A4B60915995B}" srcOrd="3" destOrd="0" presId="urn:microsoft.com/office/officeart/2005/8/layout/pList2"/>
    <dgm:cxn modelId="{1E3E7386-5059-4174-AADB-11427A85FD2C}" type="presParOf" srcId="{23865624-7696-4060-B592-C3F3E35A4175}" destId="{B3F67B31-42CC-44D0-8844-B29443C83C67}" srcOrd="4" destOrd="0" presId="urn:microsoft.com/office/officeart/2005/8/layout/pList2"/>
    <dgm:cxn modelId="{101C8CF3-B5BD-4231-88FB-E79678B2142D}" type="presParOf" srcId="{B3F67B31-42CC-44D0-8844-B29443C83C67}" destId="{5DD78AF5-3E37-4FCD-8B41-F1D434A71BB5}" srcOrd="0" destOrd="0" presId="urn:microsoft.com/office/officeart/2005/8/layout/pList2"/>
    <dgm:cxn modelId="{304550C3-D853-4909-BEE9-28003D71AD04}" type="presParOf" srcId="{B3F67B31-42CC-44D0-8844-B29443C83C67}" destId="{25E2A897-A57C-4DC0-9ACB-99A034CEA9F0}" srcOrd="1" destOrd="0" presId="urn:microsoft.com/office/officeart/2005/8/layout/pList2"/>
    <dgm:cxn modelId="{0CB19FE6-7723-413D-AE3C-0D0D2DBE5B26}" type="presParOf" srcId="{B3F67B31-42CC-44D0-8844-B29443C83C67}" destId="{D1AD3044-54C6-47D0-A504-4E68180165B3}" srcOrd="2" destOrd="0" presId="urn:microsoft.com/office/officeart/2005/8/layout/p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</dgm:pt>
    <dgm:pt modelId="{69C2E56C-3C10-464A-A681-9BD20C00B78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noFill/>
        <a:ln>
          <a:noFill/>
        </a:ln>
        <a:effectLst>
          <a:softEdge rad="63500"/>
        </a:effectLst>
      </dgm:spPr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solidFill>
              <a:schemeClr val="tx2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Расходы бюджета Орловского района </a:t>
          </a:r>
          <a:r>
            <a:rPr lang="ru-RU" sz="2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2020 году</a:t>
          </a:r>
          <a:r>
            <a:rPr lang="ru-RU" sz="18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</a:t>
          </a: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направлены в форме иных межбюджетных трансфертов бюджетам сельских поселений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объеме </a:t>
          </a:r>
          <a:r>
            <a:rPr lang="en-US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20.8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млн. рублей: </a:t>
          </a:r>
        </a:p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ln w="12700">
              <a:noFill/>
              <a:prstDash val="solid"/>
            </a:ln>
            <a:solidFill>
              <a:schemeClr val="tx2">
                <a:lumMod val="75000"/>
              </a:schemeClr>
            </a:solidFill>
            <a:effectLst/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D9D94F-1FFA-4C55-A98F-7B86EB10B583}" type="pres">
      <dgm:prSet presAssocID="{E7EB6CF2-5E2C-4F37-BD5D-C9320AA8DA48}" presName="diagram" presStyleCnt="0">
        <dgm:presLayoutVars>
          <dgm:dir/>
          <dgm:resizeHandles/>
        </dgm:presLayoutVars>
      </dgm:prSet>
      <dgm:spPr/>
    </dgm:pt>
    <dgm:pt modelId="{2D54C9F7-4595-4C85-B283-E6F4FFB1BD94}" type="pres">
      <dgm:prSet presAssocID="{69C2E56C-3C10-464A-A681-9BD20C00B781}" presName="firstNode" presStyleLbl="node1" presStyleIdx="0" presStyleCnt="1" custScaleX="56263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6C67A6BA-849A-442E-B416-C38BBE6DD020}" type="presOf" srcId="{69C2E56C-3C10-464A-A681-9BD20C00B781}" destId="{2D54C9F7-4595-4C85-B283-E6F4FFB1BD94}" srcOrd="0" destOrd="0" presId="urn:microsoft.com/office/officeart/2005/8/layout/bProcess2"/>
    <dgm:cxn modelId="{0F141DD1-A729-4473-9D85-87C5CE392860}" type="presOf" srcId="{E7EB6CF2-5E2C-4F37-BD5D-C9320AA8DA48}" destId="{6CD9D94F-1FFA-4C55-A98F-7B86EB10B583}" srcOrd="0" destOrd="0" presId="urn:microsoft.com/office/officeart/2005/8/layout/bProcess2"/>
    <dgm:cxn modelId="{57C65EFC-12E2-4E29-BA9E-A3FAD51C6F8D}" type="presParOf" srcId="{6CD9D94F-1FFA-4C55-A98F-7B86EB10B583}" destId="{2D54C9F7-4595-4C85-B283-E6F4FFB1BD94}" srcOrd="0" destOrd="0" presId="urn:microsoft.com/office/officeart/2005/8/layout/bProcess2"/>
  </dgm:cxnLst>
  <dgm:bg>
    <a:effectLst>
      <a:softEdge rad="127000"/>
    </a:effectLst>
  </dgm:bg>
  <dgm:whole>
    <a:ln>
      <a:noFill/>
    </a:ln>
  </dgm:whole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2,8%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Муниципальная политика</a:t>
          </a:r>
          <a:endParaRPr lang="ru-RU" sz="16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Экономическое развитие</a:t>
          </a:r>
          <a:endParaRPr lang="ru-RU" sz="16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/>
    </dgm:pt>
    <dgm:pt modelId="{A9D3FE47-16CF-42CE-8B59-251C5C3E142F}" type="pres">
      <dgm:prSet presAssocID="{FA8C7251-06D8-48F2-B4D0-8EC82B4B9BA3}" presName="parentText" presStyleLbl="node1" presStyleIdx="0" presStyleCnt="2" custScaleX="853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2" custScaleX="1279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/>
    </dgm:pt>
    <dgm:pt modelId="{C4A36254-71E2-420D-BAA6-4009BCE887DB}" type="pres">
      <dgm:prSet presAssocID="{E6C30FD1-B02C-4291-8C41-2B1B2A92082D}" presName="linNode" presStyleCnt="0"/>
      <dgm:spPr/>
    </dgm:pt>
    <dgm:pt modelId="{15AA21BB-D49C-4EBF-84E0-269F0EBBCEF0}" type="pres">
      <dgm:prSet presAssocID="{E6C30FD1-B02C-4291-8C41-2B1B2A92082D}" presName="parentText" presStyleLbl="node1" presStyleIdx="1" presStyleCnt="2" custScaleX="297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2" custScaleX="139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AA549E62-BD87-4F19-8DC2-5540E2B7FA01}" type="presOf" srcId="{FA8C7251-06D8-48F2-B4D0-8EC82B4B9BA3}" destId="{A9D3FE47-16CF-42CE-8B59-251C5C3E142F}" srcOrd="0" destOrd="0" presId="urn:microsoft.com/office/officeart/2005/8/layout/vList5"/>
    <dgm:cxn modelId="{7DBE77B7-558D-48DB-9CF1-BB6107ECF3A4}" type="presOf" srcId="{706A57F3-B27C-4DAC-A01B-F8159A1467AE}" destId="{3AC1C02A-8AEA-47D9-9D62-32D15E45D56E}" srcOrd="0" destOrd="0" presId="urn:microsoft.com/office/officeart/2005/8/layout/vList5"/>
    <dgm:cxn modelId="{EFF2710F-BF13-4C53-9BA3-2B1E848C013B}" type="presOf" srcId="{19ED59A3-ADEA-4041-A1D4-A85B303F7775}" destId="{098292A0-9CE6-4B0A-A6BD-1C831165BCB3}" srcOrd="0" destOrd="0" presId="urn:microsoft.com/office/officeart/2005/8/layout/vList5"/>
    <dgm:cxn modelId="{5D975EE9-D789-40B7-BB77-15A78FA98ECE}" type="presOf" srcId="{E6C30FD1-B02C-4291-8C41-2B1B2A92082D}" destId="{15AA21BB-D49C-4EBF-84E0-269F0EBBCEF0}" srcOrd="0" destOrd="0" presId="urn:microsoft.com/office/officeart/2005/8/layout/vList5"/>
    <dgm:cxn modelId="{61E985EE-1BB7-43D8-BFE0-F798AF111F49}" type="presOf" srcId="{1B9B1BA7-1C45-4178-83AB-C8548E11D468}" destId="{A146D423-120C-40D7-AEDE-67551DAE5BAA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32EEE413-118F-4515-91B5-A3741109652B}" type="presParOf" srcId="{098292A0-9CE6-4B0A-A6BD-1C831165BCB3}" destId="{5A00BD35-DDBE-4BF1-A926-3133834EBBD4}" srcOrd="0" destOrd="0" presId="urn:microsoft.com/office/officeart/2005/8/layout/vList5"/>
    <dgm:cxn modelId="{AC89494B-E385-4C7D-9F40-5B28E2175711}" type="presParOf" srcId="{5A00BD35-DDBE-4BF1-A926-3133834EBBD4}" destId="{A9D3FE47-16CF-42CE-8B59-251C5C3E142F}" srcOrd="0" destOrd="0" presId="urn:microsoft.com/office/officeart/2005/8/layout/vList5"/>
    <dgm:cxn modelId="{3B1F2BAB-965D-4607-821E-90DD6ED1FA1F}" type="presParOf" srcId="{5A00BD35-DDBE-4BF1-A926-3133834EBBD4}" destId="{3AC1C02A-8AEA-47D9-9D62-32D15E45D56E}" srcOrd="1" destOrd="0" presId="urn:microsoft.com/office/officeart/2005/8/layout/vList5"/>
    <dgm:cxn modelId="{DAE2886F-C9C3-4663-9118-9B6C0FFCCC17}" type="presParOf" srcId="{098292A0-9CE6-4B0A-A6BD-1C831165BCB3}" destId="{D227028C-82BE-439A-8049-B1C3F06F6D56}" srcOrd="1" destOrd="0" presId="urn:microsoft.com/office/officeart/2005/8/layout/vList5"/>
    <dgm:cxn modelId="{DA3617E4-28D8-4F04-97B1-8EF5B533D270}" type="presParOf" srcId="{098292A0-9CE6-4B0A-A6BD-1C831165BCB3}" destId="{C4A36254-71E2-420D-BAA6-4009BCE887DB}" srcOrd="2" destOrd="0" presId="urn:microsoft.com/office/officeart/2005/8/layout/vList5"/>
    <dgm:cxn modelId="{2A409D34-D70B-4538-9C32-BE381161EE13}" type="presParOf" srcId="{C4A36254-71E2-420D-BAA6-4009BCE887DB}" destId="{15AA21BB-D49C-4EBF-84E0-269F0EBBCEF0}" srcOrd="0" destOrd="0" presId="urn:microsoft.com/office/officeart/2005/8/layout/vList5"/>
    <dgm:cxn modelId="{D04A0D48-122E-45A8-8509-13ED53AB69B5}" type="presParOf" srcId="{C4A36254-71E2-420D-BAA6-4009BCE887DB}" destId="{A146D423-120C-40D7-AEDE-67551DAE5BAA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800" b="1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0,3%</a:t>
          </a:r>
          <a:endParaRPr lang="ru-RU" sz="2800" b="1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l"/>
          <a:r>
            <a:rPr lang="ru-RU" sz="1400" dirty="0" smtClean="0"/>
            <a:t>Развитие сельского хозяйства и регулирования </a:t>
          </a:r>
          <a:br>
            <a:rPr lang="ru-RU" sz="1400" dirty="0" smtClean="0"/>
          </a:br>
          <a:r>
            <a:rPr lang="ru-RU" sz="1400" dirty="0" smtClean="0"/>
            <a:t>рынков сельскохозяйственной продукции, сырья и продовольствия</a:t>
          </a:r>
          <a:endParaRPr lang="ru-RU" sz="14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2000" b="1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 smtClean="0"/>
            <a:t>Охрана окружающей среды и рациональное природопользование</a:t>
          </a:r>
          <a:endParaRPr lang="ru-RU" sz="14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A9D3FE47-16CF-42CE-8B59-251C5C3E142F}" type="pres">
      <dgm:prSet presAssocID="{FA8C7251-06D8-48F2-B4D0-8EC82B4B9BA3}" presName="parentText" presStyleLbl="node1" presStyleIdx="0" presStyleCnt="2" custScaleX="799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2" custScaleX="111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4A36254-71E2-420D-BAA6-4009BCE887DB}" type="pres">
      <dgm:prSet presAssocID="{E6C30FD1-B02C-4291-8C41-2B1B2A92082D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15AA21BB-D49C-4EBF-84E0-269F0EBBCEF0}" type="pres">
      <dgm:prSet presAssocID="{E6C30FD1-B02C-4291-8C41-2B1B2A92082D}" presName="parentText" presStyleLbl="node1" presStyleIdx="1" presStyleCnt="2" custScaleX="367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2" custScaleX="152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DCE96C-4406-4EC7-A985-D0D427E569D3}" type="presOf" srcId="{FA8C7251-06D8-48F2-B4D0-8EC82B4B9BA3}" destId="{A9D3FE47-16CF-42CE-8B59-251C5C3E142F}" srcOrd="0" destOrd="0" presId="urn:microsoft.com/office/officeart/2005/8/layout/vList5"/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9DF63864-7CB8-40FE-BEBD-E0D6BA445870}" type="presOf" srcId="{E6C30FD1-B02C-4291-8C41-2B1B2A92082D}" destId="{15AA21BB-D49C-4EBF-84E0-269F0EBBCEF0}" srcOrd="0" destOrd="0" presId="urn:microsoft.com/office/officeart/2005/8/layout/vList5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393DBBA3-88D5-445E-B0D5-7076593A174B}" type="presOf" srcId="{19ED59A3-ADEA-4041-A1D4-A85B303F7775}" destId="{098292A0-9CE6-4B0A-A6BD-1C831165BCB3}" srcOrd="0" destOrd="0" presId="urn:microsoft.com/office/officeart/2005/8/layout/vList5"/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2C3D888B-F6E9-4426-AEEC-079AA4012788}" type="presOf" srcId="{1B9B1BA7-1C45-4178-83AB-C8548E11D468}" destId="{A146D423-120C-40D7-AEDE-67551DAE5BAA}" srcOrd="0" destOrd="0" presId="urn:microsoft.com/office/officeart/2005/8/layout/vList5"/>
    <dgm:cxn modelId="{D1EA2FF2-FE18-4506-BFC7-734B4DB570B2}" type="presOf" srcId="{706A57F3-B27C-4DAC-A01B-F8159A1467AE}" destId="{3AC1C02A-8AEA-47D9-9D62-32D15E45D56E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37E2F06F-E127-4457-8C59-249084FB45E0}" type="presParOf" srcId="{098292A0-9CE6-4B0A-A6BD-1C831165BCB3}" destId="{5A00BD35-DDBE-4BF1-A926-3133834EBBD4}" srcOrd="0" destOrd="0" presId="urn:microsoft.com/office/officeart/2005/8/layout/vList5"/>
    <dgm:cxn modelId="{C859B000-76F6-4491-923C-CFE70A7E36F0}" type="presParOf" srcId="{5A00BD35-DDBE-4BF1-A926-3133834EBBD4}" destId="{A9D3FE47-16CF-42CE-8B59-251C5C3E142F}" srcOrd="0" destOrd="0" presId="urn:microsoft.com/office/officeart/2005/8/layout/vList5"/>
    <dgm:cxn modelId="{9784D42E-DAF3-4E89-A1D8-D54711505275}" type="presParOf" srcId="{5A00BD35-DDBE-4BF1-A926-3133834EBBD4}" destId="{3AC1C02A-8AEA-47D9-9D62-32D15E45D56E}" srcOrd="1" destOrd="0" presId="urn:microsoft.com/office/officeart/2005/8/layout/vList5"/>
    <dgm:cxn modelId="{E0D4981B-4C2D-4D97-9CD3-781DAF64E90D}" type="presParOf" srcId="{098292A0-9CE6-4B0A-A6BD-1C831165BCB3}" destId="{D227028C-82BE-439A-8049-B1C3F06F6D56}" srcOrd="1" destOrd="0" presId="urn:microsoft.com/office/officeart/2005/8/layout/vList5"/>
    <dgm:cxn modelId="{1866F579-4F10-49C8-95F1-91D503FC86D9}" type="presParOf" srcId="{098292A0-9CE6-4B0A-A6BD-1C831165BCB3}" destId="{C4A36254-71E2-420D-BAA6-4009BCE887DB}" srcOrd="2" destOrd="0" presId="urn:microsoft.com/office/officeart/2005/8/layout/vList5"/>
    <dgm:cxn modelId="{6DD687E0-4FAC-41BD-A550-73444DF6D3AA}" type="presParOf" srcId="{C4A36254-71E2-420D-BAA6-4009BCE887DB}" destId="{15AA21BB-D49C-4EBF-84E0-269F0EBBCEF0}" srcOrd="0" destOrd="0" presId="urn:microsoft.com/office/officeart/2005/8/layout/vList5"/>
    <dgm:cxn modelId="{1CE13BB3-3ACA-45C8-A3AD-1B8A3702FF72}" type="presParOf" srcId="{C4A36254-71E2-420D-BAA6-4009BCE887DB}" destId="{A146D423-120C-40D7-AEDE-67551DAE5BAA}" srcOrd="1" destOrd="0" presId="urn:microsoft.com/office/officeart/2005/8/layout/vList5"/>
  </dgm:cxnLst>
  <dgm:bg/>
  <dgm:whole>
    <a:effectLst/>
  </dgm:whole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5431AA3-8860-486C-9454-A6512E542795}" type="presOf" srcId="{19ED59A3-ADEA-4041-A1D4-A85B303F7775}" destId="{098292A0-9CE6-4B0A-A6BD-1C831165BCB3}" srcOrd="0" destOrd="0" presId="urn:microsoft.com/office/officeart/2005/8/layout/vList5"/>
  </dgm:cxnLst>
  <dgm:bg/>
  <dgm:whole>
    <a:effectLst/>
  </dgm:whole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0,7%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 smtClean="0"/>
            <a:t>Эффективное управления</a:t>
          </a:r>
          <a:br>
            <a:rPr lang="ru-RU" sz="1400" dirty="0" smtClean="0"/>
          </a:br>
          <a:r>
            <a:rPr lang="ru-RU" sz="1400" dirty="0" smtClean="0"/>
            <a:t>муниципальными финансами</a:t>
          </a:r>
          <a:endParaRPr lang="ru-RU" sz="14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A9D3FE47-16CF-42CE-8B59-251C5C3E142F}" type="pres">
      <dgm:prSet presAssocID="{FA8C7251-06D8-48F2-B4D0-8EC82B4B9BA3}" presName="parentText" presStyleLbl="node1" presStyleIdx="0" presStyleCnt="1" custScaleX="822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1" custScaleX="121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5CCF090E-839C-4AF8-BC8B-2DDAC6FCFD8E}" type="presOf" srcId="{FA8C7251-06D8-48F2-B4D0-8EC82B4B9BA3}" destId="{A9D3FE47-16CF-42CE-8B59-251C5C3E142F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59982F87-1650-437F-A201-83E76302091D}" type="presOf" srcId="{19ED59A3-ADEA-4041-A1D4-A85B303F7775}" destId="{098292A0-9CE6-4B0A-A6BD-1C831165BCB3}" srcOrd="0" destOrd="0" presId="urn:microsoft.com/office/officeart/2005/8/layout/vList5"/>
    <dgm:cxn modelId="{34F83CD0-63C3-462B-B901-BD1B730C967D}" type="presOf" srcId="{706A57F3-B27C-4DAC-A01B-F8159A1467AE}" destId="{3AC1C02A-8AEA-47D9-9D62-32D15E45D56E}" srcOrd="0" destOrd="0" presId="urn:microsoft.com/office/officeart/2005/8/layout/vList5"/>
    <dgm:cxn modelId="{4F3280D3-F4F5-4A03-807E-E7B67733CFD9}" type="presParOf" srcId="{098292A0-9CE6-4B0A-A6BD-1C831165BCB3}" destId="{5A00BD35-DDBE-4BF1-A926-3133834EBBD4}" srcOrd="0" destOrd="0" presId="urn:microsoft.com/office/officeart/2005/8/layout/vList5"/>
    <dgm:cxn modelId="{26152D39-E6A4-4574-AE25-10CF4067708C}" type="presParOf" srcId="{5A00BD35-DDBE-4BF1-A926-3133834EBBD4}" destId="{A9D3FE47-16CF-42CE-8B59-251C5C3E142F}" srcOrd="0" destOrd="0" presId="urn:microsoft.com/office/officeart/2005/8/layout/vList5"/>
    <dgm:cxn modelId="{8AAC0499-9EEF-4D81-9A73-E1A17ADFAD05}" type="presParOf" srcId="{5A00BD35-DDBE-4BF1-A926-3133834EBBD4}" destId="{3AC1C02A-8AEA-47D9-9D62-32D15E45D56E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9966FF">
                <a:shade val="30000"/>
                <a:satMod val="115000"/>
              </a:srgbClr>
            </a:gs>
            <a:gs pos="50000">
              <a:srgbClr val="9966FF">
                <a:shade val="67500"/>
                <a:satMod val="115000"/>
              </a:srgbClr>
            </a:gs>
            <a:gs pos="100000">
              <a:srgbClr val="9966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0,7%</a:t>
          </a:r>
          <a:endParaRPr lang="ru-RU" sz="2000" b="1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Защита населения и территории от ЧС, обеспечение пожарной безопасности и безопасности людей на </a:t>
          </a:r>
          <a:br>
            <a:rPr lang="ru-RU" sz="1600" dirty="0" smtClean="0"/>
          </a:br>
          <a:r>
            <a:rPr lang="ru-RU" sz="1600" dirty="0" smtClean="0"/>
            <a:t>водных объектах</a:t>
          </a:r>
          <a:endParaRPr lang="ru-RU" sz="16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9966FF">
                <a:shade val="30000"/>
                <a:satMod val="115000"/>
              </a:srgbClr>
            </a:gs>
            <a:gs pos="50000">
              <a:srgbClr val="9966FF">
                <a:shade val="67500"/>
                <a:satMod val="115000"/>
              </a:srgbClr>
            </a:gs>
            <a:gs pos="100000">
              <a:srgbClr val="9966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2000" b="1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Обеспечение общественного порядка и противодействие преступности</a:t>
          </a:r>
          <a:endParaRPr lang="ru-RU" sz="16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/>
    </dgm:pt>
    <dgm:pt modelId="{A9D3FE47-16CF-42CE-8B59-251C5C3E142F}" type="pres">
      <dgm:prSet presAssocID="{FA8C7251-06D8-48F2-B4D0-8EC82B4B9BA3}" presName="parentText" presStyleLbl="node1" presStyleIdx="0" presStyleCnt="2" custScaleX="464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2" custScaleX="129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/>
    </dgm:pt>
    <dgm:pt modelId="{C4A36254-71E2-420D-BAA6-4009BCE887DB}" type="pres">
      <dgm:prSet presAssocID="{E6C30FD1-B02C-4291-8C41-2B1B2A92082D}" presName="linNode" presStyleCnt="0"/>
      <dgm:spPr/>
    </dgm:pt>
    <dgm:pt modelId="{15AA21BB-D49C-4EBF-84E0-269F0EBBCEF0}" type="pres">
      <dgm:prSet presAssocID="{E6C30FD1-B02C-4291-8C41-2B1B2A92082D}" presName="parentText" presStyleLbl="node1" presStyleIdx="1" presStyleCnt="2" custScaleX="301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2" custScaleX="139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14EA29E9-A0BC-456A-B359-81360A44EC86}" type="presOf" srcId="{E6C30FD1-B02C-4291-8C41-2B1B2A92082D}" destId="{15AA21BB-D49C-4EBF-84E0-269F0EBBCEF0}" srcOrd="0" destOrd="0" presId="urn:microsoft.com/office/officeart/2005/8/layout/vList5"/>
    <dgm:cxn modelId="{96A8C72E-D2EA-4160-9B19-F1550E3574FE}" type="presOf" srcId="{706A57F3-B27C-4DAC-A01B-F8159A1467AE}" destId="{3AC1C02A-8AEA-47D9-9D62-32D15E45D56E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DD854A28-6C13-4C9E-9B5A-0FB58FEFF18E}" type="presOf" srcId="{FA8C7251-06D8-48F2-B4D0-8EC82B4B9BA3}" destId="{A9D3FE47-16CF-42CE-8B59-251C5C3E142F}" srcOrd="0" destOrd="0" presId="urn:microsoft.com/office/officeart/2005/8/layout/vList5"/>
    <dgm:cxn modelId="{3C9EF766-72DC-4711-9828-747BE3BB1534}" type="presOf" srcId="{1B9B1BA7-1C45-4178-83AB-C8548E11D468}" destId="{A146D423-120C-40D7-AEDE-67551DAE5BAA}" srcOrd="0" destOrd="0" presId="urn:microsoft.com/office/officeart/2005/8/layout/vList5"/>
    <dgm:cxn modelId="{55ABA808-E49F-4CCE-BDE5-36234833CC5F}" type="presOf" srcId="{19ED59A3-ADEA-4041-A1D4-A85B303F7775}" destId="{098292A0-9CE6-4B0A-A6BD-1C831165BCB3}" srcOrd="0" destOrd="0" presId="urn:microsoft.com/office/officeart/2005/8/layout/vList5"/>
    <dgm:cxn modelId="{FAAEBE9B-5A1C-4FEA-8F8B-F574BC92AC60}" type="presParOf" srcId="{098292A0-9CE6-4B0A-A6BD-1C831165BCB3}" destId="{5A00BD35-DDBE-4BF1-A926-3133834EBBD4}" srcOrd="0" destOrd="0" presId="urn:microsoft.com/office/officeart/2005/8/layout/vList5"/>
    <dgm:cxn modelId="{B6DDADA4-F49D-4DE9-AE53-7796FF13CEFC}" type="presParOf" srcId="{5A00BD35-DDBE-4BF1-A926-3133834EBBD4}" destId="{A9D3FE47-16CF-42CE-8B59-251C5C3E142F}" srcOrd="0" destOrd="0" presId="urn:microsoft.com/office/officeart/2005/8/layout/vList5"/>
    <dgm:cxn modelId="{099A5EC3-7FD6-4B4F-8FA3-4A05B7E4FAD8}" type="presParOf" srcId="{5A00BD35-DDBE-4BF1-A926-3133834EBBD4}" destId="{3AC1C02A-8AEA-47D9-9D62-32D15E45D56E}" srcOrd="1" destOrd="0" presId="urn:microsoft.com/office/officeart/2005/8/layout/vList5"/>
    <dgm:cxn modelId="{E99F2365-BB5E-47CB-9F91-B3F9BBD5116E}" type="presParOf" srcId="{098292A0-9CE6-4B0A-A6BD-1C831165BCB3}" destId="{D227028C-82BE-439A-8049-B1C3F06F6D56}" srcOrd="1" destOrd="0" presId="urn:microsoft.com/office/officeart/2005/8/layout/vList5"/>
    <dgm:cxn modelId="{5A771F59-B6F9-449E-A71A-76FE72344E70}" type="presParOf" srcId="{098292A0-9CE6-4B0A-A6BD-1C831165BCB3}" destId="{C4A36254-71E2-420D-BAA6-4009BCE887DB}" srcOrd="2" destOrd="0" presId="urn:microsoft.com/office/officeart/2005/8/layout/vList5"/>
    <dgm:cxn modelId="{34EE9A58-B657-44A5-86B6-5BDCAB9B5DAE}" type="presParOf" srcId="{C4A36254-71E2-420D-BAA6-4009BCE887DB}" destId="{15AA21BB-D49C-4EBF-84E0-269F0EBBCEF0}" srcOrd="0" destOrd="0" presId="urn:microsoft.com/office/officeart/2005/8/layout/vList5"/>
    <dgm:cxn modelId="{F8856566-7497-4FAB-B147-CA30835650DD}" type="presParOf" srcId="{C4A36254-71E2-420D-BAA6-4009BCE887DB}" destId="{A146D423-120C-40D7-AEDE-67551DAE5BAA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9A750A6-404D-4552-89C2-ED9A466FB11C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A2AFEF0-04E7-4134-B7A5-8CEFAAA937B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 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362,2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B498F7-A941-4971-8B8B-F9D8A448CB7A}" type="parTrans" cxnId="{49F3116B-48AD-49E2-8E9B-47BDF098F7A1}">
      <dgm:prSet/>
      <dgm:spPr/>
      <dgm:t>
        <a:bodyPr/>
        <a:lstStyle/>
        <a:p>
          <a:endParaRPr lang="ru-RU"/>
        </a:p>
      </dgm:t>
    </dgm:pt>
    <dgm:pt modelId="{87C384E9-981D-46AF-AF2D-07A67254F83C}" type="sibTrans" cxnId="{49F3116B-48AD-49E2-8E9B-47BDF098F7A1}">
      <dgm:prSet/>
      <dgm:spPr/>
      <dgm:t>
        <a:bodyPr/>
        <a:lstStyle/>
        <a:p>
          <a:endParaRPr lang="ru-RU"/>
        </a:p>
      </dgm:t>
    </dgm:pt>
    <dgm:pt modelId="{7853CD7C-0DA8-4300-91EC-0964CC726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176,2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D9EEA-A7A8-4A30-9947-DB5AD0C695EE}" type="parTrans" cxnId="{2F37E84C-02D2-40AE-AFFE-6E915064FF78}">
      <dgm:prSet/>
      <dgm:spPr/>
      <dgm:t>
        <a:bodyPr/>
        <a:lstStyle/>
        <a:p>
          <a:endParaRPr lang="ru-RU"/>
        </a:p>
      </dgm:t>
    </dgm:pt>
    <dgm:pt modelId="{F96E50EE-FD4E-4B69-935E-E49A8A4783E5}" type="sibTrans" cxnId="{2F37E84C-02D2-40AE-AFFE-6E915064FF78}">
      <dgm:prSet/>
      <dgm:spPr/>
      <dgm:t>
        <a:bodyPr/>
        <a:lstStyle/>
        <a:p>
          <a:endParaRPr lang="ru-RU"/>
        </a:p>
      </dgm:t>
    </dgm:pt>
    <dgm:pt modelId="{A252FFEA-29ED-496A-98E8-AD9E29D8A2D3}" type="pres">
      <dgm:prSet presAssocID="{A9A750A6-404D-4552-89C2-ED9A466FB1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8AFCE-D881-4F3B-9E9E-5CBC731F613F}" type="pres">
      <dgm:prSet presAssocID="{A9A750A6-404D-4552-89C2-ED9A466FB11C}" presName="fgShape" presStyleLbl="fgShp" presStyleIdx="0" presStyleCnt="1" custFlipVert="1" custFlipHor="0" custScaleX="1622" custScaleY="15344" custLinFactY="75658" custLinFactNeighborX="-3639" custLinFactNeighborY="100000"/>
      <dgm:spPr/>
      <dgm:t>
        <a:bodyPr/>
        <a:lstStyle/>
        <a:p>
          <a:endParaRPr lang="ru-RU"/>
        </a:p>
      </dgm:t>
    </dgm:pt>
    <dgm:pt modelId="{5B31982F-0D7C-4D1E-839E-649FFC58231D}" type="pres">
      <dgm:prSet presAssocID="{A9A750A6-404D-4552-89C2-ED9A466FB11C}" presName="linComp" presStyleCnt="0"/>
      <dgm:spPr/>
    </dgm:pt>
    <dgm:pt modelId="{ED096BC3-33F9-4186-8100-DB9232E49F28}" type="pres">
      <dgm:prSet presAssocID="{4A2AFEF0-04E7-4134-B7A5-8CEFAAA937B9}" presName="compNode" presStyleCnt="0"/>
      <dgm:spPr/>
    </dgm:pt>
    <dgm:pt modelId="{AEF1E387-D1C6-4221-966B-B0F61A1B4102}" type="pres">
      <dgm:prSet presAssocID="{4A2AFEF0-04E7-4134-B7A5-8CEFAAA937B9}" presName="bkgdShape" presStyleLbl="node1" presStyleIdx="0" presStyleCnt="2" custScaleX="100717" custLinFactNeighborX="-87"/>
      <dgm:spPr/>
      <dgm:t>
        <a:bodyPr/>
        <a:lstStyle/>
        <a:p>
          <a:endParaRPr lang="ru-RU"/>
        </a:p>
      </dgm:t>
    </dgm:pt>
    <dgm:pt modelId="{2404BD77-9ACE-4E22-B370-E70E9CA47646}" type="pres">
      <dgm:prSet presAssocID="{4A2AFEF0-04E7-4134-B7A5-8CEFAAA937B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144DC-AFE1-4031-BE8D-CCF9BBC8A479}" type="pres">
      <dgm:prSet presAssocID="{4A2AFEF0-04E7-4134-B7A5-8CEFAAA937B9}" presName="invisiNode" presStyleLbl="node1" presStyleIdx="0" presStyleCnt="2"/>
      <dgm:spPr/>
    </dgm:pt>
    <dgm:pt modelId="{1BD052B1-5746-4AAF-A135-894B05302829}" type="pres">
      <dgm:prSet presAssocID="{4A2AFEF0-04E7-4134-B7A5-8CEFAAA937B9}" presName="imagNode" presStyleLbl="fgImgPlace1" presStyleIdx="0" presStyleCnt="2" custLinFactNeighborX="-3361" custLinFactNeighborY="10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48BCD4-A678-4468-A98B-BC566234D991}" type="pres">
      <dgm:prSet presAssocID="{87C384E9-981D-46AF-AF2D-07A67254F8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3F9ABC-9CEC-4D20-984F-8F99B66392FA}" type="pres">
      <dgm:prSet presAssocID="{7853CD7C-0DA8-4300-91EC-0964CC7266A8}" presName="compNode" presStyleCnt="0"/>
      <dgm:spPr/>
    </dgm:pt>
    <dgm:pt modelId="{F40A4E3B-AC43-434D-812F-76AF282384F7}" type="pres">
      <dgm:prSet presAssocID="{7853CD7C-0DA8-4300-91EC-0964CC7266A8}" presName="bkgdShape" presStyleLbl="node1" presStyleIdx="1" presStyleCnt="2" custScaleX="92807" custLinFactNeighborX="14662" custLinFactNeighborY="-1587"/>
      <dgm:spPr/>
      <dgm:t>
        <a:bodyPr/>
        <a:lstStyle/>
        <a:p>
          <a:endParaRPr lang="ru-RU"/>
        </a:p>
      </dgm:t>
    </dgm:pt>
    <dgm:pt modelId="{AC828F96-C1EB-4571-9799-96E5E9B7BC0C}" type="pres">
      <dgm:prSet presAssocID="{7853CD7C-0DA8-4300-91EC-0964CC7266A8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18911-E455-4A1D-8B6B-CE0605FDC996}" type="pres">
      <dgm:prSet presAssocID="{7853CD7C-0DA8-4300-91EC-0964CC7266A8}" presName="invisiNode" presStyleLbl="node1" presStyleIdx="1" presStyleCnt="2"/>
      <dgm:spPr/>
    </dgm:pt>
    <dgm:pt modelId="{F4C073E0-DC09-4ECA-A324-7F17D44EB005}" type="pres">
      <dgm:prSet presAssocID="{7853CD7C-0DA8-4300-91EC-0964CC7266A8}" presName="imagNode" presStyleLbl="fgImgPlace1" presStyleIdx="1" presStyleCnt="2" custScaleX="90036" custScaleY="100592" custLinFactNeighborX="-3395" custLinFactNeighborY="-1295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F54E59D8-E3B0-475C-A15D-01C06F8F3892}" type="presOf" srcId="{A9A750A6-404D-4552-89C2-ED9A466FB11C}" destId="{A252FFEA-29ED-496A-98E8-AD9E29D8A2D3}" srcOrd="0" destOrd="0" presId="urn:microsoft.com/office/officeart/2005/8/layout/hList7"/>
    <dgm:cxn modelId="{910B0403-26E3-4FFD-8103-7F455CC84EF4}" type="presOf" srcId="{7853CD7C-0DA8-4300-91EC-0964CC7266A8}" destId="{F40A4E3B-AC43-434D-812F-76AF282384F7}" srcOrd="0" destOrd="0" presId="urn:microsoft.com/office/officeart/2005/8/layout/hList7"/>
    <dgm:cxn modelId="{2F37E84C-02D2-40AE-AFFE-6E915064FF78}" srcId="{A9A750A6-404D-4552-89C2-ED9A466FB11C}" destId="{7853CD7C-0DA8-4300-91EC-0964CC7266A8}" srcOrd="1" destOrd="0" parTransId="{7D7D9EEA-A7A8-4A30-9947-DB5AD0C695EE}" sibTransId="{F96E50EE-FD4E-4B69-935E-E49A8A4783E5}"/>
    <dgm:cxn modelId="{501AA4FC-8A1C-4B90-801E-BDF2C9FF366D}" type="presOf" srcId="{7853CD7C-0DA8-4300-91EC-0964CC7266A8}" destId="{AC828F96-C1EB-4571-9799-96E5E9B7BC0C}" srcOrd="1" destOrd="0" presId="urn:microsoft.com/office/officeart/2005/8/layout/hList7"/>
    <dgm:cxn modelId="{49F3116B-48AD-49E2-8E9B-47BDF098F7A1}" srcId="{A9A750A6-404D-4552-89C2-ED9A466FB11C}" destId="{4A2AFEF0-04E7-4134-B7A5-8CEFAAA937B9}" srcOrd="0" destOrd="0" parTransId="{FAB498F7-A941-4971-8B8B-F9D8A448CB7A}" sibTransId="{87C384E9-981D-46AF-AF2D-07A67254F83C}"/>
    <dgm:cxn modelId="{31A4CCEF-B050-47CA-8CAA-FE0AEE87171B}" type="presOf" srcId="{87C384E9-981D-46AF-AF2D-07A67254F83C}" destId="{6248BCD4-A678-4468-A98B-BC566234D991}" srcOrd="0" destOrd="0" presId="urn:microsoft.com/office/officeart/2005/8/layout/hList7"/>
    <dgm:cxn modelId="{2BD3F7DD-9CDD-4B0D-B114-250AA7D2F7FC}" type="presOf" srcId="{4A2AFEF0-04E7-4134-B7A5-8CEFAAA937B9}" destId="{AEF1E387-D1C6-4221-966B-B0F61A1B4102}" srcOrd="0" destOrd="0" presId="urn:microsoft.com/office/officeart/2005/8/layout/hList7"/>
    <dgm:cxn modelId="{3EE87E71-8B9A-40AF-9B68-9D90D3636BF0}" type="presOf" srcId="{4A2AFEF0-04E7-4134-B7A5-8CEFAAA937B9}" destId="{2404BD77-9ACE-4E22-B370-E70E9CA47646}" srcOrd="1" destOrd="0" presId="urn:microsoft.com/office/officeart/2005/8/layout/hList7"/>
    <dgm:cxn modelId="{EE9C16E4-9247-42BD-9628-C84C1DF54320}" type="presParOf" srcId="{A252FFEA-29ED-496A-98E8-AD9E29D8A2D3}" destId="{4028AFCE-D881-4F3B-9E9E-5CBC731F613F}" srcOrd="0" destOrd="0" presId="urn:microsoft.com/office/officeart/2005/8/layout/hList7"/>
    <dgm:cxn modelId="{6982FD35-1A48-4F1A-A21B-38D29BB94204}" type="presParOf" srcId="{A252FFEA-29ED-496A-98E8-AD9E29D8A2D3}" destId="{5B31982F-0D7C-4D1E-839E-649FFC58231D}" srcOrd="1" destOrd="0" presId="urn:microsoft.com/office/officeart/2005/8/layout/hList7"/>
    <dgm:cxn modelId="{6516A10C-F99D-472C-9248-563150312DA9}" type="presParOf" srcId="{5B31982F-0D7C-4D1E-839E-649FFC58231D}" destId="{ED096BC3-33F9-4186-8100-DB9232E49F28}" srcOrd="0" destOrd="0" presId="urn:microsoft.com/office/officeart/2005/8/layout/hList7"/>
    <dgm:cxn modelId="{33EDCDEA-987A-4DA6-A426-5D9F3FEBE11C}" type="presParOf" srcId="{ED096BC3-33F9-4186-8100-DB9232E49F28}" destId="{AEF1E387-D1C6-4221-966B-B0F61A1B4102}" srcOrd="0" destOrd="0" presId="urn:microsoft.com/office/officeart/2005/8/layout/hList7"/>
    <dgm:cxn modelId="{CE353695-DFDA-4D9E-9012-565199A0C41E}" type="presParOf" srcId="{ED096BC3-33F9-4186-8100-DB9232E49F28}" destId="{2404BD77-9ACE-4E22-B370-E70E9CA47646}" srcOrd="1" destOrd="0" presId="urn:microsoft.com/office/officeart/2005/8/layout/hList7"/>
    <dgm:cxn modelId="{17043225-85DD-4446-B744-5FF48EE66B0D}" type="presParOf" srcId="{ED096BC3-33F9-4186-8100-DB9232E49F28}" destId="{D27144DC-AFE1-4031-BE8D-CCF9BBC8A479}" srcOrd="2" destOrd="0" presId="urn:microsoft.com/office/officeart/2005/8/layout/hList7"/>
    <dgm:cxn modelId="{F12344F4-1290-4B5E-B0A2-9AF5E5CCA9D1}" type="presParOf" srcId="{ED096BC3-33F9-4186-8100-DB9232E49F28}" destId="{1BD052B1-5746-4AAF-A135-894B05302829}" srcOrd="3" destOrd="0" presId="urn:microsoft.com/office/officeart/2005/8/layout/hList7"/>
    <dgm:cxn modelId="{EA54E66B-ED82-44C6-931B-B61FAEB32F1A}" type="presParOf" srcId="{5B31982F-0D7C-4D1E-839E-649FFC58231D}" destId="{6248BCD4-A678-4468-A98B-BC566234D991}" srcOrd="1" destOrd="0" presId="urn:microsoft.com/office/officeart/2005/8/layout/hList7"/>
    <dgm:cxn modelId="{7530D1D9-E835-4734-A073-3E0476AE38D0}" type="presParOf" srcId="{5B31982F-0D7C-4D1E-839E-649FFC58231D}" destId="{1C3F9ABC-9CEC-4D20-984F-8F99B66392FA}" srcOrd="2" destOrd="0" presId="urn:microsoft.com/office/officeart/2005/8/layout/hList7"/>
    <dgm:cxn modelId="{8E6F82CA-3D69-4229-B5A0-7049F045D210}" type="presParOf" srcId="{1C3F9ABC-9CEC-4D20-984F-8F99B66392FA}" destId="{F40A4E3B-AC43-434D-812F-76AF282384F7}" srcOrd="0" destOrd="0" presId="urn:microsoft.com/office/officeart/2005/8/layout/hList7"/>
    <dgm:cxn modelId="{5CAE9486-A73C-44E1-A5CE-7523630978D6}" type="presParOf" srcId="{1C3F9ABC-9CEC-4D20-984F-8F99B66392FA}" destId="{AC828F96-C1EB-4571-9799-96E5E9B7BC0C}" srcOrd="1" destOrd="0" presId="urn:microsoft.com/office/officeart/2005/8/layout/hList7"/>
    <dgm:cxn modelId="{4CBF17CE-D7FD-433B-954D-2FA92AD04239}" type="presParOf" srcId="{1C3F9ABC-9CEC-4D20-984F-8F99B66392FA}" destId="{B2C18911-E455-4A1D-8B6B-CE0605FDC996}" srcOrd="2" destOrd="0" presId="urn:microsoft.com/office/officeart/2005/8/layout/hList7"/>
    <dgm:cxn modelId="{44AD4B79-69CF-47B8-AC3E-B004FBC4E5A2}" type="presParOf" srcId="{1C3F9ABC-9CEC-4D20-984F-8F99B66392FA}" destId="{F4C073E0-DC09-4ECA-A324-7F17D44EB005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76,5 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68,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1196 воспитанникам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1104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D98039-4FCE-4979-B473-A6968D964D6D}" type="presOf" srcId="{2554F243-FF62-44F8-9C78-DECC89CAB534}" destId="{1609A433-C0A7-46C5-9610-3F590E9289AA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7458FBB9-5349-4356-AD9D-343FDE800D7E}" type="presOf" srcId="{767895D7-5846-4356-8DAB-83201904E9D4}" destId="{0FA44B67-0D44-4461-8660-22144984064E}" srcOrd="0" destOrd="0" presId="urn:microsoft.com/office/officeart/2005/8/layout/equation2"/>
    <dgm:cxn modelId="{8E9364D2-953A-4075-978A-FAEAD0152F0E}" type="presOf" srcId="{A34E5386-8D9E-403F-BC35-51D3E74873BB}" destId="{95B39CA1-075A-4468-AB75-87149731765B}" srcOrd="0" destOrd="0" presId="urn:microsoft.com/office/officeart/2005/8/layout/equation2"/>
    <dgm:cxn modelId="{2A3F449B-74D0-4DCC-8C6F-4E1CD6D0DDBD}" type="presOf" srcId="{2554F243-FF62-44F8-9C78-DECC89CAB534}" destId="{BDDB12A3-A2B9-464C-B5EB-C54D7712418E}" srcOrd="1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9DBA8958-29FE-4CE4-A7F3-60FB8E491CE2}" type="presOf" srcId="{61CFA3A0-3EA5-446F-BFEA-4E5C00BD9F79}" destId="{FCB29D86-B06C-42C3-85E3-1197097D8BAD}" srcOrd="0" destOrd="0" presId="urn:microsoft.com/office/officeart/2005/8/layout/equation2"/>
    <dgm:cxn modelId="{D9B096E0-1C7A-4311-9183-1D7887798387}" type="presOf" srcId="{72D66F61-F681-41F1-8B88-7197E8BF0A76}" destId="{D4F4D0A2-C05E-45AB-9180-A399986867AD}" srcOrd="0" destOrd="0" presId="urn:microsoft.com/office/officeart/2005/8/layout/equation2"/>
    <dgm:cxn modelId="{5E2239B4-68A8-4915-9D13-54FADBA81A14}" type="presOf" srcId="{F04D6508-6CD9-4640-B470-820B69227427}" destId="{69581245-37B1-4E45-942B-14F498BA53F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0895CD7D-7844-412C-AC5E-104EE5D6116B}" type="presParOf" srcId="{69581245-37B1-4E45-942B-14F498BA53FE}" destId="{D5F9385C-EF54-4843-9E99-DC96C7CBCE3B}" srcOrd="0" destOrd="0" presId="urn:microsoft.com/office/officeart/2005/8/layout/equation2"/>
    <dgm:cxn modelId="{BDD9FB5E-39AA-4A6B-A490-B7E06E699A33}" type="presParOf" srcId="{D5F9385C-EF54-4843-9E99-DC96C7CBCE3B}" destId="{D4F4D0A2-C05E-45AB-9180-A399986867AD}" srcOrd="0" destOrd="0" presId="urn:microsoft.com/office/officeart/2005/8/layout/equation2"/>
    <dgm:cxn modelId="{2A72B061-97F9-4E62-A461-2500AEDFF19F}" type="presParOf" srcId="{D5F9385C-EF54-4843-9E99-DC96C7CBCE3B}" destId="{27BD5F55-9FFD-4AB5-90EF-EAE71105359E}" srcOrd="1" destOrd="0" presId="urn:microsoft.com/office/officeart/2005/8/layout/equation2"/>
    <dgm:cxn modelId="{DEF0F82A-4C64-488C-8F64-EA5708E3DA81}" type="presParOf" srcId="{D5F9385C-EF54-4843-9E99-DC96C7CBCE3B}" destId="{95B39CA1-075A-4468-AB75-87149731765B}" srcOrd="2" destOrd="0" presId="urn:microsoft.com/office/officeart/2005/8/layout/equation2"/>
    <dgm:cxn modelId="{15BAC07A-5A11-438F-828B-F216DF5816E2}" type="presParOf" srcId="{D5F9385C-EF54-4843-9E99-DC96C7CBCE3B}" destId="{CD726AC3-340D-4577-A77B-3DDF9740D49C}" srcOrd="3" destOrd="0" presId="urn:microsoft.com/office/officeart/2005/8/layout/equation2"/>
    <dgm:cxn modelId="{296BB69E-C801-4569-B578-D1E44F3B9D6D}" type="presParOf" srcId="{D5F9385C-EF54-4843-9E99-DC96C7CBCE3B}" destId="{0FA44B67-0D44-4461-8660-22144984064E}" srcOrd="4" destOrd="0" presId="urn:microsoft.com/office/officeart/2005/8/layout/equation2"/>
    <dgm:cxn modelId="{669CE1AF-E953-4A93-BC57-D8A4E574C20C}" type="presParOf" srcId="{69581245-37B1-4E45-942B-14F498BA53FE}" destId="{1609A433-C0A7-46C5-9610-3F590E9289AA}" srcOrd="1" destOrd="0" presId="urn:microsoft.com/office/officeart/2005/8/layout/equation2"/>
    <dgm:cxn modelId="{3B95A1FC-AF71-49FA-B19D-690BA18B1A69}" type="presParOf" srcId="{1609A433-C0A7-46C5-9610-3F590E9289AA}" destId="{BDDB12A3-A2B9-464C-B5EB-C54D7712418E}" srcOrd="0" destOrd="0" presId="urn:microsoft.com/office/officeart/2005/8/layout/equation2"/>
    <dgm:cxn modelId="{0961A549-948A-490B-8094-A9D3E45CB5DD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1C02A-8AEA-47D9-9D62-32D15E45D56E}">
      <dsp:nvSpPr>
        <dsp:cNvPr id="0" name=""/>
        <dsp:cNvSpPr/>
      </dsp:nvSpPr>
      <dsp:spPr>
        <a:xfrm rot="5400000">
          <a:off x="6156035" y="-1770354"/>
          <a:ext cx="437863" cy="40913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Развитие образования</a:t>
          </a:r>
          <a:endParaRPr lang="ru-RU" sz="1800" kern="1200" dirty="0"/>
        </a:p>
      </dsp:txBody>
      <dsp:txXfrm rot="5400000">
        <a:off x="6156035" y="-1770354"/>
        <a:ext cx="437863" cy="4091359"/>
      </dsp:txXfrm>
    </dsp:sp>
    <dsp:sp modelId="{A9D3FE47-16CF-42CE-8B59-251C5C3E142F}">
      <dsp:nvSpPr>
        <dsp:cNvPr id="0" name=""/>
        <dsp:cNvSpPr/>
      </dsp:nvSpPr>
      <dsp:spPr>
        <a:xfrm>
          <a:off x="165" y="1660"/>
          <a:ext cx="4329121" cy="547329"/>
        </a:xfrm>
        <a:prstGeom prst="round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44,4%</a:t>
          </a:r>
          <a:endParaRPr lang="ru-RU" sz="20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165" y="1660"/>
        <a:ext cx="4329121" cy="547329"/>
      </dsp:txXfrm>
    </dsp:sp>
    <dsp:sp modelId="{A146D423-120C-40D7-AEDE-67551DAE5BAA}">
      <dsp:nvSpPr>
        <dsp:cNvPr id="0" name=""/>
        <dsp:cNvSpPr/>
      </dsp:nvSpPr>
      <dsp:spPr>
        <a:xfrm rot="5400000">
          <a:off x="5939853" y="-1411547"/>
          <a:ext cx="437863" cy="452313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Социальная поддержка граждан</a:t>
          </a:r>
          <a:endParaRPr lang="ru-RU" sz="1800" kern="1200" dirty="0"/>
        </a:p>
      </dsp:txBody>
      <dsp:txXfrm rot="5400000">
        <a:off x="5939853" y="-1411547"/>
        <a:ext cx="437863" cy="4523137"/>
      </dsp:txXfrm>
    </dsp:sp>
    <dsp:sp modelId="{15AA21BB-D49C-4EBF-84E0-269F0EBBCEF0}">
      <dsp:nvSpPr>
        <dsp:cNvPr id="0" name=""/>
        <dsp:cNvSpPr/>
      </dsp:nvSpPr>
      <dsp:spPr>
        <a:xfrm>
          <a:off x="165" y="576356"/>
          <a:ext cx="3897050" cy="547329"/>
        </a:xfrm>
        <a:prstGeom prst="round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34,3%</a:t>
          </a:r>
          <a:endParaRPr lang="ru-RU" sz="20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165" y="576356"/>
        <a:ext cx="3897050" cy="547329"/>
      </dsp:txXfrm>
    </dsp:sp>
    <dsp:sp modelId="{CE0735FC-93D9-4013-B9A2-3E9A0A603290}">
      <dsp:nvSpPr>
        <dsp:cNvPr id="0" name=""/>
        <dsp:cNvSpPr/>
      </dsp:nvSpPr>
      <dsp:spPr>
        <a:xfrm rot="5400000">
          <a:off x="4948166" y="-1330771"/>
          <a:ext cx="437863" cy="641155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Развитие здравоохранения </a:t>
          </a:r>
          <a:endParaRPr lang="ru-RU" sz="1800" kern="1200" dirty="0"/>
        </a:p>
      </dsp:txBody>
      <dsp:txXfrm rot="5400000">
        <a:off x="4948166" y="-1330771"/>
        <a:ext cx="437863" cy="6411557"/>
      </dsp:txXfrm>
    </dsp:sp>
    <dsp:sp modelId="{F4C254A7-140A-4F5F-A0A3-4F3E35F5AC74}">
      <dsp:nvSpPr>
        <dsp:cNvPr id="0" name=""/>
        <dsp:cNvSpPr/>
      </dsp:nvSpPr>
      <dsp:spPr>
        <a:xfrm>
          <a:off x="0" y="1552507"/>
          <a:ext cx="2013046" cy="547329"/>
        </a:xfrm>
        <a:prstGeom prst="round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1,6%</a:t>
          </a:r>
          <a:endParaRPr lang="ru-RU" sz="20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0" y="1552507"/>
        <a:ext cx="2013046" cy="547329"/>
      </dsp:txXfrm>
    </dsp:sp>
    <dsp:sp modelId="{02540A64-0B20-426E-BE2A-034346152E66}">
      <dsp:nvSpPr>
        <dsp:cNvPr id="0" name=""/>
        <dsp:cNvSpPr/>
      </dsp:nvSpPr>
      <dsp:spPr>
        <a:xfrm rot="5400000">
          <a:off x="4265264" y="-439077"/>
          <a:ext cx="561932" cy="77574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Развитие физической культуры и спорта</a:t>
          </a:r>
          <a:endParaRPr lang="ru-RU" sz="1800" kern="1200" dirty="0"/>
        </a:p>
      </dsp:txBody>
      <dsp:txXfrm rot="5400000">
        <a:off x="4265264" y="-439077"/>
        <a:ext cx="561932" cy="7757409"/>
      </dsp:txXfrm>
    </dsp:sp>
    <dsp:sp modelId="{780C659A-4688-443D-B475-F2BAF582BA8A}">
      <dsp:nvSpPr>
        <dsp:cNvPr id="0" name=""/>
        <dsp:cNvSpPr/>
      </dsp:nvSpPr>
      <dsp:spPr>
        <a:xfrm>
          <a:off x="86368" y="3161070"/>
          <a:ext cx="663641" cy="547329"/>
        </a:xfrm>
        <a:prstGeom prst="round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13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86368" y="3161070"/>
        <a:ext cx="663641" cy="547329"/>
      </dsp:txXfrm>
    </dsp:sp>
    <dsp:sp modelId="{05EF25E3-E99D-4813-9104-6DFD8B87DE8A}">
      <dsp:nvSpPr>
        <dsp:cNvPr id="0" name=""/>
        <dsp:cNvSpPr/>
      </dsp:nvSpPr>
      <dsp:spPr>
        <a:xfrm rot="5400000">
          <a:off x="4604277" y="-1187009"/>
          <a:ext cx="437863" cy="70096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Обеспечение доступным и комфортным жильем </a:t>
          </a:r>
          <a:endParaRPr lang="ru-RU" sz="1800" kern="1200" dirty="0"/>
        </a:p>
      </dsp:txBody>
      <dsp:txXfrm rot="5400000">
        <a:off x="4604277" y="-1187009"/>
        <a:ext cx="437863" cy="7009687"/>
      </dsp:txXfrm>
    </dsp:sp>
    <dsp:sp modelId="{32EC57A6-DC7D-47D0-91EF-84FFE75C5D03}">
      <dsp:nvSpPr>
        <dsp:cNvPr id="0" name=""/>
        <dsp:cNvSpPr/>
      </dsp:nvSpPr>
      <dsp:spPr>
        <a:xfrm>
          <a:off x="0" y="2111889"/>
          <a:ext cx="1413986" cy="490368"/>
        </a:xfrm>
        <a:prstGeom prst="round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3,3 %</a:t>
          </a:r>
          <a:endParaRPr lang="ru-RU" sz="18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0" y="2111889"/>
        <a:ext cx="1413986" cy="490368"/>
      </dsp:txXfrm>
    </dsp:sp>
    <dsp:sp modelId="{57E2D1D2-DCE4-41CC-9631-887A98F4870B}">
      <dsp:nvSpPr>
        <dsp:cNvPr id="0" name=""/>
        <dsp:cNvSpPr/>
      </dsp:nvSpPr>
      <dsp:spPr>
        <a:xfrm rot="5400000">
          <a:off x="5629825" y="-1212268"/>
          <a:ext cx="527586" cy="500708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Развитие культуры и туризма</a:t>
          </a:r>
          <a:endParaRPr lang="ru-RU" sz="1800" kern="1200" dirty="0"/>
        </a:p>
      </dsp:txBody>
      <dsp:txXfrm rot="5400000">
        <a:off x="5629825" y="-1212268"/>
        <a:ext cx="527586" cy="5007086"/>
      </dsp:txXfrm>
    </dsp:sp>
    <dsp:sp modelId="{FA541908-D030-4D4B-99AE-051C768408CD}">
      <dsp:nvSpPr>
        <dsp:cNvPr id="0" name=""/>
        <dsp:cNvSpPr/>
      </dsp:nvSpPr>
      <dsp:spPr>
        <a:xfrm>
          <a:off x="32500" y="1027481"/>
          <a:ext cx="3414636" cy="547329"/>
        </a:xfrm>
        <a:prstGeom prst="round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5,3%</a:t>
          </a:r>
          <a:endParaRPr lang="ru-RU" sz="18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32500" y="1027481"/>
        <a:ext cx="3414636" cy="547329"/>
      </dsp:txXfrm>
    </dsp:sp>
    <dsp:sp modelId="{FF053D78-ABE0-4181-965D-4D5B3E1F2359}">
      <dsp:nvSpPr>
        <dsp:cNvPr id="0" name=""/>
        <dsp:cNvSpPr/>
      </dsp:nvSpPr>
      <dsp:spPr>
        <a:xfrm rot="5400000">
          <a:off x="4349793" y="-751876"/>
          <a:ext cx="657478" cy="72918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Поддержка казачьих обществ</a:t>
          </a:r>
          <a:endParaRPr lang="ru-RU" sz="1800" kern="1200" dirty="0"/>
        </a:p>
      </dsp:txBody>
      <dsp:txXfrm rot="5400000">
        <a:off x="4349793" y="-751876"/>
        <a:ext cx="657478" cy="7291840"/>
      </dsp:txXfrm>
    </dsp:sp>
    <dsp:sp modelId="{E79E241C-DC77-4BED-8A71-59DB47671B2A}">
      <dsp:nvSpPr>
        <dsp:cNvPr id="0" name=""/>
        <dsp:cNvSpPr/>
      </dsp:nvSpPr>
      <dsp:spPr>
        <a:xfrm>
          <a:off x="0" y="2587159"/>
          <a:ext cx="1131247" cy="547329"/>
        </a:xfrm>
        <a:prstGeom prst="round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0,5%</a:t>
          </a:r>
          <a:endParaRPr lang="ru-RU" sz="14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0" y="2587159"/>
        <a:ext cx="1131247" cy="547329"/>
      </dsp:txXfrm>
    </dsp:sp>
    <dsp:sp modelId="{21BD30DD-CF79-40D0-8C88-8D0BE4E7C034}">
      <dsp:nvSpPr>
        <dsp:cNvPr id="0" name=""/>
        <dsp:cNvSpPr/>
      </dsp:nvSpPr>
      <dsp:spPr>
        <a:xfrm rot="5400000">
          <a:off x="4234355" y="157091"/>
          <a:ext cx="443888" cy="78402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Молодежь Орловского района</a:t>
          </a:r>
          <a:endParaRPr lang="ru-RU" sz="1800" kern="1200" dirty="0"/>
        </a:p>
      </dsp:txBody>
      <dsp:txXfrm rot="5400000">
        <a:off x="4234355" y="157091"/>
        <a:ext cx="443888" cy="7840231"/>
      </dsp:txXfrm>
    </dsp:sp>
    <dsp:sp modelId="{04A4D6B4-601B-4D85-B8C9-387C4D1C945C}">
      <dsp:nvSpPr>
        <dsp:cNvPr id="0" name=""/>
        <dsp:cNvSpPr/>
      </dsp:nvSpPr>
      <dsp:spPr>
        <a:xfrm>
          <a:off x="104015" y="3716788"/>
          <a:ext cx="571048" cy="413819"/>
        </a:xfrm>
        <a:prstGeom prst="round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13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104015" y="3716788"/>
        <a:ext cx="571048" cy="413819"/>
      </dsp:txXfrm>
    </dsp:sp>
    <dsp:sp modelId="{D1EB1CF0-686A-4332-B6CC-8CABB59E3D14}">
      <dsp:nvSpPr>
        <dsp:cNvPr id="0" name=""/>
        <dsp:cNvSpPr/>
      </dsp:nvSpPr>
      <dsp:spPr>
        <a:xfrm rot="5400000">
          <a:off x="4285888" y="530497"/>
          <a:ext cx="437863" cy="78402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Доступная среда</a:t>
          </a:r>
          <a:endParaRPr lang="ru-RU" sz="1800" kern="1200" dirty="0"/>
        </a:p>
      </dsp:txBody>
      <dsp:txXfrm rot="5400000">
        <a:off x="4285888" y="530497"/>
        <a:ext cx="437863" cy="7840231"/>
      </dsp:txXfrm>
    </dsp:sp>
    <dsp:sp modelId="{CB314C0C-7F65-4930-9946-53E4F933D157}">
      <dsp:nvSpPr>
        <dsp:cNvPr id="0" name=""/>
        <dsp:cNvSpPr/>
      </dsp:nvSpPr>
      <dsp:spPr>
        <a:xfrm>
          <a:off x="103907" y="4127635"/>
          <a:ext cx="568622" cy="547329"/>
        </a:xfrm>
        <a:prstGeom prst="round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13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103907" y="4127635"/>
        <a:ext cx="568622" cy="54732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F4D0A2-C05E-45AB-9180-A399986867AD}">
      <dsp:nvSpPr>
        <dsp:cNvPr id="0" name=""/>
        <dsp:cNvSpPr/>
      </dsp:nvSpPr>
      <dsp:spPr>
        <a:xfrm>
          <a:off x="491102" y="2055"/>
          <a:ext cx="2350553" cy="184978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Федеральный  и областной бюджет 275,7 млн.рублей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1102" y="2055"/>
        <a:ext cx="2350553" cy="1849788"/>
      </dsp:txXfrm>
    </dsp:sp>
    <dsp:sp modelId="{95B39CA1-075A-4468-AB75-87149731765B}">
      <dsp:nvSpPr>
        <dsp:cNvPr id="0" name=""/>
        <dsp:cNvSpPr/>
      </dsp:nvSpPr>
      <dsp:spPr>
        <a:xfrm>
          <a:off x="1409744" y="1923701"/>
          <a:ext cx="513269" cy="513269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09744" y="1923701"/>
        <a:ext cx="513269" cy="513269"/>
      </dsp:txXfrm>
    </dsp:sp>
    <dsp:sp modelId="{0FA44B67-0D44-4461-8660-22144984064E}">
      <dsp:nvSpPr>
        <dsp:cNvPr id="0" name=""/>
        <dsp:cNvSpPr/>
      </dsp:nvSpPr>
      <dsp:spPr>
        <a:xfrm>
          <a:off x="285755" y="2500330"/>
          <a:ext cx="2850433" cy="1950008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75,2 млн.рублей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5755" y="2500330"/>
        <a:ext cx="2850433" cy="1950008"/>
      </dsp:txXfrm>
    </dsp:sp>
    <dsp:sp modelId="{1609A433-C0A7-46C5-9610-3F590E9289AA}">
      <dsp:nvSpPr>
        <dsp:cNvPr id="0" name=""/>
        <dsp:cNvSpPr/>
      </dsp:nvSpPr>
      <dsp:spPr>
        <a:xfrm rot="21595913">
          <a:off x="3208085" y="2059559"/>
          <a:ext cx="433043" cy="329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21595913">
        <a:off x="3208085" y="2059559"/>
        <a:ext cx="433043" cy="329200"/>
      </dsp:txXfrm>
    </dsp:sp>
    <dsp:sp modelId="{FCB29D86-B06C-42C3-85E3-1197097D8BAD}">
      <dsp:nvSpPr>
        <dsp:cNvPr id="0" name=""/>
        <dsp:cNvSpPr/>
      </dsp:nvSpPr>
      <dsp:spPr>
        <a:xfrm>
          <a:off x="3696222" y="1067580"/>
          <a:ext cx="2279908" cy="2309801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3449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учащимся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96222" y="1067580"/>
        <a:ext cx="2279908" cy="230980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8EE487-56DA-4E16-A26F-471CC4EBF477}">
      <dsp:nvSpPr>
        <dsp:cNvPr id="0" name=""/>
        <dsp:cNvSpPr/>
      </dsp:nvSpPr>
      <dsp:spPr>
        <a:xfrm>
          <a:off x="1537" y="246932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Федеральный бюджет 4306,9 тыс.рублей</a:t>
          </a:r>
          <a:endParaRPr lang="ru-RU" sz="1600" kern="1200" dirty="0"/>
        </a:p>
      </dsp:txBody>
      <dsp:txXfrm>
        <a:off x="1537" y="246932"/>
        <a:ext cx="2038201" cy="2038201"/>
      </dsp:txXfrm>
    </dsp:sp>
    <dsp:sp modelId="{C8495333-1AE7-498E-984E-FAE69C1AB6CC}">
      <dsp:nvSpPr>
        <dsp:cNvPr id="0" name=""/>
        <dsp:cNvSpPr/>
      </dsp:nvSpPr>
      <dsp:spPr>
        <a:xfrm>
          <a:off x="2205240" y="674954"/>
          <a:ext cx="1182156" cy="1182156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205240" y="674954"/>
        <a:ext cx="1182156" cy="1182156"/>
      </dsp:txXfrm>
    </dsp:sp>
    <dsp:sp modelId="{0642395D-E9F2-4D84-94AF-6A6CDB736D76}">
      <dsp:nvSpPr>
        <dsp:cNvPr id="0" name=""/>
        <dsp:cNvSpPr/>
      </dsp:nvSpPr>
      <dsp:spPr>
        <a:xfrm>
          <a:off x="3552899" y="246932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Областной бюджет 643,6 тыс.рублей</a:t>
          </a:r>
          <a:endParaRPr lang="ru-RU" sz="2000" kern="1200" dirty="0"/>
        </a:p>
      </dsp:txBody>
      <dsp:txXfrm>
        <a:off x="3552899" y="246932"/>
        <a:ext cx="2038201" cy="2038201"/>
      </dsp:txXfrm>
    </dsp:sp>
    <dsp:sp modelId="{784D67A0-633F-4AE8-A18F-746B80662327}">
      <dsp:nvSpPr>
        <dsp:cNvPr id="0" name=""/>
        <dsp:cNvSpPr/>
      </dsp:nvSpPr>
      <dsp:spPr>
        <a:xfrm>
          <a:off x="5756602" y="674954"/>
          <a:ext cx="1182156" cy="1182156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756602" y="674954"/>
        <a:ext cx="1182156" cy="1182156"/>
      </dsp:txXfrm>
    </dsp:sp>
    <dsp:sp modelId="{28BD63D7-13EE-408D-9D94-9F3C64F7E1CF}">
      <dsp:nvSpPr>
        <dsp:cNvPr id="0" name=""/>
        <dsp:cNvSpPr/>
      </dsp:nvSpPr>
      <dsp:spPr>
        <a:xfrm>
          <a:off x="7104261" y="246932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4950,5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тыс.рублей</a:t>
          </a:r>
          <a:endParaRPr lang="ru-RU" sz="1400" b="1" kern="1200" dirty="0"/>
        </a:p>
      </dsp:txBody>
      <dsp:txXfrm>
        <a:off x="7104261" y="246932"/>
        <a:ext cx="2038201" cy="203820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D706D7-475C-40B9-BE12-67CE76799FE5}">
      <dsp:nvSpPr>
        <dsp:cNvPr id="0" name=""/>
        <dsp:cNvSpPr/>
      </dsp:nvSpPr>
      <dsp:spPr>
        <a:xfrm>
          <a:off x="1694" y="0"/>
          <a:ext cx="2636962" cy="485778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rgbClr val="7030A0"/>
              </a:solidFill>
            </a:rPr>
            <a:t>Приобретение </a:t>
          </a:r>
          <a:r>
            <a:rPr lang="ru-RU" sz="1800" kern="1200" baseline="0" dirty="0" err="1" smtClean="0">
              <a:solidFill>
                <a:srgbClr val="7030A0"/>
              </a:solidFill>
            </a:rPr>
            <a:t>рециркуляторов</a:t>
          </a:r>
          <a:r>
            <a:rPr lang="ru-RU" sz="1800" kern="1200" baseline="0" dirty="0" smtClean="0">
              <a:solidFill>
                <a:srgbClr val="7030A0"/>
              </a:solidFill>
            </a:rPr>
            <a:t>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rgbClr val="7030A0"/>
              </a:solidFill>
            </a:rPr>
            <a:t>бесконтактных термометров, приборов для очистки воздуха-4959,0 тыс.рублей</a:t>
          </a:r>
          <a:endParaRPr lang="ru-RU" sz="1800" kern="1200" baseline="0" dirty="0">
            <a:solidFill>
              <a:srgbClr val="7030A0"/>
            </a:solidFill>
          </a:endParaRPr>
        </a:p>
      </dsp:txBody>
      <dsp:txXfrm>
        <a:off x="1694" y="1943113"/>
        <a:ext cx="2636962" cy="1943113"/>
      </dsp:txXfrm>
    </dsp:sp>
    <dsp:sp modelId="{C42E6B25-1563-4732-9683-2B0CF7EE5E4D}">
      <dsp:nvSpPr>
        <dsp:cNvPr id="0" name=""/>
        <dsp:cNvSpPr/>
      </dsp:nvSpPr>
      <dsp:spPr>
        <a:xfrm>
          <a:off x="511354" y="291467"/>
          <a:ext cx="1617642" cy="161764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9ECE33-54ED-420A-A5A3-CB106648550A}">
      <dsp:nvSpPr>
        <dsp:cNvPr id="0" name=""/>
        <dsp:cNvSpPr/>
      </dsp:nvSpPr>
      <dsp:spPr>
        <a:xfrm>
          <a:off x="2643219" y="0"/>
          <a:ext cx="2636962" cy="4857784"/>
        </a:xfrm>
        <a:prstGeom prst="roundRect">
          <a:avLst>
            <a:gd name="adj" fmla="val 10000"/>
          </a:avLst>
        </a:prstGeom>
        <a:solidFill>
          <a:schemeClr val="accent3"/>
        </a:solidFill>
        <a:ln w="42500" cap="flat" cmpd="sng" algn="ctr">
          <a:solidFill>
            <a:schemeClr val="accent3">
              <a:shade val="5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rgbClr val="7030A0"/>
              </a:solidFill>
            </a:rPr>
            <a:t>Приобретение компьютеров -433,0 тыс.рублей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rgbClr val="7030A0"/>
              </a:solidFill>
            </a:rPr>
            <a:t> </a:t>
          </a:r>
          <a:r>
            <a:rPr lang="ru-RU" sz="1800" b="1" u="sng" kern="1200" baseline="0" dirty="0" err="1" smtClean="0">
              <a:solidFill>
                <a:srgbClr val="7030A0"/>
              </a:solidFill>
            </a:rPr>
            <a:t>Каменно-Балковская</a:t>
          </a:r>
          <a:r>
            <a:rPr lang="ru-RU" sz="1800" b="1" u="sng" kern="1200" baseline="0" dirty="0" smtClean="0">
              <a:solidFill>
                <a:srgbClr val="7030A0"/>
              </a:solidFill>
            </a:rPr>
            <a:t>  СОШ</a:t>
          </a:r>
          <a:endParaRPr lang="ru-RU" sz="1800" b="1" u="sng" kern="1200" baseline="0" dirty="0">
            <a:solidFill>
              <a:srgbClr val="7030A0"/>
            </a:solidFill>
          </a:endParaRPr>
        </a:p>
      </dsp:txBody>
      <dsp:txXfrm>
        <a:off x="2643219" y="1943113"/>
        <a:ext cx="2636962" cy="1943113"/>
      </dsp:txXfrm>
    </dsp:sp>
    <dsp:sp modelId="{86813085-6452-4D8F-BE45-99066C0FE4CB}">
      <dsp:nvSpPr>
        <dsp:cNvPr id="0" name=""/>
        <dsp:cNvSpPr/>
      </dsp:nvSpPr>
      <dsp:spPr>
        <a:xfrm>
          <a:off x="3227425" y="291467"/>
          <a:ext cx="1617642" cy="161764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1E4A4-014C-418E-9C97-86FF9EDDBA7B}">
      <dsp:nvSpPr>
        <dsp:cNvPr id="0" name=""/>
        <dsp:cNvSpPr/>
      </dsp:nvSpPr>
      <dsp:spPr>
        <a:xfrm>
          <a:off x="5429301" y="0"/>
          <a:ext cx="2636962" cy="485778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45000"/>
                <a:satMod val="155000"/>
              </a:schemeClr>
            </a:gs>
            <a:gs pos="60000">
              <a:schemeClr val="accent3">
                <a:shade val="95000"/>
                <a:satMod val="150000"/>
              </a:schemeClr>
            </a:gs>
            <a:gs pos="100000">
              <a:schemeClr val="accent3"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rgbClr val="7030A0"/>
              </a:solidFill>
            </a:rPr>
            <a:t>Приобретение компьютеров -318,0 тыс.рублей и школьных досок-164,5 тыс.рублей </a:t>
          </a:r>
          <a:r>
            <a:rPr lang="ru-RU" sz="1800" b="1" u="sng" kern="1200" baseline="0" dirty="0" smtClean="0">
              <a:solidFill>
                <a:srgbClr val="7030A0"/>
              </a:solidFill>
            </a:rPr>
            <a:t>МБОУ </a:t>
          </a:r>
          <a:r>
            <a:rPr lang="ru-RU" sz="1800" b="1" u="sng" kern="1200" baseline="0" dirty="0" err="1" smtClean="0">
              <a:solidFill>
                <a:srgbClr val="7030A0"/>
              </a:solidFill>
            </a:rPr>
            <a:t>Быстрянская</a:t>
          </a:r>
          <a:r>
            <a:rPr lang="ru-RU" sz="1800" b="1" u="sng" kern="1200" baseline="0" dirty="0" smtClean="0">
              <a:solidFill>
                <a:srgbClr val="7030A0"/>
              </a:solidFill>
            </a:rPr>
            <a:t> СОШ</a:t>
          </a:r>
          <a:endParaRPr lang="ru-RU" sz="1800" b="1" u="sng" kern="1200" baseline="0" dirty="0">
            <a:solidFill>
              <a:srgbClr val="7030A0"/>
            </a:solidFill>
          </a:endParaRPr>
        </a:p>
      </dsp:txBody>
      <dsp:txXfrm>
        <a:off x="5429301" y="1943113"/>
        <a:ext cx="2636962" cy="1943113"/>
      </dsp:txXfrm>
    </dsp:sp>
    <dsp:sp modelId="{969F2769-A170-41A3-BDD5-C2F93C9D89BA}">
      <dsp:nvSpPr>
        <dsp:cNvPr id="0" name=""/>
        <dsp:cNvSpPr/>
      </dsp:nvSpPr>
      <dsp:spPr>
        <a:xfrm>
          <a:off x="5786925" y="231323"/>
          <a:ext cx="1617642" cy="161764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BE4287-6A26-4E46-8778-858D4B69DC41}">
      <dsp:nvSpPr>
        <dsp:cNvPr id="0" name=""/>
        <dsp:cNvSpPr/>
      </dsp:nvSpPr>
      <dsp:spPr>
        <a:xfrm>
          <a:off x="322899" y="3886227"/>
          <a:ext cx="7426694" cy="728667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F4D0A2-C05E-45AB-9180-A399986867AD}">
      <dsp:nvSpPr>
        <dsp:cNvPr id="0" name=""/>
        <dsp:cNvSpPr/>
      </dsp:nvSpPr>
      <dsp:spPr>
        <a:xfrm>
          <a:off x="231222" y="357189"/>
          <a:ext cx="2164336" cy="1703243"/>
        </a:xfrm>
        <a:prstGeom prst="ellipse">
          <a:avLst/>
        </a:prstGeom>
        <a:gradFill rotWithShape="1">
          <a:gsLst>
            <a:gs pos="0">
              <a:schemeClr val="accent3">
                <a:tint val="65000"/>
                <a:satMod val="270000"/>
              </a:schemeClr>
            </a:gs>
            <a:gs pos="25000">
              <a:schemeClr val="accent3">
                <a:tint val="60000"/>
                <a:satMod val="300000"/>
              </a:schemeClr>
            </a:gs>
            <a:gs pos="100000">
              <a:schemeClr val="accent3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5,3 млн.рублей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1222" y="357189"/>
        <a:ext cx="2164336" cy="1703243"/>
      </dsp:txXfrm>
    </dsp:sp>
    <dsp:sp modelId="{95B39CA1-075A-4468-AB75-87149731765B}">
      <dsp:nvSpPr>
        <dsp:cNvPr id="0" name=""/>
        <dsp:cNvSpPr/>
      </dsp:nvSpPr>
      <dsp:spPr>
        <a:xfrm>
          <a:off x="1077087" y="2126597"/>
          <a:ext cx="472607" cy="472607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77087" y="2126597"/>
        <a:ext cx="472607" cy="472607"/>
      </dsp:txXfrm>
    </dsp:sp>
    <dsp:sp modelId="{0FA44B67-0D44-4461-8660-22144984064E}">
      <dsp:nvSpPr>
        <dsp:cNvPr id="0" name=""/>
        <dsp:cNvSpPr/>
      </dsp:nvSpPr>
      <dsp:spPr>
        <a:xfrm>
          <a:off x="1083" y="2665369"/>
          <a:ext cx="2624614" cy="1795523"/>
        </a:xfrm>
        <a:prstGeom prst="ellipse">
          <a:avLst/>
        </a:prstGeom>
        <a:gradFill rotWithShape="1">
          <a:gsLst>
            <a:gs pos="0">
              <a:schemeClr val="accent6">
                <a:tint val="65000"/>
                <a:satMod val="270000"/>
              </a:schemeClr>
            </a:gs>
            <a:gs pos="25000">
              <a:schemeClr val="accent6">
                <a:tint val="60000"/>
                <a:satMod val="300000"/>
              </a:schemeClr>
            </a:gs>
            <a:gs pos="100000">
              <a:schemeClr val="accent6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20,3 млн.рублей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83" y="2665369"/>
        <a:ext cx="2624614" cy="1795523"/>
      </dsp:txXfrm>
    </dsp:sp>
    <dsp:sp modelId="{1609A433-C0A7-46C5-9610-3F590E9289AA}">
      <dsp:nvSpPr>
        <dsp:cNvPr id="0" name=""/>
        <dsp:cNvSpPr/>
      </dsp:nvSpPr>
      <dsp:spPr>
        <a:xfrm rot="21591160">
          <a:off x="2688602" y="2253457"/>
          <a:ext cx="378883" cy="3031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21591160">
        <a:off x="2688602" y="2253457"/>
        <a:ext cx="378883" cy="303120"/>
      </dsp:txXfrm>
    </dsp:sp>
    <dsp:sp modelId="{FCB29D86-B06C-42C3-85E3-1197097D8BAD}">
      <dsp:nvSpPr>
        <dsp:cNvPr id="0" name=""/>
        <dsp:cNvSpPr/>
      </dsp:nvSpPr>
      <dsp:spPr>
        <a:xfrm>
          <a:off x="3115686" y="1338300"/>
          <a:ext cx="2099287" cy="2126813"/>
        </a:xfrm>
        <a:prstGeom prst="ellipse">
          <a:avLst/>
        </a:prstGeom>
        <a:gradFill rotWithShape="1">
          <a:gsLst>
            <a:gs pos="0">
              <a:schemeClr val="accent1">
                <a:tint val="65000"/>
                <a:satMod val="270000"/>
              </a:schemeClr>
            </a:gs>
            <a:gs pos="25000">
              <a:schemeClr val="accent1">
                <a:tint val="60000"/>
                <a:satMod val="300000"/>
              </a:schemeClr>
            </a:gs>
            <a:gs pos="100000">
              <a:schemeClr val="accent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2021учащимся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15686" y="1338300"/>
        <a:ext cx="2099287" cy="2126813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EED1D3-1CAF-4D1D-B94E-5A427C6C905D}">
      <dsp:nvSpPr>
        <dsp:cNvPr id="0" name=""/>
        <dsp:cNvSpPr/>
      </dsp:nvSpPr>
      <dsp:spPr>
        <a:xfrm>
          <a:off x="113322" y="4183"/>
          <a:ext cx="2282492" cy="1141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 образовательных учреждений общего образования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3322" y="4183"/>
        <a:ext cx="2282492" cy="1141246"/>
      </dsp:txXfrm>
    </dsp:sp>
    <dsp:sp modelId="{1AFE0F6E-C823-49F6-A5CA-F428AB7DECFA}">
      <dsp:nvSpPr>
        <dsp:cNvPr id="0" name=""/>
        <dsp:cNvSpPr/>
      </dsp:nvSpPr>
      <dsp:spPr>
        <a:xfrm>
          <a:off x="341571" y="1145430"/>
          <a:ext cx="228249" cy="855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5934"/>
              </a:lnTo>
              <a:lnTo>
                <a:pt x="228249" y="855934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26518-A02E-44FB-95EE-FE4166821D14}">
      <dsp:nvSpPr>
        <dsp:cNvPr id="0" name=""/>
        <dsp:cNvSpPr/>
      </dsp:nvSpPr>
      <dsp:spPr>
        <a:xfrm>
          <a:off x="569820" y="1430741"/>
          <a:ext cx="1825994" cy="114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Прогноз на 2020 год-100%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9820" y="1430741"/>
        <a:ext cx="1825994" cy="1141246"/>
      </dsp:txXfrm>
    </dsp:sp>
    <dsp:sp modelId="{93E95C2D-103D-496C-B0DA-2DC4BE06BB3F}">
      <dsp:nvSpPr>
        <dsp:cNvPr id="0" name=""/>
        <dsp:cNvSpPr/>
      </dsp:nvSpPr>
      <dsp:spPr>
        <a:xfrm>
          <a:off x="341571" y="1145430"/>
          <a:ext cx="228249" cy="2282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2492"/>
              </a:lnTo>
              <a:lnTo>
                <a:pt x="228249" y="2282492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F2D9A-B4AF-40FB-A629-F0D84C354DA6}">
      <dsp:nvSpPr>
        <dsp:cNvPr id="0" name=""/>
        <dsp:cNvSpPr/>
      </dsp:nvSpPr>
      <dsp:spPr>
        <a:xfrm>
          <a:off x="569820" y="2857299"/>
          <a:ext cx="1825994" cy="114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уровень-101,0%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9820" y="2857299"/>
        <a:ext cx="1825994" cy="1141246"/>
      </dsp:txXfrm>
    </dsp:sp>
    <dsp:sp modelId="{587BAA24-D3EB-49AA-B69E-465D133BFF49}">
      <dsp:nvSpPr>
        <dsp:cNvPr id="0" name=""/>
        <dsp:cNvSpPr/>
      </dsp:nvSpPr>
      <dsp:spPr>
        <a:xfrm>
          <a:off x="341571" y="1145430"/>
          <a:ext cx="228249" cy="3709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9051"/>
              </a:lnTo>
              <a:lnTo>
                <a:pt x="228249" y="3709051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6030E-05F4-4433-94DD-668905AD06D8}">
      <dsp:nvSpPr>
        <dsp:cNvPr id="0" name=""/>
        <dsp:cNvSpPr/>
      </dsp:nvSpPr>
      <dsp:spPr>
        <a:xfrm>
          <a:off x="569820" y="4283857"/>
          <a:ext cx="1825994" cy="114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зарплата-30942,1  рублей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9820" y="4283857"/>
        <a:ext cx="1825994" cy="1141246"/>
      </dsp:txXfrm>
    </dsp:sp>
    <dsp:sp modelId="{1C6FA0C7-D9F4-4909-B938-933BC2C6478A}">
      <dsp:nvSpPr>
        <dsp:cNvPr id="0" name=""/>
        <dsp:cNvSpPr/>
      </dsp:nvSpPr>
      <dsp:spPr>
        <a:xfrm>
          <a:off x="2919396" y="0"/>
          <a:ext cx="2282492" cy="1141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 дошкольных образовательных учреждений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19396" y="0"/>
        <a:ext cx="2282492" cy="1141246"/>
      </dsp:txXfrm>
    </dsp:sp>
    <dsp:sp modelId="{1EFC51B4-C12F-4591-A8AC-CF830708B1B9}">
      <dsp:nvSpPr>
        <dsp:cNvPr id="0" name=""/>
        <dsp:cNvSpPr/>
      </dsp:nvSpPr>
      <dsp:spPr>
        <a:xfrm>
          <a:off x="3147645" y="1141246"/>
          <a:ext cx="275291" cy="860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118"/>
              </a:lnTo>
              <a:lnTo>
                <a:pt x="275291" y="860118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0534E-9D68-4F4E-B28C-3C87F7E43355}">
      <dsp:nvSpPr>
        <dsp:cNvPr id="0" name=""/>
        <dsp:cNvSpPr/>
      </dsp:nvSpPr>
      <dsp:spPr>
        <a:xfrm>
          <a:off x="3422937" y="1430741"/>
          <a:ext cx="1825994" cy="114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Прогноз на 2020 год -100%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2937" y="1430741"/>
        <a:ext cx="1825994" cy="1141246"/>
      </dsp:txXfrm>
    </dsp:sp>
    <dsp:sp modelId="{1D931FC9-DB90-40BC-B6E0-FACB226A041C}">
      <dsp:nvSpPr>
        <dsp:cNvPr id="0" name=""/>
        <dsp:cNvSpPr/>
      </dsp:nvSpPr>
      <dsp:spPr>
        <a:xfrm>
          <a:off x="3147645" y="1141246"/>
          <a:ext cx="275291" cy="2286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6676"/>
              </a:lnTo>
              <a:lnTo>
                <a:pt x="275291" y="2286676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01C0E-BD4F-444E-BBF8-1B35AE3E0CEC}">
      <dsp:nvSpPr>
        <dsp:cNvPr id="0" name=""/>
        <dsp:cNvSpPr/>
      </dsp:nvSpPr>
      <dsp:spPr>
        <a:xfrm>
          <a:off x="3422937" y="2857299"/>
          <a:ext cx="1825994" cy="114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уровень-100,1%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2937" y="2857299"/>
        <a:ext cx="1825994" cy="1141246"/>
      </dsp:txXfrm>
    </dsp:sp>
    <dsp:sp modelId="{971A4F55-DECD-455E-9787-3AD94E81ECEF}">
      <dsp:nvSpPr>
        <dsp:cNvPr id="0" name=""/>
        <dsp:cNvSpPr/>
      </dsp:nvSpPr>
      <dsp:spPr>
        <a:xfrm>
          <a:off x="3147645" y="1141246"/>
          <a:ext cx="275291" cy="3713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3234"/>
              </a:lnTo>
              <a:lnTo>
                <a:pt x="275291" y="3713234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F457D-BDC3-4DAB-9CC2-B4F19A95407C}">
      <dsp:nvSpPr>
        <dsp:cNvPr id="0" name=""/>
        <dsp:cNvSpPr/>
      </dsp:nvSpPr>
      <dsp:spPr>
        <a:xfrm>
          <a:off x="3422937" y="4283857"/>
          <a:ext cx="1825994" cy="114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зарплата-27049,8 рублей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2937" y="4283857"/>
        <a:ext cx="1825994" cy="1141246"/>
      </dsp:txXfrm>
    </dsp:sp>
    <dsp:sp modelId="{A24C3B19-9D21-4893-BC05-851331C81D58}">
      <dsp:nvSpPr>
        <dsp:cNvPr id="0" name=""/>
        <dsp:cNvSpPr/>
      </dsp:nvSpPr>
      <dsp:spPr>
        <a:xfrm>
          <a:off x="5677195" y="46067"/>
          <a:ext cx="2282492" cy="1141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77195" y="46067"/>
        <a:ext cx="2282492" cy="1141246"/>
      </dsp:txXfrm>
    </dsp:sp>
    <dsp:sp modelId="{766D250A-CB0F-437C-B218-EA2A9D80F129}">
      <dsp:nvSpPr>
        <dsp:cNvPr id="0" name=""/>
        <dsp:cNvSpPr/>
      </dsp:nvSpPr>
      <dsp:spPr>
        <a:xfrm>
          <a:off x="5905444" y="1187313"/>
          <a:ext cx="370608" cy="814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4051"/>
              </a:lnTo>
              <a:lnTo>
                <a:pt x="370608" y="814051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3F8EE-3C09-4CD9-B711-BF68FC95964A}">
      <dsp:nvSpPr>
        <dsp:cNvPr id="0" name=""/>
        <dsp:cNvSpPr/>
      </dsp:nvSpPr>
      <dsp:spPr>
        <a:xfrm>
          <a:off x="6276053" y="1430741"/>
          <a:ext cx="1825994" cy="114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Прогноз на 2019 год-100%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76053" y="1430741"/>
        <a:ext cx="1825994" cy="1141246"/>
      </dsp:txXfrm>
    </dsp:sp>
    <dsp:sp modelId="{F8C73DD7-DB5B-414D-9539-7AF5CDB65C79}">
      <dsp:nvSpPr>
        <dsp:cNvPr id="0" name=""/>
        <dsp:cNvSpPr/>
      </dsp:nvSpPr>
      <dsp:spPr>
        <a:xfrm>
          <a:off x="5905444" y="1187313"/>
          <a:ext cx="370608" cy="2240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0609"/>
              </a:lnTo>
              <a:lnTo>
                <a:pt x="370608" y="2240609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8E9C79-55FE-49AD-B9F4-9C031C90FAB5}">
      <dsp:nvSpPr>
        <dsp:cNvPr id="0" name=""/>
        <dsp:cNvSpPr/>
      </dsp:nvSpPr>
      <dsp:spPr>
        <a:xfrm>
          <a:off x="6276053" y="2857299"/>
          <a:ext cx="1825994" cy="114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уровень-100,4%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76053" y="2857299"/>
        <a:ext cx="1825994" cy="1141246"/>
      </dsp:txXfrm>
    </dsp:sp>
    <dsp:sp modelId="{BA295A75-4940-4FB4-B0AD-BA4328373DD4}">
      <dsp:nvSpPr>
        <dsp:cNvPr id="0" name=""/>
        <dsp:cNvSpPr/>
      </dsp:nvSpPr>
      <dsp:spPr>
        <a:xfrm>
          <a:off x="5905444" y="1187313"/>
          <a:ext cx="370608" cy="3667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7167"/>
              </a:lnTo>
              <a:lnTo>
                <a:pt x="370608" y="3667167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24BAD-BB76-421B-A9F1-DB5154DD4F84}">
      <dsp:nvSpPr>
        <dsp:cNvPr id="0" name=""/>
        <dsp:cNvSpPr/>
      </dsp:nvSpPr>
      <dsp:spPr>
        <a:xfrm>
          <a:off x="6276053" y="4283857"/>
          <a:ext cx="1825994" cy="114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зарплата-31575,6рублей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76053" y="4283857"/>
        <a:ext cx="1825994" cy="1141246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0B65E7-1CCE-4809-B7E4-9751EBF1CBD7}">
      <dsp:nvSpPr>
        <dsp:cNvPr id="0" name=""/>
        <dsp:cNvSpPr/>
      </dsp:nvSpPr>
      <dsp:spPr>
        <a:xfrm>
          <a:off x="667388" y="193199"/>
          <a:ext cx="6931558" cy="5471517"/>
        </a:xfrm>
        <a:prstGeom prst="blockArc">
          <a:avLst>
            <a:gd name="adj1" fmla="val 12600000"/>
            <a:gd name="adj2" fmla="val 16200000"/>
            <a:gd name="adj3" fmla="val 45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CD22F-D0B8-46CE-898F-20ADEEDD2BFF}">
      <dsp:nvSpPr>
        <dsp:cNvPr id="0" name=""/>
        <dsp:cNvSpPr/>
      </dsp:nvSpPr>
      <dsp:spPr>
        <a:xfrm>
          <a:off x="474296" y="643800"/>
          <a:ext cx="6591505" cy="4531614"/>
        </a:xfrm>
        <a:prstGeom prst="blockArc">
          <a:avLst>
            <a:gd name="adj1" fmla="val 9000000"/>
            <a:gd name="adj2" fmla="val 12600000"/>
            <a:gd name="adj3" fmla="val 452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26839-AA08-43E7-8F96-E6471D6DA21A}">
      <dsp:nvSpPr>
        <dsp:cNvPr id="0" name=""/>
        <dsp:cNvSpPr/>
      </dsp:nvSpPr>
      <dsp:spPr>
        <a:xfrm>
          <a:off x="1504196" y="965635"/>
          <a:ext cx="4531614" cy="4531614"/>
        </a:xfrm>
        <a:prstGeom prst="blockArc">
          <a:avLst>
            <a:gd name="adj1" fmla="val 5400000"/>
            <a:gd name="adj2" fmla="val 9000000"/>
            <a:gd name="adj3" fmla="val 452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32655-0B01-4AE4-A7F0-F1D9306C3EA8}">
      <dsp:nvSpPr>
        <dsp:cNvPr id="0" name=""/>
        <dsp:cNvSpPr/>
      </dsp:nvSpPr>
      <dsp:spPr>
        <a:xfrm>
          <a:off x="2341049" y="1030030"/>
          <a:ext cx="4531614" cy="4531614"/>
        </a:xfrm>
        <a:prstGeom prst="blockArc">
          <a:avLst>
            <a:gd name="adj1" fmla="val 1800000"/>
            <a:gd name="adj2" fmla="val 5400000"/>
            <a:gd name="adj3" fmla="val 452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8D803-E519-4CF3-BE17-6FA0FBF561F7}">
      <dsp:nvSpPr>
        <dsp:cNvPr id="0" name=""/>
        <dsp:cNvSpPr/>
      </dsp:nvSpPr>
      <dsp:spPr>
        <a:xfrm>
          <a:off x="409924" y="663150"/>
          <a:ext cx="7446485" cy="4531614"/>
        </a:xfrm>
        <a:prstGeom prst="blockArc">
          <a:avLst>
            <a:gd name="adj1" fmla="val 19800000"/>
            <a:gd name="adj2" fmla="val 1800000"/>
            <a:gd name="adj3" fmla="val 4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3C378-3AC4-4BF2-BD33-4C84825FDD3D}">
      <dsp:nvSpPr>
        <dsp:cNvPr id="0" name=""/>
        <dsp:cNvSpPr/>
      </dsp:nvSpPr>
      <dsp:spPr>
        <a:xfrm>
          <a:off x="924874" y="257571"/>
          <a:ext cx="6720203" cy="5175285"/>
        </a:xfrm>
        <a:prstGeom prst="blockArc">
          <a:avLst>
            <a:gd name="adj1" fmla="val 16200000"/>
            <a:gd name="adj2" fmla="val 19800000"/>
            <a:gd name="adj3" fmla="val 45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0B008-B606-44C5-B10F-90C31FCC62C0}">
      <dsp:nvSpPr>
        <dsp:cNvPr id="0" name=""/>
        <dsp:cNvSpPr/>
      </dsp:nvSpPr>
      <dsp:spPr>
        <a:xfrm>
          <a:off x="2663111" y="1911315"/>
          <a:ext cx="2940112" cy="20352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Управление культуры и спорта-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60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 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 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63111" y="1911315"/>
        <a:ext cx="2940112" cy="2035285"/>
      </dsp:txXfrm>
    </dsp:sp>
    <dsp:sp modelId="{FC7EF23E-96F3-44DF-B34B-A3C7F0807541}">
      <dsp:nvSpPr>
        <dsp:cNvPr id="0" name=""/>
        <dsp:cNvSpPr/>
      </dsp:nvSpPr>
      <dsp:spPr>
        <a:xfrm>
          <a:off x="2858324" y="2089"/>
          <a:ext cx="2549685" cy="14246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предоставления дополнительного образования детей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58324" y="2089"/>
        <a:ext cx="2549685" cy="1424699"/>
      </dsp:txXfrm>
    </dsp:sp>
    <dsp:sp modelId="{0021252E-4D51-4092-A835-C94BE5000F4D}">
      <dsp:nvSpPr>
        <dsp:cNvPr id="0" name=""/>
        <dsp:cNvSpPr/>
      </dsp:nvSpPr>
      <dsp:spPr>
        <a:xfrm>
          <a:off x="4866821" y="1004234"/>
          <a:ext cx="2368349" cy="16349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обеспечению условий для развития на территории  района физической культуры и массового спорта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66821" y="1004234"/>
        <a:ext cx="2368349" cy="1634928"/>
      </dsp:txXfrm>
    </dsp:sp>
    <dsp:sp modelId="{D3F9B53B-59C2-489E-8C5A-B3B8CE8B112B}">
      <dsp:nvSpPr>
        <dsp:cNvPr id="0" name=""/>
        <dsp:cNvSpPr/>
      </dsp:nvSpPr>
      <dsp:spPr>
        <a:xfrm>
          <a:off x="4782422" y="3244653"/>
          <a:ext cx="2537148" cy="15831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и проведению мероприятий </a:t>
          </a: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межпоселенческого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характера по работе с детьми и молодежью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82422" y="3244653"/>
        <a:ext cx="2537148" cy="1583126"/>
      </dsp:txXfrm>
    </dsp:sp>
    <dsp:sp modelId="{E44C64E1-30F6-48E3-8CC0-534C01C3B23C}">
      <dsp:nvSpPr>
        <dsp:cNvPr id="0" name=""/>
        <dsp:cNvSpPr/>
      </dsp:nvSpPr>
      <dsp:spPr>
        <a:xfrm>
          <a:off x="2835693" y="4431126"/>
          <a:ext cx="2594948" cy="14246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условий для обеспечения населения услугами организаций культуры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35693" y="4431126"/>
        <a:ext cx="2594948" cy="1424699"/>
      </dsp:txXfrm>
    </dsp:sp>
    <dsp:sp modelId="{E176087B-B005-4FCC-9554-EEB41D156A70}">
      <dsp:nvSpPr>
        <dsp:cNvPr id="0" name=""/>
        <dsp:cNvSpPr/>
      </dsp:nvSpPr>
      <dsp:spPr>
        <a:xfrm>
          <a:off x="1053795" y="3323867"/>
          <a:ext cx="2323086" cy="142469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комплектование и обеспечение сохранности библиотечных фондов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53795" y="3323867"/>
        <a:ext cx="2323086" cy="1424699"/>
      </dsp:txXfrm>
    </dsp:sp>
    <dsp:sp modelId="{D81BA4B6-6899-401B-9408-37B50A23B39E}">
      <dsp:nvSpPr>
        <dsp:cNvPr id="0" name=""/>
        <dsp:cNvSpPr/>
      </dsp:nvSpPr>
      <dsp:spPr>
        <a:xfrm>
          <a:off x="967237" y="1109348"/>
          <a:ext cx="2496202" cy="1424699"/>
        </a:xfrm>
        <a:prstGeom prst="ellipse">
          <a:avLst/>
        </a:prstGeom>
        <a:gradFill rotWithShape="1">
          <a:gsLst>
            <a:gs pos="0">
              <a:schemeClr val="accent1">
                <a:tint val="65000"/>
                <a:satMod val="270000"/>
              </a:schemeClr>
            </a:gs>
            <a:gs pos="25000">
              <a:schemeClr val="accent1">
                <a:tint val="60000"/>
                <a:satMod val="300000"/>
              </a:schemeClr>
            </a:gs>
            <a:gs pos="100000">
              <a:schemeClr val="accent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библиотечного обслуживания населения </a:t>
          </a: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межпоселенческими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библиотеками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67237" y="1109348"/>
        <a:ext cx="2496202" cy="1424699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4C3B19-9D21-4893-BC05-851331C81D58}">
      <dsp:nvSpPr>
        <dsp:cNvPr id="0" name=""/>
        <dsp:cNvSpPr/>
      </dsp:nvSpPr>
      <dsp:spPr>
        <a:xfrm>
          <a:off x="0" y="448228"/>
          <a:ext cx="8274776" cy="106219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5000"/>
                <a:satMod val="270000"/>
              </a:schemeClr>
            </a:gs>
            <a:gs pos="25000">
              <a:schemeClr val="dk1">
                <a:tint val="60000"/>
                <a:satMod val="300000"/>
              </a:schemeClr>
            </a:gs>
            <a:gs pos="100000">
              <a:schemeClr val="dk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sz="3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sz="3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48228"/>
        <a:ext cx="8274776" cy="1062196"/>
      </dsp:txXfrm>
    </dsp:sp>
    <dsp:sp modelId="{766D250A-CB0F-437C-B218-EA2A9D80F129}">
      <dsp:nvSpPr>
        <dsp:cNvPr id="0" name=""/>
        <dsp:cNvSpPr/>
      </dsp:nvSpPr>
      <dsp:spPr>
        <a:xfrm>
          <a:off x="827477" y="1510425"/>
          <a:ext cx="833493" cy="610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0868"/>
              </a:lnTo>
              <a:lnTo>
                <a:pt x="833493" y="610868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3F8EE-3C09-4CD9-B711-BF68FC95964A}">
      <dsp:nvSpPr>
        <dsp:cNvPr id="0" name=""/>
        <dsp:cNvSpPr/>
      </dsp:nvSpPr>
      <dsp:spPr>
        <a:xfrm>
          <a:off x="1660970" y="1777978"/>
          <a:ext cx="6172289" cy="686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Прогноз на 2020 год-</a:t>
          </a:r>
          <a:r>
            <a:rPr lang="en-US" sz="2600" kern="1200" dirty="0" smtClean="0">
              <a:latin typeface="Times New Roman" pitchFamily="18" charset="0"/>
              <a:cs typeface="Times New Roman" pitchFamily="18" charset="0"/>
            </a:rPr>
            <a:t>100</a:t>
          </a: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,</a:t>
          </a:r>
          <a:r>
            <a:rPr lang="en-US" sz="2600" kern="1200" dirty="0" smtClean="0">
              <a:latin typeface="Times New Roman" pitchFamily="18" charset="0"/>
              <a:cs typeface="Times New Roman" pitchFamily="18" charset="0"/>
            </a:rPr>
            <a:t>0</a:t>
          </a: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%</a:t>
          </a:r>
          <a:endParaRPr lang="ru-RU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60970" y="1777978"/>
        <a:ext cx="6172289" cy="686631"/>
      </dsp:txXfrm>
    </dsp:sp>
    <dsp:sp modelId="{F8C73DD7-DB5B-414D-9539-7AF5CDB65C79}">
      <dsp:nvSpPr>
        <dsp:cNvPr id="0" name=""/>
        <dsp:cNvSpPr/>
      </dsp:nvSpPr>
      <dsp:spPr>
        <a:xfrm>
          <a:off x="827477" y="1510425"/>
          <a:ext cx="833493" cy="1680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0905"/>
              </a:lnTo>
              <a:lnTo>
                <a:pt x="833493" y="1680905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8E9C79-55FE-49AD-B9F4-9C031C90FAB5}">
      <dsp:nvSpPr>
        <dsp:cNvPr id="0" name=""/>
        <dsp:cNvSpPr/>
      </dsp:nvSpPr>
      <dsp:spPr>
        <a:xfrm>
          <a:off x="1660970" y="2778197"/>
          <a:ext cx="6233601" cy="826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</a:t>
          </a:r>
          <a:r>
            <a:rPr lang="en-US" sz="2600" kern="1200" dirty="0" smtClean="0">
              <a:latin typeface="Times New Roman" pitchFamily="18" charset="0"/>
              <a:cs typeface="Times New Roman" pitchFamily="18" charset="0"/>
            </a:rPr>
            <a:t>10</a:t>
          </a: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0,6%</a:t>
          </a:r>
          <a:endParaRPr lang="ru-RU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60970" y="2778197"/>
        <a:ext cx="6233601" cy="826265"/>
      </dsp:txXfrm>
    </dsp:sp>
    <dsp:sp modelId="{BA295A75-4940-4FB4-B0AD-BA4328373DD4}">
      <dsp:nvSpPr>
        <dsp:cNvPr id="0" name=""/>
        <dsp:cNvSpPr/>
      </dsp:nvSpPr>
      <dsp:spPr>
        <a:xfrm>
          <a:off x="827477" y="1510425"/>
          <a:ext cx="833493" cy="2854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4990"/>
              </a:lnTo>
              <a:lnTo>
                <a:pt x="833493" y="2854990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24BAD-BB76-421B-A9F1-DB5154DD4F84}">
      <dsp:nvSpPr>
        <dsp:cNvPr id="0" name=""/>
        <dsp:cNvSpPr/>
      </dsp:nvSpPr>
      <dsp:spPr>
        <a:xfrm>
          <a:off x="1660970" y="3918051"/>
          <a:ext cx="6403972" cy="8947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зарплата- 29 975,2 рублей</a:t>
          </a:r>
          <a:endParaRPr lang="ru-RU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60970" y="3918051"/>
        <a:ext cx="6403972" cy="894728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1DF3F3-D559-4EFC-B4D3-B2D83B6CF398}">
      <dsp:nvSpPr>
        <dsp:cNvPr id="0" name=""/>
        <dsp:cNvSpPr/>
      </dsp:nvSpPr>
      <dsp:spPr>
        <a:xfrm>
          <a:off x="360758" y="0"/>
          <a:ext cx="2044299" cy="238919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D89D-1EB9-41CD-9A36-6D63960FBB4E}">
      <dsp:nvSpPr>
        <dsp:cNvPr id="0" name=""/>
        <dsp:cNvSpPr/>
      </dsp:nvSpPr>
      <dsp:spPr>
        <a:xfrm>
          <a:off x="0" y="716757"/>
          <a:ext cx="721517" cy="9556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0" y="716757"/>
        <a:ext cx="721517" cy="955676"/>
      </dsp:txXfrm>
    </dsp:sp>
    <dsp:sp modelId="{5A976324-9096-4354-BF3A-94DC9795DA5E}">
      <dsp:nvSpPr>
        <dsp:cNvPr id="0" name=""/>
        <dsp:cNvSpPr/>
      </dsp:nvSpPr>
      <dsp:spPr>
        <a:xfrm>
          <a:off x="841770" y="716757"/>
          <a:ext cx="721517" cy="9556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841770" y="716757"/>
        <a:ext cx="721517" cy="955676"/>
      </dsp:txXfrm>
    </dsp:sp>
    <dsp:sp modelId="{D6EFC853-52E8-4CA1-B89E-0ECB0576962A}">
      <dsp:nvSpPr>
        <dsp:cNvPr id="0" name=""/>
        <dsp:cNvSpPr/>
      </dsp:nvSpPr>
      <dsp:spPr>
        <a:xfrm>
          <a:off x="1683540" y="716757"/>
          <a:ext cx="721517" cy="9556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1683540" y="716757"/>
        <a:ext cx="721517" cy="955676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50C2E5-5A81-434E-B86A-19055E70DB61}">
      <dsp:nvSpPr>
        <dsp:cNvPr id="0" name=""/>
        <dsp:cNvSpPr/>
      </dsp:nvSpPr>
      <dsp:spPr>
        <a:xfrm>
          <a:off x="1709" y="1710"/>
          <a:ext cx="2660298" cy="44291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Приобретение компьютеров, ноутбуков-288,5 тыс.рублей</a:t>
          </a:r>
          <a:endParaRPr lang="ru-RU" sz="2100" kern="1200" dirty="0"/>
        </a:p>
      </dsp:txBody>
      <dsp:txXfrm>
        <a:off x="1709" y="1773373"/>
        <a:ext cx="2660298" cy="1771662"/>
      </dsp:txXfrm>
    </dsp:sp>
    <dsp:sp modelId="{77AB9A7E-578C-49E5-B9C5-BEA6581FC944}">
      <dsp:nvSpPr>
        <dsp:cNvPr id="0" name=""/>
        <dsp:cNvSpPr/>
      </dsp:nvSpPr>
      <dsp:spPr>
        <a:xfrm>
          <a:off x="1" y="71444"/>
          <a:ext cx="2436431" cy="20132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2475E-B60D-40C8-BDC0-FE8BBCD240A8}">
      <dsp:nvSpPr>
        <dsp:cNvPr id="0" name=""/>
        <dsp:cNvSpPr/>
      </dsp:nvSpPr>
      <dsp:spPr>
        <a:xfrm>
          <a:off x="2786084" y="0"/>
          <a:ext cx="2660298" cy="44291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Приобретение </a:t>
          </a:r>
          <a:r>
            <a:rPr lang="ru-RU" sz="2100" kern="1200" dirty="0" err="1" smtClean="0"/>
            <a:t>рециркуляторов</a:t>
          </a:r>
          <a:r>
            <a:rPr lang="ru-RU" sz="2100" kern="1200" dirty="0" smtClean="0"/>
            <a:t> воздуха-58,0 тыс.рублей</a:t>
          </a:r>
          <a:endParaRPr lang="ru-RU" sz="2100" kern="1200" dirty="0"/>
        </a:p>
      </dsp:txBody>
      <dsp:txXfrm>
        <a:off x="2786084" y="1771662"/>
        <a:ext cx="2660298" cy="1771662"/>
      </dsp:txXfrm>
    </dsp:sp>
    <dsp:sp modelId="{8402E3DC-EEBD-4F51-B905-3AFC4EA5FF2A}">
      <dsp:nvSpPr>
        <dsp:cNvPr id="0" name=""/>
        <dsp:cNvSpPr/>
      </dsp:nvSpPr>
      <dsp:spPr>
        <a:xfrm>
          <a:off x="2857525" y="71437"/>
          <a:ext cx="2281684" cy="199412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2D919-7E6E-4FED-BF2D-8062D92BFFE5}">
      <dsp:nvSpPr>
        <dsp:cNvPr id="0" name=""/>
        <dsp:cNvSpPr/>
      </dsp:nvSpPr>
      <dsp:spPr>
        <a:xfrm>
          <a:off x="5481923" y="0"/>
          <a:ext cx="2660298" cy="44291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Огнезащитная обработка кровли-46,7 тыс.рублей</a:t>
          </a:r>
          <a:endParaRPr lang="ru-RU" sz="2100" kern="1200" dirty="0"/>
        </a:p>
      </dsp:txBody>
      <dsp:txXfrm>
        <a:off x="5481923" y="1771662"/>
        <a:ext cx="2660298" cy="1771662"/>
      </dsp:txXfrm>
    </dsp:sp>
    <dsp:sp modelId="{30703437-5ADD-4C48-BA4A-A6B0001CF5E1}">
      <dsp:nvSpPr>
        <dsp:cNvPr id="0" name=""/>
        <dsp:cNvSpPr/>
      </dsp:nvSpPr>
      <dsp:spPr>
        <a:xfrm>
          <a:off x="5628038" y="38790"/>
          <a:ext cx="2368069" cy="192882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F7895-3D44-40C7-93BF-2220010C9358}">
      <dsp:nvSpPr>
        <dsp:cNvPr id="0" name=""/>
        <dsp:cNvSpPr/>
      </dsp:nvSpPr>
      <dsp:spPr>
        <a:xfrm>
          <a:off x="325757" y="3543324"/>
          <a:ext cx="7492417" cy="66437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F4D0A2-C05E-45AB-9180-A399986867AD}">
      <dsp:nvSpPr>
        <dsp:cNvPr id="0" name=""/>
        <dsp:cNvSpPr/>
      </dsp:nvSpPr>
      <dsp:spPr>
        <a:xfrm>
          <a:off x="595281" y="0"/>
          <a:ext cx="2029667" cy="199606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117,1 тыс.рублей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5281" y="0"/>
        <a:ext cx="2029667" cy="1996060"/>
      </dsp:txXfrm>
    </dsp:sp>
    <dsp:sp modelId="{95B39CA1-075A-4468-AB75-87149731765B}">
      <dsp:nvSpPr>
        <dsp:cNvPr id="0" name=""/>
        <dsp:cNvSpPr/>
      </dsp:nvSpPr>
      <dsp:spPr>
        <a:xfrm>
          <a:off x="1389232" y="2061669"/>
          <a:ext cx="443200" cy="443200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89232" y="2061669"/>
        <a:ext cx="443200" cy="443200"/>
      </dsp:txXfrm>
    </dsp:sp>
    <dsp:sp modelId="{0FA44B67-0D44-4461-8660-22144984064E}">
      <dsp:nvSpPr>
        <dsp:cNvPr id="0" name=""/>
        <dsp:cNvSpPr/>
      </dsp:nvSpPr>
      <dsp:spPr>
        <a:xfrm>
          <a:off x="473611" y="2566917"/>
          <a:ext cx="2274444" cy="1930115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5,7 тыс.рублей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3611" y="2566917"/>
        <a:ext cx="2274444" cy="1930115"/>
      </dsp:txXfrm>
    </dsp:sp>
    <dsp:sp modelId="{1609A433-C0A7-46C5-9610-3F590E9289AA}">
      <dsp:nvSpPr>
        <dsp:cNvPr id="0" name=""/>
        <dsp:cNvSpPr/>
      </dsp:nvSpPr>
      <dsp:spPr>
        <a:xfrm rot="19770">
          <a:off x="2801624" y="2114162"/>
          <a:ext cx="322679" cy="284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9770">
        <a:off x="2801624" y="2114162"/>
        <a:ext cx="322679" cy="284259"/>
      </dsp:txXfrm>
    </dsp:sp>
    <dsp:sp modelId="{FCB29D86-B06C-42C3-85E3-1197097D8BAD}">
      <dsp:nvSpPr>
        <dsp:cNvPr id="0" name=""/>
        <dsp:cNvSpPr/>
      </dsp:nvSpPr>
      <dsp:spPr>
        <a:xfrm>
          <a:off x="3165333" y="1498552"/>
          <a:ext cx="1820576" cy="1528277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122,8 тыс.рублей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65333" y="1498552"/>
        <a:ext cx="1820576" cy="152827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1C02A-8AEA-47D9-9D62-32D15E45D56E}">
      <dsp:nvSpPr>
        <dsp:cNvPr id="0" name=""/>
        <dsp:cNvSpPr/>
      </dsp:nvSpPr>
      <dsp:spPr>
        <a:xfrm rot="5400000">
          <a:off x="5483242" y="-2308303"/>
          <a:ext cx="595568" cy="53636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Развитие транспортной системы</a:t>
          </a:r>
          <a:endParaRPr lang="ru-RU" sz="1600" kern="1200" dirty="0"/>
        </a:p>
      </dsp:txBody>
      <dsp:txXfrm rot="5400000">
        <a:off x="5483242" y="-2308303"/>
        <a:ext cx="595568" cy="5363625"/>
      </dsp:txXfrm>
    </dsp:sp>
    <dsp:sp modelId="{A9D3FE47-16CF-42CE-8B59-251C5C3E142F}">
      <dsp:nvSpPr>
        <dsp:cNvPr id="0" name=""/>
        <dsp:cNvSpPr/>
      </dsp:nvSpPr>
      <dsp:spPr>
        <a:xfrm>
          <a:off x="474" y="1278"/>
          <a:ext cx="3098740" cy="744461"/>
        </a:xfrm>
        <a:prstGeom prst="roundRect">
          <a:avLst/>
        </a:prstGeom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3,1%</a:t>
          </a:r>
          <a:endParaRPr lang="ru-RU" sz="20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474" y="1278"/>
        <a:ext cx="3098740" cy="744461"/>
      </dsp:txXfrm>
    </dsp:sp>
    <dsp:sp modelId="{A146D423-120C-40D7-AEDE-67551DAE5BAA}">
      <dsp:nvSpPr>
        <dsp:cNvPr id="0" name=""/>
        <dsp:cNvSpPr/>
      </dsp:nvSpPr>
      <dsp:spPr>
        <a:xfrm rot="5400000">
          <a:off x="4809665" y="-2198150"/>
          <a:ext cx="595568" cy="67066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Формирование современной городской среды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 на территории Орловского района</a:t>
          </a:r>
          <a:endParaRPr lang="ru-RU" sz="1600" kern="1200" dirty="0"/>
        </a:p>
      </dsp:txBody>
      <dsp:txXfrm rot="5400000">
        <a:off x="4809665" y="-2198150"/>
        <a:ext cx="595568" cy="6706687"/>
      </dsp:txXfrm>
    </dsp:sp>
    <dsp:sp modelId="{15AA21BB-D49C-4EBF-84E0-269F0EBBCEF0}">
      <dsp:nvSpPr>
        <dsp:cNvPr id="0" name=""/>
        <dsp:cNvSpPr/>
      </dsp:nvSpPr>
      <dsp:spPr>
        <a:xfrm>
          <a:off x="474" y="782962"/>
          <a:ext cx="1753631" cy="744461"/>
        </a:xfrm>
        <a:prstGeom prst="roundRect">
          <a:avLst/>
        </a:prstGeom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1,2 %</a:t>
          </a:r>
          <a:endParaRPr lang="ru-RU" sz="20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474" y="782962"/>
        <a:ext cx="1753631" cy="744461"/>
      </dsp:txXfrm>
    </dsp:sp>
    <dsp:sp modelId="{CE0735FC-93D9-4013-B9A2-3E9A0A603290}">
      <dsp:nvSpPr>
        <dsp:cNvPr id="0" name=""/>
        <dsp:cNvSpPr/>
      </dsp:nvSpPr>
      <dsp:spPr>
        <a:xfrm rot="5400000">
          <a:off x="4664178" y="-1548523"/>
          <a:ext cx="595568" cy="70027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Обеспечение качественными жилищно-коммунальными услугами населения </a:t>
          </a:r>
          <a:endParaRPr lang="ru-RU" sz="1600" kern="1200" dirty="0"/>
        </a:p>
      </dsp:txBody>
      <dsp:txXfrm rot="5400000">
        <a:off x="4664178" y="-1548523"/>
        <a:ext cx="595568" cy="7002701"/>
      </dsp:txXfrm>
    </dsp:sp>
    <dsp:sp modelId="{F4C254A7-140A-4F5F-A0A3-4F3E35F5AC74}">
      <dsp:nvSpPr>
        <dsp:cNvPr id="0" name=""/>
        <dsp:cNvSpPr/>
      </dsp:nvSpPr>
      <dsp:spPr>
        <a:xfrm>
          <a:off x="474" y="1564647"/>
          <a:ext cx="1459432" cy="744461"/>
        </a:xfrm>
        <a:prstGeom prst="roundRect">
          <a:avLst/>
        </a:prstGeom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1,0%</a:t>
          </a:r>
          <a:endParaRPr lang="ru-RU" sz="21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474" y="1564647"/>
        <a:ext cx="1459432" cy="744461"/>
      </dsp:txXfrm>
    </dsp:sp>
    <dsp:sp modelId="{02540A64-0B20-426E-BE2A-034346152E66}">
      <dsp:nvSpPr>
        <dsp:cNvPr id="0" name=""/>
        <dsp:cNvSpPr/>
      </dsp:nvSpPr>
      <dsp:spPr>
        <a:xfrm rot="5400000">
          <a:off x="4403745" y="-1036382"/>
          <a:ext cx="595568" cy="75098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Информационное общество</a:t>
          </a:r>
          <a:endParaRPr lang="ru-RU" sz="1600" kern="1200" dirty="0"/>
        </a:p>
      </dsp:txBody>
      <dsp:txXfrm rot="5400000">
        <a:off x="4403745" y="-1036382"/>
        <a:ext cx="595568" cy="7509889"/>
      </dsp:txXfrm>
    </dsp:sp>
    <dsp:sp modelId="{780C659A-4688-443D-B475-F2BAF582BA8A}">
      <dsp:nvSpPr>
        <dsp:cNvPr id="0" name=""/>
        <dsp:cNvSpPr/>
      </dsp:nvSpPr>
      <dsp:spPr>
        <a:xfrm>
          <a:off x="474" y="2346331"/>
          <a:ext cx="946110" cy="744461"/>
        </a:xfrm>
        <a:prstGeom prst="roundRect">
          <a:avLst/>
        </a:prstGeom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0,5%</a:t>
          </a:r>
          <a:endParaRPr lang="ru-RU" sz="21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474" y="2346331"/>
        <a:ext cx="946110" cy="744461"/>
      </dsp:txXfrm>
    </dsp:sp>
    <dsp:sp modelId="{80D80E00-CAB4-43A8-BCF2-BDC6DB77F8F0}">
      <dsp:nvSpPr>
        <dsp:cNvPr id="0" name=""/>
        <dsp:cNvSpPr/>
      </dsp:nvSpPr>
      <dsp:spPr>
        <a:xfrm>
          <a:off x="474" y="3128015"/>
          <a:ext cx="658747" cy="744461"/>
        </a:xfrm>
        <a:prstGeom prst="roundRect">
          <a:avLst/>
        </a:prstGeom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0,1 %</a:t>
          </a:r>
          <a:endParaRPr lang="ru-RU" sz="21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474" y="3128015"/>
        <a:ext cx="658747" cy="744461"/>
      </dsp:txXfrm>
    </dsp:sp>
    <dsp:sp modelId="{74122576-9E0E-46B9-BBB1-8233F05515FF}">
      <dsp:nvSpPr>
        <dsp:cNvPr id="0" name=""/>
        <dsp:cNvSpPr/>
      </dsp:nvSpPr>
      <dsp:spPr>
        <a:xfrm>
          <a:off x="787010" y="3155240"/>
          <a:ext cx="7676303" cy="744461"/>
        </a:xfrm>
        <a:prstGeom prst="roundRect">
          <a:avLst/>
        </a:prstGeom>
        <a:gradFill rotWithShape="1">
          <a:gsLst>
            <a:gs pos="0">
              <a:schemeClr val="dk1">
                <a:tint val="65000"/>
                <a:satMod val="270000"/>
              </a:schemeClr>
            </a:gs>
            <a:gs pos="25000">
              <a:schemeClr val="dk1">
                <a:tint val="60000"/>
                <a:satMod val="300000"/>
              </a:schemeClr>
            </a:gs>
            <a:gs pos="100000">
              <a:schemeClr val="dk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r>
            <a:rPr lang="ru-RU" sz="1600" kern="1200" dirty="0" err="1" smtClean="0"/>
            <a:t>Энергоэффективность</a:t>
          </a:r>
          <a:r>
            <a:rPr lang="ru-RU" sz="1600" kern="1200" dirty="0" smtClean="0"/>
            <a:t> и развитие энергетики</a:t>
          </a:r>
          <a:endParaRPr lang="ru-RU" sz="1600" kern="1200" dirty="0"/>
        </a:p>
      </dsp:txBody>
      <dsp:txXfrm>
        <a:off x="787010" y="3155240"/>
        <a:ext cx="7676303" cy="744461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B95449-FD7C-4FB7-ACC8-9D37C1E8413D}">
      <dsp:nvSpPr>
        <dsp:cNvPr id="0" name=""/>
        <dsp:cNvSpPr/>
      </dsp:nvSpPr>
      <dsp:spPr>
        <a:xfrm>
          <a:off x="71431" y="0"/>
          <a:ext cx="2520282" cy="42148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Федеральный бюджет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174,0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тыс.рублей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71431" y="1685936"/>
        <a:ext cx="2520282" cy="1685936"/>
      </dsp:txXfrm>
    </dsp:sp>
    <dsp:sp modelId="{C4E92898-E909-4EA8-AD47-51B8831E2930}">
      <dsp:nvSpPr>
        <dsp:cNvPr id="0" name=""/>
        <dsp:cNvSpPr/>
      </dsp:nvSpPr>
      <dsp:spPr>
        <a:xfrm>
          <a:off x="559989" y="252890"/>
          <a:ext cx="1403542" cy="140354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1E8674-4FF2-46FE-BCF6-EA064CE9FA23}">
      <dsp:nvSpPr>
        <dsp:cNvPr id="0" name=""/>
        <dsp:cNvSpPr/>
      </dsp:nvSpPr>
      <dsp:spPr>
        <a:xfrm>
          <a:off x="2597510" y="0"/>
          <a:ext cx="2520282" cy="42148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Областной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бюджет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769,5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тыс.рублей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2597510" y="1685936"/>
        <a:ext cx="2520282" cy="1685936"/>
      </dsp:txXfrm>
    </dsp:sp>
    <dsp:sp modelId="{6E4D853E-1BA0-41E3-910A-54F3F587B1E4}">
      <dsp:nvSpPr>
        <dsp:cNvPr id="0" name=""/>
        <dsp:cNvSpPr/>
      </dsp:nvSpPr>
      <dsp:spPr>
        <a:xfrm>
          <a:off x="3155880" y="252890"/>
          <a:ext cx="1403542" cy="140354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29AF4F-3682-424C-9817-C4F77EC26080}">
      <dsp:nvSpPr>
        <dsp:cNvPr id="0" name=""/>
        <dsp:cNvSpPr/>
      </dsp:nvSpPr>
      <dsp:spPr>
        <a:xfrm>
          <a:off x="5193401" y="0"/>
          <a:ext cx="2520282" cy="42148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Местный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 бюджет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43215,2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тыс.рублей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5193401" y="1685936"/>
        <a:ext cx="2520282" cy="1685936"/>
      </dsp:txXfrm>
    </dsp:sp>
    <dsp:sp modelId="{CC99D5E8-9018-447A-B545-F78238B8FE04}">
      <dsp:nvSpPr>
        <dsp:cNvPr id="0" name=""/>
        <dsp:cNvSpPr/>
      </dsp:nvSpPr>
      <dsp:spPr>
        <a:xfrm>
          <a:off x="5751771" y="252890"/>
          <a:ext cx="1403542" cy="140354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A784AF-851D-42EF-A584-AC015A095FE8}">
      <dsp:nvSpPr>
        <dsp:cNvPr id="0" name=""/>
        <dsp:cNvSpPr/>
      </dsp:nvSpPr>
      <dsp:spPr>
        <a:xfrm>
          <a:off x="357163" y="3571900"/>
          <a:ext cx="7098079" cy="20359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6FA0C7-D9F4-4909-B938-933BC2C6478A}">
      <dsp:nvSpPr>
        <dsp:cNvPr id="0" name=""/>
        <dsp:cNvSpPr/>
      </dsp:nvSpPr>
      <dsp:spPr>
        <a:xfrm>
          <a:off x="407126" y="287217"/>
          <a:ext cx="7736805" cy="895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Работники учреждений культуры</a:t>
          </a:r>
          <a:endParaRPr lang="ru-RU" sz="2000" b="1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7126" y="287217"/>
        <a:ext cx="7736805" cy="895581"/>
      </dsp:txXfrm>
    </dsp:sp>
    <dsp:sp modelId="{1EFC51B4-C12F-4591-A8AC-CF830708B1B9}">
      <dsp:nvSpPr>
        <dsp:cNvPr id="0" name=""/>
        <dsp:cNvSpPr/>
      </dsp:nvSpPr>
      <dsp:spPr>
        <a:xfrm>
          <a:off x="1180807" y="1182798"/>
          <a:ext cx="371420" cy="559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757"/>
              </a:lnTo>
              <a:lnTo>
                <a:pt x="371420" y="559757"/>
              </a:lnTo>
            </a:path>
          </a:pathLst>
        </a:custGeom>
        <a:noFill/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0534E-9D68-4F4E-B28C-3C87F7E43355}">
      <dsp:nvSpPr>
        <dsp:cNvPr id="0" name=""/>
        <dsp:cNvSpPr/>
      </dsp:nvSpPr>
      <dsp:spPr>
        <a:xfrm>
          <a:off x="1552227" y="1222625"/>
          <a:ext cx="6561481" cy="1039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Прогноз на 2020 год 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-10</a:t>
          </a: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0.0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52227" y="1222625"/>
        <a:ext cx="6561481" cy="1039862"/>
      </dsp:txXfrm>
    </dsp:sp>
    <dsp:sp modelId="{1D931FC9-DB90-40BC-B6E0-FACB226A041C}">
      <dsp:nvSpPr>
        <dsp:cNvPr id="0" name=""/>
        <dsp:cNvSpPr/>
      </dsp:nvSpPr>
      <dsp:spPr>
        <a:xfrm>
          <a:off x="1180807" y="1182798"/>
          <a:ext cx="371420" cy="1859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9585"/>
              </a:lnTo>
              <a:lnTo>
                <a:pt x="371420" y="1859585"/>
              </a:lnTo>
            </a:path>
          </a:pathLst>
        </a:custGeom>
        <a:noFill/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01C0E-BD4F-444E-BBF8-1B35AE3E0CEC}">
      <dsp:nvSpPr>
        <dsp:cNvPr id="0" name=""/>
        <dsp:cNvSpPr/>
      </dsp:nvSpPr>
      <dsp:spPr>
        <a:xfrm>
          <a:off x="1552227" y="2522453"/>
          <a:ext cx="6494581" cy="1039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Фактически сложившийся уровень-100,3 %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52227" y="2522453"/>
        <a:ext cx="6494581" cy="1039862"/>
      </dsp:txXfrm>
    </dsp:sp>
    <dsp:sp modelId="{971A4F55-DECD-455E-9787-3AD94E81ECEF}">
      <dsp:nvSpPr>
        <dsp:cNvPr id="0" name=""/>
        <dsp:cNvSpPr/>
      </dsp:nvSpPr>
      <dsp:spPr>
        <a:xfrm>
          <a:off x="1180807" y="1182798"/>
          <a:ext cx="376286" cy="3092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2727"/>
              </a:lnTo>
              <a:lnTo>
                <a:pt x="376286" y="3092727"/>
              </a:lnTo>
            </a:path>
          </a:pathLst>
        </a:custGeom>
        <a:noFill/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F457D-BDC3-4DAB-9CC2-B4F19A95407C}">
      <dsp:nvSpPr>
        <dsp:cNvPr id="0" name=""/>
        <dsp:cNvSpPr/>
      </dsp:nvSpPr>
      <dsp:spPr>
        <a:xfrm>
          <a:off x="1557094" y="3755594"/>
          <a:ext cx="6586837" cy="1039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зарплата-28751,79  руб.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7094" y="3755594"/>
        <a:ext cx="6586837" cy="103986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5E20AA-3CB4-4F07-A692-DFABF5EB88CB}">
      <dsp:nvSpPr>
        <dsp:cNvPr id="0" name=""/>
        <dsp:cNvSpPr/>
      </dsp:nvSpPr>
      <dsp:spPr>
        <a:xfrm>
          <a:off x="2920385" y="2799199"/>
          <a:ext cx="2160285" cy="2160285"/>
        </a:xfrm>
        <a:prstGeom prst="ellipse">
          <a:avLst/>
        </a:prstGeom>
        <a:gradFill rotWithShape="1">
          <a:gsLst>
            <a:gs pos="0">
              <a:schemeClr val="accent2">
                <a:tint val="65000"/>
                <a:satMod val="270000"/>
              </a:schemeClr>
            </a:gs>
            <a:gs pos="25000">
              <a:schemeClr val="accent2">
                <a:tint val="60000"/>
                <a:satMod val="300000"/>
              </a:schemeClr>
            </a:gs>
            <a:gs pos="100000">
              <a:schemeClr val="accent2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бюджет-809,6 тыс.рублей</a:t>
          </a:r>
          <a:endParaRPr lang="ru-RU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20385" y="2799199"/>
        <a:ext cx="2160285" cy="2160285"/>
      </dsp:txXfrm>
    </dsp:sp>
    <dsp:sp modelId="{05B1A91F-81A4-43EE-9B99-0F617219E3E0}">
      <dsp:nvSpPr>
        <dsp:cNvPr id="0" name=""/>
        <dsp:cNvSpPr/>
      </dsp:nvSpPr>
      <dsp:spPr>
        <a:xfrm rot="12900000">
          <a:off x="1327493" y="2353847"/>
          <a:ext cx="1868091" cy="615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BF96BD55-34C0-4B54-AC98-4355C9C33DAB}">
      <dsp:nvSpPr>
        <dsp:cNvPr id="0" name=""/>
        <dsp:cNvSpPr/>
      </dsp:nvSpPr>
      <dsp:spPr>
        <a:xfrm>
          <a:off x="470278" y="1305033"/>
          <a:ext cx="2052270" cy="16418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65000"/>
                <a:satMod val="270000"/>
              </a:schemeClr>
            </a:gs>
            <a:gs pos="25000">
              <a:schemeClr val="accent3">
                <a:tint val="60000"/>
                <a:satMod val="300000"/>
              </a:schemeClr>
            </a:gs>
            <a:gs pos="100000">
              <a:schemeClr val="accent3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Коммунальные услуги; Обслуживание пожарной сигнализации</a:t>
          </a:r>
          <a:endParaRPr lang="ru-RU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0278" y="1305033"/>
        <a:ext cx="2052270" cy="1641816"/>
      </dsp:txXfrm>
    </dsp:sp>
    <dsp:sp modelId="{AB35365E-A515-4392-AB92-5E74455B06AE}">
      <dsp:nvSpPr>
        <dsp:cNvPr id="0" name=""/>
        <dsp:cNvSpPr/>
      </dsp:nvSpPr>
      <dsp:spPr>
        <a:xfrm rot="16200000">
          <a:off x="3066482" y="1448587"/>
          <a:ext cx="1868091" cy="615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272F3F5A-0AC9-4029-BEBB-D3B772A1B5E6}">
      <dsp:nvSpPr>
        <dsp:cNvPr id="0" name=""/>
        <dsp:cNvSpPr/>
      </dsp:nvSpPr>
      <dsp:spPr>
        <a:xfrm>
          <a:off x="2714646" y="1473"/>
          <a:ext cx="2571762" cy="16418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65000"/>
                <a:satMod val="270000"/>
              </a:schemeClr>
            </a:gs>
            <a:gs pos="25000">
              <a:schemeClr val="accent3">
                <a:tint val="60000"/>
                <a:satMod val="300000"/>
              </a:schemeClr>
            </a:gs>
            <a:gs pos="100000">
              <a:schemeClr val="accent3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Обслуживание газопровода;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Диспансеризация муниципальных служащих</a:t>
          </a:r>
          <a:endParaRPr lang="ru-RU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4646" y="1473"/>
        <a:ext cx="2571762" cy="1641816"/>
      </dsp:txXfrm>
    </dsp:sp>
    <dsp:sp modelId="{00A2BDC6-A84F-4D60-A3CB-8E474FFF200C}">
      <dsp:nvSpPr>
        <dsp:cNvPr id="0" name=""/>
        <dsp:cNvSpPr/>
      </dsp:nvSpPr>
      <dsp:spPr>
        <a:xfrm rot="19500000">
          <a:off x="4805470" y="2353847"/>
          <a:ext cx="1868091" cy="615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2310A57C-F0B0-409C-9281-7DA7C21EBE02}">
      <dsp:nvSpPr>
        <dsp:cNvPr id="0" name=""/>
        <dsp:cNvSpPr/>
      </dsp:nvSpPr>
      <dsp:spPr>
        <a:xfrm>
          <a:off x="5478507" y="1305033"/>
          <a:ext cx="2052270" cy="16418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65000"/>
                <a:satMod val="270000"/>
              </a:schemeClr>
            </a:gs>
            <a:gs pos="25000">
              <a:schemeClr val="accent3">
                <a:tint val="60000"/>
                <a:satMod val="300000"/>
              </a:schemeClr>
            </a:gs>
            <a:gs pos="100000">
              <a:schemeClr val="accent3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Налоги; прочие расходы</a:t>
          </a:r>
          <a:endParaRPr lang="ru-RU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78507" y="1305033"/>
        <a:ext cx="2052270" cy="1641816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13D739-A8DD-49E1-AD1A-071FFD4B2DE8}">
      <dsp:nvSpPr>
        <dsp:cNvPr id="0" name=""/>
        <dsp:cNvSpPr/>
      </dsp:nvSpPr>
      <dsp:spPr>
        <a:xfrm>
          <a:off x="8578" y="145832"/>
          <a:ext cx="1723720" cy="1723720"/>
        </a:xfrm>
        <a:prstGeom prst="ellipse">
          <a:avLst/>
        </a:prstGeom>
        <a:gradFill rotWithShape="1">
          <a:gsLst>
            <a:gs pos="0">
              <a:schemeClr val="accent1">
                <a:tint val="65000"/>
                <a:satMod val="270000"/>
              </a:schemeClr>
            </a:gs>
            <a:gs pos="25000">
              <a:schemeClr val="accent1">
                <a:tint val="60000"/>
                <a:satMod val="300000"/>
              </a:schemeClr>
            </a:gs>
            <a:gs pos="100000">
              <a:schemeClr val="accent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1905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Оплата труда-10436,9 тыс.рублей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8578" y="145832"/>
        <a:ext cx="1723720" cy="1723720"/>
      </dsp:txXfrm>
    </dsp:sp>
    <dsp:sp modelId="{F19B64EE-47D1-4F16-A345-D55C1E7EF792}">
      <dsp:nvSpPr>
        <dsp:cNvPr id="0" name=""/>
        <dsp:cNvSpPr/>
      </dsp:nvSpPr>
      <dsp:spPr>
        <a:xfrm>
          <a:off x="366836" y="1980599"/>
          <a:ext cx="999758" cy="99975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chemeClr val="tx1"/>
            </a:solidFill>
          </a:endParaRPr>
        </a:p>
      </dsp:txBody>
      <dsp:txXfrm>
        <a:off x="366836" y="1980599"/>
        <a:ext cx="999758" cy="999758"/>
      </dsp:txXfrm>
    </dsp:sp>
    <dsp:sp modelId="{BB6E3EDB-3C20-4038-9DED-A6C6A4EAD2B0}">
      <dsp:nvSpPr>
        <dsp:cNvPr id="0" name=""/>
        <dsp:cNvSpPr/>
      </dsp:nvSpPr>
      <dsp:spPr>
        <a:xfrm>
          <a:off x="4855" y="3120324"/>
          <a:ext cx="1723720" cy="1723720"/>
        </a:xfrm>
        <a:prstGeom prst="ellipse">
          <a:avLst/>
        </a:prstGeom>
        <a:gradFill rotWithShape="1">
          <a:gsLst>
            <a:gs pos="0">
              <a:schemeClr val="accent1">
                <a:tint val="65000"/>
                <a:satMod val="270000"/>
              </a:schemeClr>
            </a:gs>
            <a:gs pos="25000">
              <a:schemeClr val="accent1">
                <a:tint val="60000"/>
                <a:satMod val="300000"/>
              </a:schemeClr>
            </a:gs>
            <a:gs pos="100000">
              <a:schemeClr val="accent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1905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Материальные затраты -733,5 тыс.рублей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855" y="3120324"/>
        <a:ext cx="1723720" cy="1723720"/>
      </dsp:txXfrm>
    </dsp:sp>
    <dsp:sp modelId="{2448A4FC-3F0C-40D3-8F57-855C836FACC7}">
      <dsp:nvSpPr>
        <dsp:cNvPr id="0" name=""/>
        <dsp:cNvSpPr/>
      </dsp:nvSpPr>
      <dsp:spPr>
        <a:xfrm rot="21586260">
          <a:off x="1989928" y="2168753"/>
          <a:ext cx="546181" cy="641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chemeClr val="tx1"/>
            </a:solidFill>
          </a:endParaRPr>
        </a:p>
      </dsp:txBody>
      <dsp:txXfrm rot="21586260">
        <a:off x="1989928" y="2168753"/>
        <a:ext cx="546181" cy="641224"/>
      </dsp:txXfrm>
    </dsp:sp>
    <dsp:sp modelId="{6C6AD1C7-039E-445F-9D2A-9E43827688CF}">
      <dsp:nvSpPr>
        <dsp:cNvPr id="0" name=""/>
        <dsp:cNvSpPr/>
      </dsp:nvSpPr>
      <dsp:spPr>
        <a:xfrm>
          <a:off x="2762808" y="756758"/>
          <a:ext cx="3447441" cy="3447441"/>
        </a:xfrm>
        <a:prstGeom prst="ellipse">
          <a:avLst/>
        </a:prstGeom>
        <a:gradFill rotWithShape="1">
          <a:gsLst>
            <a:gs pos="0">
              <a:schemeClr val="accent1">
                <a:tint val="65000"/>
                <a:satMod val="270000"/>
              </a:schemeClr>
            </a:gs>
            <a:gs pos="25000">
              <a:schemeClr val="accent1">
                <a:tint val="60000"/>
                <a:satMod val="300000"/>
              </a:schemeClr>
            </a:gs>
            <a:gs pos="100000">
              <a:schemeClr val="accent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1905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11170,4тыс.рублей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2762808" y="756758"/>
        <a:ext cx="3447441" cy="3447441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F4D0A2-C05E-45AB-9180-A399986867AD}">
      <dsp:nvSpPr>
        <dsp:cNvPr id="0" name=""/>
        <dsp:cNvSpPr/>
      </dsp:nvSpPr>
      <dsp:spPr>
        <a:xfrm>
          <a:off x="1005" y="784876"/>
          <a:ext cx="2850913" cy="1073325"/>
        </a:xfrm>
        <a:prstGeom prst="ellipse">
          <a:avLst/>
        </a:prstGeom>
        <a:gradFill rotWithShape="1">
          <a:gsLst>
            <a:gs pos="0">
              <a:schemeClr val="accent5">
                <a:tint val="65000"/>
                <a:satMod val="270000"/>
              </a:schemeClr>
            </a:gs>
            <a:gs pos="25000">
              <a:schemeClr val="accent5">
                <a:tint val="60000"/>
                <a:satMod val="300000"/>
              </a:schemeClr>
            </a:gs>
            <a:gs pos="100000">
              <a:schemeClr val="accent5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75856,0 тыс.рублей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05" y="784876"/>
        <a:ext cx="2850913" cy="1073325"/>
      </dsp:txXfrm>
    </dsp:sp>
    <dsp:sp modelId="{95B39CA1-075A-4468-AB75-87149731765B}">
      <dsp:nvSpPr>
        <dsp:cNvPr id="0" name=""/>
        <dsp:cNvSpPr/>
      </dsp:nvSpPr>
      <dsp:spPr>
        <a:xfrm>
          <a:off x="1115197" y="1945356"/>
          <a:ext cx="622528" cy="622528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15197" y="1945356"/>
        <a:ext cx="622528" cy="622528"/>
      </dsp:txXfrm>
    </dsp:sp>
    <dsp:sp modelId="{0FA44B67-0D44-4461-8660-22144984064E}">
      <dsp:nvSpPr>
        <dsp:cNvPr id="0" name=""/>
        <dsp:cNvSpPr/>
      </dsp:nvSpPr>
      <dsp:spPr>
        <a:xfrm>
          <a:off x="317035" y="2655039"/>
          <a:ext cx="2218853" cy="1560743"/>
        </a:xfrm>
        <a:prstGeom prst="ellipse">
          <a:avLst/>
        </a:prstGeom>
        <a:gradFill rotWithShape="1">
          <a:gsLst>
            <a:gs pos="0">
              <a:schemeClr val="accent4">
                <a:tint val="65000"/>
                <a:satMod val="270000"/>
              </a:schemeClr>
            </a:gs>
            <a:gs pos="25000">
              <a:schemeClr val="accent4">
                <a:tint val="60000"/>
                <a:satMod val="300000"/>
              </a:schemeClr>
            </a:gs>
            <a:gs pos="100000">
              <a:schemeClr val="accent4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1436,9тыс.рублей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7035" y="2655039"/>
        <a:ext cx="2218853" cy="1560743"/>
      </dsp:txXfrm>
    </dsp:sp>
    <dsp:sp modelId="{1609A433-C0A7-46C5-9610-3F590E9289AA}">
      <dsp:nvSpPr>
        <dsp:cNvPr id="0" name=""/>
        <dsp:cNvSpPr/>
      </dsp:nvSpPr>
      <dsp:spPr>
        <a:xfrm rot="19400">
          <a:off x="2927161" y="2310439"/>
          <a:ext cx="453232" cy="3992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9400">
        <a:off x="2927161" y="2310439"/>
        <a:ext cx="453232" cy="399277"/>
      </dsp:txXfrm>
    </dsp:sp>
    <dsp:sp modelId="{FCB29D86-B06C-42C3-85E3-1197097D8BAD}">
      <dsp:nvSpPr>
        <dsp:cNvPr id="0" name=""/>
        <dsp:cNvSpPr/>
      </dsp:nvSpPr>
      <dsp:spPr>
        <a:xfrm>
          <a:off x="3438036" y="1444413"/>
          <a:ext cx="2146650" cy="2146650"/>
        </a:xfrm>
        <a:prstGeom prst="ellipse">
          <a:avLst/>
        </a:prstGeom>
        <a:gradFill rotWithShape="1">
          <a:gsLst>
            <a:gs pos="0">
              <a:schemeClr val="accent2">
                <a:tint val="65000"/>
                <a:satMod val="270000"/>
              </a:schemeClr>
            </a:gs>
            <a:gs pos="25000">
              <a:schemeClr val="accent2">
                <a:tint val="60000"/>
                <a:satMod val="300000"/>
              </a:schemeClr>
            </a:gs>
            <a:gs pos="100000">
              <a:schemeClr val="accent2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 77581,6 тыс.рублей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8036" y="1444413"/>
        <a:ext cx="2146650" cy="214665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F4D0A2-C05E-45AB-9180-A399986867AD}">
      <dsp:nvSpPr>
        <dsp:cNvPr id="0" name=""/>
        <dsp:cNvSpPr/>
      </dsp:nvSpPr>
      <dsp:spPr>
        <a:xfrm>
          <a:off x="296915" y="1482"/>
          <a:ext cx="2164336" cy="1629711"/>
        </a:xfrm>
        <a:prstGeom prst="ellipse">
          <a:avLst/>
        </a:prstGeom>
        <a:gradFill rotWithShape="1">
          <a:gsLst>
            <a:gs pos="0">
              <a:schemeClr val="accent1">
                <a:tint val="65000"/>
                <a:satMod val="270000"/>
              </a:schemeClr>
            </a:gs>
            <a:gs pos="25000">
              <a:schemeClr val="accent1">
                <a:tint val="60000"/>
                <a:satMod val="300000"/>
              </a:schemeClr>
            </a:gs>
            <a:gs pos="100000">
              <a:schemeClr val="accent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137,5 тыс.рублей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6915" y="1482"/>
        <a:ext cx="2164336" cy="1629711"/>
      </dsp:txXfrm>
    </dsp:sp>
    <dsp:sp modelId="{95B39CA1-075A-4468-AB75-87149731765B}">
      <dsp:nvSpPr>
        <dsp:cNvPr id="0" name=""/>
        <dsp:cNvSpPr/>
      </dsp:nvSpPr>
      <dsp:spPr>
        <a:xfrm>
          <a:off x="1142780" y="1697359"/>
          <a:ext cx="472607" cy="472607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42780" y="1697359"/>
        <a:ext cx="472607" cy="472607"/>
      </dsp:txXfrm>
    </dsp:sp>
    <dsp:sp modelId="{0FA44B67-0D44-4461-8660-22144984064E}">
      <dsp:nvSpPr>
        <dsp:cNvPr id="0" name=""/>
        <dsp:cNvSpPr/>
      </dsp:nvSpPr>
      <dsp:spPr>
        <a:xfrm>
          <a:off x="536836" y="2236131"/>
          <a:ext cx="1684493" cy="1691476"/>
        </a:xfrm>
        <a:prstGeom prst="ellipse">
          <a:avLst/>
        </a:prstGeom>
        <a:gradFill rotWithShape="1">
          <a:gsLst>
            <a:gs pos="0">
              <a:schemeClr val="accent1">
                <a:tint val="65000"/>
                <a:satMod val="270000"/>
              </a:schemeClr>
            </a:gs>
            <a:gs pos="25000">
              <a:schemeClr val="accent1">
                <a:tint val="60000"/>
                <a:satMod val="300000"/>
              </a:schemeClr>
            </a:gs>
            <a:gs pos="100000">
              <a:schemeClr val="accent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6,6 тыс.рублей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6836" y="2236131"/>
        <a:ext cx="1684493" cy="1691476"/>
      </dsp:txXfrm>
    </dsp:sp>
    <dsp:sp modelId="{1609A433-C0A7-46C5-9610-3F590E9289AA}">
      <dsp:nvSpPr>
        <dsp:cNvPr id="0" name=""/>
        <dsp:cNvSpPr/>
      </dsp:nvSpPr>
      <dsp:spPr>
        <a:xfrm rot="17923">
          <a:off x="2021905" y="1530533"/>
          <a:ext cx="794839" cy="5212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7923">
        <a:off x="2021905" y="1530533"/>
        <a:ext cx="794839" cy="521276"/>
      </dsp:txXfrm>
    </dsp:sp>
    <dsp:sp modelId="{FCB29D86-B06C-42C3-85E3-1197097D8BAD}">
      <dsp:nvSpPr>
        <dsp:cNvPr id="0" name=""/>
        <dsp:cNvSpPr/>
      </dsp:nvSpPr>
      <dsp:spPr>
        <a:xfrm>
          <a:off x="2930113" y="865554"/>
          <a:ext cx="1967903" cy="2224414"/>
        </a:xfrm>
        <a:prstGeom prst="ellipse">
          <a:avLst/>
        </a:prstGeom>
        <a:gradFill rotWithShape="1">
          <a:gsLst>
            <a:gs pos="0">
              <a:schemeClr val="accent1">
                <a:tint val="65000"/>
                <a:satMod val="270000"/>
              </a:schemeClr>
            </a:gs>
            <a:gs pos="25000">
              <a:schemeClr val="accent1">
                <a:tint val="60000"/>
                <a:satMod val="300000"/>
              </a:schemeClr>
            </a:gs>
            <a:gs pos="100000">
              <a:schemeClr val="accent1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137,5 тыс.рублей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30113" y="865554"/>
        <a:ext cx="1967903" cy="2224414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9CBD4A-DB27-4831-AF65-E3E1238AB348}">
      <dsp:nvSpPr>
        <dsp:cNvPr id="0" name=""/>
        <dsp:cNvSpPr/>
      </dsp:nvSpPr>
      <dsp:spPr>
        <a:xfrm>
          <a:off x="0" y="0"/>
          <a:ext cx="8568952" cy="210623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DC6BC-D3C2-41AA-97F3-31408DF710E0}">
      <dsp:nvSpPr>
        <dsp:cNvPr id="0" name=""/>
        <dsp:cNvSpPr/>
      </dsp:nvSpPr>
      <dsp:spPr>
        <a:xfrm>
          <a:off x="248510" y="297728"/>
          <a:ext cx="2517129" cy="15445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9955416-9AAF-470F-BBE3-F34B6F52A694}">
      <dsp:nvSpPr>
        <dsp:cNvPr id="0" name=""/>
        <dsp:cNvSpPr/>
      </dsp:nvSpPr>
      <dsp:spPr>
        <a:xfrm rot="10800000">
          <a:off x="257068" y="2106234"/>
          <a:ext cx="2517129" cy="25742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Мероприятия  укреплению материально-технической базы (прочее)</a:t>
          </a: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3409,9 тыс. рублей</a:t>
          </a:r>
          <a:r>
            <a:rPr lang="ru-RU" sz="2000" u="sng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</dsp:txBody>
      <dsp:txXfrm rot="10800000">
        <a:off x="257068" y="2106234"/>
        <a:ext cx="2517129" cy="2574286"/>
      </dsp:txXfrm>
    </dsp:sp>
    <dsp:sp modelId="{C9806CDE-2048-4820-9E74-05DE86A568BD}">
      <dsp:nvSpPr>
        <dsp:cNvPr id="0" name=""/>
        <dsp:cNvSpPr/>
      </dsp:nvSpPr>
      <dsp:spPr>
        <a:xfrm>
          <a:off x="3025911" y="280831"/>
          <a:ext cx="2517129" cy="15445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ABD654-8B3B-4F48-88C0-963AF2B8722D}">
      <dsp:nvSpPr>
        <dsp:cNvPr id="0" name=""/>
        <dsp:cNvSpPr/>
      </dsp:nvSpPr>
      <dsp:spPr>
        <a:xfrm rot="10800000">
          <a:off x="3025911" y="2106234"/>
          <a:ext cx="2517129" cy="25742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65000"/>
                <a:satMod val="270000"/>
              </a:schemeClr>
            </a:gs>
            <a:gs pos="25000">
              <a:schemeClr val="accent2">
                <a:hueOff val="2340759"/>
                <a:satOff val="-2919"/>
                <a:lumOff val="686"/>
                <a:alphaOff val="0"/>
                <a:tint val="60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Мероприятия по ремонту учреждений и памятников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1377,4 тыс. рублей</a:t>
          </a:r>
          <a:r>
            <a:rPr lang="ru-RU" sz="2000" u="sng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</dsp:txBody>
      <dsp:txXfrm rot="10800000">
        <a:off x="3025911" y="2106234"/>
        <a:ext cx="2517129" cy="2574286"/>
      </dsp:txXfrm>
    </dsp:sp>
    <dsp:sp modelId="{D1AD3044-54C6-47D0-A504-4E68180165B3}">
      <dsp:nvSpPr>
        <dsp:cNvPr id="0" name=""/>
        <dsp:cNvSpPr/>
      </dsp:nvSpPr>
      <dsp:spPr>
        <a:xfrm>
          <a:off x="5794753" y="280831"/>
          <a:ext cx="2517129" cy="15445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D78AF5-3E37-4FCD-8B41-F1D434A71BB5}">
      <dsp:nvSpPr>
        <dsp:cNvPr id="0" name=""/>
        <dsp:cNvSpPr/>
      </dsp:nvSpPr>
      <dsp:spPr>
        <a:xfrm rot="10800000">
          <a:off x="5794753" y="2106234"/>
          <a:ext cx="2517129" cy="25742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65000"/>
                <a:satMod val="270000"/>
              </a:schemeClr>
            </a:gs>
            <a:gs pos="25000">
              <a:schemeClr val="accent2">
                <a:hueOff val="4681519"/>
                <a:satOff val="-5839"/>
                <a:lumOff val="1373"/>
                <a:alphaOff val="0"/>
                <a:tint val="60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Мероприятия по благоустройству</a:t>
          </a: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14778,7  тыс. рублей</a:t>
          </a:r>
          <a:r>
            <a:rPr lang="ru-RU" sz="2000" u="sng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</dsp:txBody>
      <dsp:txXfrm rot="10800000">
        <a:off x="5794753" y="2106234"/>
        <a:ext cx="2517129" cy="2574286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54C9F7-4595-4C85-B283-E6F4FFB1BD94}">
      <dsp:nvSpPr>
        <dsp:cNvPr id="0" name=""/>
        <dsp:cNvSpPr/>
      </dsp:nvSpPr>
      <dsp:spPr>
        <a:xfrm>
          <a:off x="815256" y="630"/>
          <a:ext cx="7227767" cy="1284623"/>
        </a:xfrm>
        <a:prstGeom prst="roundRect">
          <a:avLst/>
        </a:prstGeom>
        <a:noFill/>
        <a:ln w="9525" cap="flat" cmpd="sng" algn="ctr">
          <a:noFill/>
          <a:prstDash val="solid"/>
        </a:ln>
        <a:effectLst>
          <a:softEdge rad="63500"/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endParaRPr lang="ru-RU" sz="1800" b="1" kern="1200" dirty="0" smtClean="0">
            <a:solidFill>
              <a:schemeClr val="tx2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Расходы бюджета Орловского района </a:t>
          </a: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</a:t>
          </a:r>
          <a:r>
            <a:rPr lang="ru-RU" sz="2000" b="1" kern="1200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2020 году</a:t>
          </a:r>
          <a:r>
            <a:rPr lang="ru-RU" sz="1800" b="1" kern="1200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</a:t>
          </a: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направлены в форме иных межбюджетных трансфертов бюджетам сельских поселений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объеме </a:t>
          </a:r>
          <a:r>
            <a:rPr lang="en-US" sz="2000" b="1" kern="1200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20.8</a:t>
          </a:r>
          <a:r>
            <a:rPr lang="ru-RU" sz="2000" b="1" kern="1200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млн. рублей: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endParaRPr lang="ru-RU" sz="1800" b="1" kern="1200" dirty="0" smtClean="0">
            <a:ln w="12700">
              <a:noFill/>
              <a:prstDash val="solid"/>
            </a:ln>
            <a:solidFill>
              <a:schemeClr val="tx2">
                <a:lumMod val="75000"/>
              </a:schemeClr>
            </a:solidFill>
            <a:effectLst/>
          </a:endParaRPr>
        </a:p>
      </dsp:txBody>
      <dsp:txXfrm>
        <a:off x="815256" y="630"/>
        <a:ext cx="7227767" cy="128462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1C02A-8AEA-47D9-9D62-32D15E45D56E}">
      <dsp:nvSpPr>
        <dsp:cNvPr id="0" name=""/>
        <dsp:cNvSpPr/>
      </dsp:nvSpPr>
      <dsp:spPr>
        <a:xfrm rot="5400000">
          <a:off x="4675476" y="-2422214"/>
          <a:ext cx="730599" cy="575772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Муниципальная политика</a:t>
          </a:r>
          <a:endParaRPr lang="ru-RU" sz="1600" kern="1200" dirty="0"/>
        </a:p>
      </dsp:txBody>
      <dsp:txXfrm rot="5400000">
        <a:off x="4675476" y="-2422214"/>
        <a:ext cx="730599" cy="5757723"/>
      </dsp:txXfrm>
    </dsp:sp>
    <dsp:sp modelId="{A9D3FE47-16CF-42CE-8B59-251C5C3E142F}">
      <dsp:nvSpPr>
        <dsp:cNvPr id="0" name=""/>
        <dsp:cNvSpPr/>
      </dsp:nvSpPr>
      <dsp:spPr>
        <a:xfrm>
          <a:off x="1241" y="22"/>
          <a:ext cx="2160673" cy="913249"/>
        </a:xfrm>
        <a:prstGeom prst="roundRect">
          <a:avLst/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2,8%</a:t>
          </a:r>
          <a:endParaRPr lang="ru-RU" sz="20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1241" y="22"/>
        <a:ext cx="2160673" cy="913249"/>
      </dsp:txXfrm>
    </dsp:sp>
    <dsp:sp modelId="{A146D423-120C-40D7-AEDE-67551DAE5BAA}">
      <dsp:nvSpPr>
        <dsp:cNvPr id="0" name=""/>
        <dsp:cNvSpPr/>
      </dsp:nvSpPr>
      <dsp:spPr>
        <a:xfrm rot="5400000">
          <a:off x="4013336" y="-2112767"/>
          <a:ext cx="730599" cy="70566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Экономическое развитие</a:t>
          </a:r>
          <a:endParaRPr lang="ru-RU" sz="1600" kern="1200" dirty="0"/>
        </a:p>
      </dsp:txBody>
      <dsp:txXfrm rot="5400000">
        <a:off x="4013336" y="-2112767"/>
        <a:ext cx="730599" cy="7056654"/>
      </dsp:txXfrm>
    </dsp:sp>
    <dsp:sp modelId="{15AA21BB-D49C-4EBF-84E0-269F0EBBCEF0}">
      <dsp:nvSpPr>
        <dsp:cNvPr id="0" name=""/>
        <dsp:cNvSpPr/>
      </dsp:nvSpPr>
      <dsp:spPr>
        <a:xfrm>
          <a:off x="1241" y="958935"/>
          <a:ext cx="849067" cy="913249"/>
        </a:xfrm>
        <a:prstGeom prst="roundRect">
          <a:avLst/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20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1241" y="958935"/>
        <a:ext cx="849067" cy="91324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1C02A-8AEA-47D9-9D62-32D15E45D56E}">
      <dsp:nvSpPr>
        <dsp:cNvPr id="0" name=""/>
        <dsp:cNvSpPr/>
      </dsp:nvSpPr>
      <dsp:spPr>
        <a:xfrm rot="5400000">
          <a:off x="4693589" y="-2379354"/>
          <a:ext cx="613306" cy="55253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Развитие сельского хозяйства и регулирования </a:t>
          </a:r>
          <a:br>
            <a:rPr lang="ru-RU" sz="1400" kern="1200" dirty="0" smtClean="0"/>
          </a:br>
          <a:r>
            <a:rPr lang="ru-RU" sz="1400" kern="1200" dirty="0" smtClean="0"/>
            <a:t>рынков сельскохозяйственной продукции, сырья и продовольствия</a:t>
          </a:r>
          <a:endParaRPr lang="ru-RU" sz="1400" kern="1200" dirty="0"/>
        </a:p>
      </dsp:txBody>
      <dsp:txXfrm rot="5400000">
        <a:off x="4693589" y="-2379354"/>
        <a:ext cx="613306" cy="5525380"/>
      </dsp:txXfrm>
    </dsp:sp>
    <dsp:sp modelId="{A9D3FE47-16CF-42CE-8B59-251C5C3E142F}">
      <dsp:nvSpPr>
        <dsp:cNvPr id="0" name=""/>
        <dsp:cNvSpPr/>
      </dsp:nvSpPr>
      <dsp:spPr>
        <a:xfrm>
          <a:off x="83" y="19"/>
          <a:ext cx="2237469" cy="766632"/>
        </a:xfrm>
        <a:prstGeom prst="roundRect">
          <a:avLst/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0,3%</a:t>
          </a:r>
          <a:endParaRPr lang="ru-RU" sz="2800" b="1" kern="1200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83" y="19"/>
        <a:ext cx="2237469" cy="766632"/>
      </dsp:txXfrm>
    </dsp:sp>
    <dsp:sp modelId="{A146D423-120C-40D7-AEDE-67551DAE5BAA}">
      <dsp:nvSpPr>
        <dsp:cNvPr id="0" name=""/>
        <dsp:cNvSpPr/>
      </dsp:nvSpPr>
      <dsp:spPr>
        <a:xfrm rot="5400000">
          <a:off x="4045414" y="-2236412"/>
          <a:ext cx="613306" cy="68494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Охрана окружающей среды и рациональное природопользование</a:t>
          </a:r>
          <a:endParaRPr lang="ru-RU" sz="1400" kern="1200" dirty="0"/>
        </a:p>
      </dsp:txBody>
      <dsp:txXfrm rot="5400000">
        <a:off x="4045414" y="-2236412"/>
        <a:ext cx="613306" cy="6849425"/>
      </dsp:txXfrm>
    </dsp:sp>
    <dsp:sp modelId="{15AA21BB-D49C-4EBF-84E0-269F0EBBCEF0}">
      <dsp:nvSpPr>
        <dsp:cNvPr id="0" name=""/>
        <dsp:cNvSpPr/>
      </dsp:nvSpPr>
      <dsp:spPr>
        <a:xfrm>
          <a:off x="83" y="804983"/>
          <a:ext cx="927271" cy="766632"/>
        </a:xfrm>
        <a:prstGeom prst="roundRect">
          <a:avLst/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2000" b="1" kern="1200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83" y="804983"/>
        <a:ext cx="927271" cy="76663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1C02A-8AEA-47D9-9D62-32D15E45D56E}">
      <dsp:nvSpPr>
        <dsp:cNvPr id="0" name=""/>
        <dsp:cNvSpPr/>
      </dsp:nvSpPr>
      <dsp:spPr>
        <a:xfrm rot="5400000">
          <a:off x="4499635" y="-2240041"/>
          <a:ext cx="921702" cy="563221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Эффективное управления</a:t>
          </a:r>
          <a:br>
            <a:rPr lang="ru-RU" sz="1400" kern="1200" dirty="0" smtClean="0"/>
          </a:br>
          <a:r>
            <a:rPr lang="ru-RU" sz="1400" kern="1200" dirty="0" smtClean="0"/>
            <a:t>муниципальными финансами</a:t>
          </a:r>
          <a:endParaRPr lang="ru-RU" sz="1400" kern="1200" dirty="0"/>
        </a:p>
      </dsp:txBody>
      <dsp:txXfrm rot="5400000">
        <a:off x="4499635" y="-2240041"/>
        <a:ext cx="921702" cy="5632210"/>
      </dsp:txXfrm>
    </dsp:sp>
    <dsp:sp modelId="{A9D3FE47-16CF-42CE-8B59-251C5C3E142F}">
      <dsp:nvSpPr>
        <dsp:cNvPr id="0" name=""/>
        <dsp:cNvSpPr/>
      </dsp:nvSpPr>
      <dsp:spPr>
        <a:xfrm>
          <a:off x="272" y="0"/>
          <a:ext cx="2144109" cy="1152128"/>
        </a:xfrm>
        <a:prstGeom prst="round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0,7%</a:t>
          </a:r>
          <a:endParaRPr lang="ru-RU" sz="2000" b="1" kern="1200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272" y="0"/>
        <a:ext cx="2144109" cy="115212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1C02A-8AEA-47D9-9D62-32D15E45D56E}">
      <dsp:nvSpPr>
        <dsp:cNvPr id="0" name=""/>
        <dsp:cNvSpPr/>
      </dsp:nvSpPr>
      <dsp:spPr>
        <a:xfrm rot="5400000">
          <a:off x="4267303" y="-2829236"/>
          <a:ext cx="752694" cy="65993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Защита населения и территории от ЧС, обеспечение пожарной безопасности и безопасности людей на </a:t>
          </a:r>
          <a:br>
            <a:rPr lang="ru-RU" sz="1600" kern="1200" dirty="0" smtClean="0"/>
          </a:br>
          <a:r>
            <a:rPr lang="ru-RU" sz="1600" kern="1200" dirty="0" smtClean="0"/>
            <a:t>водных объектах</a:t>
          </a:r>
          <a:endParaRPr lang="ru-RU" sz="1600" kern="1200" dirty="0"/>
        </a:p>
      </dsp:txBody>
      <dsp:txXfrm rot="5400000">
        <a:off x="4267303" y="-2829236"/>
        <a:ext cx="752694" cy="6599388"/>
      </dsp:txXfrm>
    </dsp:sp>
    <dsp:sp modelId="{A9D3FE47-16CF-42CE-8B59-251C5C3E142F}">
      <dsp:nvSpPr>
        <dsp:cNvPr id="0" name=""/>
        <dsp:cNvSpPr/>
      </dsp:nvSpPr>
      <dsp:spPr>
        <a:xfrm>
          <a:off x="7184" y="23"/>
          <a:ext cx="1336772" cy="940868"/>
        </a:xfrm>
        <a:prstGeom prst="roundRect">
          <a:avLst/>
        </a:prstGeom>
        <a:gradFill flip="none" rotWithShape="0">
          <a:gsLst>
            <a:gs pos="0">
              <a:srgbClr val="9966FF">
                <a:shade val="30000"/>
                <a:satMod val="115000"/>
              </a:srgbClr>
            </a:gs>
            <a:gs pos="50000">
              <a:srgbClr val="9966FF">
                <a:shade val="67500"/>
                <a:satMod val="115000"/>
              </a:srgbClr>
            </a:gs>
            <a:gs pos="100000">
              <a:srgbClr val="9966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0,7%</a:t>
          </a:r>
          <a:endParaRPr lang="ru-RU" sz="2000" b="1" kern="1200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7184" y="23"/>
        <a:ext cx="1336772" cy="940868"/>
      </dsp:txXfrm>
    </dsp:sp>
    <dsp:sp modelId="{A146D423-120C-40D7-AEDE-67551DAE5BAA}">
      <dsp:nvSpPr>
        <dsp:cNvPr id="0" name=""/>
        <dsp:cNvSpPr/>
      </dsp:nvSpPr>
      <dsp:spPr>
        <a:xfrm rot="5400000">
          <a:off x="4053582" y="-2097404"/>
          <a:ext cx="752694" cy="71115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Обеспечение общественного порядка и противодействие преступности</a:t>
          </a:r>
          <a:endParaRPr lang="ru-RU" sz="1600" kern="1200" dirty="0"/>
        </a:p>
      </dsp:txBody>
      <dsp:txXfrm rot="5400000">
        <a:off x="4053582" y="-2097404"/>
        <a:ext cx="752694" cy="7111547"/>
      </dsp:txXfrm>
    </dsp:sp>
    <dsp:sp modelId="{15AA21BB-D49C-4EBF-84E0-269F0EBBCEF0}">
      <dsp:nvSpPr>
        <dsp:cNvPr id="0" name=""/>
        <dsp:cNvSpPr/>
      </dsp:nvSpPr>
      <dsp:spPr>
        <a:xfrm>
          <a:off x="7184" y="987935"/>
          <a:ext cx="866972" cy="940868"/>
        </a:xfrm>
        <a:prstGeom prst="roundRect">
          <a:avLst/>
        </a:prstGeom>
        <a:gradFill flip="none" rotWithShape="0">
          <a:gsLst>
            <a:gs pos="0">
              <a:srgbClr val="9966FF">
                <a:shade val="30000"/>
                <a:satMod val="115000"/>
              </a:srgbClr>
            </a:gs>
            <a:gs pos="50000">
              <a:srgbClr val="9966FF">
                <a:shade val="67500"/>
                <a:satMod val="115000"/>
              </a:srgbClr>
            </a:gs>
            <a:gs pos="100000">
              <a:srgbClr val="9966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2000" b="1" kern="1200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7184" y="987935"/>
        <a:ext cx="866972" cy="94086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F1E387-D1C6-4221-966B-B0F61A1B4102}">
      <dsp:nvSpPr>
        <dsp:cNvPr id="0" name=""/>
        <dsp:cNvSpPr/>
      </dsp:nvSpPr>
      <dsp:spPr>
        <a:xfrm>
          <a:off x="38017" y="0"/>
          <a:ext cx="2804436" cy="45005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65000"/>
                <a:satMod val="270000"/>
              </a:schemeClr>
            </a:gs>
            <a:gs pos="25000">
              <a:schemeClr val="accent3">
                <a:tint val="60000"/>
                <a:satMod val="300000"/>
              </a:schemeClr>
            </a:gs>
            <a:gs pos="100000">
              <a:schemeClr val="accent3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362,2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017" y="1800237"/>
        <a:ext cx="2804436" cy="1800237"/>
      </dsp:txXfrm>
    </dsp:sp>
    <dsp:sp modelId="{1BD052B1-5746-4AAF-A135-894B05302829}">
      <dsp:nvSpPr>
        <dsp:cNvPr id="0" name=""/>
        <dsp:cNvSpPr/>
      </dsp:nvSpPr>
      <dsp:spPr>
        <a:xfrm>
          <a:off x="642938" y="285756"/>
          <a:ext cx="1498697" cy="14986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A4E3B-AC43-434D-812F-76AF282384F7}">
      <dsp:nvSpPr>
        <dsp:cNvPr id="0" name=""/>
        <dsp:cNvSpPr/>
      </dsp:nvSpPr>
      <dsp:spPr>
        <a:xfrm>
          <a:off x="2969450" y="0"/>
          <a:ext cx="2602713" cy="45005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65000"/>
                <a:satMod val="270000"/>
              </a:schemeClr>
            </a:gs>
            <a:gs pos="25000">
              <a:schemeClr val="accent4">
                <a:tint val="60000"/>
                <a:satMod val="300000"/>
              </a:schemeClr>
            </a:gs>
            <a:gs pos="100000">
              <a:schemeClr val="accent4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176,2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69450" y="1800237"/>
        <a:ext cx="2602713" cy="1800237"/>
      </dsp:txXfrm>
    </dsp:sp>
    <dsp:sp modelId="{F4C073E0-DC09-4ECA-A324-7F17D44EB005}">
      <dsp:nvSpPr>
        <dsp:cNvPr id="0" name=""/>
        <dsp:cNvSpPr/>
      </dsp:nvSpPr>
      <dsp:spPr>
        <a:xfrm>
          <a:off x="3504802" y="71443"/>
          <a:ext cx="1349367" cy="150757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8AFCE-D881-4F3B-9E9E-5CBC731F613F}">
      <dsp:nvSpPr>
        <dsp:cNvPr id="0" name=""/>
        <dsp:cNvSpPr/>
      </dsp:nvSpPr>
      <dsp:spPr>
        <a:xfrm flipV="1">
          <a:off x="2561257" y="4397008"/>
          <a:ext cx="81947" cy="103585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F4D0A2-C05E-45AB-9180-A399986867AD}">
      <dsp:nvSpPr>
        <dsp:cNvPr id="0" name=""/>
        <dsp:cNvSpPr/>
      </dsp:nvSpPr>
      <dsp:spPr>
        <a:xfrm>
          <a:off x="1514" y="660518"/>
          <a:ext cx="2905871" cy="1094016"/>
        </a:xfrm>
        <a:prstGeom prst="ellipse">
          <a:avLst/>
        </a:prstGeom>
        <a:gradFill rotWithShape="1">
          <a:gsLst>
            <a:gs pos="0">
              <a:schemeClr val="accent5">
                <a:tint val="65000"/>
                <a:satMod val="270000"/>
              </a:schemeClr>
            </a:gs>
            <a:gs pos="25000">
              <a:schemeClr val="accent5">
                <a:tint val="60000"/>
                <a:satMod val="300000"/>
              </a:schemeClr>
            </a:gs>
            <a:gs pos="100000">
              <a:schemeClr val="accent5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76,5  млн.рублей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14" y="660518"/>
        <a:ext cx="2905871" cy="1094016"/>
      </dsp:txXfrm>
    </dsp:sp>
    <dsp:sp modelId="{95B39CA1-075A-4468-AB75-87149731765B}">
      <dsp:nvSpPr>
        <dsp:cNvPr id="0" name=""/>
        <dsp:cNvSpPr/>
      </dsp:nvSpPr>
      <dsp:spPr>
        <a:xfrm>
          <a:off x="1137185" y="1843368"/>
          <a:ext cx="634529" cy="634529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37185" y="1843368"/>
        <a:ext cx="634529" cy="634529"/>
      </dsp:txXfrm>
    </dsp:sp>
    <dsp:sp modelId="{0FA44B67-0D44-4461-8660-22144984064E}">
      <dsp:nvSpPr>
        <dsp:cNvPr id="0" name=""/>
        <dsp:cNvSpPr/>
      </dsp:nvSpPr>
      <dsp:spPr>
        <a:xfrm>
          <a:off x="323636" y="2566732"/>
          <a:ext cx="2261627" cy="1590831"/>
        </a:xfrm>
        <a:prstGeom prst="ellipse">
          <a:avLst/>
        </a:prstGeom>
        <a:gradFill rotWithShape="1">
          <a:gsLst>
            <a:gs pos="0">
              <a:schemeClr val="accent4">
                <a:tint val="65000"/>
                <a:satMod val="270000"/>
              </a:schemeClr>
            </a:gs>
            <a:gs pos="25000">
              <a:schemeClr val="accent4">
                <a:tint val="60000"/>
                <a:satMod val="300000"/>
              </a:schemeClr>
            </a:gs>
            <a:gs pos="100000">
              <a:schemeClr val="accent4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68,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3636" y="2566732"/>
        <a:ext cx="2261627" cy="1590831"/>
      </dsp:txXfrm>
    </dsp:sp>
    <dsp:sp modelId="{1609A433-C0A7-46C5-9610-3F590E9289AA}">
      <dsp:nvSpPr>
        <dsp:cNvPr id="0" name=""/>
        <dsp:cNvSpPr/>
      </dsp:nvSpPr>
      <dsp:spPr>
        <a:xfrm rot="18073">
          <a:off x="2984081" y="2214810"/>
          <a:ext cx="461975" cy="4069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8073">
        <a:off x="2984081" y="2214810"/>
        <a:ext cx="461975" cy="406974"/>
      </dsp:txXfrm>
    </dsp:sp>
    <dsp:sp modelId="{FCB29D86-B06C-42C3-85E3-1197097D8BAD}">
      <dsp:nvSpPr>
        <dsp:cNvPr id="0" name=""/>
        <dsp:cNvSpPr/>
      </dsp:nvSpPr>
      <dsp:spPr>
        <a:xfrm>
          <a:off x="3504802" y="1332769"/>
          <a:ext cx="2649795" cy="2188032"/>
        </a:xfrm>
        <a:prstGeom prst="ellipse">
          <a:avLst/>
        </a:prstGeom>
        <a:gradFill rotWithShape="1">
          <a:gsLst>
            <a:gs pos="0">
              <a:schemeClr val="accent6">
                <a:tint val="65000"/>
                <a:satMod val="270000"/>
              </a:schemeClr>
            </a:gs>
            <a:gs pos="25000">
              <a:schemeClr val="accent6">
                <a:tint val="60000"/>
                <a:satMod val="300000"/>
              </a:schemeClr>
            </a:gs>
            <a:gs pos="100000">
              <a:schemeClr val="accent6"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1196 воспитанникам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04802" y="1332769"/>
        <a:ext cx="2649795" cy="2188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0.7785</cdr:x>
      <cdr:y>1</cdr:y>
    </cdr:to>
    <cdr:grpSp>
      <cdr:nvGrpSpPr>
        <cdr:cNvPr id="2" name="Группа 1"/>
        <cdr:cNvGrpSpPr/>
      </cdr:nvGrpSpPr>
      <cdr:grpSpPr>
        <a:xfrm xmlns:a="http://schemas.openxmlformats.org/drawingml/2006/main">
          <a:off x="0" y="0"/>
          <a:ext cx="3646606" cy="3122762"/>
          <a:chOff x="7179586" y="2230"/>
          <a:chExt cx="7420250" cy="7249782"/>
        </a:xfrm>
      </cdr:grpSpPr>
      <cdr:cxnSp macro="">
        <cdr:nvCxnSpPr>
          <cdr:cNvPr id="3" name="Прямая соединительная линия 2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B6F7C5D5-0F4A-47B3-A469-FA3AD225DED5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rot="16200000" flipV="1">
            <a:off x="10764445" y="3713426"/>
            <a:ext cx="2088013" cy="4143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4" name="Овал 3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4C22AFC9-23B1-46AE-80BC-A7B72E904AC7}"/>
              </a:ext>
            </a:extLst>
          </cdr:cNvPr>
          <cdr:cNvSpPr/>
        </cdr:nvSpPr>
        <cdr:spPr>
          <a:xfrm xmlns:a="http://schemas.openxmlformats.org/drawingml/2006/main">
            <a:off x="7179586" y="2230"/>
            <a:ext cx="125006" cy="125006"/>
          </a:xfrm>
          <a:prstGeom xmlns:a="http://schemas.openxmlformats.org/drawingml/2006/main" prst="ellipse">
            <a:avLst/>
          </a:prstGeom>
          <a:solidFill xmlns:a="http://schemas.openxmlformats.org/drawingml/2006/main">
            <a:sysClr val="window" lastClr="FFFFFF"/>
          </a:solidFill>
          <a:ln xmlns:a="http://schemas.openxmlformats.org/drawingml/2006/main"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 xmlns:a="http://schemas.openxmlformats.org/drawingml/2006/main"/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9pPr>
          </a:lstStyle>
          <a:p xmlns:a="http://schemas.openxmlformats.org/drawingml/2006/main">
            <a:pPr algn="ctr"/>
            <a:endParaRPr lang="ru-RU"/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0.37494</cdr:x>
      <cdr:y>0.69413</cdr:y>
    </cdr:from>
    <cdr:to>
      <cdr:x>0.60734</cdr:x>
      <cdr:y>0.84096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369072" y="3744416"/>
          <a:ext cx="2088276" cy="7920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9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0.48713</cdr:x>
      <cdr:y>0.64073</cdr:y>
    </cdr:from>
    <cdr:to>
      <cdr:x>0.51117</cdr:x>
      <cdr:y>0.70748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H="1" flipV="1">
          <a:off x="4377184" y="3456384"/>
          <a:ext cx="216024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0.3509</cdr:x>
      <cdr:y>0.41381</cdr:y>
    </cdr:from>
    <cdr:to>
      <cdr:x>0.51117</cdr:x>
      <cdr:y>0.53394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>
          <a:off x="3153048" y="2232248"/>
          <a:ext cx="1440160" cy="648072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chemeClr val="accent3">
              <a:lumMod val="75000"/>
            </a:schemeClr>
          </a:solidFill>
          <a:prstDash val="dash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0.51117</cdr:x>
      <cdr:y>0.54729</cdr:y>
    </cdr:from>
    <cdr:to>
      <cdr:x>0.51919</cdr:x>
      <cdr:y>0.58734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4593208" y="2952328"/>
          <a:ext cx="72065" cy="216047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accent3"/>
          </a:solidFill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0.49514</cdr:x>
      <cdr:y>0.64073</cdr:y>
    </cdr:from>
    <cdr:to>
      <cdr:x>0.5896</cdr:x>
      <cdr:y>0.70747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4449192" y="3456384"/>
          <a:ext cx="848789" cy="360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r>
            <a:rPr lang="ru-RU" sz="1400" b="1" dirty="0" smtClean="0">
              <a:latin typeface="Arial" pitchFamily="34" charset="0"/>
              <a:cs typeface="Arial" pitchFamily="34" charset="0"/>
            </a:rPr>
            <a:t>10,6%</a:t>
          </a:r>
          <a:endParaRPr lang="ru-RU" sz="14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0.0919</cdr:x>
      <cdr:y>0.19108</cdr:y>
    </cdr:from>
    <cdr:to>
      <cdr:x>0.16796</cdr:x>
      <cdr:y>0.27539</cdr:y>
    </cdr:to>
    <cdr:cxnSp macro="">
      <cdr:nvCxnSpPr>
        <cdr:cNvPr id="36" name="Прямая соединительная линия 35"/>
        <cdr:cNvCxnSpPr/>
      </cdr:nvCxnSpPr>
      <cdr:spPr>
        <a:xfrm xmlns:a="http://schemas.openxmlformats.org/drawingml/2006/main">
          <a:off x="333375" y="571500"/>
          <a:ext cx="275901" cy="2521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ysClr val="window" lastClr="FFFFFF">
              <a:lumMod val="50000"/>
            </a:sysClr>
          </a:solidFill>
          <a:prstDash val="dash"/>
          <a:miter lim="800000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0.00263</cdr:x>
      <cdr:y>0.85671</cdr:y>
    </cdr:from>
    <cdr:to>
      <cdr:x>0.27514</cdr:x>
      <cdr:y>0.94825</cdr:y>
    </cdr:to>
    <cdr:sp macro="" textlink="">
      <cdr:nvSpPr>
        <cdr:cNvPr id="25" name="Прямоугольник 2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D9FF38C-E252-404B-B6D9-E8B70A944C46}"/>
            </a:ext>
          </a:extLst>
        </cdr:cNvPr>
        <cdr:cNvSpPr/>
      </cdr:nvSpPr>
      <cdr:spPr>
        <a:xfrm xmlns:a="http://schemas.openxmlformats.org/drawingml/2006/main">
          <a:off x="9540" y="2880537"/>
          <a:ext cx="988519" cy="30777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18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377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566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754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5943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131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32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50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sz="1400" spc="133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0.01838</cdr:x>
      <cdr:y>0.38854</cdr:y>
    </cdr:from>
    <cdr:to>
      <cdr:x>0.09444</cdr:x>
      <cdr:y>0.47284</cdr:y>
    </cdr:to>
    <cdr:cxnSp macro="">
      <cdr:nvCxnSpPr>
        <cdr:cNvPr id="34" name="Прямая соединительная линия 33"/>
        <cdr:cNvCxnSpPr/>
      </cdr:nvCxnSpPr>
      <cdr:spPr>
        <a:xfrm xmlns:a="http://schemas.openxmlformats.org/drawingml/2006/main">
          <a:off x="66675" y="1162050"/>
          <a:ext cx="275901" cy="2521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ysClr val="window" lastClr="FFFFFF">
              <a:lumMod val="50000"/>
            </a:sysClr>
          </a:solidFill>
          <a:prstDash val="dash"/>
          <a:miter lim="800000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0.14474</cdr:x>
      <cdr:y>0.64998</cdr:y>
    </cdr:from>
    <cdr:to>
      <cdr:x>0.62867</cdr:x>
      <cdr:y>0.74813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43654" y="1907430"/>
          <a:ext cx="3489324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i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5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3F4F-A9E0-46CD-9458-72E83A29FD26}" type="datetimeFigureOut">
              <a:rPr lang="ru-RU" smtClean="0"/>
              <a:pPr/>
              <a:t>30.04.2021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5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487E6-BE5F-449A-99C7-2D8E208DAB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BCFB5680-8FDB-4347-97FE-DFEB0BF07A3E}" type="datetimeFigureOut">
              <a:rPr lang="ru-RU"/>
              <a:pPr/>
              <a:t>30.04.2021</a:t>
            </a:fld>
            <a:endParaRPr lang="ru-RU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5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9E8C7320-9D90-4350-8044-A3B7AF404B44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29E814-8253-4F49-892C-8DE4BFA864C4}" type="slidenum">
              <a:rPr lang="ru-RU" smtClean="0"/>
              <a:pPr/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68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39838"/>
            <a:ext cx="4454525" cy="3341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64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88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95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102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105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31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53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538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5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2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7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6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0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1D2D2-DA1D-4BFE-95A1-ED3031C3C548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A715B8-2A6C-4C1A-A87D-EF0FBC1BA1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20" name="Рисунок 19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14744" y="214290"/>
            <a:ext cx="107157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 userDrawn="1"/>
        </p:nvSpPr>
        <p:spPr>
          <a:xfrm>
            <a:off x="2643174" y="142854"/>
            <a:ext cx="6500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EE0A-4FFE-4EAB-BC1C-11519B73C9A7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66AD2-F712-485E-AD9A-0F687904BA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6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AF61-84A2-4F26-A695-E93879E52271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A1C7B-912E-4928-8D42-9E83F5EA57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6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E8496-E907-4D83-99A6-4F07E7DCC61A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6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F4A91-0391-4CC0-A6B9-C5538017B525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00A-98B2-48A9-843B-938BFF1D52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6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5A42F-52E2-4C55-8D50-A4CE12A7F1C9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8199-CFA9-4943-BF32-6B81A890E7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6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5850-4359-44AD-8EE7-A1D211771BC3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B00D8-6DA8-4496-B0A2-C8DC601E1D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8" name="Рисунок 7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9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8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A5BBE9B-467B-4A4F-9696-F24602D81E8D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B76663-4A7C-4348-BD38-3DEA226361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pic>
        <p:nvPicPr>
          <p:cNvPr id="10" name="Рисунок 9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1F89-5C1B-4F66-9782-701272B96BAD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DFC7-8346-4356-AA59-AC3B9C216D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6" name="Рисунок 5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7A994-5252-4799-954B-9DF1694F5EA2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8921-A072-4407-87AE-F5E31A65EA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6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85015-5D94-42C0-BFBC-CDC3E73BF053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FE08-674B-4DF7-B679-B427B974C6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8" name="Рисунок 7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519EF-64ED-44B6-BE0C-42C04EB493A7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693E-1C31-4230-BD8B-3182DF0F5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8" name="Рисунок 7" descr="MTGRsMlkTb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576064" cy="61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 userDrawn="1"/>
        </p:nvSpPr>
        <p:spPr>
          <a:xfrm>
            <a:off x="5082896" y="260648"/>
            <a:ext cx="4061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7">
            <a:alpha val="3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6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2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6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1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9" y="496891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6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2" y="-1586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2" y="-1586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6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4" y="2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2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8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8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0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F9799B-0CDD-46D3-A3F0-29CC1BA197D2}" type="datetime1">
              <a:rPr lang="ru-RU" smtClean="0"/>
              <a:pPr>
                <a:defRPr/>
              </a:pPr>
              <a:t>30.04.2021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4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458767-7786-416C-9011-0C37439517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4" r:id="rId2"/>
    <p:sldLayoutId id="2147483873" r:id="rId3"/>
    <p:sldLayoutId id="2147483872" r:id="rId4"/>
    <p:sldLayoutId id="2147483876" r:id="rId5"/>
    <p:sldLayoutId id="2147483877" r:id="rId6"/>
    <p:sldLayoutId id="2147483871" r:id="rId7"/>
    <p:sldLayoutId id="2147483870" r:id="rId8"/>
    <p:sldLayoutId id="2147483869" r:id="rId9"/>
    <p:sldLayoutId id="2147483868" r:id="rId10"/>
    <p:sldLayoutId id="2147483867" r:id="rId11"/>
    <p:sldLayoutId id="2147483878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4.xml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5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diagramData" Target="../diagrams/data26.xml"/><Relationship Id="rId7" Type="http://schemas.openxmlformats.org/officeDocument/2006/relationships/diagramData" Target="../diagrams/data27.xml"/><Relationship Id="rId12" Type="http://schemas.microsoft.com/office/2007/relationships/diagramDrawing" Target="../diagrams/drawing2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11" Type="http://schemas.microsoft.com/office/2007/relationships/diagramDrawing" Target="../diagrams/drawing26.xml"/><Relationship Id="rId5" Type="http://schemas.openxmlformats.org/officeDocument/2006/relationships/diagramQuickStyle" Target="../diagrams/quickStyle26.xml"/><Relationship Id="rId10" Type="http://schemas.openxmlformats.org/officeDocument/2006/relationships/diagramColors" Target="../diagrams/colors27.xml"/><Relationship Id="rId4" Type="http://schemas.openxmlformats.org/officeDocument/2006/relationships/diagramLayout" Target="../diagrams/layout26.xml"/><Relationship Id="rId9" Type="http://schemas.openxmlformats.org/officeDocument/2006/relationships/diagramQuickStyle" Target="../diagrams/quickStyle2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300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jpeg"/><Relationship Id="rId5" Type="http://schemas.openxmlformats.org/officeDocument/2006/relationships/image" Target="../media/image302.jpeg"/><Relationship Id="rId10" Type="http://schemas.openxmlformats.org/officeDocument/2006/relationships/image" Target="../media/image12.png"/><Relationship Id="rId4" Type="http://schemas.openxmlformats.org/officeDocument/2006/relationships/image" Target="../media/image301.jpeg"/><Relationship Id="rId9" Type="http://schemas.openxmlformats.org/officeDocument/2006/relationships/image" Target="../media/image30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diagramColors" Target="../diagrams/colors1.xml"/><Relationship Id="rId15" Type="http://schemas.microsoft.com/office/2007/relationships/diagramDrawing" Target="../diagrams/drawing1.xml"/><Relationship Id="rId10" Type="http://schemas.openxmlformats.org/officeDocument/2006/relationships/image" Target="../media/image5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microsoft.com/office/2007/relationships/diagramDrawing" Target="../diagrams/drawing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6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Relationship Id="rId14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18" Type="http://schemas.microsoft.com/office/2007/relationships/diagramDrawing" Target="../diagrams/drawing5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17" Type="http://schemas.microsoft.com/office/2007/relationships/diagramDrawing" Target="../diagrams/drawing7.xml"/><Relationship Id="rId2" Type="http://schemas.openxmlformats.org/officeDocument/2006/relationships/diagramData" Target="../diagrams/data5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5" Type="http://schemas.openxmlformats.org/officeDocument/2006/relationships/diagramColors" Target="../diagrams/colors5.xml"/><Relationship Id="rId15" Type="http://schemas.openxmlformats.org/officeDocument/2006/relationships/image" Target="../media/image71.png"/><Relationship Id="rId10" Type="http://schemas.openxmlformats.org/officeDocument/2006/relationships/image" Target="../media/image70.jpeg"/><Relationship Id="rId19" Type="http://schemas.microsoft.com/office/2007/relationships/diagramDrawing" Target="../diagrams/drawing6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8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chart" Target="../charts/chart9.xml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7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diagramData" Target="../diagrams/data9.xml"/><Relationship Id="rId7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microsoft.com/office/2007/relationships/diagramDrawing" Target="../diagrams/drawing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4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microsoft.com/office/2007/relationships/diagramDrawing" Target="../diagrams/drawin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diagramData" Target="../diagrams/data11.xml"/><Relationship Id="rId7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5" Type="http://schemas.openxmlformats.org/officeDocument/2006/relationships/image" Target="../media/image34.jpeg"/><Relationship Id="rId10" Type="http://schemas.openxmlformats.org/officeDocument/2006/relationships/image" Target="../media/image5.png"/><Relationship Id="rId4" Type="http://schemas.openxmlformats.org/officeDocument/2006/relationships/chart" Target="../charts/chart1.xml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87.jpe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188.jpeg"/><Relationship Id="rId9" Type="http://schemas.microsoft.com/office/2007/relationships/diagramDrawing" Target="../diagrams/drawing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diagramLayout" Target="../diagrams/layout17.xml"/><Relationship Id="rId7" Type="http://schemas.openxmlformats.org/officeDocument/2006/relationships/diagramLayout" Target="../diagrams/layout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8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microsoft.com/office/2007/relationships/diagramDrawing" Target="../diagrams/drawing17.xml"/><Relationship Id="rId4" Type="http://schemas.openxmlformats.org/officeDocument/2006/relationships/diagramQuickStyle" Target="../diagrams/quickStyle17.xml"/><Relationship Id="rId9" Type="http://schemas.openxmlformats.org/officeDocument/2006/relationships/diagramColors" Target="../diagrams/colors1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diagramData" Target="../diagrams/data19.xml"/><Relationship Id="rId7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microsoft.com/office/2007/relationships/diagramDrawing" Target="../diagrams/drawing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diagramLayout" Target="../diagrams/layout22.xml"/><Relationship Id="rId7" Type="http://schemas.openxmlformats.org/officeDocument/2006/relationships/image" Target="../media/image226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jpeg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diagramLayout" Target="../diagrams/layout23.xml"/><Relationship Id="rId7" Type="http://schemas.openxmlformats.org/officeDocument/2006/relationships/image" Target="../media/image230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232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1.jpeg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9" Type="http://schemas.microsoft.com/office/2007/relationships/diagramDrawing" Target="../diagrams/drawing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diagramLayout" Target="../diagrams/layout25.xml"/><Relationship Id="rId7" Type="http://schemas.openxmlformats.org/officeDocument/2006/relationships/image" Target="../media/image236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5.jpeg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Relationship Id="rId9" Type="http://schemas.microsoft.com/office/2007/relationships/diagramDrawing" Target="../diagrams/drawing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25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00034" y="1928801"/>
            <a:ext cx="7958166" cy="250033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ИСПОЛНЕНИЕ БЮДЖЕТА</a:t>
            </a:r>
            <a:br>
              <a:rPr lang="ru-RU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ОРЛОВСКОГО РАЙОНА</a:t>
            </a:r>
            <a:r>
              <a:rPr lang="ru-RU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 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2020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ГОД 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0" y="6858001"/>
            <a:ext cx="9144000" cy="46039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R="0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endParaRPr lang="ru-RU" sz="700" b="1" dirty="0" smtClean="0">
              <a:solidFill>
                <a:schemeClr val="tx1"/>
              </a:solidFill>
            </a:endParaRPr>
          </a:p>
          <a:p>
            <a:pPr marR="0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ru-RU" sz="900" b="1" u="sng" dirty="0" smtClean="0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36" name="AutoShape 6" descr="Картинки по запросу доходы и расходы бюджета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MTGRsMlkTb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14290"/>
            <a:ext cx="107157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43174" y="142854"/>
            <a:ext cx="6500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" name="Диаграмма 160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977928910"/>
              </p:ext>
            </p:extLst>
          </p:nvPr>
        </p:nvGraphicFramePr>
        <p:xfrm>
          <a:off x="333173" y="1987685"/>
          <a:ext cx="4171949" cy="467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1247776" y="529244"/>
            <a:ext cx="6684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</a:p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ОБЛАСТНОГО БЮДЖЕТА </a:t>
            </a: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5D30BC3-1C82-42B2-98E9-EB0056E5516E}"/>
              </a:ext>
            </a:extLst>
          </p:cNvPr>
          <p:cNvSpPr txBox="1"/>
          <p:nvPr/>
        </p:nvSpPr>
        <p:spPr>
          <a:xfrm>
            <a:off x="4477589" y="1444971"/>
            <a:ext cx="453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                  за 2020 год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EBE72085-9FC3-4BD0-8195-CF8F3ABC3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8" y="1332723"/>
            <a:ext cx="8299048" cy="25980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5D30BC3-1C82-42B2-98E9-EB0056E5516E}"/>
              </a:ext>
            </a:extLst>
          </p:cNvPr>
          <p:cNvSpPr txBox="1"/>
          <p:nvPr/>
        </p:nvSpPr>
        <p:spPr>
          <a:xfrm>
            <a:off x="152402" y="1444775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</a:t>
            </a:r>
          </a:p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2019 год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2" name="Диаграмма 71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7788368"/>
              </p:ext>
            </p:extLst>
          </p:nvPr>
        </p:nvGraphicFramePr>
        <p:xfrm>
          <a:off x="4905375" y="3409950"/>
          <a:ext cx="2590800" cy="225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7" name="Диаграмма 156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477810672"/>
              </p:ext>
            </p:extLst>
          </p:nvPr>
        </p:nvGraphicFramePr>
        <p:xfrm>
          <a:off x="4622350" y="2000250"/>
          <a:ext cx="4171949" cy="457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1743124" y="3261936"/>
            <a:ext cx="136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851,5</a:t>
            </a:r>
          </a:p>
          <a:p>
            <a:pPr algn="ctr"/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руб.</a:t>
            </a:r>
            <a:endParaRPr lang="ru-RU" dirty="0"/>
          </a:p>
        </p:txBody>
      </p:sp>
      <p:sp>
        <p:nvSpPr>
          <p:cNvPr id="159" name="TextBox 158"/>
          <p:cNvSpPr txBox="1"/>
          <p:nvPr/>
        </p:nvSpPr>
        <p:spPr>
          <a:xfrm>
            <a:off x="5965920" y="3262244"/>
            <a:ext cx="144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1055.0</a:t>
            </a:r>
            <a:endParaRPr lang="ru-RU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млн руб.</a:t>
            </a:r>
            <a:endParaRPr lang="ru-RU" dirty="0"/>
          </a:p>
        </p:txBody>
      </p:sp>
      <p:grpSp>
        <p:nvGrpSpPr>
          <p:cNvPr id="2" name="Группа 33"/>
          <p:cNvGrpSpPr/>
          <p:nvPr/>
        </p:nvGrpSpPr>
        <p:grpSpPr>
          <a:xfrm>
            <a:off x="903645" y="5048225"/>
            <a:ext cx="3653358" cy="1295676"/>
            <a:chOff x="932220" y="5038700"/>
            <a:chExt cx="3653358" cy="1295676"/>
          </a:xfrm>
        </p:grpSpPr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00329" y="6026599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" name="Группа 34"/>
          <p:cNvGrpSpPr/>
          <p:nvPr/>
        </p:nvGrpSpPr>
        <p:grpSpPr>
          <a:xfrm>
            <a:off x="5188567" y="5057399"/>
            <a:ext cx="3653358" cy="1288852"/>
            <a:chOff x="932220" y="5038700"/>
            <a:chExt cx="3653358" cy="1288852"/>
          </a:xfrm>
        </p:grpSpPr>
        <p:sp>
          <p:nvSpPr>
            <p:cNvPr id="36" name="Овал 35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00329" y="6019775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Овал 42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7" name="Рисунок 46" descr="герб РО обреза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28604"/>
            <a:ext cx="861428" cy="9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571480"/>
            <a:ext cx="8215370" cy="7858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Капитальный ремонт канализационной сети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 ул.Коммунальная 70-76 п.Орловский -346,4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49"/>
            <a:ext cx="8072494" cy="478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215370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Приобретение вакуумная машина»-2,7 млн.рублей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8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14488"/>
            <a:ext cx="7215729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achnaya-zhizn.ru/images/dacha/%D0%B4%D0%BE%D1%80%D0%BE%D0%B3%D0%B0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107504" y="1484784"/>
            <a:ext cx="8856983" cy="52565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642918"/>
            <a:ext cx="8964488" cy="865870"/>
          </a:xfrm>
          <a:solidFill>
            <a:srgbClr val="0070C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Дорожный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фонд Орловского района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 2020 год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7504" y="1628800"/>
            <a:ext cx="3250050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Акцизы на нефтепродукты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(24,0 млн. руб.)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43808" y="2996952"/>
            <a:ext cx="3384376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  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(59,7 млн. рублей)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3923928" y="3645024"/>
            <a:ext cx="108012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915816" y="4221088"/>
            <a:ext cx="3240360" cy="103211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– 36,8 млн. рублей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51520" y="3861048"/>
            <a:ext cx="1800200" cy="912101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(4,3 млн.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51520" y="5661248"/>
            <a:ext cx="1800200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Проектные работы (0,1 млн. руб.)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020272" y="5661248"/>
            <a:ext cx="1872208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и содержание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(27,8 млн.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948264" y="3861048"/>
            <a:ext cx="1944216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(4,0 млн.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Стрелка вправо 51"/>
          <p:cNvSpPr/>
          <p:nvPr/>
        </p:nvSpPr>
        <p:spPr>
          <a:xfrm>
            <a:off x="6228184" y="429309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Стрелка вправо 52"/>
          <p:cNvSpPr/>
          <p:nvPr/>
        </p:nvSpPr>
        <p:spPr>
          <a:xfrm rot="2496390">
            <a:off x="6050015" y="5390503"/>
            <a:ext cx="1029053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Стрелка вправо 53"/>
          <p:cNvSpPr/>
          <p:nvPr/>
        </p:nvSpPr>
        <p:spPr>
          <a:xfrm rot="10800000">
            <a:off x="2123728" y="422108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Стрелка вправо 54"/>
          <p:cNvSpPr/>
          <p:nvPr/>
        </p:nvSpPr>
        <p:spPr>
          <a:xfrm rot="8255588">
            <a:off x="2021521" y="5375715"/>
            <a:ext cx="973349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6357950" y="1628800"/>
            <a:ext cx="2500330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Транспортный налог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6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(27,0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трелка вниз 59"/>
          <p:cNvSpPr/>
          <p:nvPr/>
        </p:nvSpPr>
        <p:spPr>
          <a:xfrm>
            <a:off x="2987824" y="2636912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Стрелка вниз 60"/>
          <p:cNvSpPr/>
          <p:nvPr/>
        </p:nvSpPr>
        <p:spPr>
          <a:xfrm>
            <a:off x="4283968" y="2636912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Выгнутая вправо стрелка 62"/>
          <p:cNvSpPr/>
          <p:nvPr/>
        </p:nvSpPr>
        <p:spPr>
          <a:xfrm rot="3410723">
            <a:off x="6691574" y="2728299"/>
            <a:ext cx="656987" cy="146256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Выгнутая влево стрелка 63"/>
          <p:cNvSpPr/>
          <p:nvPr/>
        </p:nvSpPr>
        <p:spPr>
          <a:xfrm rot="17699485">
            <a:off x="1632416" y="2565086"/>
            <a:ext cx="616116" cy="1717717"/>
          </a:xfrm>
          <a:prstGeom prst="curvedRightArrow">
            <a:avLst>
              <a:gd name="adj1" fmla="val 25000"/>
              <a:gd name="adj2" fmla="val 54510"/>
              <a:gd name="adj3" fmla="val 23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19672" y="328500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51,2%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76256" y="328500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4,7%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14744" y="1628800"/>
            <a:ext cx="2357454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Остатки на 01.01.2020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(8,7 млн.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5580112" y="2636912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915816" y="5829268"/>
            <a:ext cx="3240360" cy="91210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Остатки на 01.01.2021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22,9 млн. руб.</a:t>
            </a:r>
          </a:p>
        </p:txBody>
      </p:sp>
      <p:sp>
        <p:nvSpPr>
          <p:cNvPr id="41" name="Стрелка вниз 40"/>
          <p:cNvSpPr/>
          <p:nvPr/>
        </p:nvSpPr>
        <p:spPr>
          <a:xfrm>
            <a:off x="3923928" y="5253203"/>
            <a:ext cx="108012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1538" y="1142985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Построена дорога по ул. Новая-4,0 млн.рублей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AutoShape 2" descr="https://docviewer.yandex.ru/view/183187361/htmlimage?id=146cd-jsk1jfmt127q9c2fhjb2vypo9r6tiqgw438hzpqsc13xllnjewzhss99t04uka7lv8kp0f5dz74xzcd6xx7vax9b9ij2dtrnl4h&amp;name=image-VvvKVHyqiQ686HyCeo.jpg&amp;dsid=110d5dd14158b5b9b55143412fd3caf6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AutoShape 2" descr="https://docviewer.yandex.ru/view/183187361/htmlimage?id=vorz-c7ju8w8sesyyjkspev3obwa7gx3iqbj5p1r8l6yzkgrcwtwg2u8b3v7su2s25id5od0p6alf44v81yfmu95wyshtam19nrdrijy&amp;name=image-BRAj9wZcyecOY1jYc8.jpg&amp;dsid=5a9e2ad5bf2b9e5d433e98458584fe72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928802"/>
            <a:ext cx="7675475" cy="450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https://docviewer.yandex.ru/view/183187361/htmlimage?id=1ew4d-ivfe3upb4q6y9hwjt1uv8fe86udult5utx6jwfluvr61kq6iev68sw2wz9afnfh6nr07zv9mr5f1x2qizrrqyg393tdub63zgn9&amp;name=image-JctPNiowlO5Kt0H7vp.jpg&amp;dsid=bdea64e5d85b80332fc4af46e809074c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81000" y="714356"/>
            <a:ext cx="8382000" cy="785818"/>
          </a:xfrm>
        </p:spPr>
        <p:txBody>
          <a:bodyPr/>
          <a:lstStyle/>
          <a:p>
            <a:pPr algn="ctr"/>
            <a:r>
              <a:rPr lang="ru-RU" dirty="0" smtClean="0"/>
              <a:t>Капитальный ремонт тротуаров:</a:t>
            </a:r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idx="1"/>
          </p:nvPr>
        </p:nvSpPr>
        <p:spPr>
          <a:xfrm>
            <a:off x="381000" y="1500175"/>
            <a:ext cx="4041648" cy="642942"/>
          </a:xfrm>
        </p:spPr>
        <p:txBody>
          <a:bodyPr/>
          <a:lstStyle/>
          <a:p>
            <a:pPr algn="ctr"/>
            <a:r>
              <a:rPr lang="ru-RU" dirty="0" smtClean="0"/>
              <a:t>п.Орловский ул.Коммунальная</a:t>
            </a:r>
            <a:endParaRPr lang="ru-RU" dirty="0"/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721229" y="1500174"/>
            <a:ext cx="4041775" cy="571504"/>
          </a:xfrm>
        </p:spPr>
        <p:txBody>
          <a:bodyPr/>
          <a:lstStyle/>
          <a:p>
            <a:pPr algn="ctr"/>
            <a:r>
              <a:rPr lang="ru-RU" dirty="0" smtClean="0"/>
              <a:t>п.Орловский пер.Февральский</a:t>
            </a:r>
            <a:endParaRPr lang="ru-RU" dirty="0"/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8050" y="2571744"/>
            <a:ext cx="404177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71744"/>
            <a:ext cx="404177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0" y="6353944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1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32" name="Содержимое 4"/>
          <p:cNvGraphicFramePr>
            <a:graphicFrameLocks/>
          </p:cNvGraphicFramePr>
          <p:nvPr/>
        </p:nvGraphicFramePr>
        <p:xfrm>
          <a:off x="251520" y="1916832"/>
          <a:ext cx="856895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3" name="Содержимое 4"/>
          <p:cNvGraphicFramePr>
            <a:graphicFrameLocks/>
          </p:cNvGraphicFramePr>
          <p:nvPr/>
        </p:nvGraphicFramePr>
        <p:xfrm>
          <a:off x="0" y="571481"/>
          <a:ext cx="885828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034" y="714358"/>
            <a:ext cx="8429684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2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в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средств областного бюджета:</a:t>
            </a:r>
          </a:p>
          <a:p>
            <a:pPr lvl="0" algn="ctr">
              <a:lnSpc>
                <a:spcPct val="100000"/>
              </a:lnSpc>
              <a:spcAft>
                <a:spcPts val="2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ремонт памятников участникам ВОВ в объеме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802,2 тыс. рублей, том числе: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погибшим в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Великую Отечественную войну х. Успенский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357430"/>
            <a:ext cx="728667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1000" y="642918"/>
            <a:ext cx="8382000" cy="1000132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Обеспечение материально-технической базы домов культуры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381000" y="1643050"/>
            <a:ext cx="4041648" cy="1428760"/>
          </a:xfrm>
        </p:spPr>
        <p:txBody>
          <a:bodyPr/>
          <a:lstStyle/>
          <a:p>
            <a:pPr algn="ctr"/>
            <a:r>
              <a:rPr lang="en-US" dirty="0" smtClean="0"/>
              <a:t>598.2 </a:t>
            </a:r>
            <a:r>
              <a:rPr lang="ru-RU" dirty="0" smtClean="0"/>
              <a:t>тыс.рублей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одежда сцены, освещение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муз.оборудование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/>
            <a:r>
              <a:rPr lang="ru-RU" dirty="0" smtClean="0"/>
              <a:t>ДК </a:t>
            </a:r>
            <a:r>
              <a:rPr lang="ru-RU" dirty="0" err="1" smtClean="0"/>
              <a:t>Волочаевского</a:t>
            </a:r>
            <a:r>
              <a:rPr lang="ru-RU" dirty="0" smtClean="0"/>
              <a:t> сельского поселения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4572000" y="1643050"/>
            <a:ext cx="4286279" cy="1428760"/>
          </a:xfrm>
        </p:spPr>
        <p:txBody>
          <a:bodyPr/>
          <a:lstStyle/>
          <a:p>
            <a:pPr algn="ctr"/>
            <a:r>
              <a:rPr lang="ru-RU" dirty="0" smtClean="0"/>
              <a:t>2072,8 тыс.рублей</a:t>
            </a:r>
          </a:p>
          <a:p>
            <a:pPr algn="ctr"/>
            <a:r>
              <a:rPr lang="ru-RU" dirty="0" smtClean="0"/>
              <a:t> </a:t>
            </a:r>
            <a:r>
              <a:rPr lang="ru-RU" sz="1400" dirty="0" smtClean="0"/>
              <a:t>(кресла и </a:t>
            </a:r>
            <a:r>
              <a:rPr lang="ru-RU" sz="1400" dirty="0" err="1" smtClean="0"/>
              <a:t>звукотехническое</a:t>
            </a:r>
            <a:r>
              <a:rPr lang="ru-RU" sz="1400" dirty="0" smtClean="0"/>
              <a:t> оборудование) </a:t>
            </a:r>
          </a:p>
          <a:p>
            <a:pPr algn="ctr"/>
            <a:r>
              <a:rPr lang="ru-RU" dirty="0" smtClean="0"/>
              <a:t>ДК Красноармейского сельского поселения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286124"/>
            <a:ext cx="37862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D:\Мои документы\ПУБЛИЧНЫЕ СЛУШАНЬЯ\на апрель 2021\фото\Культура\одежда для сцены Волочаевски йСДК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810"/>
            <a:ext cx="2568594" cy="3429024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071810"/>
            <a:ext cx="1643074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 descr="D:\Мои документы\ПУБЛИЧНЫЕ СЛУШАНЬЯ\на апрель 2021\фото\Культура\музыкальное оборудование Волочаевский 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5214950"/>
            <a:ext cx="1528754" cy="1323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034" y="714358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общественных территорий «Сквер тюльпанов» п.Орловский -14197,5 тыс.рублей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471490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500174"/>
            <a:ext cx="285752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034" y="714357"/>
            <a:ext cx="8429684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2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в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средств областного бюджета (резервный фонд Правительства РО): </a:t>
            </a:r>
          </a:p>
          <a:p>
            <a:pPr lvl="0" algn="ctr">
              <a:lnSpc>
                <a:spcPct val="100000"/>
              </a:lnSpc>
              <a:spcAft>
                <a:spcPts val="2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Благоустройство по Луганскому сельскому поселению-342,9 тыс.рублей.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100000"/>
              </a:lnSpc>
              <a:spcAft>
                <a:spcPts val="200"/>
              </a:spcAft>
            </a:pPr>
            <a:endParaRPr lang="ru-RU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807249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3"/>
            <a:ext cx="9144000" cy="9361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Структура расходов бюджета Орловского района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2020 году</a:t>
            </a:r>
            <a:r>
              <a:rPr lang="ru-RU" sz="2400" b="1" dirty="0" smtClean="0"/>
              <a:t> </a:t>
            </a:r>
            <a:r>
              <a:rPr lang="ru-RU" sz="2400" dirty="0" smtClean="0"/>
              <a:t> </a:t>
            </a:r>
            <a:r>
              <a:rPr lang="ru-RU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1 263 322,9 тыс</a:t>
            </a:r>
            <a: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рублей</a:t>
            </a: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50800" y="1556792"/>
          <a:ext cx="8985696" cy="53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2" y="6021288"/>
            <a:ext cx="417646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1 103 629,2 тыс. рублей </a:t>
            </a: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или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87,4 %</a:t>
            </a: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112474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034" y="714357"/>
            <a:ext cx="8429684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2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Приобретены кресла для СДК «Колос» -582,7 тыс.рублей.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100000"/>
              </a:lnSpc>
              <a:spcAft>
                <a:spcPts val="200"/>
              </a:spcAft>
            </a:pPr>
            <a:endParaRPr lang="ru-RU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778674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500" y="5214951"/>
            <a:ext cx="3786188" cy="114300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575,2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14944" y="5214950"/>
            <a:ext cx="3571875" cy="121444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100,0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42910" y="4000504"/>
            <a:ext cx="3571875" cy="1143008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indent="450850" algn="ctr" eaLnBrk="0" hangingPunct="0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 ремонт административного здания Донского сельского поселения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143502" y="4000504"/>
            <a:ext cx="3643313" cy="1143008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indent="450850" algn="just" eaLnBrk="0" hangingPunct="0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Проектные работы для газификации земельных участков для многодетных: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Луганское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сельское поселение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2356_html_m683a3f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6" y="642919"/>
            <a:ext cx="3396575" cy="328614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8072462" y="928671"/>
            <a:ext cx="914400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4" y="928669"/>
            <a:ext cx="4000527" cy="30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472" y="5429264"/>
            <a:ext cx="3786188" cy="114300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581,2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143506" y="5429264"/>
            <a:ext cx="3571875" cy="114300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250,0 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4286256"/>
            <a:ext cx="3786216" cy="1071571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indent="450850" algn="ctr" eaLnBrk="0" hangingPunct="0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Уличное освещение</a:t>
            </a:r>
          </a:p>
          <a:p>
            <a:pPr indent="450850" algn="ctr" eaLnBrk="0" hangingPunct="0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п. Красноармейский 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643440" y="4286256"/>
            <a:ext cx="4143375" cy="1071571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indent="450850" algn="ctr" eaLnBrk="0" hangingPunct="0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дополнительных  выборов (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Каменно-Балковское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сельское поселение)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1"/>
            <a:ext cx="3786214" cy="275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6" name="Picture 2" descr="https://pbs.twimg.com/media/ED8YwWHXUAAigP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28670"/>
            <a:ext cx="3703281" cy="299402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17859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5" y="428604"/>
            <a:ext cx="1643075" cy="35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7" y="571480"/>
            <a:ext cx="185738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714356"/>
            <a:ext cx="192403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6291103" y="142200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2860A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Ростовской области</a:t>
            </a:r>
          </a:p>
        </p:txBody>
      </p:sp>
      <p:sp>
        <p:nvSpPr>
          <p:cNvPr id="84" name="Прямоугольник 83"/>
          <p:cNvSpPr/>
          <p:nvPr/>
        </p:nvSpPr>
        <p:spPr>
          <a:xfrm rot="522622">
            <a:off x="1851338" y="411173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 86"/>
          <p:cNvSpPr/>
          <p:nvPr/>
        </p:nvSpPr>
        <p:spPr>
          <a:xfrm rot="522622">
            <a:off x="4081919" y="444822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Прямоугольник 87"/>
          <p:cNvSpPr/>
          <p:nvPr/>
        </p:nvSpPr>
        <p:spPr>
          <a:xfrm rot="522622">
            <a:off x="6339539" y="557996"/>
            <a:ext cx="739770" cy="3466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Овал 64"/>
          <p:cNvSpPr/>
          <p:nvPr/>
        </p:nvSpPr>
        <p:spPr>
          <a:xfrm>
            <a:off x="262752" y="3999019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300244" y="3976431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6353498" y="3967080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>
            <a:off x="2893316" y="5244289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5916136" y="5221763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257" y="4075634"/>
            <a:ext cx="2425700" cy="24257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274615" y="4789469"/>
            <a:ext cx="253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Эффективная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бюджетная  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налоговая политика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D:\Users\Veremeychuk\Pictures\Материалы к презентации (отчет 2019)\Слайд 130\Рисунок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8961" y="4047983"/>
            <a:ext cx="2425700" cy="24257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368767" y="4707035"/>
            <a:ext cx="2631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сбалансированности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бюджета Орловского района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 descr="D:\Users\Veremeychuk\Pictures\Материалы к презентации (отчет 2019)\Слайд 130\Рисунок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6887" y="4048314"/>
            <a:ext cx="2425700" cy="2425700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6630145" y="4547433"/>
            <a:ext cx="20714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Выполнение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стратегических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задач в секторах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муниципальной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ответственности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113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4903" y="367707"/>
            <a:ext cx="8382000" cy="822919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в 2020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52833" y="1102975"/>
            <a:ext cx="5132219" cy="1153555"/>
            <a:chOff x="-555228" y="2984892"/>
            <a:chExt cx="6842957" cy="1502649"/>
          </a:xfrm>
        </p:grpSpPr>
        <p:sp>
          <p:nvSpPr>
            <p:cNvPr id="82" name="Прямоугольник 81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126229"/>
              <a:ext cx="4707514" cy="1290381"/>
            </a:xfrm>
            <a:prstGeom prst="rect">
              <a:avLst/>
            </a:prstGeom>
            <a:solidFill>
              <a:srgbClr val="2860A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3" name="Овал 82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2984892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860A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19205" y="3098517"/>
              <a:ext cx="4544784" cy="84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органов власти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259 работников 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органов местного самоуправления</a:t>
              </a:r>
            </a:p>
          </p:txBody>
        </p:sp>
      </p:grp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55104" y="1410612"/>
            <a:ext cx="2959596" cy="599597"/>
          </a:xfrm>
          <a:prstGeom prst="rect">
            <a:avLst/>
          </a:prstGeom>
          <a:solidFill>
            <a:srgbClr val="2860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76505" y="137546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аппарата </a:t>
            </a:r>
            <a:b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муниципального управления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H="1">
            <a:off x="7247168" y="1712898"/>
            <a:ext cx="486232" cy="366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Овал 11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8519" y="16597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Овал 11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47977" y="1647910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59278" y="133307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129,1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Прямая соединительная линия 118"/>
          <p:cNvCxnSpPr>
            <a:stCxn id="82" idx="3"/>
            <a:endCxn id="88" idx="1"/>
          </p:cNvCxnSpPr>
          <p:nvPr/>
        </p:nvCxnSpPr>
        <p:spPr>
          <a:xfrm flipH="1">
            <a:off x="3314700" y="1706775"/>
            <a:ext cx="438132" cy="36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43307" y="2485532"/>
            <a:ext cx="5132219" cy="1153555"/>
            <a:chOff x="-555228" y="3074780"/>
            <a:chExt cx="6842957" cy="1502649"/>
          </a:xfrm>
        </p:grpSpPr>
        <p:sp>
          <p:nvSpPr>
            <p:cNvPr id="132" name="Прямоугольник 131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182411"/>
              <a:ext cx="4707514" cy="1290381"/>
            </a:xfrm>
            <a:prstGeom prst="rect">
              <a:avLst/>
            </a:prstGeom>
            <a:solidFill>
              <a:srgbClr val="EDE31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3" name="Овал 132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3074780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EDE31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62472" y="3400506"/>
              <a:ext cx="4623756" cy="60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 </a:t>
              </a:r>
              <a:b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endPara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32476" y="2742778"/>
            <a:ext cx="2924175" cy="461665"/>
          </a:xfrm>
          <a:prstGeom prst="rect">
            <a:avLst/>
          </a:prstGeom>
          <a:solidFill>
            <a:srgbClr val="EDE31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r">
              <a:lnSpc>
                <a:spcPct val="100000"/>
              </a:lnSpc>
              <a:spcAft>
                <a:spcPts val="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Финансовое обеспечение муниципальных учреждений </a:t>
            </a:r>
          </a:p>
        </p:txBody>
      </p:sp>
      <p:sp>
        <p:nvSpPr>
          <p:cNvPr id="137" name="Овал 13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21206" y="3004603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8" name="Прямая соединительная линия 137"/>
          <p:cNvCxnSpPr>
            <a:stCxn id="132" idx="3"/>
            <a:endCxn id="136" idx="3"/>
          </p:cNvCxnSpPr>
          <p:nvPr/>
        </p:nvCxnSpPr>
        <p:spPr>
          <a:xfrm rot="10800000">
            <a:off x="3256651" y="2973611"/>
            <a:ext cx="486656" cy="8984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51035" y="3856233"/>
            <a:ext cx="5132219" cy="1153555"/>
            <a:chOff x="-555228" y="3086016"/>
            <a:chExt cx="6842956" cy="1502649"/>
          </a:xfrm>
        </p:grpSpPr>
        <p:sp>
          <p:nvSpPr>
            <p:cNvPr id="140" name="Прямоугольник 139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328959"/>
              <a:ext cx="4707514" cy="102982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1" name="Овал 140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26768" y="3607227"/>
              <a:ext cx="4533492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более 12,5 тыс. граждан и семей</a:t>
              </a:r>
            </a:p>
          </p:txBody>
        </p:sp>
      </p:grpSp>
      <p:sp>
        <p:nvSpPr>
          <p:cNvPr id="143" name="Прямоугольник 142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36054" y="4146620"/>
            <a:ext cx="2959596" cy="5995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66081" y="4122105"/>
            <a:ext cx="292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Меры социальной поддержки отдельных категорий граждан, включая обеспечение жильем</a:t>
            </a:r>
          </a:p>
        </p:txBody>
      </p:sp>
      <p:sp>
        <p:nvSpPr>
          <p:cNvPr id="145" name="Овал 14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37553" y="437529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6" name="Прямая соединительная линия 145"/>
          <p:cNvCxnSpPr>
            <a:stCxn id="140" idx="3"/>
            <a:endCxn id="143" idx="1"/>
          </p:cNvCxnSpPr>
          <p:nvPr/>
        </p:nvCxnSpPr>
        <p:spPr>
          <a:xfrm flipH="1">
            <a:off x="3295650" y="4438023"/>
            <a:ext cx="455384" cy="8396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86182" y="5199257"/>
            <a:ext cx="5107497" cy="1153555"/>
            <a:chOff x="-533765" y="3086016"/>
            <a:chExt cx="6809993" cy="1502649"/>
          </a:xfrm>
        </p:grpSpPr>
        <p:sp>
          <p:nvSpPr>
            <p:cNvPr id="148" name="Прямоугольник 147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33765" y="3292572"/>
              <a:ext cx="4707513" cy="9926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9" name="Овал 148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735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06161" y="3647488"/>
              <a:ext cx="4514084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</a:t>
              </a:r>
            </a:p>
          </p:txBody>
        </p:sp>
      </p:grpSp>
      <p:sp>
        <p:nvSpPr>
          <p:cNvPr id="151" name="Прямоугольник 150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03348" y="5481020"/>
            <a:ext cx="2959596" cy="5995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42001" y="545650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субсидии на иные цели муниципальным учреждениям</a:t>
            </a:r>
          </a:p>
        </p:txBody>
      </p:sp>
      <p:sp>
        <p:nvSpPr>
          <p:cNvPr id="153" name="Овал 15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47976" y="571832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4" name="Прямая соединительная линия 153"/>
          <p:cNvCxnSpPr>
            <a:stCxn id="148" idx="3"/>
            <a:endCxn id="151" idx="1"/>
          </p:cNvCxnSpPr>
          <p:nvPr/>
        </p:nvCxnSpPr>
        <p:spPr>
          <a:xfrm rot="10800000" flipV="1">
            <a:off x="3262944" y="5738827"/>
            <a:ext cx="523238" cy="4199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>
            <a:off x="7248067" y="3053684"/>
            <a:ext cx="474597" cy="11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Овал 15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8519" y="2995066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77429" y="5472491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161,2</a:t>
            </a:r>
            <a:b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64308" y="412443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317,5 </a:t>
            </a:r>
            <a:r>
              <a:rPr lang="ru-RU" sz="1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67005" y="2763260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596,2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endParaRPr lang="ru-RU" sz="5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 flipH="1">
            <a:off x="7273046" y="4424384"/>
            <a:ext cx="457345" cy="501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Овал 16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4923" y="43648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 flipH="1">
            <a:off x="7274845" y="5758785"/>
            <a:ext cx="465971" cy="2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Овал 16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704448" y="5706095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7651" y="381001"/>
            <a:ext cx="8734425" cy="866775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на повышение оплаты труда в 2020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1769224" y="1209588"/>
            <a:ext cx="5622176" cy="546743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2484183" y="1685926"/>
            <a:ext cx="4433631" cy="44336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2897855" y="2176209"/>
            <a:ext cx="3386393" cy="338639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3390898" y="2638425"/>
            <a:ext cx="2409825" cy="240982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 rot="10800000">
            <a:off x="3497033" y="1304925"/>
            <a:ext cx="2304000" cy="234020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Овал 97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>
            <a:off x="1865845" y="3649180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E31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Овал 101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>
            <a:off x="5208883" y="3666655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2860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Овал 10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4987262" y="58748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8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926" y="5962442"/>
            <a:ext cx="148180" cy="148180"/>
          </a:xfrm>
          <a:prstGeom prst="rect">
            <a:avLst/>
          </a:prstGeom>
          <a:noFill/>
        </p:spPr>
      </p:pic>
      <p:sp>
        <p:nvSpPr>
          <p:cNvPr id="113" name="Овал 11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2958437" y="29030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8475" y="2990642"/>
            <a:ext cx="148180" cy="148180"/>
          </a:xfrm>
          <a:prstGeom prst="rect">
            <a:avLst/>
          </a:prstGeom>
          <a:noFill/>
        </p:spPr>
      </p:pic>
      <p:sp>
        <p:nvSpPr>
          <p:cNvPr id="147" name="Овал 14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920711" y="28935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0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6003653" y="2967670"/>
            <a:ext cx="166183" cy="164948"/>
          </a:xfrm>
          <a:prstGeom prst="rect">
            <a:avLst/>
          </a:prstGeom>
          <a:noFill/>
        </p:spPr>
      </p:pic>
      <p:sp>
        <p:nvSpPr>
          <p:cNvPr id="157" name="Овал 15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2291687" y="3187902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8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2363995" y="3264053"/>
            <a:ext cx="166183" cy="164948"/>
          </a:xfrm>
          <a:prstGeom prst="rect">
            <a:avLst/>
          </a:prstGeom>
          <a:noFill/>
        </p:spPr>
      </p:pic>
      <p:sp>
        <p:nvSpPr>
          <p:cNvPr id="159" name="Овал 15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4513709" y="54081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0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5121" y="5481724"/>
            <a:ext cx="166600" cy="166600"/>
          </a:xfrm>
          <a:prstGeom prst="rect">
            <a:avLst/>
          </a:prstGeom>
          <a:noFill/>
        </p:spPr>
      </p:pic>
      <p:sp>
        <p:nvSpPr>
          <p:cNvPr id="161" name="Овал 16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054062" y="22267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2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3467" y="2300375"/>
            <a:ext cx="166600" cy="166600"/>
          </a:xfrm>
          <a:prstGeom prst="rect">
            <a:avLst/>
          </a:prstGeom>
          <a:noFill/>
        </p:spPr>
      </p:pic>
      <p:sp>
        <p:nvSpPr>
          <p:cNvPr id="164" name="Овал 16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982226" y="21777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" name="Овал 16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054838" y="2258223"/>
            <a:ext cx="49871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7" name="Овал 18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172202" y="3568364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8" name="Овал 18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236186" y="36350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9" name="Овал 18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067177" y="53876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0" name="Овал 18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31161" y="54543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1" name="Овал 19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86427" y="25682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2" name="Овал 19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750411" y="26349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3" name="Овал 19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610352" y="32540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4" name="Овал 19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674336" y="33207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5" name="Овал 19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29002" y="32159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6" name="Овал 19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92986" y="32826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7" name="Овал 19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819402" y="35874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8" name="Овал 19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883386" y="3654092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9" name="Овал 19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13903" y="59781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0" name="Овал 19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77887" y="60448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1" name="Овал 20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543427" y="49399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2" name="Овал 20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605404" y="50066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3" name="Овал 20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048252" y="53495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4" name="Овал 20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112236" y="54162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5" name="Овал 20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29002" y="24729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6" name="Овал 20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92986" y="25396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7" name="Овал 20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00702" y="33016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8" name="Овал 20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64686" y="33683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3574419" y="1397483"/>
            <a:ext cx="21469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10781,2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соотношения целевых показателей заработной платы работников бюджетной сферы, установленных  Указами Президента Российской Федерации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 года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1788254" y="3879552"/>
            <a:ext cx="24002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368,5 </a:t>
            </a: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Индексация заработной платы «неуказных» категорий работников бюджетной сферы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октября 2020 года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 3,0 %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5165448" y="3983004"/>
            <a:ext cx="234314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4924,7</a:t>
            </a: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минимального размера оплаты труда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января 2020 года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12 130 рублей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305550" y="1229603"/>
            <a:ext cx="283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16 074,4</a:t>
            </a:r>
          </a:p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тыс. рублей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856984" cy="64807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Структура муниципальных программ Орловского района в 2020 году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55576" y="1196752"/>
            <a:ext cx="7704856" cy="936104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43000"/>
                  <a:satMod val="165000"/>
                </a:schemeClr>
              </a:gs>
              <a:gs pos="55000">
                <a:schemeClr val="accent1">
                  <a:tint val="83000"/>
                  <a:satMod val="155000"/>
                </a:schemeClr>
              </a:gs>
              <a:gs pos="100000">
                <a:schemeClr val="accent1">
                  <a:shade val="8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Всего расходов на реализацию муниципальных программ в  2020 году – 1184,5 млн. рублей (93,8%)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3608" y="2204864"/>
            <a:ext cx="7272808" cy="576064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Социальные программы (1061,6 млн. рублей – 89,6%)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3648" y="3645024"/>
            <a:ext cx="6552728" cy="576064"/>
          </a:xfrm>
          <a:prstGeom prst="round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Экономическое развитие и муниципальная политика (33,3 млн. рублей – 2,8%)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9632" y="2924944"/>
            <a:ext cx="6912768" cy="576064"/>
          </a:xfrm>
          <a:prstGeom prst="roundRect">
            <a:avLst/>
          </a:prstGeom>
          <a:gradFill flip="none" rotWithShape="1">
            <a:gsLst>
              <a:gs pos="0">
                <a:srgbClr val="00FFFF">
                  <a:shade val="30000"/>
                  <a:satMod val="115000"/>
                </a:srgbClr>
              </a:gs>
              <a:gs pos="50000">
                <a:srgbClr val="00FFFF">
                  <a:shade val="67500"/>
                  <a:satMod val="11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Инфраструктурные программы (63,4 млн. рублей – 5,4%)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43042" y="4365104"/>
            <a:ext cx="6097310" cy="57606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Поддержка отраслей экономики (9,7 млн. рублей – 0,8%)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35696" y="5157192"/>
            <a:ext cx="5760640" cy="576064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Противодействие преступности и защита от ЧС (8,3 млн. рублей – 0,7%)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00232" y="5949280"/>
            <a:ext cx="5452088" cy="576064"/>
          </a:xfrm>
          <a:prstGeom prst="roundRect">
            <a:avLst/>
          </a:prstGeom>
          <a:gradFill flip="none" rotWithShape="1">
            <a:gsLst>
              <a:gs pos="0">
                <a:srgbClr val="9966FF">
                  <a:shade val="30000"/>
                  <a:satMod val="115000"/>
                </a:srgbClr>
              </a:gs>
              <a:gs pos="50000">
                <a:srgbClr val="9966FF">
                  <a:shade val="67500"/>
                  <a:satMod val="115000"/>
                </a:srgbClr>
              </a:gs>
              <a:gs pos="100000">
                <a:srgbClr val="99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bg1"/>
                </a:solidFill>
              </a:rPr>
              <a:t>Управление финансами (8,1 млн. рублей – 0,7 %)</a:t>
            </a:r>
            <a:endParaRPr lang="ru-RU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467544" y="1484784"/>
          <a:ext cx="84249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7623448" y="1124745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sx="1000" sy="1000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Часть</a:t>
            </a: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I</a:t>
            </a: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552" y="692697"/>
            <a:ext cx="8373616" cy="63226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Доля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социальных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 муниципальных программ в общем объеме расходов, запланированных на  реализацию муниципальных программ Орловского района в 2020 году</a:t>
            </a:r>
          </a:p>
        </p:txBody>
      </p:sp>
      <p:pic>
        <p:nvPicPr>
          <p:cNvPr id="16" name="Рисунок 15" descr="magistr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16416" y="1556793"/>
            <a:ext cx="576064" cy="332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2060848"/>
            <a:ext cx="576064" cy="34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Red-cross-with-snake-pharmacy-sign-free-clipart-desig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15338" y="3143248"/>
            <a:ext cx="576064" cy="357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76" y="4786323"/>
            <a:ext cx="542302" cy="36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98B3FF"/>
              </a:clrFrom>
              <a:clrTo>
                <a:srgbClr val="98B3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5338" y="3643314"/>
            <a:ext cx="545802" cy="3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B7DBF1"/>
              </a:clrFrom>
              <a:clrTo>
                <a:srgbClr val="B7DB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3900" y="2571744"/>
            <a:ext cx="576064" cy="3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5338" y="4143380"/>
            <a:ext cx="576064" cy="34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58214" y="5286388"/>
            <a:ext cx="576064" cy="3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76" y="5715016"/>
            <a:ext cx="576064" cy="3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357158" y="1916832"/>
          <a:ext cx="8463314" cy="465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7623448" y="1268761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sx="1000" sy="1000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Часть</a:t>
            </a: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II</a:t>
            </a: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62068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Доля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инфраструктурных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муниципальных программ в общем объеме расходов, запланированных на  реализацию муниципальных программ Орловского района в 2020 году</a:t>
            </a: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2462" y="2071678"/>
            <a:ext cx="65955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3C659E"/>
              </a:clrFrom>
              <a:clrTo>
                <a:srgbClr val="3C659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357694"/>
            <a:ext cx="685088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2462" y="5214950"/>
            <a:ext cx="659073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B0B0B8"/>
              </a:clrFrom>
              <a:clrTo>
                <a:srgbClr val="B0B0B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24" y="3571876"/>
            <a:ext cx="648072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539552" y="2132856"/>
          <a:ext cx="792088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95736" y="148478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связанных с экономическим развитием и муниципальной политикой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694918" y="1340769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sx="1000" sy="1000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Часть</a:t>
            </a: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Ш</a:t>
            </a: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548681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Доля муниципальных программ в общем объеме расходов, запланированных на  реализацию муниципальных программ в 2020 году</a:t>
            </a:r>
          </a:p>
        </p:txBody>
      </p:sp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4670"/>
              </a:clrFrom>
              <a:clrTo>
                <a:srgbClr val="00467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36" y="3429000"/>
            <a:ext cx="659207" cy="432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2285992"/>
            <a:ext cx="645644" cy="432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071670" y="4214818"/>
            <a:ext cx="52864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связанных с поддержкой отраслей экономики </a:t>
            </a:r>
            <a:endParaRPr lang="ru-RU" sz="1600" dirty="0">
              <a:solidFill>
                <a:srgbClr val="C00000"/>
              </a:solidFill>
            </a:endParaRPr>
          </a:p>
        </p:txBody>
      </p:sp>
      <p:graphicFrame>
        <p:nvGraphicFramePr>
          <p:cNvPr id="24" name="Схема 23"/>
          <p:cNvGraphicFramePr/>
          <p:nvPr/>
        </p:nvGraphicFramePr>
        <p:xfrm>
          <a:off x="683568" y="5000637"/>
          <a:ext cx="7776864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683568" y="2132856"/>
          <a:ext cx="7776864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539552" y="4221088"/>
            <a:ext cx="8229600" cy="850987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связанных с управлением финансами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683568" y="5085184"/>
          <a:ext cx="7776864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7623448" y="1268761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sx="1000" sy="1000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Часть</a:t>
            </a: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IV</a:t>
            </a: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62068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Доля муниципальных программ в общем объеме расходов, запланированных на  реализацию муниципальных программ Орловского района в 2020 году</a:t>
            </a:r>
          </a:p>
        </p:txBody>
      </p:sp>
      <p:pic>
        <p:nvPicPr>
          <p:cNvPr id="18" name="Рисунок 17" descr="Finance-Planning-Manage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40352" y="5373216"/>
            <a:ext cx="682572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286000" y="171449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связанных с противодействием преступности и защитой от ЧС 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691952" y="2357429"/>
          <a:ext cx="7992888" cy="1928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7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15274" y="2643182"/>
            <a:ext cx="691277" cy="462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 descr="police.jpg.0264426af5e98435bf5cedfc8f1f8de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58148" y="3643314"/>
            <a:ext cx="647748" cy="462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7788368"/>
              </p:ext>
            </p:extLst>
          </p:nvPr>
        </p:nvGraphicFramePr>
        <p:xfrm>
          <a:off x="592117" y="1500174"/>
          <a:ext cx="3627458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9" name="Диаграмма 58"/>
          <p:cNvGraphicFramePr/>
          <p:nvPr/>
        </p:nvGraphicFramePr>
        <p:xfrm>
          <a:off x="3790950" y="5283145"/>
          <a:ext cx="1724025" cy="65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613923"/>
            <a:ext cx="8602173" cy="314748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«Бюджет развития» Орловского района в 2020 году</a:t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2928926" y="1571612"/>
            <a:ext cx="82800" cy="83701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2500298" y="1071546"/>
            <a:ext cx="380461" cy="3896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2857488" y="1142984"/>
            <a:ext cx="742950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3357554" y="1357298"/>
            <a:ext cx="727870" cy="14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387994" y="5000636"/>
            <a:ext cx="2565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– 30112,0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391276" y="4214818"/>
            <a:ext cx="2514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Приобретение основных средств – 107953,3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426194" y="2857496"/>
            <a:ext cx="24701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Дорожное хозяйство (строительство, реконструкция, капитальный ремонт дорог, разработка проектно-сметной документации) – 8361,2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286508" y="3214685"/>
            <a:ext cx="45719" cy="142875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215074" y="2071678"/>
            <a:ext cx="81410" cy="74219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410326" y="1928802"/>
            <a:ext cx="2514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и реконструкция муниципальных объектов – 2533,0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286512" y="4357694"/>
            <a:ext cx="71897" cy="4571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3571868" y="1071546"/>
            <a:ext cx="114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5,6 %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161925" y="2562225"/>
            <a:ext cx="504825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Прямоугольник 87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2786050" y="857232"/>
            <a:ext cx="128588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1,7 %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73867" y="2283678"/>
            <a:ext cx="98853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70,2 %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V="1">
            <a:off x="1176282" y="2180083"/>
            <a:ext cx="79875" cy="8599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185603" y="1629150"/>
            <a:ext cx="95737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20,2 %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07" name="Прямая соединительная линия 106"/>
          <p:cNvCxnSpPr/>
          <p:nvPr/>
        </p:nvCxnSpPr>
        <p:spPr>
          <a:xfrm>
            <a:off x="209550" y="1914525"/>
            <a:ext cx="72390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0" name="Рисунок 109" descr="14375212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650" y="5010522"/>
            <a:ext cx="2390776" cy="1685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3" name="Прямая соединительная линия 112"/>
          <p:cNvCxnSpPr/>
          <p:nvPr/>
        </p:nvCxnSpPr>
        <p:spPr>
          <a:xfrm flipV="1">
            <a:off x="3000364" y="1357298"/>
            <a:ext cx="397003" cy="2505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4" name="Рисунок 113" descr="origi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4429132"/>
            <a:ext cx="1762123" cy="1775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8" name="Овал 11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V="1">
            <a:off x="2428860" y="1428736"/>
            <a:ext cx="97153" cy="106332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0" name="Овал 11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V="1">
            <a:off x="871517" y="2800351"/>
            <a:ext cx="79875" cy="8599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1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2357430"/>
            <a:ext cx="1752590" cy="185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Прямоугольник 1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1552750" y="2599426"/>
            <a:ext cx="180480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300" b="1" spc="133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3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148959,6</a:t>
            </a:r>
            <a:r>
              <a:rPr lang="ru-RU" sz="14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spc="133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тыс</a:t>
            </a:r>
            <a:r>
              <a:rPr lang="ru-RU" sz="14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рублей</a:t>
            </a:r>
            <a:endParaRPr lang="ru-RU" sz="1400" b="1" spc="133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7636254" y="1124849"/>
            <a:ext cx="135048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endParaRPr lang="ru-RU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357950" y="5000636"/>
            <a:ext cx="45719" cy="142876"/>
          </a:xfrm>
          <a:prstGeom prst="ellipse">
            <a:avLst/>
          </a:prstGeom>
          <a:noFill/>
          <a:ln w="38100">
            <a:solidFill>
              <a:srgbClr val="B88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8306" name="Picture 2" descr="http://vpered-tum.ru/http:/vpered-tum.ru/public_html/wp-content/uploads/2019/03/NLg57P24jc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2" y="3214686"/>
            <a:ext cx="1855947" cy="1374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Veremeychuk\Downloads\Golubev.jpg"/>
          <p:cNvPicPr>
            <a:picLocks noChangeAspect="1" noChangeArrowheads="1"/>
          </p:cNvPicPr>
          <p:nvPr/>
        </p:nvPicPr>
        <p:blipFill>
          <a:blip r:embed="rId3" cstate="print"/>
          <a:srcRect l="21705" r="6381"/>
          <a:stretch>
            <a:fillRect/>
          </a:stretch>
        </p:blipFill>
        <p:spPr bwMode="auto">
          <a:xfrm>
            <a:off x="357158" y="1714488"/>
            <a:ext cx="2928926" cy="242889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291103" y="142200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900" b="1" dirty="0">
              <a:solidFill>
                <a:srgbClr val="2860A8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55427" y="643978"/>
            <a:ext cx="8755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2020 ГОД ОСУЩЕСТВЛЯЛОСЬ НА ОСНОВЕ: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5366" y="2278864"/>
            <a:ext cx="4709679" cy="6924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Положений послания Президента </a:t>
            </a:r>
          </a:p>
          <a:p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Федеральному Собранию,</a:t>
            </a:r>
          </a:p>
          <a:p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определяющих бюджетную политику</a:t>
            </a:r>
            <a:endParaRPr lang="en-US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Прямоугольный треугольник 36"/>
          <p:cNvSpPr/>
          <p:nvPr/>
        </p:nvSpPr>
        <p:spPr>
          <a:xfrm flipH="1">
            <a:off x="4423143" y="2094613"/>
            <a:ext cx="1190837" cy="47633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538313" y="3669925"/>
            <a:ext cx="285366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Национальных проектов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4029" y="4689689"/>
            <a:ext cx="3076483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Муниципальных программ</a:t>
            </a: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Орловского района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2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85591" y="5882329"/>
            <a:ext cx="3874779" cy="5078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3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Основных направлений бюджетной и</a:t>
            </a:r>
          </a:p>
          <a:p>
            <a:r>
              <a:rPr lang="ru-RU" sz="13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налоговой политики Орловского района</a:t>
            </a:r>
            <a:endParaRPr lang="en-US" sz="13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555" y="2206776"/>
            <a:ext cx="854075" cy="847725"/>
          </a:xfrm>
          <a:prstGeom prst="rect">
            <a:avLst/>
          </a:prstGeom>
          <a:noFill/>
        </p:spPr>
      </p:pic>
      <p:grpSp>
        <p:nvGrpSpPr>
          <p:cNvPr id="4" name="Group 50"/>
          <p:cNvGrpSpPr/>
          <p:nvPr/>
        </p:nvGrpSpPr>
        <p:grpSpPr>
          <a:xfrm>
            <a:off x="5040420" y="2346434"/>
            <a:ext cx="564772" cy="519335"/>
            <a:chOff x="2790820" y="6602587"/>
            <a:chExt cx="1068508" cy="971373"/>
          </a:xfrm>
          <a:solidFill>
            <a:schemeClr val="bg1"/>
          </a:solidFill>
        </p:grpSpPr>
        <p:sp>
          <p:nvSpPr>
            <p:cNvPr id="33" name="Freeform 51"/>
            <p:cNvSpPr>
              <a:spLocks noChangeArrowheads="1"/>
            </p:cNvSpPr>
            <p:nvPr/>
          </p:nvSpPr>
          <p:spPr bwMode="auto">
            <a:xfrm>
              <a:off x="2790820" y="7165984"/>
              <a:ext cx="1068508" cy="407976"/>
            </a:xfrm>
            <a:custGeom>
              <a:avLst/>
              <a:gdLst>
                <a:gd name="T0" fmla="*/ 18 w 484"/>
                <a:gd name="T1" fmla="*/ 165 h 184"/>
                <a:gd name="T2" fmla="*/ 18 w 484"/>
                <a:gd name="T3" fmla="*/ 165 h 184"/>
                <a:gd name="T4" fmla="*/ 116 w 484"/>
                <a:gd name="T5" fmla="*/ 22 h 184"/>
                <a:gd name="T6" fmla="*/ 116 w 484"/>
                <a:gd name="T7" fmla="*/ 22 h 184"/>
                <a:gd name="T8" fmla="*/ 242 w 484"/>
                <a:gd name="T9" fmla="*/ 92 h 184"/>
                <a:gd name="T10" fmla="*/ 242 w 484"/>
                <a:gd name="T11" fmla="*/ 92 h 184"/>
                <a:gd name="T12" fmla="*/ 369 w 484"/>
                <a:gd name="T13" fmla="*/ 22 h 184"/>
                <a:gd name="T14" fmla="*/ 369 w 484"/>
                <a:gd name="T15" fmla="*/ 22 h 184"/>
                <a:gd name="T16" fmla="*/ 465 w 484"/>
                <a:gd name="T17" fmla="*/ 165 h 184"/>
                <a:gd name="T18" fmla="*/ 18 w 484"/>
                <a:gd name="T19" fmla="*/ 165 h 184"/>
                <a:gd name="T20" fmla="*/ 369 w 484"/>
                <a:gd name="T21" fmla="*/ 2 h 184"/>
                <a:gd name="T22" fmla="*/ 369 w 484"/>
                <a:gd name="T23" fmla="*/ 2 h 184"/>
                <a:gd name="T24" fmla="*/ 357 w 484"/>
                <a:gd name="T25" fmla="*/ 7 h 184"/>
                <a:gd name="T26" fmla="*/ 357 w 484"/>
                <a:gd name="T27" fmla="*/ 7 h 184"/>
                <a:gd name="T28" fmla="*/ 242 w 484"/>
                <a:gd name="T29" fmla="*/ 74 h 184"/>
                <a:gd name="T30" fmla="*/ 242 w 484"/>
                <a:gd name="T31" fmla="*/ 74 h 184"/>
                <a:gd name="T32" fmla="*/ 126 w 484"/>
                <a:gd name="T33" fmla="*/ 7 h 184"/>
                <a:gd name="T34" fmla="*/ 126 w 484"/>
                <a:gd name="T35" fmla="*/ 7 h 184"/>
                <a:gd name="T36" fmla="*/ 114 w 484"/>
                <a:gd name="T37" fmla="*/ 2 h 184"/>
                <a:gd name="T38" fmla="*/ 114 w 484"/>
                <a:gd name="T39" fmla="*/ 2 h 184"/>
                <a:gd name="T40" fmla="*/ 0 w 484"/>
                <a:gd name="T41" fmla="*/ 173 h 184"/>
                <a:gd name="T42" fmla="*/ 0 w 484"/>
                <a:gd name="T43" fmla="*/ 173 h 184"/>
                <a:gd name="T44" fmla="*/ 2 w 484"/>
                <a:gd name="T45" fmla="*/ 179 h 184"/>
                <a:gd name="T46" fmla="*/ 2 w 484"/>
                <a:gd name="T47" fmla="*/ 179 h 184"/>
                <a:gd name="T48" fmla="*/ 9 w 484"/>
                <a:gd name="T49" fmla="*/ 183 h 184"/>
                <a:gd name="T50" fmla="*/ 475 w 484"/>
                <a:gd name="T51" fmla="*/ 183 h 184"/>
                <a:gd name="T52" fmla="*/ 475 w 484"/>
                <a:gd name="T53" fmla="*/ 183 h 184"/>
                <a:gd name="T54" fmla="*/ 481 w 484"/>
                <a:gd name="T55" fmla="*/ 179 h 184"/>
                <a:gd name="T56" fmla="*/ 481 w 484"/>
                <a:gd name="T57" fmla="*/ 179 h 184"/>
                <a:gd name="T58" fmla="*/ 483 w 484"/>
                <a:gd name="T59" fmla="*/ 173 h 184"/>
                <a:gd name="T60" fmla="*/ 483 w 484"/>
                <a:gd name="T61" fmla="*/ 173 h 184"/>
                <a:gd name="T62" fmla="*/ 369 w 484"/>
                <a:gd name="T63" fmla="*/ 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4" h="184">
                  <a:moveTo>
                    <a:pt x="18" y="165"/>
                  </a:moveTo>
                  <a:lnTo>
                    <a:pt x="18" y="165"/>
                  </a:lnTo>
                  <a:cubicBezTo>
                    <a:pt x="20" y="139"/>
                    <a:pt x="34" y="63"/>
                    <a:pt x="116" y="22"/>
                  </a:cubicBezTo>
                  <a:lnTo>
                    <a:pt x="116" y="22"/>
                  </a:lnTo>
                  <a:cubicBezTo>
                    <a:pt x="143" y="65"/>
                    <a:pt x="191" y="92"/>
                    <a:pt x="242" y="92"/>
                  </a:cubicBezTo>
                  <a:lnTo>
                    <a:pt x="242" y="92"/>
                  </a:lnTo>
                  <a:cubicBezTo>
                    <a:pt x="293" y="92"/>
                    <a:pt x="342" y="65"/>
                    <a:pt x="369" y="22"/>
                  </a:cubicBezTo>
                  <a:lnTo>
                    <a:pt x="369" y="22"/>
                  </a:lnTo>
                  <a:cubicBezTo>
                    <a:pt x="449" y="63"/>
                    <a:pt x="463" y="139"/>
                    <a:pt x="465" y="165"/>
                  </a:cubicBezTo>
                  <a:lnTo>
                    <a:pt x="18" y="165"/>
                  </a:lnTo>
                  <a:close/>
                  <a:moveTo>
                    <a:pt x="369" y="2"/>
                  </a:moveTo>
                  <a:lnTo>
                    <a:pt x="369" y="2"/>
                  </a:lnTo>
                  <a:cubicBezTo>
                    <a:pt x="365" y="0"/>
                    <a:pt x="360" y="2"/>
                    <a:pt x="357" y="7"/>
                  </a:cubicBezTo>
                  <a:lnTo>
                    <a:pt x="357" y="7"/>
                  </a:lnTo>
                  <a:cubicBezTo>
                    <a:pt x="334" y="49"/>
                    <a:pt x="289" y="74"/>
                    <a:pt x="242" y="74"/>
                  </a:cubicBezTo>
                  <a:lnTo>
                    <a:pt x="242" y="74"/>
                  </a:lnTo>
                  <a:cubicBezTo>
                    <a:pt x="194" y="74"/>
                    <a:pt x="150" y="49"/>
                    <a:pt x="126" y="7"/>
                  </a:cubicBezTo>
                  <a:lnTo>
                    <a:pt x="126" y="7"/>
                  </a:lnTo>
                  <a:cubicBezTo>
                    <a:pt x="124" y="2"/>
                    <a:pt x="119" y="0"/>
                    <a:pt x="114" y="2"/>
                  </a:cubicBezTo>
                  <a:lnTo>
                    <a:pt x="114" y="2"/>
                  </a:lnTo>
                  <a:cubicBezTo>
                    <a:pt x="1" y="54"/>
                    <a:pt x="0" y="172"/>
                    <a:pt x="0" y="173"/>
                  </a:cubicBezTo>
                  <a:lnTo>
                    <a:pt x="0" y="173"/>
                  </a:lnTo>
                  <a:cubicBezTo>
                    <a:pt x="0" y="177"/>
                    <a:pt x="1" y="178"/>
                    <a:pt x="2" y="179"/>
                  </a:cubicBezTo>
                  <a:lnTo>
                    <a:pt x="2" y="179"/>
                  </a:lnTo>
                  <a:cubicBezTo>
                    <a:pt x="4" y="181"/>
                    <a:pt x="6" y="183"/>
                    <a:pt x="9" y="183"/>
                  </a:cubicBezTo>
                  <a:lnTo>
                    <a:pt x="475" y="183"/>
                  </a:lnTo>
                  <a:lnTo>
                    <a:pt x="475" y="183"/>
                  </a:lnTo>
                  <a:cubicBezTo>
                    <a:pt x="477" y="183"/>
                    <a:pt x="479" y="181"/>
                    <a:pt x="481" y="179"/>
                  </a:cubicBezTo>
                  <a:lnTo>
                    <a:pt x="481" y="179"/>
                  </a:lnTo>
                  <a:cubicBezTo>
                    <a:pt x="483" y="178"/>
                    <a:pt x="483" y="177"/>
                    <a:pt x="483" y="173"/>
                  </a:cubicBezTo>
                  <a:lnTo>
                    <a:pt x="483" y="173"/>
                  </a:lnTo>
                  <a:cubicBezTo>
                    <a:pt x="483" y="172"/>
                    <a:pt x="482" y="54"/>
                    <a:pt x="369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197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Freeform 52"/>
            <p:cNvSpPr>
              <a:spLocks noChangeArrowheads="1"/>
            </p:cNvSpPr>
            <p:nvPr/>
          </p:nvSpPr>
          <p:spPr bwMode="auto">
            <a:xfrm>
              <a:off x="3101657" y="6602587"/>
              <a:ext cx="446830" cy="660533"/>
            </a:xfrm>
            <a:custGeom>
              <a:avLst/>
              <a:gdLst>
                <a:gd name="T0" fmla="*/ 18 w 204"/>
                <a:gd name="T1" fmla="*/ 102 h 299"/>
                <a:gd name="T2" fmla="*/ 18 w 204"/>
                <a:gd name="T3" fmla="*/ 102 h 299"/>
                <a:gd name="T4" fmla="*/ 102 w 204"/>
                <a:gd name="T5" fmla="*/ 18 h 299"/>
                <a:gd name="T6" fmla="*/ 102 w 204"/>
                <a:gd name="T7" fmla="*/ 18 h 299"/>
                <a:gd name="T8" fmla="*/ 187 w 204"/>
                <a:gd name="T9" fmla="*/ 102 h 299"/>
                <a:gd name="T10" fmla="*/ 187 w 204"/>
                <a:gd name="T11" fmla="*/ 196 h 299"/>
                <a:gd name="T12" fmla="*/ 187 w 204"/>
                <a:gd name="T13" fmla="*/ 196 h 299"/>
                <a:gd name="T14" fmla="*/ 102 w 204"/>
                <a:gd name="T15" fmla="*/ 280 h 299"/>
                <a:gd name="T16" fmla="*/ 102 w 204"/>
                <a:gd name="T17" fmla="*/ 280 h 299"/>
                <a:gd name="T18" fmla="*/ 18 w 204"/>
                <a:gd name="T19" fmla="*/ 196 h 299"/>
                <a:gd name="T20" fmla="*/ 18 w 204"/>
                <a:gd name="T21" fmla="*/ 102 h 299"/>
                <a:gd name="T22" fmla="*/ 102 w 204"/>
                <a:gd name="T23" fmla="*/ 298 h 299"/>
                <a:gd name="T24" fmla="*/ 102 w 204"/>
                <a:gd name="T25" fmla="*/ 298 h 299"/>
                <a:gd name="T26" fmla="*/ 203 w 204"/>
                <a:gd name="T27" fmla="*/ 196 h 299"/>
                <a:gd name="T28" fmla="*/ 203 w 204"/>
                <a:gd name="T29" fmla="*/ 102 h 299"/>
                <a:gd name="T30" fmla="*/ 203 w 204"/>
                <a:gd name="T31" fmla="*/ 102 h 299"/>
                <a:gd name="T32" fmla="*/ 102 w 204"/>
                <a:gd name="T33" fmla="*/ 0 h 299"/>
                <a:gd name="T34" fmla="*/ 102 w 204"/>
                <a:gd name="T35" fmla="*/ 0 h 299"/>
                <a:gd name="T36" fmla="*/ 0 w 204"/>
                <a:gd name="T37" fmla="*/ 102 h 299"/>
                <a:gd name="T38" fmla="*/ 0 w 204"/>
                <a:gd name="T39" fmla="*/ 196 h 299"/>
                <a:gd name="T40" fmla="*/ 0 w 204"/>
                <a:gd name="T41" fmla="*/ 196 h 299"/>
                <a:gd name="T42" fmla="*/ 102 w 204"/>
                <a:gd name="T43" fmla="*/ 298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4" h="299">
                  <a:moveTo>
                    <a:pt x="18" y="102"/>
                  </a:moveTo>
                  <a:lnTo>
                    <a:pt x="18" y="102"/>
                  </a:lnTo>
                  <a:cubicBezTo>
                    <a:pt x="18" y="56"/>
                    <a:pt x="55" y="18"/>
                    <a:pt x="102" y="18"/>
                  </a:cubicBezTo>
                  <a:lnTo>
                    <a:pt x="102" y="18"/>
                  </a:lnTo>
                  <a:cubicBezTo>
                    <a:pt x="148" y="18"/>
                    <a:pt x="187" y="56"/>
                    <a:pt x="187" y="102"/>
                  </a:cubicBezTo>
                  <a:lnTo>
                    <a:pt x="187" y="196"/>
                  </a:lnTo>
                  <a:lnTo>
                    <a:pt x="187" y="196"/>
                  </a:lnTo>
                  <a:cubicBezTo>
                    <a:pt x="187" y="242"/>
                    <a:pt x="148" y="280"/>
                    <a:pt x="102" y="280"/>
                  </a:cubicBezTo>
                  <a:lnTo>
                    <a:pt x="102" y="280"/>
                  </a:lnTo>
                  <a:cubicBezTo>
                    <a:pt x="55" y="280"/>
                    <a:pt x="18" y="242"/>
                    <a:pt x="18" y="196"/>
                  </a:cubicBezTo>
                  <a:lnTo>
                    <a:pt x="18" y="102"/>
                  </a:lnTo>
                  <a:close/>
                  <a:moveTo>
                    <a:pt x="102" y="298"/>
                  </a:moveTo>
                  <a:lnTo>
                    <a:pt x="102" y="298"/>
                  </a:lnTo>
                  <a:cubicBezTo>
                    <a:pt x="158" y="298"/>
                    <a:pt x="203" y="251"/>
                    <a:pt x="203" y="196"/>
                  </a:cubicBezTo>
                  <a:lnTo>
                    <a:pt x="203" y="102"/>
                  </a:lnTo>
                  <a:lnTo>
                    <a:pt x="203" y="102"/>
                  </a:lnTo>
                  <a:cubicBezTo>
                    <a:pt x="203" y="46"/>
                    <a:pt x="158" y="0"/>
                    <a:pt x="102" y="0"/>
                  </a:cubicBez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lnTo>
                    <a:pt x="0" y="196"/>
                  </a:lnTo>
                  <a:lnTo>
                    <a:pt x="0" y="196"/>
                  </a:lnTo>
                  <a:cubicBezTo>
                    <a:pt x="0" y="251"/>
                    <a:pt x="46" y="298"/>
                    <a:pt x="102" y="2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197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027" name="Picture 3" descr="D:\Users\Veremeychuk\Pictures\Материалы к презентации (отчет 2019)\Слайд 2\Рисунок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1861" y="3415134"/>
            <a:ext cx="854075" cy="847725"/>
          </a:xfrm>
          <a:prstGeom prst="rect">
            <a:avLst/>
          </a:prstGeom>
          <a:noFill/>
        </p:spPr>
      </p:pic>
      <p:grpSp>
        <p:nvGrpSpPr>
          <p:cNvPr id="5" name="Group 38"/>
          <p:cNvGrpSpPr/>
          <p:nvPr/>
        </p:nvGrpSpPr>
        <p:grpSpPr>
          <a:xfrm>
            <a:off x="4817135" y="3568817"/>
            <a:ext cx="538258" cy="564555"/>
            <a:chOff x="3640095" y="4579937"/>
            <a:chExt cx="250825" cy="250825"/>
          </a:xfrm>
          <a:blipFill dpi="0" rotWithShape="1">
            <a:blip r:embed="rId6"/>
            <a:srcRect/>
            <a:tile tx="-1270000" ty="-1270000" sx="65000" sy="65000" flip="none" algn="tl"/>
          </a:blipFill>
        </p:grpSpPr>
        <p:sp>
          <p:nvSpPr>
            <p:cNvPr id="22" name="Freeform 245"/>
            <p:cNvSpPr>
              <a:spLocks noChangeArrowheads="1"/>
            </p:cNvSpPr>
            <p:nvPr/>
          </p:nvSpPr>
          <p:spPr bwMode="auto">
            <a:xfrm>
              <a:off x="3640095" y="4579937"/>
              <a:ext cx="250825" cy="250825"/>
            </a:xfrm>
            <a:custGeom>
              <a:avLst/>
              <a:gdLst>
                <a:gd name="T0" fmla="*/ 651 w 698"/>
                <a:gd name="T1" fmla="*/ 504 h 698"/>
                <a:gd name="T2" fmla="*/ 46 w 698"/>
                <a:gd name="T3" fmla="*/ 504 h 698"/>
                <a:gd name="T4" fmla="*/ 46 w 698"/>
                <a:gd name="T5" fmla="*/ 67 h 698"/>
                <a:gd name="T6" fmla="*/ 651 w 698"/>
                <a:gd name="T7" fmla="*/ 67 h 698"/>
                <a:gd name="T8" fmla="*/ 651 w 698"/>
                <a:gd name="T9" fmla="*/ 504 h 698"/>
                <a:gd name="T10" fmla="*/ 34 w 698"/>
                <a:gd name="T11" fmla="*/ 26 h 698"/>
                <a:gd name="T12" fmla="*/ 663 w 698"/>
                <a:gd name="T13" fmla="*/ 26 h 698"/>
                <a:gd name="T14" fmla="*/ 663 w 698"/>
                <a:gd name="T15" fmla="*/ 26 h 698"/>
                <a:gd name="T16" fmla="*/ 671 w 698"/>
                <a:gd name="T17" fmla="*/ 34 h 698"/>
                <a:gd name="T18" fmla="*/ 671 w 698"/>
                <a:gd name="T19" fmla="*/ 34 h 698"/>
                <a:gd name="T20" fmla="*/ 663 w 698"/>
                <a:gd name="T21" fmla="*/ 42 h 698"/>
                <a:gd name="T22" fmla="*/ 34 w 698"/>
                <a:gd name="T23" fmla="*/ 42 h 698"/>
                <a:gd name="T24" fmla="*/ 34 w 698"/>
                <a:gd name="T25" fmla="*/ 42 h 698"/>
                <a:gd name="T26" fmla="*/ 25 w 698"/>
                <a:gd name="T27" fmla="*/ 34 h 698"/>
                <a:gd name="T28" fmla="*/ 25 w 698"/>
                <a:gd name="T29" fmla="*/ 34 h 698"/>
                <a:gd name="T30" fmla="*/ 34 w 698"/>
                <a:gd name="T31" fmla="*/ 26 h 698"/>
                <a:gd name="T32" fmla="*/ 663 w 698"/>
                <a:gd name="T33" fmla="*/ 0 h 698"/>
                <a:gd name="T34" fmla="*/ 34 w 698"/>
                <a:gd name="T35" fmla="*/ 0 h 698"/>
                <a:gd name="T36" fmla="*/ 34 w 698"/>
                <a:gd name="T37" fmla="*/ 0 h 698"/>
                <a:gd name="T38" fmla="*/ 0 w 698"/>
                <a:gd name="T39" fmla="*/ 34 h 698"/>
                <a:gd name="T40" fmla="*/ 0 w 698"/>
                <a:gd name="T41" fmla="*/ 34 h 698"/>
                <a:gd name="T42" fmla="*/ 21 w 698"/>
                <a:gd name="T43" fmla="*/ 65 h 698"/>
                <a:gd name="T44" fmla="*/ 21 w 698"/>
                <a:gd name="T45" fmla="*/ 517 h 698"/>
                <a:gd name="T46" fmla="*/ 21 w 698"/>
                <a:gd name="T47" fmla="*/ 517 h 698"/>
                <a:gd name="T48" fmla="*/ 34 w 698"/>
                <a:gd name="T49" fmla="*/ 530 h 698"/>
                <a:gd name="T50" fmla="*/ 336 w 698"/>
                <a:gd name="T51" fmla="*/ 530 h 698"/>
                <a:gd name="T52" fmla="*/ 336 w 698"/>
                <a:gd name="T53" fmla="*/ 592 h 698"/>
                <a:gd name="T54" fmla="*/ 134 w 698"/>
                <a:gd name="T55" fmla="*/ 673 h 698"/>
                <a:gd name="T56" fmla="*/ 134 w 698"/>
                <a:gd name="T57" fmla="*/ 673 h 698"/>
                <a:gd name="T58" fmla="*/ 127 w 698"/>
                <a:gd name="T59" fmla="*/ 689 h 698"/>
                <a:gd name="T60" fmla="*/ 127 w 698"/>
                <a:gd name="T61" fmla="*/ 689 h 698"/>
                <a:gd name="T62" fmla="*/ 139 w 698"/>
                <a:gd name="T63" fmla="*/ 697 h 698"/>
                <a:gd name="T64" fmla="*/ 139 w 698"/>
                <a:gd name="T65" fmla="*/ 697 h 698"/>
                <a:gd name="T66" fmla="*/ 143 w 698"/>
                <a:gd name="T67" fmla="*/ 696 h 698"/>
                <a:gd name="T68" fmla="*/ 349 w 698"/>
                <a:gd name="T69" fmla="*/ 614 h 698"/>
                <a:gd name="T70" fmla="*/ 553 w 698"/>
                <a:gd name="T71" fmla="*/ 696 h 698"/>
                <a:gd name="T72" fmla="*/ 553 w 698"/>
                <a:gd name="T73" fmla="*/ 696 h 698"/>
                <a:gd name="T74" fmla="*/ 558 w 698"/>
                <a:gd name="T75" fmla="*/ 697 h 698"/>
                <a:gd name="T76" fmla="*/ 558 w 698"/>
                <a:gd name="T77" fmla="*/ 697 h 698"/>
                <a:gd name="T78" fmla="*/ 570 w 698"/>
                <a:gd name="T79" fmla="*/ 689 h 698"/>
                <a:gd name="T80" fmla="*/ 570 w 698"/>
                <a:gd name="T81" fmla="*/ 689 h 698"/>
                <a:gd name="T82" fmla="*/ 563 w 698"/>
                <a:gd name="T83" fmla="*/ 673 h 698"/>
                <a:gd name="T84" fmla="*/ 360 w 698"/>
                <a:gd name="T85" fmla="*/ 592 h 698"/>
                <a:gd name="T86" fmla="*/ 360 w 698"/>
                <a:gd name="T87" fmla="*/ 530 h 698"/>
                <a:gd name="T88" fmla="*/ 663 w 698"/>
                <a:gd name="T89" fmla="*/ 530 h 698"/>
                <a:gd name="T90" fmla="*/ 663 w 698"/>
                <a:gd name="T91" fmla="*/ 530 h 698"/>
                <a:gd name="T92" fmla="*/ 676 w 698"/>
                <a:gd name="T93" fmla="*/ 517 h 698"/>
                <a:gd name="T94" fmla="*/ 676 w 698"/>
                <a:gd name="T95" fmla="*/ 65 h 698"/>
                <a:gd name="T96" fmla="*/ 676 w 698"/>
                <a:gd name="T97" fmla="*/ 65 h 698"/>
                <a:gd name="T98" fmla="*/ 697 w 698"/>
                <a:gd name="T99" fmla="*/ 34 h 698"/>
                <a:gd name="T100" fmla="*/ 697 w 698"/>
                <a:gd name="T101" fmla="*/ 34 h 698"/>
                <a:gd name="T102" fmla="*/ 663 w 698"/>
                <a:gd name="T103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98" h="698">
                  <a:moveTo>
                    <a:pt x="651" y="504"/>
                  </a:moveTo>
                  <a:lnTo>
                    <a:pt x="46" y="504"/>
                  </a:lnTo>
                  <a:lnTo>
                    <a:pt x="46" y="67"/>
                  </a:lnTo>
                  <a:lnTo>
                    <a:pt x="651" y="67"/>
                  </a:lnTo>
                  <a:lnTo>
                    <a:pt x="651" y="504"/>
                  </a:lnTo>
                  <a:close/>
                  <a:moveTo>
                    <a:pt x="34" y="26"/>
                  </a:moveTo>
                  <a:lnTo>
                    <a:pt x="663" y="26"/>
                  </a:lnTo>
                  <a:lnTo>
                    <a:pt x="663" y="26"/>
                  </a:lnTo>
                  <a:cubicBezTo>
                    <a:pt x="668" y="26"/>
                    <a:pt x="671" y="29"/>
                    <a:pt x="671" y="34"/>
                  </a:cubicBezTo>
                  <a:lnTo>
                    <a:pt x="671" y="34"/>
                  </a:lnTo>
                  <a:cubicBezTo>
                    <a:pt x="671" y="39"/>
                    <a:pt x="668" y="42"/>
                    <a:pt x="663" y="42"/>
                  </a:cubicBezTo>
                  <a:lnTo>
                    <a:pt x="34" y="42"/>
                  </a:lnTo>
                  <a:lnTo>
                    <a:pt x="34" y="42"/>
                  </a:lnTo>
                  <a:cubicBezTo>
                    <a:pt x="29" y="42"/>
                    <a:pt x="25" y="39"/>
                    <a:pt x="25" y="34"/>
                  </a:cubicBezTo>
                  <a:lnTo>
                    <a:pt x="25" y="34"/>
                  </a:lnTo>
                  <a:cubicBezTo>
                    <a:pt x="25" y="29"/>
                    <a:pt x="29" y="26"/>
                    <a:pt x="34" y="26"/>
                  </a:cubicBezTo>
                  <a:close/>
                  <a:moveTo>
                    <a:pt x="663" y="0"/>
                  </a:moveTo>
                  <a:lnTo>
                    <a:pt x="34" y="0"/>
                  </a:lnTo>
                  <a:lnTo>
                    <a:pt x="34" y="0"/>
                  </a:lnTo>
                  <a:cubicBezTo>
                    <a:pt x="15" y="0"/>
                    <a:pt x="0" y="15"/>
                    <a:pt x="0" y="34"/>
                  </a:cubicBezTo>
                  <a:lnTo>
                    <a:pt x="0" y="34"/>
                  </a:lnTo>
                  <a:cubicBezTo>
                    <a:pt x="0" y="48"/>
                    <a:pt x="8" y="60"/>
                    <a:pt x="21" y="65"/>
                  </a:cubicBezTo>
                  <a:lnTo>
                    <a:pt x="21" y="517"/>
                  </a:lnTo>
                  <a:lnTo>
                    <a:pt x="21" y="517"/>
                  </a:lnTo>
                  <a:cubicBezTo>
                    <a:pt x="21" y="524"/>
                    <a:pt x="27" y="530"/>
                    <a:pt x="34" y="530"/>
                  </a:cubicBezTo>
                  <a:lnTo>
                    <a:pt x="336" y="530"/>
                  </a:lnTo>
                  <a:lnTo>
                    <a:pt x="336" y="592"/>
                  </a:lnTo>
                  <a:lnTo>
                    <a:pt x="134" y="673"/>
                  </a:lnTo>
                  <a:lnTo>
                    <a:pt x="134" y="673"/>
                  </a:lnTo>
                  <a:cubicBezTo>
                    <a:pt x="128" y="675"/>
                    <a:pt x="124" y="683"/>
                    <a:pt x="127" y="689"/>
                  </a:cubicBezTo>
                  <a:lnTo>
                    <a:pt x="127" y="689"/>
                  </a:lnTo>
                  <a:cubicBezTo>
                    <a:pt x="129" y="694"/>
                    <a:pt x="134" y="697"/>
                    <a:pt x="139" y="697"/>
                  </a:cubicBezTo>
                  <a:lnTo>
                    <a:pt x="139" y="697"/>
                  </a:lnTo>
                  <a:cubicBezTo>
                    <a:pt x="140" y="697"/>
                    <a:pt x="141" y="697"/>
                    <a:pt x="143" y="696"/>
                  </a:cubicBezTo>
                  <a:lnTo>
                    <a:pt x="349" y="614"/>
                  </a:lnTo>
                  <a:lnTo>
                    <a:pt x="553" y="696"/>
                  </a:lnTo>
                  <a:lnTo>
                    <a:pt x="553" y="696"/>
                  </a:lnTo>
                  <a:cubicBezTo>
                    <a:pt x="555" y="697"/>
                    <a:pt x="557" y="697"/>
                    <a:pt x="558" y="697"/>
                  </a:cubicBezTo>
                  <a:lnTo>
                    <a:pt x="558" y="697"/>
                  </a:lnTo>
                  <a:cubicBezTo>
                    <a:pt x="563" y="697"/>
                    <a:pt x="568" y="694"/>
                    <a:pt x="570" y="689"/>
                  </a:cubicBezTo>
                  <a:lnTo>
                    <a:pt x="570" y="689"/>
                  </a:lnTo>
                  <a:cubicBezTo>
                    <a:pt x="573" y="683"/>
                    <a:pt x="569" y="675"/>
                    <a:pt x="563" y="673"/>
                  </a:cubicBezTo>
                  <a:lnTo>
                    <a:pt x="360" y="592"/>
                  </a:lnTo>
                  <a:lnTo>
                    <a:pt x="360" y="530"/>
                  </a:lnTo>
                  <a:lnTo>
                    <a:pt x="663" y="530"/>
                  </a:lnTo>
                  <a:lnTo>
                    <a:pt x="663" y="530"/>
                  </a:lnTo>
                  <a:cubicBezTo>
                    <a:pt x="670" y="530"/>
                    <a:pt x="676" y="524"/>
                    <a:pt x="676" y="517"/>
                  </a:cubicBezTo>
                  <a:lnTo>
                    <a:pt x="676" y="65"/>
                  </a:lnTo>
                  <a:lnTo>
                    <a:pt x="676" y="65"/>
                  </a:lnTo>
                  <a:cubicBezTo>
                    <a:pt x="688" y="60"/>
                    <a:pt x="697" y="48"/>
                    <a:pt x="697" y="34"/>
                  </a:cubicBezTo>
                  <a:lnTo>
                    <a:pt x="697" y="34"/>
                  </a:lnTo>
                  <a:cubicBezTo>
                    <a:pt x="697" y="15"/>
                    <a:pt x="681" y="0"/>
                    <a:pt x="66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197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3" name="Freeform 246"/>
            <p:cNvSpPr>
              <a:spLocks noChangeArrowheads="1"/>
            </p:cNvSpPr>
            <p:nvPr/>
          </p:nvSpPr>
          <p:spPr bwMode="auto">
            <a:xfrm>
              <a:off x="3714711" y="4632325"/>
              <a:ext cx="100012" cy="100012"/>
            </a:xfrm>
            <a:custGeom>
              <a:avLst/>
              <a:gdLst>
                <a:gd name="T0" fmla="*/ 126 w 278"/>
                <a:gd name="T1" fmla="*/ 27 h 278"/>
                <a:gd name="T2" fmla="*/ 126 w 278"/>
                <a:gd name="T3" fmla="*/ 152 h 278"/>
                <a:gd name="T4" fmla="*/ 250 w 278"/>
                <a:gd name="T5" fmla="*/ 152 h 278"/>
                <a:gd name="T6" fmla="*/ 250 w 278"/>
                <a:gd name="T7" fmla="*/ 152 h 278"/>
                <a:gd name="T8" fmla="*/ 138 w 278"/>
                <a:gd name="T9" fmla="*/ 252 h 278"/>
                <a:gd name="T10" fmla="*/ 138 w 278"/>
                <a:gd name="T11" fmla="*/ 252 h 278"/>
                <a:gd name="T12" fmla="*/ 25 w 278"/>
                <a:gd name="T13" fmla="*/ 139 h 278"/>
                <a:gd name="T14" fmla="*/ 25 w 278"/>
                <a:gd name="T15" fmla="*/ 139 h 278"/>
                <a:gd name="T16" fmla="*/ 126 w 278"/>
                <a:gd name="T17" fmla="*/ 27 h 278"/>
                <a:gd name="T18" fmla="*/ 250 w 278"/>
                <a:gd name="T19" fmla="*/ 126 h 278"/>
                <a:gd name="T20" fmla="*/ 150 w 278"/>
                <a:gd name="T21" fmla="*/ 126 h 278"/>
                <a:gd name="T22" fmla="*/ 150 w 278"/>
                <a:gd name="T23" fmla="*/ 27 h 278"/>
                <a:gd name="T24" fmla="*/ 150 w 278"/>
                <a:gd name="T25" fmla="*/ 27 h 278"/>
                <a:gd name="T26" fmla="*/ 250 w 278"/>
                <a:gd name="T27" fmla="*/ 126 h 278"/>
                <a:gd name="T28" fmla="*/ 138 w 278"/>
                <a:gd name="T29" fmla="*/ 277 h 278"/>
                <a:gd name="T30" fmla="*/ 138 w 278"/>
                <a:gd name="T31" fmla="*/ 277 h 278"/>
                <a:gd name="T32" fmla="*/ 277 w 278"/>
                <a:gd name="T33" fmla="*/ 139 h 278"/>
                <a:gd name="T34" fmla="*/ 277 w 278"/>
                <a:gd name="T35" fmla="*/ 139 h 278"/>
                <a:gd name="T36" fmla="*/ 138 w 278"/>
                <a:gd name="T37" fmla="*/ 0 h 278"/>
                <a:gd name="T38" fmla="*/ 138 w 278"/>
                <a:gd name="T39" fmla="*/ 0 h 278"/>
                <a:gd name="T40" fmla="*/ 0 w 278"/>
                <a:gd name="T41" fmla="*/ 139 h 278"/>
                <a:gd name="T42" fmla="*/ 0 w 278"/>
                <a:gd name="T43" fmla="*/ 139 h 278"/>
                <a:gd name="T44" fmla="*/ 138 w 278"/>
                <a:gd name="T45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8" h="278">
                  <a:moveTo>
                    <a:pt x="126" y="27"/>
                  </a:moveTo>
                  <a:lnTo>
                    <a:pt x="126" y="152"/>
                  </a:lnTo>
                  <a:lnTo>
                    <a:pt x="250" y="152"/>
                  </a:lnTo>
                  <a:lnTo>
                    <a:pt x="250" y="152"/>
                  </a:lnTo>
                  <a:cubicBezTo>
                    <a:pt x="244" y="208"/>
                    <a:pt x="197" y="252"/>
                    <a:pt x="138" y="252"/>
                  </a:cubicBezTo>
                  <a:lnTo>
                    <a:pt x="138" y="252"/>
                  </a:lnTo>
                  <a:cubicBezTo>
                    <a:pt x="76" y="252"/>
                    <a:pt x="25" y="202"/>
                    <a:pt x="25" y="139"/>
                  </a:cubicBezTo>
                  <a:lnTo>
                    <a:pt x="25" y="139"/>
                  </a:lnTo>
                  <a:cubicBezTo>
                    <a:pt x="25" y="80"/>
                    <a:pt x="70" y="33"/>
                    <a:pt x="126" y="27"/>
                  </a:cubicBezTo>
                  <a:close/>
                  <a:moveTo>
                    <a:pt x="250" y="126"/>
                  </a:moveTo>
                  <a:lnTo>
                    <a:pt x="150" y="126"/>
                  </a:lnTo>
                  <a:lnTo>
                    <a:pt x="150" y="27"/>
                  </a:lnTo>
                  <a:lnTo>
                    <a:pt x="150" y="27"/>
                  </a:lnTo>
                  <a:cubicBezTo>
                    <a:pt x="204" y="33"/>
                    <a:pt x="244" y="74"/>
                    <a:pt x="250" y="126"/>
                  </a:cubicBezTo>
                  <a:close/>
                  <a:moveTo>
                    <a:pt x="138" y="277"/>
                  </a:moveTo>
                  <a:lnTo>
                    <a:pt x="138" y="277"/>
                  </a:lnTo>
                  <a:cubicBezTo>
                    <a:pt x="215" y="277"/>
                    <a:pt x="277" y="216"/>
                    <a:pt x="277" y="139"/>
                  </a:cubicBezTo>
                  <a:lnTo>
                    <a:pt x="277" y="139"/>
                  </a:lnTo>
                  <a:cubicBezTo>
                    <a:pt x="277" y="63"/>
                    <a:pt x="215" y="0"/>
                    <a:pt x="138" y="0"/>
                  </a:cubicBezTo>
                  <a:lnTo>
                    <a:pt x="138" y="0"/>
                  </a:lnTo>
                  <a:cubicBezTo>
                    <a:pt x="62" y="0"/>
                    <a:pt x="0" y="63"/>
                    <a:pt x="0" y="139"/>
                  </a:cubicBezTo>
                  <a:lnTo>
                    <a:pt x="0" y="139"/>
                  </a:lnTo>
                  <a:cubicBezTo>
                    <a:pt x="0" y="216"/>
                    <a:pt x="62" y="277"/>
                    <a:pt x="138" y="27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197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028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2529" y="4548038"/>
            <a:ext cx="841375" cy="841375"/>
          </a:xfrm>
          <a:prstGeom prst="rect">
            <a:avLst/>
          </a:prstGeom>
          <a:noFill/>
        </p:spPr>
      </p:pic>
      <p:pic>
        <p:nvPicPr>
          <p:cNvPr id="1029" name="Picture 5" descr="D:\Users\Veremeychuk\Downloads\Document-edit_icon-icon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5977" y="4719338"/>
            <a:ext cx="459173" cy="498087"/>
          </a:xfrm>
          <a:prstGeom prst="rect">
            <a:avLst/>
          </a:prstGeom>
          <a:noFill/>
        </p:spPr>
      </p:pic>
      <p:pic>
        <p:nvPicPr>
          <p:cNvPr id="3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07405" y="5686217"/>
            <a:ext cx="841375" cy="841375"/>
          </a:xfrm>
          <a:prstGeom prst="rect">
            <a:avLst/>
          </a:prstGeom>
          <a:noFill/>
        </p:spPr>
      </p:pic>
      <p:pic>
        <p:nvPicPr>
          <p:cNvPr id="1031" name="Picture 7" descr="D:\Users\Veremeychuk\Downloads\171846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29950" y="5795594"/>
            <a:ext cx="1041953" cy="547025"/>
          </a:xfrm>
          <a:prstGeom prst="rect">
            <a:avLst/>
          </a:prstGeom>
          <a:noFill/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  <p:pic>
        <p:nvPicPr>
          <p:cNvPr id="2050" name="Picture 2" descr="http://special.orlovsky.donland.ru/Data/Sites/29/media/%D0%B1%D0%BB%D0%BE%D0%BA_%D0%BD%D0%BE%D0%B2%D0%BE%D1%81%D1%82%D0%B5%D0%B9/2018/27112018/DSCN006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286256"/>
            <a:ext cx="3503278" cy="2336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928801"/>
            <a:ext cx="3857652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23528" y="518400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Обеспечение жильем жителей Орловского района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в 2020 году</a:t>
            </a:r>
          </a:p>
          <a:p>
            <a:pPr algn="ctr"/>
            <a:r>
              <a:rPr lang="ru-RU" sz="2200" b="1" dirty="0" smtClean="0">
                <a:solidFill>
                  <a:schemeClr val="accent2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11881,1  тыс. рублей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gray">
          <a:xfrm flipH="1">
            <a:off x="-1692695" y="6903715"/>
            <a:ext cx="2088232" cy="12568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643051"/>
            <a:ext cx="7848872" cy="7143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детей, оставшихся без попечения родителей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6510,0 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gray">
          <a:xfrm>
            <a:off x="7668000" y="1428736"/>
            <a:ext cx="1224136" cy="857256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7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человек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23528" y="2492897"/>
            <a:ext cx="518457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35496" y="2928934"/>
            <a:ext cx="4176464" cy="92869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5371,2 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851920" y="2714621"/>
            <a:ext cx="1224136" cy="928695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5  семей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-72008" y="3501008"/>
            <a:ext cx="6192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gray">
          <a:xfrm>
            <a:off x="4283968" y="1340769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gray">
          <a:xfrm>
            <a:off x="5148066" y="2852938"/>
            <a:ext cx="864097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endParaRPr lang="en-US" sz="15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gray">
          <a:xfrm>
            <a:off x="6228184" y="3969933"/>
            <a:ext cx="24482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solidFill>
                <a:schemeClr val="bg1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0" y="3857629"/>
            <a:ext cx="5832648" cy="928695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граждан, проживающих в сельской  местности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48,7 тыс. рублей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средств местного бюджета)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6"/>
          <p:cNvSpPr>
            <a:spLocks noChangeArrowheads="1"/>
          </p:cNvSpPr>
          <p:nvPr/>
        </p:nvSpPr>
        <p:spPr bwMode="gray">
          <a:xfrm>
            <a:off x="5400000" y="3643314"/>
            <a:ext cx="1224136" cy="928695"/>
          </a:xfrm>
          <a:prstGeom prst="ellipse">
            <a:avLst/>
          </a:prstGeom>
          <a:solidFill>
            <a:schemeClr val="accent5">
              <a:lumMod val="60000"/>
              <a:lumOff val="40000"/>
              <a:alpha val="72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latin typeface="+mn-lt"/>
                <a:cs typeface="Times New Roman" pitchFamily="18" charset="0"/>
              </a:rPr>
              <a:t>4  семьи</a:t>
            </a:r>
            <a:endParaRPr lang="en-US" sz="1400" b="1" dirty="0">
              <a:latin typeface="+mn-lt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6336" y="5301208"/>
            <a:ext cx="1296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5576" y="5373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447607" y="324433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gray">
          <a:xfrm>
            <a:off x="35496" y="5214949"/>
            <a:ext cx="6408712" cy="1357323"/>
          </a:xfrm>
          <a:prstGeom prst="rect">
            <a:avLst/>
          </a:prstGeom>
          <a:gradFill>
            <a:gsLst>
              <a:gs pos="8000">
                <a:schemeClr val="accent5">
                  <a:lumMod val="20000"/>
                  <a:lumOff val="80000"/>
                  <a:alpha val="36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tIns="0" bIns="180000" anchor="ctr"/>
          <a:lstStyle/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ветеранов Великой Отечественной войны 1941-1945 годов,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ветеранов боевых действий, инвалидов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99594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2" name="Oval 6"/>
          <p:cNvSpPr>
            <a:spLocks noChangeArrowheads="1"/>
          </p:cNvSpPr>
          <p:nvPr/>
        </p:nvSpPr>
        <p:spPr bwMode="gray">
          <a:xfrm>
            <a:off x="6715140" y="5357827"/>
            <a:ext cx="1296144" cy="720080"/>
          </a:xfrm>
          <a:prstGeom prst="ellipse">
            <a:avLst/>
          </a:prstGeom>
          <a:solidFill>
            <a:schemeClr val="accent5">
              <a:lumMod val="60000"/>
              <a:lumOff val="40000"/>
              <a:alpha val="72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latin typeface="+mn-lt"/>
                <a:cs typeface="Times New Roman" pitchFamily="18" charset="0"/>
              </a:rPr>
              <a:t>1  человек</a:t>
            </a:r>
            <a:endParaRPr lang="en-US" sz="1400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642918"/>
            <a:ext cx="5630859" cy="15001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Расходы бюджета Орловского района в </a:t>
            </a:r>
            <a:r>
              <a:rPr lang="en-US" sz="2400" b="1" dirty="0" smtClean="0">
                <a:solidFill>
                  <a:schemeClr val="tx1"/>
                </a:solidFill>
              </a:rPr>
              <a:t>2020 </a:t>
            </a:r>
            <a:r>
              <a:rPr lang="ru-RU" sz="2400" b="1" dirty="0" smtClean="0">
                <a:solidFill>
                  <a:schemeClr val="tx1"/>
                </a:solidFill>
              </a:rPr>
              <a:t>году по Управлению образования-</a:t>
            </a:r>
            <a:r>
              <a:rPr lang="en-US" sz="2400" b="1" dirty="0" smtClean="0">
                <a:solidFill>
                  <a:schemeClr val="tx1"/>
                </a:solidFill>
              </a:rPr>
              <a:t>551</a:t>
            </a:r>
            <a:r>
              <a:rPr lang="ru-RU" sz="2400" b="1" dirty="0" smtClean="0">
                <a:solidFill>
                  <a:schemeClr val="tx1"/>
                </a:solidFill>
              </a:rPr>
              <a:t>,7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млн.рублей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3214678" y="2071678"/>
          <a:ext cx="5572164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iOG2LU7S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14290"/>
            <a:ext cx="2752487" cy="1837167"/>
          </a:xfrm>
          <a:prstGeom prst="rect">
            <a:avLst/>
          </a:prstGeom>
        </p:spPr>
      </p:pic>
      <p:grpSp>
        <p:nvGrpSpPr>
          <p:cNvPr id="3" name="Группа 6"/>
          <p:cNvGrpSpPr/>
          <p:nvPr/>
        </p:nvGrpSpPr>
        <p:grpSpPr>
          <a:xfrm>
            <a:off x="214282" y="2071678"/>
            <a:ext cx="2928958" cy="4572032"/>
            <a:chOff x="9" y="0"/>
            <a:chExt cx="3252834" cy="428630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9" y="0"/>
              <a:ext cx="3094158" cy="428630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9" y="1607364"/>
              <a:ext cx="3252834" cy="1993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Федеральный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бюджет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13,3 млн.рублей</a:t>
              </a:r>
              <a:endParaRPr lang="ru-RU" sz="32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Овал 12"/>
          <p:cNvSpPr/>
          <p:nvPr/>
        </p:nvSpPr>
        <p:spPr>
          <a:xfrm>
            <a:off x="857224" y="2357430"/>
            <a:ext cx="1500198" cy="1498697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285984" y="-214338"/>
            <a:ext cx="6643734" cy="707233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</a:t>
            </a:r>
            <a:br>
              <a:rPr lang="ru-RU" dirty="0" smtClean="0"/>
            </a:br>
            <a:r>
              <a:rPr lang="en-US" dirty="0" smtClean="0"/>
              <a:t>-</a:t>
            </a: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оплата труда и начисления на оплату труда -59,7 млн.руб.</a:t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-коммунальные услуги-26,1 млн. руб.</a:t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-подвоз учащихся-11,8 млн.руб.</a:t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-питание школьников-7,8 </a:t>
            </a:r>
            <a:r>
              <a:rPr lang="ru-RU" sz="2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-закупка молока и продуктов питания-5,2 млн.рублей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099" name="Picture 2" descr="https://encrypted-tbn0.gstatic.com/images?q=tbn:ANd9GcRNw5H6-Hj0TIecP9lH9n7FWUsSekwp0NyCgCCeSrv0IGo3a-Rav6H9lvY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214314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4" descr="Картинки по запросу коммунальные услу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2" name="AutoShape 8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4" name="AutoShape 12" descr="Картинки по запросу материальные затр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572140"/>
            <a:ext cx="2143140" cy="120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AutoShape 5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643182"/>
            <a:ext cx="221457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357694"/>
            <a:ext cx="2214578" cy="12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463" y="1285860"/>
            <a:ext cx="2212959" cy="132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21457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04362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145,1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млн.рублей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714612" y="1397000"/>
          <a:ext cx="6215106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929066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http://ws-planeta.gauro-riacro.ru/organisacii/4291/foto/DSCN9948_15188905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785926"/>
            <a:ext cx="2571768" cy="20124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85794"/>
            <a:ext cx="8358246" cy="14287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1 «Березка» в сумме 1226,1 тыс.руб.: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замена оконных и дверных блоков -190,4 тыс.рублей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 ,пожарной сигнализации-371,0 тыс.руб.;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труда-31,5 тыс.рублей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Рециркуляторы,мебель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интер.доски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песочница бесконтактные термометры)-522,1 тыс.рублей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-Пропитка крыши-111,1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285992"/>
            <a:ext cx="29468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285992"/>
            <a:ext cx="2428892" cy="422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285992"/>
            <a:ext cx="2786082" cy="424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85794"/>
            <a:ext cx="8358246" cy="17859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2 «Колос» в сумме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816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,4 тыс.руб.: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проведение ремонта полов-98,4 тыс.рублей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 ,пожарной сигнализации, отопления, полов, кровли-425,8 тыс.руб.;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труда-24,8 тыс.рублей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Рециркуляторы,мебель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бесконтактные термометры, лестница-229,9 тыс.рублей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-Пропитка крыши-37,5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2643182"/>
            <a:ext cx="2166265" cy="378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571744"/>
            <a:ext cx="300039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643182"/>
            <a:ext cx="3000397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714356"/>
            <a:ext cx="8501122" cy="121444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11 «Теремок» в сумме 1608,9 тыс.руб.: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 ,пожарной сигнализации, отопления, навеса, канализации, кабинетов-741,6тыс.руб.;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труда-18,0 тыс.рублей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рециркуляторы,мебель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термометры, стир.машина-849,3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3116"/>
            <a:ext cx="2857520" cy="42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143117"/>
            <a:ext cx="328614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143117"/>
            <a:ext cx="241619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500042"/>
            <a:ext cx="8358246" cy="15716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детский сад №12 «Сказка» -1456,4 тыс.рублей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 ,пожарной сигнализации, полов, потолка,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канал.сети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здания -819,3 тыс.руб.;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труда-29,0 тыс.рублей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(мебель детская ученическая) – 349,7тыс.рублей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-приобретение газового котла -145,8 тыс.рублей.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-пропитка крыши 112,6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286256"/>
            <a:ext cx="314327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214554"/>
            <a:ext cx="285752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2143116"/>
            <a:ext cx="3214710" cy="193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500570"/>
            <a:ext cx="2428892" cy="208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18573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6 «Аленький цветочек » х.Луганский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700,2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ремонт электрооборудования ,здания -369,1 тыс.руб.;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труда-13,6 тыс.рублей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рециркуляторы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интер.доски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холодильник,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стир.машина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)-317,5 тыс.рублей</a:t>
            </a: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786322"/>
            <a:ext cx="3071833" cy="176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571744"/>
            <a:ext cx="241618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357298"/>
            <a:ext cx="200026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571744"/>
            <a:ext cx="2701937" cy="397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571744"/>
            <a:ext cx="307183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571480"/>
            <a:ext cx="8358246" cy="19288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7 «Солнышко» п.Красноармейский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415,1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 ,отопления, канализации, кабинетов, потолка -206,7 тыс.руб.;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труда-27,2 тыс.рублей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рециркуляторы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мебель )-181,2тыс.рублей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71744"/>
            <a:ext cx="414340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2069" y="2857496"/>
            <a:ext cx="4047649" cy="31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D:\Users\Veremeychuk\Pictures\Материалы к презентации (отчет 2019)\Слайд 3\Рисунок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4608" y="4756530"/>
            <a:ext cx="2968625" cy="1719263"/>
          </a:xfrm>
          <a:prstGeom prst="rect">
            <a:avLst/>
          </a:prstGeom>
          <a:noFill/>
        </p:spPr>
      </p:pic>
      <p:pic>
        <p:nvPicPr>
          <p:cNvPr id="2058" name="Picture 10" descr="D:\Users\Veremeychuk\Pictures\Материалы к презентации (отчет 2019)\Слайд 3\Рисунок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9665" y="4762610"/>
            <a:ext cx="2968625" cy="1719263"/>
          </a:xfrm>
          <a:prstGeom prst="rect">
            <a:avLst/>
          </a:prstGeom>
          <a:noFill/>
        </p:spPr>
      </p:pic>
      <p:pic>
        <p:nvPicPr>
          <p:cNvPr id="2056" name="Picture 8" descr="D:\Users\Veremeychuk\Pictures\Материалы к презентации (отчет 2019)\Слайд 3\Рисунок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361" y="4751554"/>
            <a:ext cx="2968625" cy="1719263"/>
          </a:xfrm>
          <a:prstGeom prst="rect">
            <a:avLst/>
          </a:prstGeom>
          <a:noFill/>
        </p:spPr>
      </p:pic>
      <p:pic>
        <p:nvPicPr>
          <p:cNvPr id="2055" name="Picture 7" descr="D:\Users\Veremeychuk\Pictures\Материалы к презентации (отчет 2019)\Слайд 3\Рисунок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1227" y="3068190"/>
            <a:ext cx="2968625" cy="1719263"/>
          </a:xfrm>
          <a:prstGeom prst="rect">
            <a:avLst/>
          </a:prstGeom>
          <a:noFill/>
        </p:spPr>
      </p:pic>
      <p:pic>
        <p:nvPicPr>
          <p:cNvPr id="2054" name="Picture 6" descr="D:\Users\Veremeychuk\Pictures\Материалы к презентации (отчет 2019)\Слайд 3\Рисунок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9115" y="3062651"/>
            <a:ext cx="2968625" cy="1719263"/>
          </a:xfrm>
          <a:prstGeom prst="rect">
            <a:avLst/>
          </a:prstGeom>
          <a:noFill/>
        </p:spPr>
      </p:pic>
      <p:pic>
        <p:nvPicPr>
          <p:cNvPr id="2053" name="Picture 5" descr="D:\Users\Veremeychuk\Pictures\Материалы к презентации (отчет 2019)\Слайд 3\Рисунок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8331" y="3061821"/>
            <a:ext cx="2968626" cy="1719263"/>
          </a:xfrm>
          <a:prstGeom prst="rect">
            <a:avLst/>
          </a:prstGeom>
          <a:noFill/>
        </p:spPr>
      </p:pic>
      <p:pic>
        <p:nvPicPr>
          <p:cNvPr id="2052" name="Picture 4" descr="D:\Users\Veremeychuk\Pictures\Материалы к презентации (отчет 2019)\Слайд 3\Рисунок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8316" y="1367902"/>
            <a:ext cx="2968625" cy="1719263"/>
          </a:xfrm>
          <a:prstGeom prst="rect">
            <a:avLst/>
          </a:prstGeom>
          <a:noFill/>
        </p:spPr>
      </p:pic>
      <p:pic>
        <p:nvPicPr>
          <p:cNvPr id="2051" name="Picture 3" descr="D:\Users\Veremeychuk\Pictures\Материалы к презентации (отчет 2019)\Слайд 3\Рисунок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82871" y="1362982"/>
            <a:ext cx="2968625" cy="1719263"/>
          </a:xfrm>
          <a:prstGeom prst="rect">
            <a:avLst/>
          </a:prstGeom>
          <a:noFill/>
        </p:spPr>
      </p:pic>
      <p:pic>
        <p:nvPicPr>
          <p:cNvPr id="2050" name="Picture 2" descr="D:\Users\Veremeychuk\Pictures\Материалы к презентации (отчет 2019)\Слайд 3\Рисунок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6313" y="1360295"/>
            <a:ext cx="2962276" cy="171926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3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15008" y="606465"/>
            <a:ext cx="8928992" cy="707886"/>
          </a:xfr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НАПРАВЛЕНИЯ БЮДЖЕТНОЙ И НАЛОГОВОЙ ПОЛИТИКИ ОРЛОВСКОГО РАЙОНА В 2020 ГОДУ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589" y="1762911"/>
            <a:ext cx="2924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УКРЕПЛЕНИЕ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НАЛОГОВОГО ПОТЕНЦИАЛА,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УВЕЛИЧЕНИЕ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СОБИРАЕМОСТИ НАЛОГОВ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65776" y="1976256"/>
            <a:ext cx="270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ОЦЕНКА ЭФФЕКТИВНОСТИ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НАЛОГОВЫХ ЛЬГОТ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64483" y="1746517"/>
            <a:ext cx="29835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</a:t>
            </a:r>
          </a:p>
          <a:p>
            <a:pPr algn="ctr"/>
            <a:r>
              <a:rPr lang="ru-RU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НАЦИОНАЛЬНЫХ ПРОЕКТОВ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9448" y="3602561"/>
            <a:ext cx="2829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ИНВЕСТИЦИИ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 ЧЕЛОВЕЧЕСКИЙ КАПИТАЛ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55850" y="3459943"/>
            <a:ext cx="2566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ПОВЫШЕНИЕ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ЭФФЕКТИВНОСТИ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БЮДЖЕТНЫХ РАСХОДОВ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99287" y="3394774"/>
            <a:ext cx="28969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ПОДДЕРЖКА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ПРЕДПРИНИМАТЕЛЬСКОЙ 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ИНВЕСТИЦИОННОЙ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АКТИВНОСТИ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5311" y="5231419"/>
            <a:ext cx="2383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ПОДДЕРЖКА ГРАЖДАН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61668" y="5195364"/>
            <a:ext cx="24994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СБАЛАНСИРОВАННОСТИ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МЕСТНЫХ БЮДЖЕТОВ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96731" y="5156736"/>
            <a:ext cx="26757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СОБЛЮДЕНИЕ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ВЗВЕШЕННОЙ ДОЛГОВОЙ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ПОЛИТИКИ</a:t>
            </a:r>
          </a:p>
        </p:txBody>
      </p:sp>
      <p:pic>
        <p:nvPicPr>
          <p:cNvPr id="3074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12" cstate="print">
            <a:lum contrast="100000"/>
          </a:blip>
          <a:srcRect/>
          <a:stretch>
            <a:fillRect/>
          </a:stretch>
        </p:blipFill>
        <p:spPr bwMode="auto">
          <a:xfrm>
            <a:off x="532541" y="1358561"/>
            <a:ext cx="681779" cy="681779"/>
          </a:xfrm>
          <a:prstGeom prst="rect">
            <a:avLst/>
          </a:prstGeom>
          <a:noFill/>
        </p:spPr>
      </p:pic>
      <p:pic>
        <p:nvPicPr>
          <p:cNvPr id="47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12" cstate="print">
            <a:lum contrast="100000"/>
          </a:blip>
          <a:srcRect/>
          <a:stretch>
            <a:fillRect/>
          </a:stretch>
        </p:blipFill>
        <p:spPr bwMode="auto">
          <a:xfrm>
            <a:off x="3417508" y="1362105"/>
            <a:ext cx="681779" cy="681779"/>
          </a:xfrm>
          <a:prstGeom prst="rect">
            <a:avLst/>
          </a:prstGeom>
          <a:noFill/>
        </p:spPr>
      </p:pic>
      <p:pic>
        <p:nvPicPr>
          <p:cNvPr id="48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12" cstate="print">
            <a:lum contrast="100000"/>
          </a:blip>
          <a:srcRect/>
          <a:stretch>
            <a:fillRect/>
          </a:stretch>
        </p:blipFill>
        <p:spPr bwMode="auto">
          <a:xfrm>
            <a:off x="6334374" y="1355017"/>
            <a:ext cx="681779" cy="681779"/>
          </a:xfrm>
          <a:prstGeom prst="rect">
            <a:avLst/>
          </a:prstGeom>
          <a:noFill/>
        </p:spPr>
      </p:pic>
      <p:pic>
        <p:nvPicPr>
          <p:cNvPr id="49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12" cstate="print">
            <a:lum contrast="100000"/>
          </a:blip>
          <a:srcRect/>
          <a:stretch>
            <a:fillRect/>
          </a:stretch>
        </p:blipFill>
        <p:spPr bwMode="auto">
          <a:xfrm>
            <a:off x="507728" y="3056228"/>
            <a:ext cx="681779" cy="681779"/>
          </a:xfrm>
          <a:prstGeom prst="rect">
            <a:avLst/>
          </a:prstGeom>
          <a:noFill/>
        </p:spPr>
      </p:pic>
      <p:pic>
        <p:nvPicPr>
          <p:cNvPr id="50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12" cstate="print">
            <a:lum contrast="100000"/>
          </a:blip>
          <a:srcRect/>
          <a:stretch>
            <a:fillRect/>
          </a:stretch>
        </p:blipFill>
        <p:spPr bwMode="auto">
          <a:xfrm>
            <a:off x="3413960" y="3070403"/>
            <a:ext cx="681779" cy="681779"/>
          </a:xfrm>
          <a:prstGeom prst="rect">
            <a:avLst/>
          </a:prstGeom>
          <a:noFill/>
        </p:spPr>
      </p:pic>
      <p:pic>
        <p:nvPicPr>
          <p:cNvPr id="51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12" cstate="print">
            <a:lum contrast="100000"/>
          </a:blip>
          <a:srcRect/>
          <a:stretch>
            <a:fillRect/>
          </a:stretch>
        </p:blipFill>
        <p:spPr bwMode="auto">
          <a:xfrm>
            <a:off x="6352089" y="3052681"/>
            <a:ext cx="681779" cy="681779"/>
          </a:xfrm>
          <a:prstGeom prst="rect">
            <a:avLst/>
          </a:prstGeom>
          <a:noFill/>
        </p:spPr>
      </p:pic>
      <p:pic>
        <p:nvPicPr>
          <p:cNvPr id="52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12" cstate="print">
            <a:lum contrast="100000"/>
          </a:blip>
          <a:srcRect/>
          <a:stretch>
            <a:fillRect/>
          </a:stretch>
        </p:blipFill>
        <p:spPr bwMode="auto">
          <a:xfrm>
            <a:off x="486461" y="4757433"/>
            <a:ext cx="681779" cy="681779"/>
          </a:xfrm>
          <a:prstGeom prst="rect">
            <a:avLst/>
          </a:prstGeom>
          <a:noFill/>
        </p:spPr>
      </p:pic>
      <p:pic>
        <p:nvPicPr>
          <p:cNvPr id="53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12" cstate="print">
            <a:lum contrast="100000"/>
          </a:blip>
          <a:srcRect/>
          <a:stretch>
            <a:fillRect/>
          </a:stretch>
        </p:blipFill>
        <p:spPr bwMode="auto">
          <a:xfrm>
            <a:off x="3424591" y="4750345"/>
            <a:ext cx="681779" cy="681779"/>
          </a:xfrm>
          <a:prstGeom prst="rect">
            <a:avLst/>
          </a:prstGeom>
          <a:noFill/>
        </p:spPr>
      </p:pic>
      <p:pic>
        <p:nvPicPr>
          <p:cNvPr id="54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12" cstate="print">
            <a:lum contrast="100000"/>
          </a:blip>
          <a:srcRect/>
          <a:stretch>
            <a:fillRect/>
          </a:stretch>
        </p:blipFill>
        <p:spPr bwMode="auto">
          <a:xfrm>
            <a:off x="6284749" y="4729081"/>
            <a:ext cx="681779" cy="681779"/>
          </a:xfrm>
          <a:prstGeom prst="rect">
            <a:avLst/>
          </a:prstGeom>
          <a:noFill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14356"/>
            <a:ext cx="8358246" cy="15716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№8 «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п.Волочаевский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733,6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ремонт электрооборудования , пожарной сигнализации, освещения -290,0 тыс.руб.;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труда-16,8 тыс.рублей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рециркуляторы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холодильник,мебель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ноутбук,утюг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стиральная машина, интерактивная игра )-426,8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357430"/>
            <a:ext cx="35719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357430"/>
            <a:ext cx="2571768" cy="426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8326" y="1285860"/>
            <a:ext cx="97864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285992"/>
            <a:ext cx="2143140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5" y="4500570"/>
            <a:ext cx="221457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571480"/>
            <a:ext cx="8358246" cy="19288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№9 «Солнышко» х.Камышевка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387,5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 -31,2 тыс.руб.;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труда-16,8 тыс.рублей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рециркуляторы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мебель,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паласы, водогрейка)-339,5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71744"/>
            <a:ext cx="307183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571744"/>
            <a:ext cx="2871964" cy="392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571744"/>
            <a:ext cx="221457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071546"/>
            <a:ext cx="192882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571480"/>
            <a:ext cx="8358246" cy="19288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«Радуга» х.Курганный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285,9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электрооборудования, канализации, песочницы -85,3 тыс.руб.;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труда-15,2 тыс.рублей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рециркуляторы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интерактивный комплекс)-185,4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500306"/>
            <a:ext cx="292892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714620"/>
            <a:ext cx="300039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71744"/>
            <a:ext cx="2616209" cy="34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1428736"/>
            <a:ext cx="121444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14356"/>
            <a:ext cx="8358246" cy="17859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№17 «Колобок» 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х.Каменная-Балка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319,7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ремонт электрооборудования, кровли, ограждения, укладка ламината-218,6 тыс.руб.;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труда-13,6 тыс.рублей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рециркуляторы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)-87,5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571744"/>
            <a:ext cx="414340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571744"/>
            <a:ext cx="364333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785794"/>
            <a:ext cx="8858312" cy="207170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№20 «Родничок» 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х.Островянский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415,2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электрооборудования, канализации-43,0 тыс.руб.;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-спец.оценка условий труда-10,4тыс.рублей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рециркуляторы,холодильник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мебель, интерактивные доски, стиральная машинка,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электромясорубка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пылесос)-306,2 тыс.рублей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-оборудование для узла учета тепловой энергии -55,6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572008"/>
            <a:ext cx="135732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496"/>
            <a:ext cx="392909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642918"/>
            <a:ext cx="112514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60" y="3357562"/>
            <a:ext cx="21431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2857496"/>
            <a:ext cx="2227481" cy="176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4572008"/>
            <a:ext cx="107157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18573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«Капелька» х.Пролетарский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209,3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 , пожарной сигнализации-55,9 тыс.руб.;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-132,9 тыс.рублей;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-пропитка крыши -20,5 тыс.рублей.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786058"/>
            <a:ext cx="321471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496"/>
            <a:ext cx="4000528" cy="323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785794"/>
            <a:ext cx="1118666" cy="158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14356"/>
            <a:ext cx="8358246" cy="17859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«Веселая планета»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4309,1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 , пожарной сигнализации, отопления, видеонаблюдения, плиточного покрытия-1039, 1тыс.руб.;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рециркуляторы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набор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аутиста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метео-площадка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мебель, посудомоечная машина,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пароконвектомат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)-3270,0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2768237" cy="369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643182"/>
            <a:ext cx="179102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714357"/>
            <a:ext cx="1500198" cy="7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643182"/>
            <a:ext cx="3286148" cy="353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4000505"/>
            <a:ext cx="172483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14356"/>
            <a:ext cx="8358246" cy="14287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За счет средств областного бюджета: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МБДОУ ДС № 1 «Березка» в </a:t>
            </a:r>
            <a:r>
              <a:rPr lang="ru-RU" sz="2400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сумме 200,0 тыс.руб.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на приобретение детского игрового оборудования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14554"/>
            <a:ext cx="857256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14356"/>
            <a:ext cx="8358246" cy="14287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МБДОУ ДС № 6 «Аленький цветочек» х.Луганский в </a:t>
            </a:r>
            <a:r>
              <a:rPr lang="ru-RU" sz="2400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сумме 847,7 тыс.руб.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приобретение детской мебели (кроватей) в сумме 345,8 тыс.руб.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проведение капремонта кровли здания детского сада в сумме 501,9 тыс.рублей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285992"/>
            <a:ext cx="350046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428868"/>
            <a:ext cx="326391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Начальное общее, основное общее, среднее общее образование-350,9 млн.рублей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000364" y="1785926"/>
          <a:ext cx="6143636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pervoklassnik-za-urokam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357694"/>
            <a:ext cx="3106582" cy="2071702"/>
          </a:xfrm>
          <a:prstGeom prst="rect">
            <a:avLst/>
          </a:prstGeom>
        </p:spPr>
      </p:pic>
      <p:pic>
        <p:nvPicPr>
          <p:cNvPr id="8" name="Рисунок 7" descr="shkol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57166"/>
            <a:ext cx="2665649" cy="1897942"/>
          </a:xfrm>
          <a:prstGeom prst="rect">
            <a:avLst/>
          </a:prstGeom>
        </p:spPr>
      </p:pic>
      <p:pic>
        <p:nvPicPr>
          <p:cNvPr id="9" name="Рисунок 8" descr="iJ0SC1OY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2357430"/>
            <a:ext cx="2714612" cy="17398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D82245-0DF0-4A5D-808B-4956D6AB7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532" y="2092034"/>
            <a:ext cx="2010701" cy="47175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6" y="536614"/>
            <a:ext cx="87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 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2020 год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39818" y="2521438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60010" y="4007856"/>
            <a:ext cx="5337683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337" y="2635599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39821" y="4691850"/>
            <a:ext cx="1704641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8807" y="4806013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F78BA82-5F04-47D9-B295-907E2A21F3CF}"/>
              </a:ext>
            </a:extLst>
          </p:cNvPr>
          <p:cNvSpPr/>
          <p:nvPr/>
        </p:nvSpPr>
        <p:spPr>
          <a:xfrm>
            <a:off x="339821" y="5753989"/>
            <a:ext cx="1696015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614" y="5991634"/>
            <a:ext cx="938279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D20AA29-CC7C-445B-A1DD-150BC8CE0599}"/>
              </a:ext>
            </a:extLst>
          </p:cNvPr>
          <p:cNvSpPr/>
          <p:nvPr/>
        </p:nvSpPr>
        <p:spPr>
          <a:xfrm>
            <a:off x="318771" y="5869512"/>
            <a:ext cx="1610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ДЕФИЦИТ-ПРОФИЦИТ+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27552" y="4021516"/>
            <a:ext cx="5337683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62524" y="4007856"/>
            <a:ext cx="5337683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941516" y="4002117"/>
            <a:ext cx="5337683" cy="112678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53137" y="1653341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191F29B7-964F-4D95-9941-C9A9B2843207}"/>
              </a:ext>
            </a:extLst>
          </p:cNvPr>
          <p:cNvSpPr/>
          <p:nvPr/>
        </p:nvSpPr>
        <p:spPr>
          <a:xfrm>
            <a:off x="7510364" y="1545663"/>
            <a:ext cx="1765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к 2019 году, %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90902" y="2534137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1298,0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ECDDD1F-0F01-4072-90CD-74A58A3C8AAA}"/>
              </a:ext>
            </a:extLst>
          </p:cNvPr>
          <p:cNvSpPr/>
          <p:nvPr/>
        </p:nvSpPr>
        <p:spPr>
          <a:xfrm>
            <a:off x="3409952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-3,0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2" y="4740771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1301,0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1308,3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+45,0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1263,3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100,8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97,1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5C362C0F-6768-4A21-9B5E-66B9F6867E12}"/>
              </a:ext>
            </a:extLst>
          </p:cNvPr>
          <p:cNvSpPr/>
          <p:nvPr/>
        </p:nvSpPr>
        <p:spPr>
          <a:xfrm>
            <a:off x="7776263" y="2517307"/>
            <a:ext cx="114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122,6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71050E7-57C5-4FF6-B25B-AB5FF2DE691E}"/>
              </a:ext>
            </a:extLst>
          </p:cNvPr>
          <p:cNvSpPr/>
          <p:nvPr/>
        </p:nvSpPr>
        <p:spPr>
          <a:xfrm>
            <a:off x="7927956" y="582271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790475" y="4733464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117,3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1066,5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67276" y="3604088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1055,0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98,9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801880" y="3604591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123,9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5895" y="3601822"/>
            <a:ext cx="1716823" cy="559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3721" y="3648562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5" y="3324350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9425" y="4940715"/>
            <a:ext cx="938279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2" y="3866656"/>
            <a:ext cx="938279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2" y="2771098"/>
            <a:ext cx="938279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4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71472" y="714356"/>
            <a:ext cx="8358246" cy="15001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Приобретены школьные автобусы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-6405,9тыс.рублей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(областной  бюджет-6111,0 тыс.рублей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и местный бюджет-  294,9 тыс.рублей)</a:t>
            </a:r>
            <a:endParaRPr lang="ru-RU" sz="2000" b="1" i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22" y="2357430"/>
            <a:ext cx="2947757" cy="228601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1428728" y="2214554"/>
            <a:ext cx="2857520" cy="18573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Быстрянская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85786" y="4143380"/>
            <a:ext cx="2643206" cy="207170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МБОУ Донская СОШ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929058" y="4500570"/>
            <a:ext cx="2643206" cy="21431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Курганенская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>
            <a:stCxn id="14" idx="6"/>
          </p:cNvCxnSpPr>
          <p:nvPr/>
        </p:nvCxnSpPr>
        <p:spPr>
          <a:xfrm flipV="1">
            <a:off x="4286248" y="2643182"/>
            <a:ext cx="157163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428992" y="3500438"/>
            <a:ext cx="2428892" cy="1428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6322231" y="4893479"/>
            <a:ext cx="71438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00438"/>
            <a:ext cx="3500462" cy="24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13573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обеспечение питанием школьников 1- 4 классов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500174"/>
          <a:ext cx="9144000" cy="2532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929066"/>
            <a:ext cx="2975750" cy="20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786322"/>
            <a:ext cx="2644753" cy="14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Pictures\45\DSC_0715-2048x1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5357850" cy="4857784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1500166" y="3643314"/>
            <a:ext cx="3143272" cy="11430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бюджет-5201,7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285984" y="5000636"/>
            <a:ext cx="2857520" cy="13573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248,7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15370" cy="107157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и (обновление) материально-технической базы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571472" y="2500306"/>
            <a:ext cx="2928958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бюджет-2189,4тыс.рублей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72132" y="3214686"/>
            <a:ext cx="3143272" cy="15001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ОСОШ №1</a:t>
            </a:r>
          </a:p>
          <a:p>
            <a:pPr algn="ctr"/>
            <a:r>
              <a:rPr lang="ru-RU" dirty="0" smtClean="0"/>
              <a:t>МБОУ ОСОШ №3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4714876" y="4000504"/>
            <a:ext cx="857256" cy="4286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гнутая вверх стрелка 20"/>
          <p:cNvSpPr/>
          <p:nvPr/>
        </p:nvSpPr>
        <p:spPr>
          <a:xfrm>
            <a:off x="3500430" y="2428868"/>
            <a:ext cx="228772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низ стрелка 21"/>
          <p:cNvSpPr/>
          <p:nvPr/>
        </p:nvSpPr>
        <p:spPr>
          <a:xfrm rot="19349822">
            <a:off x="4923414" y="4898364"/>
            <a:ext cx="2000264" cy="660082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857884" y="1643050"/>
            <a:ext cx="278603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20002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 ежемесячного вознаграждения за классное руководство израсходовано 5990,8 тыс.рублей</a:t>
            </a:r>
            <a:endParaRPr lang="ru-RU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000372"/>
            <a:ext cx="3595548" cy="322420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928934"/>
            <a:ext cx="350046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15370" cy="12144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0070C0"/>
                </a:solidFill>
              </a:rPr>
              <a:t>Средства областного бюджета (резервный фонд Правительства РО)</a:t>
            </a:r>
            <a:endParaRPr lang="ru-RU" sz="3100" dirty="0">
              <a:solidFill>
                <a:srgbClr val="0070C0"/>
              </a:solidFill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571472" y="1714488"/>
          <a:ext cx="807249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58204" cy="235745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№1-2430,4 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ремонт отопительной системы (котлы, теплотрасса)-1074,8 тыс.руб.;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выборочный капитальный ремонт помещения, электроосветительной системы- 690,2 тыс. </a:t>
            </a:r>
            <a:r>
              <a:rPr lang="ru-RU" sz="18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выборочный капитальный ремонт водопровода в сумме -244,3 тыс. </a:t>
            </a:r>
            <a:r>
              <a:rPr lang="ru-RU" sz="18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-мероприятия по возрождению казачества-18,0 тыс.рублей.</a:t>
            </a:r>
            <a:r>
              <a:rPr lang="en-US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здания, оборудования-403,1 тыс.рублей.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D:\Мои документы\ПУБЛИЧНЫЕ СЛУШАНЬЯ\на апрель 2021\фото\УО\СОШ 1 теплотрас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3214686"/>
            <a:ext cx="1129977" cy="2000264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71810"/>
            <a:ext cx="225028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214686"/>
            <a:ext cx="19638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3248"/>
            <a:ext cx="3071834" cy="35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142876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№2 -2400,1 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ремонт санузлов-2208,3 </a:t>
            </a:r>
            <a:r>
              <a:rPr lang="ru-RU" sz="18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прочистка канализационных труб и колодцев-62,3 тыс.рублей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текущий ремонт здания, оборудования-129,5 тыс.рублей.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 descr="D:\Мои документы\ПУБЛИЧНЫЕ СЛУШАНЬЯ\на апрель 2021\фото\УО\СОШ 2 туале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143116"/>
            <a:ext cx="3071808" cy="4429156"/>
          </a:xfrm>
          <a:prstGeom prst="rect">
            <a:avLst/>
          </a:prstGeom>
          <a:noFill/>
        </p:spPr>
      </p:pic>
      <p:pic>
        <p:nvPicPr>
          <p:cNvPr id="16386" name="Picture 2" descr="D:\Мои документы\ПУБЛИЧНЫЕ СЛУШАНЬЯ\на апрель 2021\фото\УО\Туалеты СОШ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4929222" cy="43577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157163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№3 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выборочный капитальный ремонт помещения-529,0 тыс.рублей;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-огнезащитная обработка деревянных конструкций-148,9 тыс.рублей.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-ремонт водопроводно-канализационной сети, здания-247,3 тыс.рублей;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D:\Мои документы\ПУБЛИЧНЫЕ СЛУШАНЬЯ\на апрель 2021\фото\УО\СОШ 3 перегарод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4000528" cy="3976716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71678"/>
            <a:ext cx="3786214" cy="394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7158" y="500042"/>
            <a:ext cx="8358246" cy="13573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Каменно-Балковская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СОШ 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+mj-lt"/>
              </a:rPr>
              <a:t>-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капитальный ремонт кровли 1723,8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тыс.рублей;тыс.руб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-расходы по возрождению казачества-11,8 тыс.рублей.</a:t>
            </a: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-текущий ремонт здания, оборудования-138,2 тыс.рублей.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143116"/>
            <a:ext cx="5214974" cy="427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3116"/>
            <a:ext cx="278765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643998" cy="15001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Камышевская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СОШ :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огнезащитная обработка деревянных конструкций-145,6 тыс.рублей.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здания, оборудования-276,3 тыс.рублей.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мебели для столовой-243,3 тыс.рублей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текущий ремонт отопительной системы-331,3 тыс.рублей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rgbClr val="002060"/>
              </a:solidFill>
            </a:endParaRPr>
          </a:p>
          <a:p>
            <a:pPr algn="ctr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14554"/>
            <a:ext cx="464347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285992"/>
            <a:ext cx="335758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4337"/>
            <a:ext cx="2057400" cy="1536561"/>
          </a:xfrm>
          <a:prstGeom prst="rect">
            <a:avLst/>
          </a:prstGeom>
        </p:spPr>
      </p:pic>
      <p:sp>
        <p:nvSpPr>
          <p:cNvPr id="88" name="Овал 87"/>
          <p:cNvSpPr/>
          <p:nvPr/>
        </p:nvSpPr>
        <p:spPr>
          <a:xfrm>
            <a:off x="5543551" y="3690681"/>
            <a:ext cx="2295613" cy="231959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5" name="Диаграмма 74">
            <a:extLst>
              <a:ext uri="{FF2B5EF4-FFF2-40B4-BE49-F238E27FC236}">
                <a16:creationId xmlns="" xmlns:a16="http://schemas.microsoft.com/office/drawing/2014/main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7788368"/>
              </p:ext>
            </p:extLst>
          </p:nvPr>
        </p:nvGraphicFramePr>
        <p:xfrm>
          <a:off x="5543552" y="3774219"/>
          <a:ext cx="2333625" cy="216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2143109" y="4064488"/>
            <a:ext cx="185738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44">
            <a:extLst>
              <a:ext uri="{FF2B5EF4-FFF2-40B4-BE49-F238E27FC236}">
                <a16:creationId xmlns:a16="http://schemas.microsoft.com/office/drawing/2014/main" xmlns="" id="{9374C60B-73EA-4C10-8752-4880010A7226}"/>
              </a:ext>
            </a:extLst>
          </p:cNvPr>
          <p:cNvSpPr/>
          <p:nvPr/>
        </p:nvSpPr>
        <p:spPr>
          <a:xfrm>
            <a:off x="610650" y="1404945"/>
            <a:ext cx="4828125" cy="1509707"/>
          </a:xfrm>
          <a:prstGeom prst="roundRect">
            <a:avLst/>
          </a:prstGeom>
          <a:noFill/>
          <a:ln w="19050">
            <a:solidFill>
              <a:srgbClr val="006B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539087" y="13123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2020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: скругленные углы 44">
            <a:extLst>
              <a:ext uri="{FF2B5EF4-FFF2-40B4-BE49-F238E27FC236}">
                <a16:creationId xmlns:a16="http://schemas.microsoft.com/office/drawing/2014/main" xmlns="" id="{9374C60B-73EA-4C10-8752-4880010A7226}"/>
              </a:ext>
            </a:extLst>
          </p:cNvPr>
          <p:cNvSpPr/>
          <p:nvPr/>
        </p:nvSpPr>
        <p:spPr>
          <a:xfrm>
            <a:off x="620175" y="3048002"/>
            <a:ext cx="4828125" cy="1562100"/>
          </a:xfrm>
          <a:prstGeom prst="roundRect">
            <a:avLst/>
          </a:prstGeom>
          <a:noFill/>
          <a:ln w="19050">
            <a:solidFill>
              <a:srgbClr val="CC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881062" y="1389676"/>
            <a:ext cx="277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Человеческий капитал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888D8AA-55E7-4022-9E34-24CF27079C78}"/>
              </a:ext>
            </a:extLst>
          </p:cNvPr>
          <p:cNvSpPr/>
          <p:nvPr/>
        </p:nvSpPr>
        <p:spPr>
          <a:xfrm>
            <a:off x="1357930" y="1711805"/>
            <a:ext cx="1232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888D8AA-55E7-4022-9E34-24CF27079C78}"/>
              </a:ext>
            </a:extLst>
          </p:cNvPr>
          <p:cNvSpPr/>
          <p:nvPr/>
        </p:nvSpPr>
        <p:spPr>
          <a:xfrm>
            <a:off x="3721268" y="1690195"/>
            <a:ext cx="1375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1888D8AA-55E7-4022-9E34-24CF27079C78}"/>
              </a:ext>
            </a:extLst>
          </p:cNvPr>
          <p:cNvSpPr/>
          <p:nvPr/>
        </p:nvSpPr>
        <p:spPr>
          <a:xfrm>
            <a:off x="2857489" y="2337754"/>
            <a:ext cx="1643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Культура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1454244" y="1959462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1390649" y="195932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60550,1тыс.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800095" y="1922643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2500298" y="2586976"/>
            <a:ext cx="1714513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64364" y="192975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2234,08 тыс.руб.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2643174" y="2598211"/>
            <a:ext cx="185738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1482,3 тыс.руб.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548612" y="29411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653387" y="3045926"/>
            <a:ext cx="108614" cy="110247"/>
          </a:xfrm>
          <a:prstGeom prst="ellipse">
            <a:avLst/>
          </a:prstGeom>
          <a:solidFill>
            <a:srgbClr val="CCCC00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957262" y="3056550"/>
            <a:ext cx="4167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Комфортная среда для жизни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490" y="1747840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6590" y="1681165"/>
            <a:ext cx="5238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2357430"/>
            <a:ext cx="4953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3857628"/>
            <a:ext cx="523875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1888D8AA-55E7-4022-9E34-24CF27079C78}"/>
              </a:ext>
            </a:extLst>
          </p:cNvPr>
          <p:cNvSpPr/>
          <p:nvPr/>
        </p:nvSpPr>
        <p:spPr>
          <a:xfrm>
            <a:off x="1285852" y="3571876"/>
            <a:ext cx="3286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Жилье и городская среда</a:t>
            </a:r>
            <a:endParaRPr lang="ru-RU" sz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1333499" y="3578573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2071670" y="4073875"/>
            <a:ext cx="19288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14211,2 тыс.руб</a:t>
            </a:r>
            <a:r>
              <a:rPr lang="ru-RU" sz="10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5553077" y="1628960"/>
            <a:ext cx="3590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028609" y="4477628"/>
            <a:ext cx="132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78,5</a:t>
            </a:r>
          </a:p>
        </p:txBody>
      </p:sp>
      <p:pic>
        <p:nvPicPr>
          <p:cNvPr id="7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74557" y="3495466"/>
            <a:ext cx="841375" cy="841375"/>
          </a:xfrm>
          <a:prstGeom prst="rect">
            <a:avLst/>
          </a:prstGeom>
          <a:noFill/>
        </p:spPr>
      </p:pic>
      <p:pic>
        <p:nvPicPr>
          <p:cNvPr id="81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7972130" y="4435626"/>
            <a:ext cx="854075" cy="847725"/>
          </a:xfrm>
          <a:prstGeom prst="rect">
            <a:avLst/>
          </a:prstGeom>
          <a:noFill/>
        </p:spPr>
      </p:pic>
      <p:sp>
        <p:nvSpPr>
          <p:cNvPr id="82" name="TextBox 81"/>
          <p:cNvSpPr txBox="1"/>
          <p:nvPr/>
        </p:nvSpPr>
        <p:spPr>
          <a:xfrm>
            <a:off x="7989978" y="37061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64,3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5635718" y="2959587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5667236" y="3073748"/>
            <a:ext cx="1724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Млн.рублей</a:t>
            </a:r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8009028" y="46586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14,2</a:t>
            </a:r>
          </a:p>
        </p:txBody>
      </p:sp>
      <p:pic>
        <p:nvPicPr>
          <p:cNvPr id="8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9125" y="1399967"/>
            <a:ext cx="148180" cy="148180"/>
          </a:xfrm>
          <a:prstGeom prst="rect">
            <a:avLst/>
          </a:prstGeom>
          <a:noFill/>
        </p:spPr>
      </p:pic>
      <p:pic>
        <p:nvPicPr>
          <p:cNvPr id="90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620920" y="3025927"/>
            <a:ext cx="166183" cy="164948"/>
          </a:xfrm>
          <a:prstGeom prst="rect">
            <a:avLst/>
          </a:prstGeom>
          <a:noFill/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  <p:sp>
        <p:nvSpPr>
          <p:cNvPr id="9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433987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5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6018" name="Picture 2" descr="https://glinka.admin-smolensk.ru/files/1068/9444c750f58479bb2d83670738ba561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28662" y="4714884"/>
            <a:ext cx="3595654" cy="17447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14356"/>
            <a:ext cx="8643998" cy="15001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Островянская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огнезащитная обработка деревянных конструкций-134,4 тыс.рублей.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здания, оборудования-638,8 тыс.рублей.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471490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143116"/>
            <a:ext cx="3379791" cy="39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14356"/>
            <a:ext cx="8643998" cy="13573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Широкинская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выборочный ремонт котельной, приобретение котлов)-800,0 тыс.рублей.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огнезащитная обработка деревянных конструкций-97,8 тыс.рублей.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оборудования-154,4 тыс.рублей.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3116"/>
            <a:ext cx="325042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071678"/>
            <a:ext cx="4643470" cy="429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14356"/>
            <a:ext cx="8643998" cy="15716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Быстрянская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выборочный ремонт отопления-249,0 тыс.рублей.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огнезащитная обработка деревянных конструкций-110,4 тыс.рублей.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здания, оборудования-133,1 тыс.рублей.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85992"/>
            <a:ext cx="428628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85992"/>
            <a:ext cx="378621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85794"/>
            <a:ext cx="8643998" cy="15001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Пролетарская 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выборочный ремонт здания, кабинетов-552,6 тыс.рублей.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огнезащитная обработка деревянных конструкций-110,4 тыс.рублей.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оборудования-403,8 тыс.рублей.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28" y="2428868"/>
            <a:ext cx="3143272" cy="230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0034" y="2786058"/>
            <a:ext cx="2344964" cy="27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429132"/>
            <a:ext cx="2928925" cy="223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428868"/>
            <a:ext cx="2500330" cy="159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14356"/>
            <a:ext cx="8643998" cy="15001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Красноармейская 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оборудования, здания-234,6 тыс.рублей.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00306"/>
            <a:ext cx="3071834" cy="335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714620"/>
            <a:ext cx="2286016" cy="281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714620"/>
            <a:ext cx="2655079" cy="354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643998" cy="107157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Донская 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электроснабжения-115,7 тыс.рублей.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143404" cy="463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857364"/>
            <a:ext cx="378141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643998" cy="13573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Курганенская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здания-99,4 тыс.рублей.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системы отопления-353,1 тыс.рублей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3000364" cy="400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000240"/>
            <a:ext cx="268814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357430"/>
            <a:ext cx="228601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образование-25,6 млн.рублей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57430"/>
            <a:ext cx="2733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429132"/>
            <a:ext cx="2786082" cy="19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27130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Схема 6"/>
          <p:cNvGraphicFramePr/>
          <p:nvPr/>
        </p:nvGraphicFramePr>
        <p:xfrm>
          <a:off x="3714744" y="1397000"/>
          <a:ext cx="521497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9288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иные цели для учреждений дополнительного образования :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785786" y="1285860"/>
            <a:ext cx="800105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-на приобретение  лошади для ДЮСШ -150,0 тыс.рублей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приобретение </a:t>
            </a:r>
            <a:r>
              <a:rPr kumimoji="0" lang="ru-RU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рециркуляторов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zh-CN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сумме -395,0 тыс.рублей;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571744"/>
            <a:ext cx="471490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500306"/>
            <a:ext cx="285752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142844" y="940912"/>
            <a:ext cx="8429684" cy="520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2020 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1285860"/>
          <a:ext cx="821537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 descr="https://insights.dice.com/wp-content/uploads/2017/09/shutterstock_380228170.jpg"/>
          <p:cNvPicPr>
            <a:picLocks noChangeAspect="1" noChangeArrowheads="1"/>
          </p:cNvPicPr>
          <p:nvPr/>
        </p:nvPicPr>
        <p:blipFill>
          <a:blip r:embed="rId3" cstate="print"/>
          <a:srcRect l="69771" b="5565"/>
          <a:stretch>
            <a:fillRect/>
          </a:stretch>
        </p:blipFill>
        <p:spPr bwMode="auto">
          <a:xfrm>
            <a:off x="2061709" y="1880563"/>
            <a:ext cx="2173955" cy="4977437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6" y="536613"/>
            <a:ext cx="87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КОНСОЛИДИРОВАННОГО БЮДЖЕТА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20</a:t>
            </a:r>
            <a:r>
              <a:rPr lang="en-US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39818" y="2521437"/>
            <a:ext cx="1747774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60011" y="4007855"/>
            <a:ext cx="5337682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336" y="2635598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39819" y="4691850"/>
            <a:ext cx="1704641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8805" y="4806012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F78BA82-5F04-47D9-B295-907E2A21F3CF}"/>
              </a:ext>
            </a:extLst>
          </p:cNvPr>
          <p:cNvSpPr/>
          <p:nvPr/>
        </p:nvSpPr>
        <p:spPr>
          <a:xfrm>
            <a:off x="339819" y="5753988"/>
            <a:ext cx="1696015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615" y="5991632"/>
            <a:ext cx="938278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D20AA29-CC7C-445B-A1DD-150BC8CE0599}"/>
              </a:ext>
            </a:extLst>
          </p:cNvPr>
          <p:cNvSpPr/>
          <p:nvPr/>
        </p:nvSpPr>
        <p:spPr>
          <a:xfrm>
            <a:off x="318769" y="5869510"/>
            <a:ext cx="175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 -</a:t>
            </a:r>
          </a:p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27552" y="4021515"/>
            <a:ext cx="5337682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62525" y="4007855"/>
            <a:ext cx="5337682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941516" y="4002117"/>
            <a:ext cx="5337682" cy="112678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53135" y="1653339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191F29B7-964F-4D95-9941-C9A9B2843207}"/>
              </a:ext>
            </a:extLst>
          </p:cNvPr>
          <p:cNvSpPr/>
          <p:nvPr/>
        </p:nvSpPr>
        <p:spPr>
          <a:xfrm>
            <a:off x="7510364" y="1545662"/>
            <a:ext cx="1765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к 201</a:t>
            </a:r>
            <a:r>
              <a:rPr lang="en-US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году, %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57554" y="2500306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1 429</a:t>
            </a:r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ECDDD1F-0F01-4072-90CD-74A58A3C8AAA}"/>
              </a:ext>
            </a:extLst>
          </p:cNvPr>
          <p:cNvSpPr/>
          <p:nvPr/>
        </p:nvSpPr>
        <p:spPr>
          <a:xfrm>
            <a:off x="3409950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-12,2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0" y="4740770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1 441</a:t>
            </a:r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1 444,4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53,9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1390,5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101,1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96,5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5C362C0F-6768-4A21-9B5E-66B9F6867E12}"/>
              </a:ext>
            </a:extLst>
          </p:cNvPr>
          <p:cNvSpPr/>
          <p:nvPr/>
        </p:nvSpPr>
        <p:spPr>
          <a:xfrm>
            <a:off x="7776261" y="2517307"/>
            <a:ext cx="114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120,4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71050E7-57C5-4FF6-B25B-AB5FF2DE691E}"/>
              </a:ext>
            </a:extLst>
          </p:cNvPr>
          <p:cNvSpPr/>
          <p:nvPr/>
        </p:nvSpPr>
        <p:spPr>
          <a:xfrm>
            <a:off x="7927956" y="582271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790475" y="4733464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114,9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1 127</a:t>
            </a:r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57752" y="3571876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1 115,5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801880" y="3604591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122,3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5893" y="3601822"/>
            <a:ext cx="1716823" cy="559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3720" y="3648561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3" y="3324348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9425" y="4940713"/>
            <a:ext cx="938278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1" y="3866655"/>
            <a:ext cx="938278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1" y="2771096"/>
            <a:ext cx="938278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6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2867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Меры социальной поддержки отдельных категорий граждан Орловского района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28625" y="1214438"/>
            <a:ext cx="8501063" cy="928687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детей-сирот и детей оставшихся без попечения родителей, составили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8,1 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071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семью опекунов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500563" y="2214563"/>
            <a:ext cx="2000250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приемные семьи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643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Обеспечено бесплатным проездом на транспорте (кроме такси)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сирот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28596" y="4786322"/>
            <a:ext cx="4357717" cy="207167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Выплачено </a:t>
            </a:r>
            <a:r>
              <a:rPr lang="ru-RU" dirty="0" smtClean="0">
                <a:solidFill>
                  <a:srgbClr val="0070C0"/>
                </a:solidFill>
              </a:rPr>
              <a:t>1089  </a:t>
            </a:r>
            <a:r>
              <a:rPr lang="ru-RU" dirty="0">
                <a:solidFill>
                  <a:srgbClr val="0070C0"/>
                </a:solidFill>
              </a:rPr>
              <a:t>компенсаций родительской платы за </a:t>
            </a:r>
            <a:r>
              <a:rPr lang="ru-RU" dirty="0">
                <a:solidFill>
                  <a:schemeClr val="tx1"/>
                </a:solidFill>
              </a:rPr>
              <a:t>присмотр и уход за детьми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>
            <a:off x="357188" y="3786188"/>
            <a:ext cx="8501062" cy="928687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родителей детей, посещающие дошкольные образовательные организации  составили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4,3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gorobzor.ru/content/news/2017/12/bashkiriya_vydelila_100_mln_rubley_na_podderzhku_sirot_v_priemnyh_semyah_image_5a279fbc9a3732.51971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285992"/>
            <a:ext cx="2000265" cy="1428760"/>
          </a:xfrm>
          <a:prstGeom prst="rect">
            <a:avLst/>
          </a:prstGeom>
          <a:noFill/>
        </p:spPr>
      </p:pic>
      <p:pic>
        <p:nvPicPr>
          <p:cNvPr id="3076" name="Picture 4" descr="https://www.lesechos-etudes.fr/media/_uploads_versions/etudes/J1227A_panoralar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786322"/>
            <a:ext cx="3571900" cy="19288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57158" y="785794"/>
          <a:ext cx="8286808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/>
        </p:nvGraphicFramePr>
        <p:xfrm>
          <a:off x="3714744" y="2000240"/>
          <a:ext cx="5143536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642918"/>
            <a:ext cx="7416809" cy="12144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  <a:t>Дополнительное образование детей-</a:t>
            </a:r>
            <a:b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lgerian" pitchFamily="82" charset="0"/>
                <a:cs typeface="Times New Roman" pitchFamily="18" charset="0"/>
              </a:rPr>
              <a:t>15448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,2 тыс.</a:t>
            </a:r>
            <a:r>
              <a:rPr lang="ru-RU" sz="2800" b="1" dirty="0" smtClean="0">
                <a:solidFill>
                  <a:srgbClr val="FF0000"/>
                </a:solidFill>
              </a:rPr>
              <a:t>рублей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 descr="https://orl.rnd.muzkult.ru/media/2020/12/28/1243926498/DSC_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2967839" cy="1785950"/>
          </a:xfrm>
          <a:prstGeom prst="rect">
            <a:avLst/>
          </a:prstGeom>
          <a:noFill/>
        </p:spPr>
      </p:pic>
      <p:pic>
        <p:nvPicPr>
          <p:cNvPr id="19460" name="Picture 4" descr="https://orl.rnd.muzkult.ru/media/2021/01/03/1243825159/vlcsnap-2020-12-27-22h52m05s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5214950"/>
            <a:ext cx="2928926" cy="1643050"/>
          </a:xfrm>
          <a:prstGeom prst="rect">
            <a:avLst/>
          </a:prstGeom>
          <a:noFill/>
        </p:spPr>
      </p:pic>
      <p:pic>
        <p:nvPicPr>
          <p:cNvPr id="19462" name="Picture 6" descr="https://orl.rnd.muzkult.ru/media/2021/02/03/1246930237/IMG_20210130_085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429000"/>
            <a:ext cx="2857520" cy="1875923"/>
          </a:xfrm>
          <a:prstGeom prst="rect">
            <a:avLst/>
          </a:prstGeom>
          <a:noFill/>
        </p:spPr>
      </p:pic>
      <p:pic>
        <p:nvPicPr>
          <p:cNvPr id="19464" name="Picture 8" descr="https://orl.rnd.muzkult.ru/media/2021/01/03/1243825181/vlcsnap-2020-12-27-22h53m27s3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0" y="4937125"/>
            <a:ext cx="3414889" cy="1920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214282" y="642918"/>
            <a:ext cx="8929718" cy="6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2020 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1500174"/>
          <a:ext cx="8286808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428604"/>
            <a:ext cx="2057400" cy="1536561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2020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53387" y="3045926"/>
            <a:ext cx="108614" cy="110247"/>
          </a:xfrm>
          <a:prstGeom prst="ellipse">
            <a:avLst/>
          </a:prstGeom>
          <a:solidFill>
            <a:srgbClr val="CCCC00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215074" y="1628960"/>
            <a:ext cx="2928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6357950" y="2959587"/>
            <a:ext cx="1928826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1482,3 тыс.рублей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  <p:sp>
        <p:nvSpPr>
          <p:cNvPr id="9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433987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64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429132"/>
            <a:ext cx="30718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571612"/>
            <a:ext cx="578647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114300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Средства бюджета Орловского района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1524000" y="3071810"/>
          <a:ext cx="2405058" cy="2389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428596" y="2071678"/>
          <a:ext cx="8143932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7896" y="4775233"/>
            <a:ext cx="2590020" cy="172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74638"/>
            <a:ext cx="4614866" cy="14398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по работе с молодежью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428992" y="1714488"/>
          <a:ext cx="5500726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571480"/>
            <a:ext cx="289322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143380"/>
            <a:ext cx="2571768" cy="243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На развитие отрасли «Культура»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-44,2 млн.рублей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785786" y="1714488"/>
          <a:ext cx="7715304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829576" cy="9286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Государственная поддержка лучших сельских учреждений (работников) культуры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71538" y="1428736"/>
            <a:ext cx="3857652" cy="16430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Красноармейский сельский отдел МБУК «Орловской МЦБ»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214950"/>
            <a:ext cx="1625180" cy="133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кругленный прямоугольник 7"/>
          <p:cNvSpPr/>
          <p:nvPr/>
        </p:nvSpPr>
        <p:spPr>
          <a:xfrm>
            <a:off x="2000232" y="3429000"/>
            <a:ext cx="2071702" cy="13573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100,0 тыс.рублей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static.onlinetrade.ru/img/items/b/1165877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5214950"/>
            <a:ext cx="2500330" cy="1397387"/>
          </a:xfrm>
          <a:prstGeom prst="rect">
            <a:avLst/>
          </a:prstGeom>
          <a:noFill/>
        </p:spPr>
      </p:pic>
      <p:sp>
        <p:nvSpPr>
          <p:cNvPr id="12" name="Стрелка вниз 11"/>
          <p:cNvSpPr/>
          <p:nvPr/>
        </p:nvSpPr>
        <p:spPr>
          <a:xfrm>
            <a:off x="3000364" y="3143248"/>
            <a:ext cx="285752" cy="142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2571736" y="4857760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643306" y="4857760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143504" y="1500174"/>
            <a:ext cx="3857652" cy="16430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МБУК «Орловский РДК»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МБУК Орловская МЦБ»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15074" y="3429000"/>
            <a:ext cx="2071702" cy="13573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100,0 тыс.рублей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6357950" y="5429264"/>
            <a:ext cx="2286016" cy="100013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Денежные выплаты по 50,0 тыс.рублей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7000892" y="3214686"/>
            <a:ext cx="285752" cy="142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7215206" y="4857760"/>
            <a:ext cx="50006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472" y="4214818"/>
            <a:ext cx="2143140" cy="192882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219,4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86182" y="4214818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199,8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428868"/>
            <a:ext cx="2643206" cy="171451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комплектование книжных фондов муниципальных библиотек(из всех источников)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500430" y="2357430"/>
            <a:ext cx="2857520" cy="171451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Приобретены вокальные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радиосистемыдля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РДК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72264" y="2428868"/>
            <a:ext cx="2428892" cy="164307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Приобретены компьютеры для МЦБ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715140" y="4286256"/>
            <a:ext cx="2143140" cy="20002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324,3тыс.рублей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571480"/>
            <a:ext cx="278608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428992" y="642918"/>
            <a:ext cx="2895584" cy="174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714356"/>
            <a:ext cx="235745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0" y="836712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ДИНАМИКА СОБСТВЕННЫХ ДОХОДОВ </a:t>
            </a:r>
            <a:b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КОНСОЛИДИРОВАННОГО БЮДЖЕТА ОРЛОВСКОГО РАЙОНА</a:t>
            </a:r>
          </a:p>
          <a:p>
            <a:pPr lvl="0" algn="ctr" eaLnBrk="0" hangingPunct="0">
              <a:defRPr/>
            </a:pPr>
            <a:r>
              <a:rPr lang="ru-RU" sz="2400" i="1" baseline="30000" dirty="0" smtClean="0">
                <a:solidFill>
                  <a:prstClr val="black"/>
                </a:solidFill>
              </a:rPr>
              <a:t> </a:t>
            </a:r>
            <a:endParaRPr kumimoji="0" lang="ru-RU" sz="216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/>
              <a:t>.</a:t>
            </a:r>
          </a:p>
        </p:txBody>
      </p:sp>
      <p:sp>
        <p:nvSpPr>
          <p:cNvPr id="19463" name="Прямоугольник 9"/>
          <p:cNvSpPr>
            <a:spLocks noChangeArrowheads="1"/>
          </p:cNvSpPr>
          <p:nvPr/>
        </p:nvSpPr>
        <p:spPr bwMode="auto">
          <a:xfrm>
            <a:off x="7596336" y="1700809"/>
            <a:ext cx="15476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млн. </a:t>
            </a:r>
            <a:r>
              <a:rPr lang="ru-RU" sz="1400" b="1" dirty="0"/>
              <a:t>рублей</a:t>
            </a:r>
          </a:p>
        </p:txBody>
      </p:sp>
      <p:grpSp>
        <p:nvGrpSpPr>
          <p:cNvPr id="2" name="Группа 13"/>
          <p:cNvGrpSpPr/>
          <p:nvPr/>
        </p:nvGrpSpPr>
        <p:grpSpPr>
          <a:xfrm>
            <a:off x="714348" y="285728"/>
            <a:ext cx="4680520" cy="7200800"/>
            <a:chOff x="257578" y="1643006"/>
            <a:chExt cx="8208912" cy="4896544"/>
          </a:xfrm>
        </p:grpSpPr>
        <p:graphicFrame>
          <p:nvGraphicFramePr>
            <p:cNvPr id="19" name="Диаграмма 18"/>
            <p:cNvGraphicFramePr/>
            <p:nvPr/>
          </p:nvGraphicFramePr>
          <p:xfrm>
            <a:off x="257578" y="1643006"/>
            <a:ext cx="8208912" cy="4896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3162270" y="3699554"/>
              <a:ext cx="2146946" cy="23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14,3%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 descr="I:\412\АНЯ\Бюджет для граждан\Зеленая-стрелка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23559">
            <a:off x="2454059" y="3890700"/>
            <a:ext cx="1117861" cy="466651"/>
          </a:xfrm>
          <a:prstGeom prst="rect">
            <a:avLst/>
          </a:prstGeom>
          <a:noFill/>
        </p:spPr>
      </p:pic>
      <p:sp>
        <p:nvSpPr>
          <p:cNvPr id="21" name="Прямоугольник 11"/>
          <p:cNvSpPr>
            <a:spLocks noChangeArrowheads="1"/>
          </p:cNvSpPr>
          <p:nvPr/>
        </p:nvSpPr>
        <p:spPr bwMode="auto">
          <a:xfrm>
            <a:off x="0" y="6611781"/>
            <a:ext cx="44644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i="1" baseline="30000" dirty="0" smtClean="0">
                <a:solidFill>
                  <a:prstClr val="black"/>
                </a:solidFill>
                <a:cs typeface="Arial" charset="0"/>
              </a:rPr>
              <a:t>   *</a:t>
            </a:r>
            <a:r>
              <a:rPr lang="ru-RU" sz="1000" i="1" dirty="0" smtClean="0">
                <a:solidFill>
                  <a:prstClr val="black"/>
                </a:solidFill>
                <a:cs typeface="Arial" charset="0"/>
              </a:rPr>
              <a:t>в сопоставимых условиях 2020 года</a:t>
            </a:r>
            <a:endParaRPr lang="ru-RU" sz="1000" i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5" name="Прямоугольник с двумя вырезанными противолежащими углами 24"/>
          <p:cNvSpPr/>
          <p:nvPr/>
        </p:nvSpPr>
        <p:spPr>
          <a:xfrm>
            <a:off x="5652120" y="2276872"/>
            <a:ext cx="2952328" cy="1512168"/>
          </a:xfrm>
          <a:prstGeom prst="snip2DiagRect">
            <a:avLst>
              <a:gd name="adj1" fmla="val 0"/>
              <a:gd name="adj2" fmla="val 41863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вырезанными противолежащими углами 25"/>
          <p:cNvSpPr/>
          <p:nvPr/>
        </p:nvSpPr>
        <p:spPr>
          <a:xfrm>
            <a:off x="5796136" y="4149080"/>
            <a:ext cx="2952328" cy="1512168"/>
          </a:xfrm>
          <a:prstGeom prst="snip2DiagRect">
            <a:avLst>
              <a:gd name="adj1" fmla="val 0"/>
              <a:gd name="adj2" fmla="val 41863"/>
            </a:avLst>
          </a:prstGeom>
          <a:blipFill dpi="0" rotWithShape="1">
            <a:blip r:embed="rId6" cstate="print"/>
            <a:srcRect/>
            <a:stretch>
              <a:fillRect l="-2000" t="1000" r="3000" b="-17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928670"/>
            <a:ext cx="8358246" cy="2286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Местный бюджет -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215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,2  тыс.рублей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финансовое обеспечение деятельности учреждений культуры Орловского района – 23463,8 тыс. рублей;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-повышение оплаты труда работникам муниципальных учреждений культуры– 9867,1  тыс. рублей;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429000"/>
            <a:ext cx="382217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D:\Мои документы\ПУБЛИЧНЫЕ СЛУШАНЬЯ\24.04.2019\фото\фото Катя\фото культура\масле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357562"/>
            <a:ext cx="4206876" cy="30122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альтернативный процесс 10"/>
          <p:cNvSpPr/>
          <p:nvPr/>
        </p:nvSpPr>
        <p:spPr>
          <a:xfrm>
            <a:off x="214282" y="928670"/>
            <a:ext cx="4143404" cy="150019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рециркуляторов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воздуха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-90,4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57752" y="928670"/>
            <a:ext cx="4000528" cy="15001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звукотехнического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оборудования для МБУК «Орловский РДК»-2057,1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714620"/>
            <a:ext cx="252174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643182"/>
            <a:ext cx="250033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альтернативный процесс 10"/>
          <p:cNvSpPr/>
          <p:nvPr/>
        </p:nvSpPr>
        <p:spPr>
          <a:xfrm>
            <a:off x="214282" y="642918"/>
            <a:ext cx="4143404" cy="164307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Корректировка проектно-сметной документации по реконструкции Орловского РДК – 1501,5тыс. 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6314" y="714356"/>
            <a:ext cx="4071966" cy="15716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Ремонт кровли здания ДК «Родина»-312,0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Pictures\20020\33_1466254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71744"/>
            <a:ext cx="3429025" cy="367010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43182"/>
            <a:ext cx="385765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714356"/>
            <a:ext cx="5143536" cy="142876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Расходы на мероприятия в сфере культуры</a:t>
            </a:r>
            <a:r>
              <a:rPr lang="en-US" sz="2400" b="1" dirty="0" smtClean="0">
                <a:solidFill>
                  <a:schemeClr val="tx1"/>
                </a:solidFill>
              </a:rPr>
              <a:t>-1272.4 </a:t>
            </a:r>
            <a:r>
              <a:rPr lang="ru-RU" sz="2400" b="1" dirty="0" smtClean="0">
                <a:solidFill>
                  <a:schemeClr val="tx1"/>
                </a:solidFill>
              </a:rPr>
              <a:t>тыс.рублей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319643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4929198"/>
            <a:ext cx="2238359" cy="16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000372"/>
            <a:ext cx="33339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214554"/>
            <a:ext cx="442915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5286388"/>
            <a:ext cx="161926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427038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Федерации в 2020 году</a:t>
            </a:r>
            <a:endParaRPr lang="ru-RU" sz="2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85720" y="1285860"/>
          <a:ext cx="814393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718,0 тыс.рублей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71678"/>
            <a:ext cx="428624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7860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357562"/>
            <a:ext cx="3786214" cy="286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71472" y="2643182"/>
            <a:ext cx="3643338" cy="26432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«Социальная поддержка граждан»</a:t>
            </a:r>
            <a:endParaRPr lang="ru-RU" sz="24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86314" y="2643182"/>
            <a:ext cx="3857652" cy="27146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«Доступная среда»</a:t>
            </a:r>
            <a:endParaRPr lang="ru-RU" sz="24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71472" y="428604"/>
            <a:ext cx="8286808" cy="235745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Разработчик и ответственный исполнитель -Управление </a:t>
            </a:r>
            <a:r>
              <a:rPr lang="en-US" sz="2800" b="1" dirty="0" smtClean="0"/>
              <a:t>c</a:t>
            </a:r>
            <a:r>
              <a:rPr lang="ru-RU" sz="2800" b="1" dirty="0" err="1" smtClean="0"/>
              <a:t>оциальной</a:t>
            </a:r>
            <a:r>
              <a:rPr lang="ru-RU" sz="2800" b="1" dirty="0" smtClean="0"/>
              <a:t>  защиты населения</a:t>
            </a:r>
            <a:endParaRPr lang="ru-RU" sz="2800" b="1" dirty="0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500034" y="5143512"/>
            <a:ext cx="8215370" cy="1428760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389020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,6 тыс.рублей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358246" cy="7143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всего 11980,0 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642910" y="1397000"/>
          <a:ext cx="800105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476" y="4643446"/>
            <a:ext cx="233032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4500570"/>
            <a:ext cx="1571636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571480"/>
            <a:ext cx="3714776" cy="11430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Ремонт здания  (устройство пластиковых перегородок)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178,3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29190" y="642918"/>
            <a:ext cx="3643338" cy="11430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Монтаж системы охранной сигнализации-32,4тыс.рублей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14348" y="1928802"/>
            <a:ext cx="35719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000240"/>
            <a:ext cx="335758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358246" cy="7143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счет областных субвенций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00034" y="1428736"/>
          <a:ext cx="621510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643050"/>
            <a:ext cx="2928958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4000504"/>
            <a:ext cx="3214678" cy="243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112144" y="520081"/>
            <a:ext cx="9031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СОБСТВЕННЫХ ДОХОДОВ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 ОРЛОВСКОГО РАЙОНА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ИТОГАМ 2020 ГОДА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12676" cy="6858000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xmlns="" id="{D6BF794F-2937-4FBF-ADF1-2412B12AB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53" y="1398441"/>
            <a:ext cx="8428007" cy="137061"/>
          </a:xfrm>
          <a:prstGeom prst="rect">
            <a:avLst/>
          </a:prstGeom>
        </p:spPr>
      </p:pic>
      <p:grpSp>
        <p:nvGrpSpPr>
          <p:cNvPr id="2" name="Группа 34"/>
          <p:cNvGrpSpPr/>
          <p:nvPr/>
        </p:nvGrpSpPr>
        <p:grpSpPr>
          <a:xfrm>
            <a:off x="2285984" y="2071678"/>
            <a:ext cx="4684144" cy="3122762"/>
            <a:chOff x="552091" y="1805347"/>
            <a:chExt cx="4684144" cy="3122762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B245B640-A8DD-487C-8C6F-D245E23E5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15159" y="2130725"/>
              <a:ext cx="2416893" cy="2349959"/>
            </a:xfrm>
            <a:prstGeom prst="rect">
              <a:avLst/>
            </a:prstGeom>
          </p:spPr>
        </p:pic>
        <p:graphicFrame>
          <p:nvGraphicFramePr>
            <p:cNvPr id="25" name="Диаграмма 24"/>
            <p:cNvGraphicFramePr/>
            <p:nvPr/>
          </p:nvGraphicFramePr>
          <p:xfrm>
            <a:off x="552091" y="1805347"/>
            <a:ext cx="4684144" cy="3122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CD150EA7-017F-482C-B538-B38157382B98}"/>
                </a:ext>
              </a:extLst>
            </p:cNvPr>
            <p:cNvSpPr/>
            <p:nvPr/>
          </p:nvSpPr>
          <p:spPr>
            <a:xfrm>
              <a:off x="2092558" y="2670569"/>
              <a:ext cx="169443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255,6 млн.</a:t>
              </a:r>
            </a:p>
            <a:p>
              <a:pPr algn="ctr"/>
              <a:r>
                <a:rPr lang="ru-RU" sz="24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РУБЛЕЙ</a:t>
              </a:r>
              <a:endParaRPr lang="ru-RU" sz="2400" b="1" spc="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Группа 48"/>
          <p:cNvGrpSpPr/>
          <p:nvPr/>
        </p:nvGrpSpPr>
        <p:grpSpPr>
          <a:xfrm>
            <a:off x="214282" y="2285992"/>
            <a:ext cx="3214710" cy="1214446"/>
            <a:chOff x="423627" y="1635916"/>
            <a:chExt cx="3214710" cy="83485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5340" y="2335674"/>
              <a:ext cx="2950722" cy="135092"/>
            </a:xfrm>
            <a:prstGeom prst="rect">
              <a:avLst/>
            </a:prstGeom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39949" y="1930569"/>
              <a:ext cx="3198388" cy="190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Налог на доходы физических лиц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23627" y="1635916"/>
              <a:ext cx="31994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129,2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Группа 44"/>
          <p:cNvGrpSpPr/>
          <p:nvPr/>
        </p:nvGrpSpPr>
        <p:grpSpPr>
          <a:xfrm>
            <a:off x="1000100" y="3571876"/>
            <a:ext cx="2322039" cy="125006"/>
            <a:chOff x="5564039" y="2385650"/>
            <a:chExt cx="2322039" cy="125006"/>
          </a:xfrm>
        </p:grpSpPr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>
              <a:off x="5564039" y="2424024"/>
              <a:ext cx="2273823" cy="1751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7761072" y="2385650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58"/>
          <p:cNvGrpSpPr/>
          <p:nvPr/>
        </p:nvGrpSpPr>
        <p:grpSpPr>
          <a:xfrm>
            <a:off x="6110127" y="1714488"/>
            <a:ext cx="2891029" cy="857256"/>
            <a:chOff x="484011" y="1676846"/>
            <a:chExt cx="3070072" cy="829258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6217" y="2336084"/>
              <a:ext cx="2753334" cy="126055"/>
            </a:xfrm>
            <a:prstGeom prst="rect">
              <a:avLst/>
            </a:prstGeom>
          </p:spPr>
        </p:pic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047020"/>
              <a:ext cx="2873225" cy="459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Единый сельскохозяйственный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84011" y="1676846"/>
              <a:ext cx="3070072" cy="387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34,1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Группа 62"/>
          <p:cNvGrpSpPr/>
          <p:nvPr/>
        </p:nvGrpSpPr>
        <p:grpSpPr>
          <a:xfrm>
            <a:off x="5500694" y="2500306"/>
            <a:ext cx="1834378" cy="125006"/>
            <a:chOff x="6268702" y="2394276"/>
            <a:chExt cx="1834378" cy="125006"/>
          </a:xfrm>
        </p:grpSpPr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122" y="2444154"/>
              <a:ext cx="1748958" cy="600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68"/>
          <p:cNvGrpSpPr/>
          <p:nvPr/>
        </p:nvGrpSpPr>
        <p:grpSpPr>
          <a:xfrm>
            <a:off x="6110379" y="2928934"/>
            <a:ext cx="3033621" cy="1285883"/>
            <a:chOff x="468086" y="1845243"/>
            <a:chExt cx="2896845" cy="78942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5747" y="2510213"/>
              <a:ext cx="2718368" cy="124454"/>
            </a:xfrm>
            <a:prstGeom prst="rect">
              <a:avLst/>
            </a:prstGeom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177632"/>
              <a:ext cx="2873225" cy="161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Транспортный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68086" y="1845243"/>
              <a:ext cx="2891355" cy="24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27,0 </a:t>
              </a:r>
              <a:r>
                <a:rPr lang="ru-RU" sz="1600" b="1" spc="133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</a:t>
              </a:r>
              <a:r>
                <a:rPr lang="en-US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Группа 72"/>
          <p:cNvGrpSpPr/>
          <p:nvPr/>
        </p:nvGrpSpPr>
        <p:grpSpPr>
          <a:xfrm>
            <a:off x="6215074" y="3929066"/>
            <a:ext cx="1707857" cy="125006"/>
            <a:chOff x="6268702" y="2394276"/>
            <a:chExt cx="1707857" cy="125006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4122" y="2450162"/>
              <a:ext cx="1622437" cy="549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9"/>
          <p:cNvGrpSpPr/>
          <p:nvPr/>
        </p:nvGrpSpPr>
        <p:grpSpPr>
          <a:xfrm>
            <a:off x="5929322" y="4286259"/>
            <a:ext cx="3214678" cy="938233"/>
            <a:chOff x="5106302" y="3951730"/>
            <a:chExt cx="3615004" cy="1877587"/>
          </a:xfrm>
        </p:grpSpPr>
        <p:grpSp>
          <p:nvGrpSpPr>
            <p:cNvPr id="15" name="Группа 80"/>
            <p:cNvGrpSpPr/>
            <p:nvPr/>
          </p:nvGrpSpPr>
          <p:grpSpPr>
            <a:xfrm>
              <a:off x="5347304" y="3951730"/>
              <a:ext cx="3374002" cy="1877587"/>
              <a:chOff x="85322" y="593179"/>
              <a:chExt cx="3374002" cy="1877587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xmlns="" id="{BE93B1A4-51FA-4D89-8A17-A22E75300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17098" y="2339618"/>
                <a:ext cx="2864588" cy="131148"/>
              </a:xfrm>
              <a:prstGeom prst="rect">
                <a:avLst/>
              </a:prstGeom>
            </p:spPr>
          </p:pic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xmlns="" id="{25EF7BCB-25F5-47CC-A1E2-7162B107FA4B}"/>
                  </a:ext>
                </a:extLst>
              </p:cNvPr>
              <p:cNvSpPr/>
              <p:nvPr/>
            </p:nvSpPr>
            <p:spPr>
              <a:xfrm>
                <a:off x="491707" y="1245802"/>
                <a:ext cx="2889979" cy="29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spc="133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Неналоговые доходы</a:t>
                </a:r>
                <a:endParaRPr lang="ru-RU" sz="1200" spc="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xmlns="" id="{6442E11D-C39C-4936-BA13-2556A5184307}"/>
                  </a:ext>
                </a:extLst>
              </p:cNvPr>
              <p:cNvSpPr/>
              <p:nvPr/>
            </p:nvSpPr>
            <p:spPr>
              <a:xfrm>
                <a:off x="85322" y="593179"/>
                <a:ext cx="3374002" cy="800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24,8 </a:t>
                </a:r>
                <a:r>
                  <a:rPr lang="ru-RU" sz="1600" b="1" spc="133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млн</a:t>
                </a:r>
                <a:r>
                  <a:rPr lang="en-US" sz="16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ru-RU" sz="16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рублей</a:t>
                </a:r>
                <a:endParaRPr lang="ru-RU" sz="2000" b="1" spc="133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06302" y="5810227"/>
              <a:ext cx="2219684" cy="862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23225" y="5491173"/>
              <a:ext cx="504201" cy="178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95"/>
          <p:cNvGrpSpPr/>
          <p:nvPr/>
        </p:nvGrpSpPr>
        <p:grpSpPr>
          <a:xfrm>
            <a:off x="4833841" y="4789542"/>
            <a:ext cx="125006" cy="1688896"/>
            <a:chOff x="6268702" y="2394276"/>
            <a:chExt cx="125006" cy="1688896"/>
          </a:xfrm>
        </p:grpSpPr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6874" y="2441542"/>
              <a:ext cx="15044" cy="164163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07"/>
          <p:cNvGrpSpPr/>
          <p:nvPr/>
        </p:nvGrpSpPr>
        <p:grpSpPr>
          <a:xfrm>
            <a:off x="166778" y="4071943"/>
            <a:ext cx="3071004" cy="1084514"/>
            <a:chOff x="405442" y="1644542"/>
            <a:chExt cx="3071004" cy="800345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210" y="2330859"/>
              <a:ext cx="2490644" cy="114028"/>
            </a:xfrm>
            <a:prstGeom prst="rect">
              <a:avLst/>
            </a:prstGeom>
          </p:spPr>
        </p:pic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05442" y="2029767"/>
              <a:ext cx="251603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ЕНВД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06374" y="1644542"/>
              <a:ext cx="30700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9,4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857356" y="5357826"/>
            <a:ext cx="3303916" cy="86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1857356" y="5072074"/>
            <a:ext cx="1" cy="250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16"/>
          <p:cNvGrpSpPr/>
          <p:nvPr/>
        </p:nvGrpSpPr>
        <p:grpSpPr>
          <a:xfrm>
            <a:off x="142844" y="5572140"/>
            <a:ext cx="3070072" cy="800345"/>
            <a:chOff x="309056" y="1670422"/>
            <a:chExt cx="3070072" cy="800345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5339" y="2348707"/>
              <a:ext cx="2666050" cy="122060"/>
            </a:xfrm>
            <a:prstGeom prst="rect">
              <a:avLst/>
            </a:prstGeom>
          </p:spPr>
        </p:pic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388189" y="2038394"/>
              <a:ext cx="264830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Иные налоговые доходы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309056" y="1670422"/>
              <a:ext cx="30700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2,8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000100" y="3357562"/>
            <a:ext cx="5751" cy="26454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358082" y="2357430"/>
            <a:ext cx="1" cy="22428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7929586" y="3786190"/>
            <a:ext cx="1" cy="21565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>
            <a:off x="1475119" y="6469811"/>
            <a:ext cx="3441938" cy="862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475118" y="6245525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00"/>
          <p:cNvGrpSpPr/>
          <p:nvPr/>
        </p:nvGrpSpPr>
        <p:grpSpPr>
          <a:xfrm>
            <a:off x="5072066" y="4929198"/>
            <a:ext cx="125006" cy="423686"/>
            <a:chOff x="6268702" y="2394276"/>
            <a:chExt cx="125006" cy="423686"/>
          </a:xfrm>
        </p:grpSpPr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5500" y="2458792"/>
              <a:ext cx="665" cy="35917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Овал 102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8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0" name="Группа 78"/>
          <p:cNvGrpSpPr/>
          <p:nvPr/>
        </p:nvGrpSpPr>
        <p:grpSpPr>
          <a:xfrm>
            <a:off x="5357818" y="4786322"/>
            <a:ext cx="125006" cy="1500198"/>
            <a:chOff x="6268702" y="2394276"/>
            <a:chExt cx="125006" cy="1500198"/>
          </a:xfrm>
        </p:grpSpPr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612044" y="3166378"/>
              <a:ext cx="1452930" cy="326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91"/>
          <p:cNvGrpSpPr/>
          <p:nvPr/>
        </p:nvGrpSpPr>
        <p:grpSpPr>
          <a:xfrm>
            <a:off x="5715008" y="5643578"/>
            <a:ext cx="3071833" cy="500066"/>
            <a:chOff x="468086" y="401942"/>
            <a:chExt cx="2896845" cy="2520493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5747" y="2423948"/>
              <a:ext cx="2718368" cy="124454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090151"/>
              <a:ext cx="2873225" cy="832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Акцизы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68086" y="401942"/>
              <a:ext cx="2891355" cy="2016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24,0 </a:t>
              </a:r>
              <a:r>
                <a:rPr lang="ru-RU" sz="1600" b="1" spc="133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</a:t>
              </a:r>
              <a:r>
                <a:rPr lang="en-US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858148" y="6072206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5429256" y="6286520"/>
            <a:ext cx="2403896" cy="143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95"/>
          <p:cNvGrpSpPr/>
          <p:nvPr/>
        </p:nvGrpSpPr>
        <p:grpSpPr>
          <a:xfrm>
            <a:off x="5715008" y="4000504"/>
            <a:ext cx="285752" cy="1175521"/>
            <a:chOff x="6268702" y="2328950"/>
            <a:chExt cx="197908" cy="1627547"/>
          </a:xfrm>
        </p:grpSpPr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  <a:stCxn id="75" idx="6"/>
            </p:cNvCxnSpPr>
            <p:nvPr/>
          </p:nvCxnSpPr>
          <p:spPr>
            <a:xfrm flipH="1" flipV="1">
              <a:off x="6420199" y="2328950"/>
              <a:ext cx="46411" cy="162754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2" name="Соединительная линия уступом 121"/>
          <p:cNvCxnSpPr>
            <a:endCxn id="75" idx="0"/>
          </p:cNvCxnSpPr>
          <p:nvPr/>
        </p:nvCxnSpPr>
        <p:spPr>
          <a:xfrm rot="16200000" flipH="1">
            <a:off x="5781978" y="3433467"/>
            <a:ext cx="642942" cy="348255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5043494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МБУ «Центр социального обслуживания»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500430" y="1571612"/>
          <a:ext cx="564357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image_image_1030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2357430"/>
            <a:ext cx="3047789" cy="1785950"/>
          </a:xfrm>
          <a:prstGeom prst="rect">
            <a:avLst/>
          </a:prstGeom>
        </p:spPr>
      </p:pic>
      <p:pic>
        <p:nvPicPr>
          <p:cNvPr id="2050" name="Picture 2" descr="D:\Мои документы\ПУБЛИЧНЫЕ СЛУШАНЬЯ\июль 2020\фото\УСЗН\цсо\iP1G01JS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28604"/>
            <a:ext cx="2857485" cy="192882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357694"/>
            <a:ext cx="2643206" cy="14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121444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+mj-lt"/>
                <a:cs typeface="Times New Roman" pitchFamily="18" charset="0"/>
              </a:rPr>
              <a:t>Текущий ремонт крыльца с устройством пандуса (отделение ЦСО)-144,6 тыс.рублей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928802"/>
            <a:ext cx="7500950" cy="401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5043494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мобильных бригад, осуществляющих доставку лиц старше 65 лет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500430" y="2643182"/>
          <a:ext cx="5214974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71480"/>
            <a:ext cx="2742976" cy="20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643182"/>
            <a:ext cx="271464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643446"/>
            <a:ext cx="2571768" cy="156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642918"/>
            <a:ext cx="5786478" cy="142876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обеспечению мер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соцподдержки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ветеранам труда, ветеранам труда РО, сельским специалистам, реабилитированным, труженикам тыла составили в  2020 г – 71270,4 т.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143116"/>
            <a:ext cx="5929354" cy="24288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в 2020г  выделено средств на сумму- 6917,0 т. руб. Размер пособия на приобретение школьной формы, проезда и приобретение лекарственных препаратов детям до 6 лет в 2020 году –436,0 руб.</a:t>
            </a:r>
          </a:p>
          <a:p>
            <a:pPr lvl="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928926" y="4643446"/>
            <a:ext cx="592935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обеспечение МСП детей 1-2 г жизни из малоимущих семей для приобретения специальных молочных продуктов детского питания расходовано 3966,8тыс. руб. Размер пособия в 2020 году — 867,0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https://2018god.com/wp-content/uploads/46-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786082" cy="2000264"/>
          </a:xfrm>
          <a:prstGeom prst="rect">
            <a:avLst/>
          </a:prstGeom>
          <a:noFill/>
        </p:spPr>
      </p:pic>
      <p:pic>
        <p:nvPicPr>
          <p:cNvPr id="11266" name="Picture 2" descr="https://pbs.twimg.com/media/DZSHfg8WsAALWYi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429132"/>
            <a:ext cx="2428892" cy="2087560"/>
          </a:xfrm>
          <a:prstGeom prst="rect">
            <a:avLst/>
          </a:prstGeom>
          <a:noFill/>
        </p:spPr>
      </p:pic>
      <p:pic>
        <p:nvPicPr>
          <p:cNvPr id="11268" name="Picture 4" descr="https://bizbi.ru/upload/iblock/d3a/d3a4a9ba4eb9b30443164b9693f134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357430"/>
            <a:ext cx="2795585" cy="18637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86116" y="571480"/>
            <a:ext cx="5643602" cy="178595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выплате ежемесячного пособия на ребенка в 2020г составили – 23313,4 т. руб.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Размер пособия составляет 436 руб., на детей одиноких матерей- 872 руб., на детей, родители которых уклоняются от уплаты алиментов  и на детей военнослужащих срочной службы составляет-654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6116" y="2357430"/>
            <a:ext cx="5715040" cy="16430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выплате регионального материнского капитала составили в 2020 г — 6213,4 т. руб. Размер выплаты составляет 121287,0 рублей.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357554" y="4071942"/>
            <a:ext cx="5572164" cy="250033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составляет в 2020 году- 2245,8 т. руб.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2" name="Picture 6" descr="https://babytoday.ru/images/2828432/httpbabytoday.ruberemennostpregnancyrekomendacii-po-pitaniyu/pravilnoe-pit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143380"/>
            <a:ext cx="2928958" cy="2214578"/>
          </a:xfrm>
          <a:prstGeom prst="rect">
            <a:avLst/>
          </a:prstGeom>
          <a:noFill/>
        </p:spPr>
      </p:pic>
      <p:pic>
        <p:nvPicPr>
          <p:cNvPr id="10242" name="Picture 2" descr="https://ostrovrusa.ru/wp-content/uploads/2021/01/kak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2681202" cy="2043076"/>
          </a:xfrm>
          <a:prstGeom prst="rect">
            <a:avLst/>
          </a:prstGeom>
          <a:noFill/>
        </p:spPr>
      </p:pic>
      <p:pic>
        <p:nvPicPr>
          <p:cNvPr id="10246" name="Picture 6" descr="http://i.mycdn.me/i?r=AzEPZsRbOZEKgBhR0XGMT1RkgVYY3Bu2sixnE-g8dFZvBaaKTM5SRkZCeTgDn6uOy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357430"/>
            <a:ext cx="2746602" cy="16430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714356"/>
            <a:ext cx="5643602" cy="164307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ежемесячного пособия на третьего ребенка или последующих детей составили  24207,1 т.руб.  Размер выплаты в 2020г составлял — 8954,00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428868"/>
            <a:ext cx="5786478" cy="20002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организацию и обеспечение отдыха и оздоровления детей расходовано в 2020 г- 3909,3 т. руб.   На транспортные услуги по доставке детей из малоимущих семей в детские оздоровительные лагеря и санатории за счет местного бюджета израсходовано 526,6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00364" y="4429132"/>
            <a:ext cx="5715040" cy="214314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обеспечение МСП по выплате адресных субсидий на оплату жилья и коммунальных услуг расходы составили — 3796,6 т.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8" name="Picture 6" descr="https://im0-tub-ru.yandex.net/i?id=5643e1b79a1fe2945eae46e635b38b3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15" y="4643446"/>
            <a:ext cx="2821849" cy="185738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71744"/>
            <a:ext cx="2716511" cy="194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https://kcson-star.tmb.socinfo.ru/media/2020/12/11/1245506112/ona_3_go_i_pos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2991232" cy="22336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642918"/>
            <a:ext cx="5786478" cy="1285884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ежемесячного пособия на ребенка военнослужащего, проходившего военную службу(на детей до 3-х лет) составили-306,8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071678"/>
            <a:ext cx="5929354" cy="28575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единовременного пособия при рождении ребенка и ежемесячные пособия по уходу за ребенком в возрасте до полутора лет – 17638,2 т.руб.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ежемесячного пособия в связи с рождением (усыновлением)  1 ребенка составили 23917,0 т.р.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71802" y="4786322"/>
            <a:ext cx="5786478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Компенсация расходов по оплате жилищно-коммунальных услуг, оказываемых отдельным категориям граждан из числа ветеранов и инвалидов. В 2020 год расходы составили- 16797,0т.руб.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786322"/>
            <a:ext cx="257176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user\Pictures\20020\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1678"/>
            <a:ext cx="3000364" cy="2428892"/>
          </a:xfrm>
          <a:prstGeom prst="rect">
            <a:avLst/>
          </a:prstGeom>
          <a:noFill/>
        </p:spPr>
      </p:pic>
      <p:pic>
        <p:nvPicPr>
          <p:cNvPr id="9218" name="Picture 2" descr="https://ek-invest.ru/storage/stranicy/2018-10/voennaya-ipote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2812927" cy="16112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500430" y="571480"/>
            <a:ext cx="5357850" cy="178595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Компенсация страховых премий по договору обязательного страхования гражданской ответственности владельцев транспортных средств инвалидам. В 2020 год расходы составили — 8,4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71736" y="2214554"/>
            <a:ext cx="6357982" cy="23574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выплату ежегодной денежной выплаты гражданам, награжденным нагрудными знаками «Почетный донор СССР», «Почетный донор России» израсходовано в 2020 г.- 411,8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571868" y="4786322"/>
            <a:ext cx="5286412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обеспечению мер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соцподдержки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гражданам, подвергшимся воздействию радиации в 2020г составили 765,6 т.руб.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3284529" cy="199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http://soc13.ru/storage/images/news/7329/26507_1200_4dbfc2d0-cc86-4d8d-b879-5a3b7d806e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2357454" cy="1768091"/>
          </a:xfrm>
          <a:prstGeom prst="rect">
            <a:avLst/>
          </a:prstGeom>
          <a:noFill/>
        </p:spPr>
      </p:pic>
      <p:pic>
        <p:nvPicPr>
          <p:cNvPr id="26628" name="Picture 4" descr="http://uszn.bredy74.ru/Storage/Image/PublicationItem/Image/big/298/%D0%B0%D0%B2%D0%B0%D1%80%D0%B8%D1%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43446"/>
            <a:ext cx="3428992" cy="20574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/>
        </p:nvGraphicFramePr>
        <p:xfrm>
          <a:off x="-1095153" y="1305147"/>
          <a:ext cx="8305577" cy="259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600851"/>
            <a:ext cx="8220075" cy="5299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Структура и динамика расходов бюджета Орловского района по разделу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ru-RU" sz="2000" b="1" dirty="0" smtClean="0">
                <a:solidFill>
                  <a:srgbClr val="18C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Здравоохранение»</a:t>
            </a:r>
            <a:r>
              <a:rPr lang="ru-RU" sz="2000" b="1" dirty="0" smtClean="0">
                <a:solidFill>
                  <a:srgbClr val="FE1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 2019-2020 годах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1" name="Содержимое 60" descr="fom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51922" y="6237314"/>
            <a:ext cx="1026543" cy="384311"/>
          </a:xfrm>
        </p:spPr>
      </p:pic>
      <p:sp>
        <p:nvSpPr>
          <p:cNvPr id="6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285720" y="2071677"/>
          <a:ext cx="450059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Скругленный прямоугольник 33"/>
          <p:cNvSpPr/>
          <p:nvPr/>
        </p:nvSpPr>
        <p:spPr>
          <a:xfrm>
            <a:off x="4954772" y="1802400"/>
            <a:ext cx="1892596" cy="9122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/>
              <a:t>Стационарная медицинская помощь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819016" y="1821598"/>
            <a:ext cx="1134139" cy="8215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12073,8 тыс. рубле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861007" y="1814508"/>
            <a:ext cx="1134139" cy="8286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57276,4тыс. рублей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922875" y="2714621"/>
            <a:ext cx="1906772" cy="6429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/>
              <a:t>Амбулаторная помощь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912243" y="3492976"/>
            <a:ext cx="1913860" cy="10790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10800" bIns="10800" rtlCol="0" anchor="ctr">
            <a:noAutofit/>
          </a:bodyPr>
          <a:lstStyle/>
          <a:p>
            <a:pPr algn="ctr"/>
            <a:r>
              <a:rPr lang="ru-RU" sz="1200" dirty="0" smtClean="0"/>
              <a:t>Скорая медицинская помощь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876258" y="2714621"/>
            <a:ext cx="1134139" cy="6429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 fontScale="925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7023,8 тыс. рублей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794206" y="3429000"/>
            <a:ext cx="1134139" cy="10715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0,0 тыс. рублей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929588" y="2643183"/>
            <a:ext cx="1069103" cy="714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 lnSpcReduction="100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5307,6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тыс. рублей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899993" y="3429001"/>
            <a:ext cx="1098697" cy="1000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137,7 тыс. рублей</a:t>
            </a:r>
          </a:p>
        </p:txBody>
      </p:sp>
      <p:sp>
        <p:nvSpPr>
          <p:cNvPr id="55" name="Стрелка вправо 54"/>
          <p:cNvSpPr/>
          <p:nvPr/>
        </p:nvSpPr>
        <p:spPr>
          <a:xfrm rot="5400000">
            <a:off x="7074902" y="926098"/>
            <a:ext cx="519931" cy="1061238"/>
          </a:xfrm>
          <a:prstGeom prst="rightArrow">
            <a:avLst>
              <a:gd name="adj1" fmla="val 62765"/>
              <a:gd name="adj2" fmla="val 54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/>
              <a:t>2019</a:t>
            </a:r>
          </a:p>
          <a:p>
            <a:pPr algn="ctr"/>
            <a:r>
              <a:rPr lang="ru-RU" sz="1400" b="1" dirty="0" smtClean="0"/>
              <a:t>год</a:t>
            </a:r>
            <a:endParaRPr lang="ru-RU" sz="1400" b="1" dirty="0"/>
          </a:p>
        </p:txBody>
      </p:sp>
      <p:sp>
        <p:nvSpPr>
          <p:cNvPr id="56" name="Стрелка вправо 55"/>
          <p:cNvSpPr/>
          <p:nvPr/>
        </p:nvSpPr>
        <p:spPr>
          <a:xfrm rot="5400000">
            <a:off x="8176138" y="932181"/>
            <a:ext cx="523473" cy="1052623"/>
          </a:xfrm>
          <a:prstGeom prst="rightArrow">
            <a:avLst>
              <a:gd name="adj1" fmla="val 5965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/>
              <a:t>2020 год</a:t>
            </a:r>
            <a:endParaRPr lang="ru-RU" sz="1400" b="1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55578" y="1428737"/>
            <a:ext cx="3024335" cy="642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2020 год  -  86932,9 тыс. рублей</a:t>
            </a:r>
            <a:endParaRPr lang="ru-RU" sz="1400" b="1" dirty="0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942802" y="4714885"/>
            <a:ext cx="1903228" cy="15001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200" dirty="0" smtClean="0"/>
              <a:t>Другие вопросы в области здравоохранения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6929456" y="4643446"/>
            <a:ext cx="991263" cy="15001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240,5тыс. рублей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7898654" y="4572009"/>
            <a:ext cx="1112874" cy="15716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24211,2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тыс. рублей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500" y="4714885"/>
            <a:ext cx="3786188" cy="164307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2546,6 тыс.рублей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786058"/>
            <a:ext cx="3929091" cy="178595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мероприятия по обеспечению ранней диагностики и профилактики развития тяжелых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заболеваний и выплаты студентам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7" descr="http://www.medkurs.ru/wp-content/uploads/2017/08/149053286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5"/>
            <a:ext cx="40719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GZQKOMJ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57233"/>
            <a:ext cx="4286280" cy="1857388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5143506" y="2857497"/>
            <a:ext cx="3643313" cy="15716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разработки проектно-сметной документации было направлено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14940" y="4714885"/>
            <a:ext cx="3571875" cy="157163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2523,5 тыс.рублей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75" y="2071688"/>
            <a:ext cx="28575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00175"/>
            <a:ext cx="278606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Скругленный прямоугольник 2"/>
          <p:cNvSpPr>
            <a:spLocks noGrp="1" noChangeArrowheads="1"/>
          </p:cNvSpPr>
          <p:nvPr>
            <p:ph idx="1"/>
          </p:nvPr>
        </p:nvSpPr>
        <p:spPr>
          <a:xfrm>
            <a:off x="9001127" y="4643439"/>
            <a:ext cx="142875" cy="357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</a:ln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/>
              <a:t>.</a:t>
            </a:r>
          </a:p>
        </p:txBody>
      </p:sp>
      <p:sp>
        <p:nvSpPr>
          <p:cNvPr id="19460" name="Rectangle 2"/>
          <p:cNvSpPr>
            <a:spLocks noGrp="1"/>
          </p:cNvSpPr>
          <p:nvPr>
            <p:ph type="title"/>
          </p:nvPr>
        </p:nvSpPr>
        <p:spPr>
          <a:xfrm>
            <a:off x="457200" y="642917"/>
            <a:ext cx="8229600" cy="8572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КРУПНЕЙШИЕ НАЛОГОПЛАТЕЛЬЩИКИ ОРЛОВСКОГО РАЙОНА</a:t>
            </a:r>
            <a:r>
              <a:rPr lang="ru-RU" sz="3200" dirty="0" smtClean="0">
                <a:solidFill>
                  <a:schemeClr val="accent2"/>
                </a:solidFill>
              </a:rPr>
              <a:t/>
            </a:r>
            <a:br>
              <a:rPr lang="ru-RU" sz="3200" dirty="0" smtClean="0">
                <a:solidFill>
                  <a:schemeClr val="accent2"/>
                </a:solidFill>
              </a:rPr>
            </a:br>
            <a:endParaRPr lang="ru-RU" sz="3200" dirty="0" smtClean="0">
              <a:solidFill>
                <a:schemeClr val="accent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500" y="1500175"/>
            <a:ext cx="5072063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«Корммаш»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3190" y="3857626"/>
            <a:ext cx="614362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«Хлебокомбинат»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52" y="5286389"/>
            <a:ext cx="7358063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ЗАО «Орловская мельница»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313" y="2643191"/>
            <a:ext cx="5429250" cy="7858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«Молочный </a:t>
            </a:r>
            <a:r>
              <a:rPr lang="ru-RU" sz="2400" b="1" dirty="0">
                <a:solidFill>
                  <a:schemeClr val="tx1"/>
                </a:solidFill>
              </a:rPr>
              <a:t>завод»Орловский</a:t>
            </a:r>
          </a:p>
        </p:txBody>
      </p:sp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786189"/>
            <a:ext cx="32289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38" y="4572001"/>
            <a:ext cx="22145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500166" y="6143644"/>
            <a:ext cx="721523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chemeClr val="tx1"/>
                </a:solidFill>
              </a:rPr>
              <a:t>Сельхозтоваропроизводители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3490" name="Picture 2" descr="https://spassk.pnzreg.ru/upload/iblock/904/904454f3302f085414815438e543459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7892"/>
            <a:ext cx="1357290" cy="90485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8573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Капитальный ремонт - замена лифта                2354,2 тыс.рублей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User\Downloads\IMG-20191022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3643338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C:\Users\User\Desktop\Документы\Доклады  Главы\ОТЧЕТ ГЛАВЫ за 2018\фото больница\IMG-20190131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000241"/>
            <a:ext cx="3071834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785951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Выборочный капитальный ремонт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5-ти этажного корпуса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2113,7 тыс.рублей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9330" name="Picture 2" descr="D:\Мои документы\ПУБЛИЧНЫЕ СЛУШАНЬЯ\на апрель 2021\фото\ЦРБ2020\547fe5ba-52b7-4de5-baaa-e48b58255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14554"/>
            <a:ext cx="4572032" cy="2000264"/>
          </a:xfrm>
          <a:prstGeom prst="rect">
            <a:avLst/>
          </a:prstGeom>
          <a:noFill/>
        </p:spPr>
      </p:pic>
      <p:pic>
        <p:nvPicPr>
          <p:cNvPr id="99331" name="Picture 3" descr="D:\Мои документы\ПУБЛИЧНЫЕ СЛУШАНЬЯ\на апрель 2021\фото\ЦРБ2020\31e17a53-84d6-46e2-b53c-9f8aa45aa3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143116"/>
            <a:ext cx="3214710" cy="4143404"/>
          </a:xfrm>
          <a:prstGeom prst="rect">
            <a:avLst/>
          </a:prstGeom>
          <a:noFill/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429132"/>
            <a:ext cx="4572032" cy="211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1"/>
            <a:ext cx="8229600" cy="107157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Приобретены машины скорой помощи -7560,0 тыс.рублей 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321471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35719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785794"/>
            <a:ext cx="4041648" cy="191637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Приобретена система обеззараживания-591,7 тыс.рублей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98241"/>
            <a:ext cx="4041775" cy="191637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Выборочный капитальный ремонт фельдшерского пункта в х. Курмоярский-119,8 тыс.рублей</a:t>
            </a:r>
          </a:p>
          <a:p>
            <a:endParaRPr lang="ru-RU" dirty="0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08275"/>
            <a:ext cx="400052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708275"/>
            <a:ext cx="385765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1"/>
            <a:ext cx="8229600" cy="107157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направлены на финансовое обеспечение мероприятий , связанных с предотвращением С</a:t>
            </a:r>
            <a:r>
              <a:rPr lang="en-US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OVID-19 (</a:t>
            </a: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костюмы противочумные, ремонт и приобретения оборудования для госпиталя, выплаты стимулирующего характера)-59 068,3 тыс.рублей</a:t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357430"/>
            <a:ext cx="18037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00372"/>
            <a:ext cx="192882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214818"/>
            <a:ext cx="1643074" cy="19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6" name="Picture 6" descr="https://storage.myseldon.com/news_pict_90/90A2B286D8CF54F3A215A5420EF41BC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786058"/>
            <a:ext cx="4087279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1000" y="1071548"/>
            <a:ext cx="4041648" cy="163062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Устройство площадки для санитарной обработки транспорта-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105,0  тыс.рублей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half" idx="3"/>
          </p:nvPr>
        </p:nvSpPr>
        <p:spPr>
          <a:xfrm>
            <a:off x="4721229" y="1142985"/>
            <a:ext cx="4041775" cy="155918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Приобретение оборудования для физиотерапевтического отделения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377,8  тыс.рублей</a:t>
            </a:r>
          </a:p>
          <a:p>
            <a:endParaRPr lang="ru-RU" dirty="0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08275"/>
            <a:ext cx="3571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708275"/>
            <a:ext cx="335758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214282" y="1214422"/>
            <a:ext cx="3500462" cy="14287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 скважины х.Пролетарский-2,1 млн.рублей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357818" y="1285860"/>
            <a:ext cx="3500462" cy="13573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Выборочный капитальный ремонт здания гидролиза п.Орловский-470,4 тыс.рублей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8674" name="AutoShape 2" descr="http://akveduk-spb.ru/userfiles/photo/large/55_20130822_185959.jpg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86058"/>
            <a:ext cx="35004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Скругленный прямоугольник 15"/>
          <p:cNvSpPr/>
          <p:nvPr/>
        </p:nvSpPr>
        <p:spPr>
          <a:xfrm>
            <a:off x="1357290" y="642918"/>
            <a:ext cx="6000792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 на жилищно-коммунальное хозяйство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786058"/>
            <a:ext cx="2714612" cy="361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0" y="714357"/>
            <a:ext cx="4286248" cy="207170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 участка водопроводной сети: х.Камышевка -190,00 тыс.рублей;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х.Нижневерхоломовский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—72,7 тыс.рублей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86314" y="785793"/>
            <a:ext cx="4071966" cy="200026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насосного оборудования-192,0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8674" name="AutoShape 2" descr="http://akveduk-spb.ru/userfiles/photo/large/55_20130822_185959.jpg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3071810"/>
            <a:ext cx="4166617" cy="35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Pictures\wilorainsystembasickopie_1_1000x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000373"/>
            <a:ext cx="3619504" cy="3571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214282" y="714357"/>
            <a:ext cx="3857652" cy="207170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Бурение разведочной скважины х.Черкесский -409,6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86314" y="785793"/>
            <a:ext cx="4071966" cy="200026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Текущий ремонт скважины х.Майорский-250,0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8674" name="AutoShape 2" descr="http://akveduk-spb.ru/userfiles/photo/large/55_20130822_185959.jpg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928934"/>
            <a:ext cx="278608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857496"/>
            <a:ext cx="2859075" cy="381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8572560" cy="50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215370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Субсидия на возмещение затрат предприятий водоснабжения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-4192,1 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42910" y="1785927"/>
            <a:ext cx="3429024" cy="17145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Областной бюджет 3998,8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86380" y="1857365"/>
            <a:ext cx="3214710" cy="157163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бюджет-193,3 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143108" y="1357297"/>
            <a:ext cx="484632" cy="500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715140" y="1428736"/>
            <a:ext cx="484632" cy="500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42441</TotalTime>
  <Words>3810</Words>
  <Application>Microsoft Office PowerPoint</Application>
  <PresentationFormat>Экран (4:3)</PresentationFormat>
  <Paragraphs>897</Paragraphs>
  <Slides>114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5" baseType="lpstr">
      <vt:lpstr>Городская</vt:lpstr>
      <vt:lpstr>        ИСПОЛНЕНИЕ БЮДЖЕТА  ОРЛОВСКОГО РАЙОНА ЗА 2020 ГОД </vt:lpstr>
      <vt:lpstr>Слайд 2</vt:lpstr>
      <vt:lpstr>ОСНОВНЫЕ НАПРАВЛЕНИЯ БЮДЖЕТНОЙ И НАЛОГОВОЙ ПОЛИТИКИ ОРЛОВСКОГО РАЙОНА В 2020 ГОДУ</vt:lpstr>
      <vt:lpstr>Слайд 4</vt:lpstr>
      <vt:lpstr>Расходы на реализацию национальных проектов в 2020 году </vt:lpstr>
      <vt:lpstr>Слайд 6</vt:lpstr>
      <vt:lpstr>Слайд 7</vt:lpstr>
      <vt:lpstr>Слайд 8</vt:lpstr>
      <vt:lpstr> КРУПНЕЙШИЕ НАЛОГОПЛАТЕЛЬЩИКИ ОРЛОВСКОГО РАЙОНА </vt:lpstr>
      <vt:lpstr>Слайд 10</vt:lpstr>
      <vt:lpstr> Структура расходов бюджета Орловского района в 2020 году  1 263 322,9 тыс. рублей</vt:lpstr>
      <vt:lpstr>Расходы бюджета Орловского района в 2020 году</vt:lpstr>
      <vt:lpstr>Расходы бюджета Орловского района на повышение оплаты труда в 2020 году</vt:lpstr>
      <vt:lpstr>Структура муниципальных программ Орловского района в 2020 году</vt:lpstr>
      <vt:lpstr>Слайд 15</vt:lpstr>
      <vt:lpstr>Слайд 16</vt:lpstr>
      <vt:lpstr>Слайд 17</vt:lpstr>
      <vt:lpstr>Слайд 18</vt:lpstr>
      <vt:lpstr> «Бюджет развития» Орловского района в 2020 году </vt:lpstr>
      <vt:lpstr>Слайд 20</vt:lpstr>
      <vt:lpstr>Расходы бюджета Орловского района в 2020 году по Управлению образования-551,7 млн.рублей</vt:lpstr>
      <vt:lpstr>  -оплата труда и начисления на оплату труда -59,7 млн.руб.   -коммунальные услуги-26,1 млн. руб.   -подвоз учащихся-11,8 млн.руб.   -питание школьников-7,8 млн.руб   -закупка молока и продуктов питания-5,2 млн.рублей </vt:lpstr>
      <vt:lpstr> Дошкольное образование- 145,1 млн.рублей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 Начальное общее, основное общее, среднее общее образование-350,9 млн.рублей</vt:lpstr>
      <vt:lpstr>Слайд 40</vt:lpstr>
      <vt:lpstr>На обеспечение питанием школьников 1- 4 классов </vt:lpstr>
      <vt:lpstr>Создание и (обновление) материально-технической базы</vt:lpstr>
      <vt:lpstr>На  ежемесячного вознаграждения за классное руководство израсходовано 5990,8 тыс.рублей</vt:lpstr>
      <vt:lpstr>Средства областного бюджета (резервный фонд Правительства РО)</vt:lpstr>
      <vt:lpstr>   МБОУ ОСОШ №1-2430,4 тыс.рублей - ремонт отопительной системы (котлы, теплотрасса)-1074,8 тыс.руб.; - выборочный капитальный ремонт помещения, электроосветительной системы- 690,2 тыс. руб; -  выборочный капитальный ремонт водопровода в сумме -244,3 тыс. руб; -мероприятия по возрождению казачества-18,0 тыс.рублей. текущий ремонт здания, оборудования-403,1 тыс.рублей. .   </vt:lpstr>
      <vt:lpstr>    МБОУ ОСОШ №2 -2400,1 тыс.рублей - ремонт санузлов-2208,3 тыс.руб - прочистка канализационных труб и колодцев-62,3 тыс.рублей  текущий ремонт здания, оборудования-129,5 тыс.рублей. .   </vt:lpstr>
      <vt:lpstr> МБОУ ОСОШ №3  -выборочный капитальный ремонт помещения-529,0 тыс.рублей; -огнезащитная обработка деревянных конструкций-148,9 тыс.рублей. -ремонт водопроводно-канализационной сети, здания-247,3 тыс.рублей;  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Дополнительное образование-25,6 млн.рублей</vt:lpstr>
      <vt:lpstr> На иные цели для учреждений дополнительного образования :  </vt:lpstr>
      <vt:lpstr>Реализация Указов Президента Российской       Федерации в 2020 году</vt:lpstr>
      <vt:lpstr> Меры социальной поддержки отдельных категорий граждан Орловского района</vt:lpstr>
      <vt:lpstr>Слайд 61</vt:lpstr>
      <vt:lpstr>Дополнительное образование детей- 15448,2 тыс.рублей</vt:lpstr>
      <vt:lpstr>  Реализация Указов Президента Российской       Федерации в 2020 году</vt:lpstr>
      <vt:lpstr>Расходы на реализацию национальных проектов в 2020 году </vt:lpstr>
      <vt:lpstr>Средства бюджета Орловского района</vt:lpstr>
      <vt:lpstr>Мероприятия по работе с молодежью</vt:lpstr>
      <vt:lpstr>На развитие отрасли «Культура» -44,2 млн.рублей</vt:lpstr>
      <vt:lpstr> Государственная поддержка лучших сельских учреждений (работников) культуры</vt:lpstr>
      <vt:lpstr>Слайд 69</vt:lpstr>
      <vt:lpstr>Слайд 70</vt:lpstr>
      <vt:lpstr>Слайд 71</vt:lpstr>
      <vt:lpstr>Слайд 72</vt:lpstr>
      <vt:lpstr>Расходы на мероприятия в сфере культуры-1272.4 тыс.рублей</vt:lpstr>
      <vt:lpstr>Реализация Указов Президента Российской Федерации в 2020 году</vt:lpstr>
      <vt:lpstr>Физическая культура и спорт 718,0 тыс.рублей</vt:lpstr>
      <vt:lpstr>Слайд 76</vt:lpstr>
      <vt:lpstr>Слайд 77</vt:lpstr>
      <vt:lpstr>Слайд 78</vt:lpstr>
      <vt:lpstr>Слайд 79</vt:lpstr>
      <vt:lpstr>     МБУ «Центр социального обслуживания»  </vt:lpstr>
      <vt:lpstr>Слайд 81</vt:lpstr>
      <vt:lpstr> Содержание мобильных бригад, осуществляющих доставку лиц старше 65 лет </vt:lpstr>
      <vt:lpstr>Слайд 83</vt:lpstr>
      <vt:lpstr>Слайд 84</vt:lpstr>
      <vt:lpstr>Слайд 85</vt:lpstr>
      <vt:lpstr>Слайд 86</vt:lpstr>
      <vt:lpstr>Слайд 87</vt:lpstr>
      <vt:lpstr>Структура и динамика расходов бюджета Орловского района по разделу «Здравоохранение» в 2019-2020 годах</vt:lpstr>
      <vt:lpstr>Слайд 89</vt:lpstr>
      <vt:lpstr> Капитальный ремонт - замена лифта                2354,2 тыс.рублей</vt:lpstr>
      <vt:lpstr>Выборочный капитальный ремонт  5-ти этажного корпуса 2113,7 тыс.рублей </vt:lpstr>
      <vt:lpstr> Приобретены машины скорой помощи -7560,0 тыс.рублей  </vt:lpstr>
      <vt:lpstr>.</vt:lpstr>
      <vt:lpstr>   Мероприятия направлены на финансовое обеспечение мероприятий , связанных с предотвращением СOVID-19 (костюмы противочумные, ремонт и приобретения оборудования для госпиталя, выплаты стимулирующего характера)-59 068,3 тыс.рублей </vt:lpstr>
      <vt:lpstr>.</vt:lpstr>
      <vt:lpstr>Слайд 96</vt:lpstr>
      <vt:lpstr>Слайд 97</vt:lpstr>
      <vt:lpstr>Слайд 98</vt:lpstr>
      <vt:lpstr>Слайд 99</vt:lpstr>
      <vt:lpstr>Слайд 100</vt:lpstr>
      <vt:lpstr>Слайд 101</vt:lpstr>
      <vt:lpstr>Дорожный фонд Орловского района  за 2020 год</vt:lpstr>
      <vt:lpstr>Слайд 103</vt:lpstr>
      <vt:lpstr>Капитальный ремонт тротуаров:</vt:lpstr>
      <vt:lpstr>Слайд 105</vt:lpstr>
      <vt:lpstr>Слайд 106</vt:lpstr>
      <vt:lpstr>Обеспечение материально-технической базы домов культуры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Волженина</dc:creator>
  <cp:lastModifiedBy>user</cp:lastModifiedBy>
  <cp:revision>4110</cp:revision>
  <dcterms:created xsi:type="dcterms:W3CDTF">2012-04-26T14:31:40Z</dcterms:created>
  <dcterms:modified xsi:type="dcterms:W3CDTF">2021-04-30T08:40:03Z</dcterms:modified>
</cp:coreProperties>
</file>