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diagrams/layout13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charts/chart8.xml" ContentType="application/vnd.openxmlformats-officedocument.drawingml.chart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charts/chart4.xml" ContentType="application/vnd.openxmlformats-officedocument.drawingml.chart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Masters/slideMaster5.xml" ContentType="application/vnd.openxmlformats-officedocument.presentationml.slide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charts/chart5.xml" ContentType="application/vnd.openxmlformats-officedocument.drawingml.chart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6.xml" ContentType="application/vnd.openxmlformats-officedocument.drawingml.chart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charts/chart7.xml" ContentType="application/vnd.openxmlformats-officedocument.drawingml.chart+xml"/>
  <Override PartName="/ppt/diagrams/quickStyle13.xml" ContentType="application/vnd.openxmlformats-officedocument.drawingml.diagramStyle+xml"/>
  <Override PartName="/ppt/diagrams/drawing1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0" r:id="rId3"/>
    <p:sldMasterId id="2147483745" r:id="rId4"/>
    <p:sldMasterId id="2147483757" r:id="rId5"/>
  </p:sldMasterIdLst>
  <p:notesMasterIdLst>
    <p:notesMasterId r:id="rId45"/>
  </p:notesMasterIdLst>
  <p:sldIdLst>
    <p:sldId id="302" r:id="rId6"/>
    <p:sldId id="296" r:id="rId7"/>
    <p:sldId id="297" r:id="rId8"/>
    <p:sldId id="263" r:id="rId9"/>
    <p:sldId id="264" r:id="rId10"/>
    <p:sldId id="295" r:id="rId11"/>
    <p:sldId id="266" r:id="rId12"/>
    <p:sldId id="281" r:id="rId13"/>
    <p:sldId id="299" r:id="rId14"/>
    <p:sldId id="267" r:id="rId15"/>
    <p:sldId id="268" r:id="rId16"/>
    <p:sldId id="301" r:id="rId17"/>
    <p:sldId id="292" r:id="rId18"/>
    <p:sldId id="29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35" r:id="rId27"/>
    <p:sldId id="336" r:id="rId28"/>
    <p:sldId id="337" r:id="rId29"/>
    <p:sldId id="338" r:id="rId30"/>
    <p:sldId id="339" r:id="rId31"/>
    <p:sldId id="340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03" r:id="rId43"/>
    <p:sldId id="341" r:id="rId44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5"/>
  <c:chart>
    <c:autoTitleDeleted val="1"/>
    <c:plotArea>
      <c:layout>
        <c:manualLayout>
          <c:layoutTarget val="inner"/>
          <c:xMode val="edge"/>
          <c:yMode val="edge"/>
          <c:x val="1.7397157444649768E-2"/>
          <c:y val="5.8765097528846934E-2"/>
          <c:w val="0.52219505109068565"/>
          <c:h val="0.842972011046391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43000"/>
                    <a:satMod val="165000"/>
                  </a:schemeClr>
                </a:gs>
                <a:gs pos="55000">
                  <a:schemeClr val="accent4">
                    <a:tint val="83000"/>
                    <a:satMod val="155000"/>
                  </a:schemeClr>
                </a:gs>
                <a:gs pos="100000">
                  <a:schemeClr val="accent4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dPt>
            <c:idx val="0"/>
            <c:spPr>
              <a:gradFill rotWithShape="1">
                <a:gsLst>
                  <a:gs pos="0">
                    <a:schemeClr val="accent6">
                      <a:tint val="43000"/>
                      <a:satMod val="165000"/>
                    </a:schemeClr>
                  </a:gs>
                  <a:gs pos="55000">
                    <a:schemeClr val="accent6">
                      <a:tint val="83000"/>
                      <a:satMod val="155000"/>
                    </a:schemeClr>
                  </a:gs>
                  <a:gs pos="100000">
                    <a:schemeClr val="accent6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24субвенций -предоставление мер социальной поддержки отдельным категориям граждан в общем объеме                426.8  млн. рублей </c:v>
                </c:pt>
                <c:pt idx="1">
                  <c:v>16 субвенций -  финансовое обеспечение текущей деятельности муниципальных учреждений и органов местного самоуправления в общем объеме 464.8 млн. рублей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426.8</c:v>
                </c:pt>
                <c:pt idx="1">
                  <c:v>527.70000000000005</c:v>
                </c:pt>
              </c:numCache>
            </c:numRef>
          </c:val>
        </c:ser>
        <c:firstSliceAng val="130"/>
      </c:pieChart>
    </c:plotArea>
    <c:legend>
      <c:legendPos val="r"/>
      <c:layout>
        <c:manualLayout>
          <c:xMode val="edge"/>
          <c:yMode val="edge"/>
          <c:x val="0.56549677862734959"/>
          <c:y val="1.4274802799688941E-2"/>
          <c:w val="0.40825122184064339"/>
          <c:h val="0.8824231831383816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Коммунальные услуги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687.1</c:v>
                </c:pt>
                <c:pt idx="1">
                  <c:v>706.8</c:v>
                </c:pt>
                <c:pt idx="2">
                  <c:v>726.7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Материальные затраты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155.19999999999999</c:v>
                </c:pt>
                <c:pt idx="1">
                  <c:v>162</c:v>
                </c:pt>
                <c:pt idx="2">
                  <c:v>155.80000000000001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20.8</c:v>
                </c:pt>
                <c:pt idx="1">
                  <c:v>20.8</c:v>
                </c:pt>
                <c:pt idx="2">
                  <c:v>20.8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Выплата  за выслугу лет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259.2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hape val="box"/>
        <c:axId val="203277056"/>
        <c:axId val="203278592"/>
        <c:axId val="0"/>
      </c:bar3DChart>
      <c:catAx>
        <c:axId val="203277056"/>
        <c:scaling>
          <c:orientation val="minMax"/>
        </c:scaling>
        <c:axPos val="b"/>
        <c:tickLblPos val="nextTo"/>
        <c:crossAx val="203278592"/>
        <c:crosses val="autoZero"/>
        <c:auto val="1"/>
        <c:lblAlgn val="ctr"/>
        <c:lblOffset val="100"/>
      </c:catAx>
      <c:valAx>
        <c:axId val="203278592"/>
        <c:scaling>
          <c:orientation val="minMax"/>
        </c:scaling>
        <c:axPos val="l"/>
        <c:majorGridlines/>
        <c:numFmt formatCode="0.0" sourceLinked="1"/>
        <c:tickLblPos val="nextTo"/>
        <c:crossAx val="203277056"/>
        <c:crosses val="autoZero"/>
        <c:crossBetween val="between"/>
        <c:majorUnit val="200"/>
        <c:minorUnit val="200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оплата труда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18137.5</c:v>
                </c:pt>
                <c:pt idx="1">
                  <c:v>19080.7</c:v>
                </c:pt>
                <c:pt idx="2">
                  <c:v>19807.7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материальные затраты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786.8</c:v>
                </c:pt>
                <c:pt idx="1">
                  <c:v>786.8</c:v>
                </c:pt>
                <c:pt idx="2">
                  <c:v>786.8</c:v>
                </c:pt>
              </c:numCache>
            </c:numRef>
          </c:val>
        </c:ser>
        <c:shape val="box"/>
        <c:axId val="202252672"/>
        <c:axId val="202254208"/>
        <c:axId val="0"/>
      </c:bar3DChart>
      <c:catAx>
        <c:axId val="202252672"/>
        <c:scaling>
          <c:orientation val="minMax"/>
        </c:scaling>
        <c:axPos val="b"/>
        <c:tickLblPos val="nextTo"/>
        <c:crossAx val="202254208"/>
        <c:crosses val="autoZero"/>
        <c:auto val="1"/>
        <c:lblAlgn val="ctr"/>
        <c:lblOffset val="100"/>
      </c:catAx>
      <c:valAx>
        <c:axId val="202254208"/>
        <c:scaling>
          <c:orientation val="minMax"/>
        </c:scaling>
        <c:axPos val="l"/>
        <c:majorGridlines/>
        <c:numFmt formatCode="General" sourceLinked="1"/>
        <c:tickLblPos val="nextTo"/>
        <c:crossAx val="202252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313584986947181"/>
          <c:y val="0.1077299950252722"/>
          <c:w val="0.3395833333333344"/>
          <c:h val="0.7735999015748057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1.1851768899838605E-2"/>
                  <c:y val="-7.4666144068982879E-2"/>
                </c:manualLayout>
              </c:layout>
              <c:showVal val="1"/>
            </c:dLbl>
            <c:dLbl>
              <c:idx val="1"/>
              <c:layout>
                <c:manualLayout>
                  <c:x val="1.69310984283408E-3"/>
                  <c:y val="-3.555530669951569E-2"/>
                </c:manualLayout>
              </c:layout>
              <c:showVal val="1"/>
            </c:dLbl>
            <c:dLbl>
              <c:idx val="2"/>
              <c:layout>
                <c:manualLayout>
                  <c:x val="2.3703537799677116E-2"/>
                  <c:y val="-3.555530669951569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95807.7</c:v>
                </c:pt>
                <c:pt idx="1">
                  <c:v>102652.1</c:v>
                </c:pt>
                <c:pt idx="2">
                  <c:v>108806.5</c:v>
                </c:pt>
              </c:numCache>
            </c:numRef>
          </c:val>
        </c:ser>
        <c:shape val="cylinder"/>
        <c:axId val="202360704"/>
        <c:axId val="202362240"/>
        <c:axId val="202348288"/>
      </c:bar3DChart>
      <c:catAx>
        <c:axId val="20236070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 baseline="0">
                <a:solidFill>
                  <a:srgbClr val="002060"/>
                </a:solidFill>
              </a:defRPr>
            </a:pPr>
            <a:endParaRPr lang="ru-RU"/>
          </a:p>
        </c:txPr>
        <c:crossAx val="202362240"/>
        <c:crosses val="autoZero"/>
        <c:auto val="1"/>
        <c:lblAlgn val="ctr"/>
        <c:lblOffset val="100"/>
      </c:catAx>
      <c:valAx>
        <c:axId val="202362240"/>
        <c:scaling>
          <c:orientation val="minMax"/>
        </c:scaling>
        <c:axPos val="l"/>
        <c:majorGridlines/>
        <c:numFmt formatCode="General" sourceLinked="1"/>
        <c:tickLblPos val="nextTo"/>
        <c:crossAx val="202360704"/>
        <c:crosses val="autoZero"/>
        <c:crossBetween val="between"/>
      </c:valAx>
      <c:serAx>
        <c:axId val="202348288"/>
        <c:scaling>
          <c:orientation val="minMax"/>
        </c:scaling>
        <c:delete val="1"/>
        <c:axPos val="b"/>
        <c:tickLblPos val="none"/>
        <c:crossAx val="202362240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30"/>
      <c:perspective val="30"/>
    </c:view3D>
    <c:plotArea>
      <c:layout>
        <c:manualLayout>
          <c:layoutTarget val="inner"/>
          <c:xMode val="edge"/>
          <c:yMode val="edge"/>
          <c:x val="0"/>
          <c:y val="2.7989777240829329E-2"/>
          <c:w val="0.77862153348437968"/>
          <c:h val="0.571237076670135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 w="889000" h="571500"/>
              <a:bevelB w="889000" h="571500"/>
            </a:sp3d>
          </c:spPr>
          <c:explosion val="47"/>
          <c:dPt>
            <c:idx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plastic">
                <a:bevelT w="889000" h="571500"/>
                <a:bevelB w="889000" h="571500"/>
              </a:sp3d>
            </c:spPr>
          </c:dPt>
          <c:dPt>
            <c:idx val="1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plastic">
                <a:bevelT w="889000" h="571500"/>
                <a:bevelB w="889000" h="571500"/>
              </a:sp3d>
            </c:spPr>
          </c:dPt>
          <c:dPt>
            <c:idx val="2"/>
            <c:spPr>
              <a:solidFill>
                <a:srgbClr val="FF9900"/>
              </a:solidFill>
              <a:scene3d>
                <a:camera prst="orthographicFront"/>
                <a:lightRig rig="threePt" dir="t"/>
              </a:scene3d>
              <a:sp3d prstMaterial="plastic">
                <a:bevelT w="889000" h="571500"/>
                <a:bevelB w="889000" h="571500"/>
              </a:sp3d>
            </c:spPr>
          </c:dPt>
          <c:dPt>
            <c:idx val="3"/>
            <c:spPr>
              <a:solidFill>
                <a:srgbClr val="00FF00"/>
              </a:solidFill>
              <a:scene3d>
                <a:camera prst="orthographicFront"/>
                <a:lightRig rig="threePt" dir="t"/>
              </a:scene3d>
              <a:sp3d prstMaterial="plastic">
                <a:bevelT w="889000" h="571500"/>
                <a:bevelB w="889000" h="571500"/>
              </a:sp3d>
            </c:spPr>
          </c:dPt>
          <c:dPt>
            <c:idx val="4"/>
            <c:explosion val="44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 prstMaterial="plastic">
                <a:bevelT w="889000" h="571500"/>
                <a:bevelB w="889000" h="571500"/>
              </a:sp3d>
            </c:spPr>
          </c:dPt>
          <c:dPt>
            <c:idx val="5"/>
            <c:spPr>
              <a:solidFill>
                <a:srgbClr val="CC66FF"/>
              </a:solidFill>
              <a:scene3d>
                <a:camera prst="orthographicFront"/>
                <a:lightRig rig="threePt" dir="t"/>
              </a:scene3d>
              <a:sp3d prstMaterial="plastic">
                <a:bevelT w="889000" h="571500"/>
                <a:bevelB w="889000" h="571500"/>
              </a:sp3d>
            </c:spPr>
          </c:dPt>
          <c:dLbls>
            <c:dLbl>
              <c:idx val="0"/>
              <c:layout>
                <c:manualLayout>
                  <c:x val="8.4131796288903521E-2"/>
                  <c:y val="-1.3074649920145192E-2"/>
                </c:manualLayout>
              </c:layout>
              <c:showVal val="1"/>
            </c:dLbl>
            <c:dLbl>
              <c:idx val="1"/>
              <c:layout>
                <c:manualLayout>
                  <c:x val="2.7111146250797143E-2"/>
                  <c:y val="-7.6116366847964564E-2"/>
                </c:manualLayout>
              </c:layout>
              <c:showVal val="1"/>
            </c:dLbl>
            <c:dLbl>
              <c:idx val="2"/>
              <c:layout>
                <c:manualLayout>
                  <c:x val="3.71065579295006E-2"/>
                  <c:y val="-4.7990527541929666E-2"/>
                </c:manualLayout>
              </c:layout>
              <c:showVal val="1"/>
            </c:dLbl>
            <c:dLbl>
              <c:idx val="3"/>
              <c:layout>
                <c:manualLayout>
                  <c:x val="7.3235958959150985E-2"/>
                  <c:y val="9.8300456022556826E-2"/>
                </c:manualLayout>
              </c:layout>
              <c:showVal val="1"/>
            </c:dLbl>
            <c:dLbl>
              <c:idx val="4"/>
              <c:layout>
                <c:manualLayout>
                  <c:x val="-0.12227254110047134"/>
                  <c:y val="1.9143689939750092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Обеспечение жильем молодых семей</c:v>
                </c:pt>
                <c:pt idx="1">
                  <c:v>На организацию отдыха детей в каникулярное время</c:v>
                </c:pt>
                <c:pt idx="2">
                  <c:v>Иные направления</c:v>
                </c:pt>
                <c:pt idx="3">
                  <c:v>Организация бесплатного горячего питания обучающихся</c:v>
                </c:pt>
                <c:pt idx="4">
                  <c:v>Возмещение предприятиям ЖКХ части платы граждан за коммунальные услуги </c:v>
                </c:pt>
                <c:pt idx="5">
                  <c:v>Современная городская среда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2136.9</c:v>
                </c:pt>
                <c:pt idx="1">
                  <c:v>2420.6</c:v>
                </c:pt>
                <c:pt idx="2">
                  <c:v>2106.12</c:v>
                </c:pt>
                <c:pt idx="3">
                  <c:v>13611.3</c:v>
                </c:pt>
                <c:pt idx="4">
                  <c:v>6344.3</c:v>
                </c:pt>
                <c:pt idx="5">
                  <c:v>14985.7</c:v>
                </c:pt>
              </c:numCache>
            </c:numRef>
          </c:val>
        </c:ser>
      </c:pie3DChart>
      <c:spPr>
        <a:effectLst>
          <a:softEdge rad="635000"/>
        </a:effectLst>
        <a:scene3d>
          <a:camera prst="orthographicFront"/>
          <a:lightRig rig="threePt" dir="t"/>
        </a:scene3d>
        <a:sp3d>
          <a:bevelT w="6350"/>
        </a:sp3d>
      </c:spPr>
    </c:plotArea>
    <c:legend>
      <c:legendPos val="b"/>
      <c:layout>
        <c:manualLayout>
          <c:xMode val="edge"/>
          <c:yMode val="edge"/>
          <c:x val="0.10440051414040415"/>
          <c:y val="0.65682639456839143"/>
          <c:w val="0.89454242738461154"/>
          <c:h val="0.25250987284322268"/>
        </c:manualLayout>
      </c:layout>
      <c:txPr>
        <a:bodyPr/>
        <a:lstStyle/>
        <a:p>
          <a:pPr>
            <a:lnSpc>
              <a:spcPct val="100000"/>
            </a:lnSpc>
            <a:defRPr sz="1400" kern="0" spc="0" baseline="0">
              <a:solidFill>
                <a:schemeClr val="tx1"/>
              </a:solidFill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45000"/>
                    <a:satMod val="155000"/>
                  </a:schemeClr>
                </a:gs>
                <a:gs pos="60000">
                  <a:schemeClr val="accent1">
                    <a:shade val="95000"/>
                    <a:satMod val="150000"/>
                  </a:schemeClr>
                </a:gs>
                <a:gs pos="100000">
                  <a:schemeClr val="accent1">
                    <a:tint val="87000"/>
                    <a:satMod val="2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atMod val="15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c:spPr>
          <c:dPt>
            <c:idx val="1"/>
            <c:spPr>
              <a:gradFill rotWithShape="1">
                <a:gsLst>
                  <a:gs pos="0">
                    <a:schemeClr val="accent4">
                      <a:shade val="45000"/>
                      <a:satMod val="155000"/>
                    </a:schemeClr>
                  </a:gs>
                  <a:gs pos="60000">
                    <a:schemeClr val="accent4">
                      <a:shade val="95000"/>
                      <a:satMod val="150000"/>
                    </a:schemeClr>
                  </a:gs>
                  <a:gs pos="100000">
                    <a:schemeClr val="accent4">
                      <a:tint val="87000"/>
                      <a:satMod val="2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4">
                    <a:satMod val="150000"/>
                  </a:schemeClr>
                </a:solidFill>
                <a:prstDash val="solid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5">
                      <a:shade val="45000"/>
                      <a:satMod val="155000"/>
                    </a:schemeClr>
                  </a:gs>
                  <a:gs pos="60000">
                    <a:schemeClr val="accent5">
                      <a:shade val="95000"/>
                      <a:satMod val="150000"/>
                    </a:schemeClr>
                  </a:gs>
                  <a:gs pos="100000">
                    <a:schemeClr val="accent5">
                      <a:tint val="87000"/>
                      <a:satMod val="2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12000000"/>
                </a:lightRig>
              </a:scene3d>
              <a:sp3d prstMaterial="powder">
                <a:bevelT h="50800"/>
              </a:sp3d>
            </c:spPr>
          </c:dPt>
          <c:dLbls>
            <c:dLbl>
              <c:idx val="0"/>
              <c:layout>
                <c:manualLayout>
                  <c:x val="1.5194575512614233E-3"/>
                  <c:y val="-9.8764740831988537E-2"/>
                </c:manualLayout>
              </c:layout>
              <c:showVal val="1"/>
            </c:dLbl>
            <c:dLbl>
              <c:idx val="1"/>
              <c:layout>
                <c:manualLayout>
                  <c:x val="3.0389151025227196E-3"/>
                  <c:y val="-4.2327746070851976E-2"/>
                </c:manualLayout>
              </c:layout>
              <c:showVal val="1"/>
            </c:dLbl>
            <c:dLbl>
              <c:idx val="2"/>
              <c:layout>
                <c:manualLayout>
                  <c:x val="1.36751179613522E-2"/>
                  <c:y val="-4.5149595808908802E-2"/>
                </c:manualLayout>
              </c:layout>
              <c:showVal val="1"/>
            </c:dLbl>
            <c:dLbl>
              <c:idx val="3"/>
              <c:layout>
                <c:manualLayout>
                  <c:x val="4.2544811435317895E-2"/>
                  <c:y val="-5.3615145023078917E-2"/>
                </c:manualLayout>
              </c:layout>
              <c:showVal val="1"/>
            </c:dLbl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644071.30000000005</c:v>
                </c:pt>
                <c:pt idx="1">
                  <c:v>645687.5</c:v>
                </c:pt>
                <c:pt idx="2">
                  <c:v>610823.80000000005</c:v>
                </c:pt>
              </c:numCache>
            </c:numRef>
          </c:val>
        </c:ser>
        <c:gapWidth val="100"/>
        <c:axId val="141744000"/>
        <c:axId val="141967360"/>
      </c:barChart>
      <c:catAx>
        <c:axId val="141744000"/>
        <c:scaling>
          <c:orientation val="minMax"/>
        </c:scaling>
        <c:axPos val="b"/>
        <c:tickLblPos val="nextTo"/>
        <c:txPr>
          <a:bodyPr/>
          <a:lstStyle/>
          <a:p>
            <a:pPr>
              <a:defRPr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1967360"/>
        <c:crosses val="autoZero"/>
        <c:auto val="1"/>
        <c:lblAlgn val="ctr"/>
        <c:lblOffset val="100"/>
      </c:catAx>
      <c:valAx>
        <c:axId val="141967360"/>
        <c:scaling>
          <c:orientation val="minMax"/>
        </c:scaling>
        <c:axPos val="l"/>
        <c:majorGridlines/>
        <c:numFmt formatCode="General" sourceLinked="1"/>
        <c:tickLblPos val="nextTo"/>
        <c:crossAx val="1417440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показатель по Орловскому району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  <a:ln w="31750" cap="flat" cmpd="sng" algn="ctr">
                <a:solidFill>
                  <a:schemeClr val="lt1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"/>
            <c:spPr>
              <a:solidFill>
                <a:schemeClr val="accent3"/>
              </a:solidFill>
              <a:ln w="31750" cap="flat" cmpd="sng" algn="ctr">
                <a:solidFill>
                  <a:schemeClr val="lt1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spPr>
              <a:solidFill>
                <a:schemeClr val="accent2"/>
              </a:solidFill>
              <a:ln w="31750" cap="flat" cmpd="sng" algn="ctr">
                <a:solidFill>
                  <a:schemeClr val="lt1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numFmt formatCode="#,##0.0" sourceLinked="0"/>
            <c:txPr>
              <a:bodyPr/>
              <a:lstStyle/>
              <a:p>
                <a:pPr>
                  <a:defRPr sz="2000" b="1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заработная плата педагогические работников общего образования</c:v>
                </c:pt>
                <c:pt idx="1">
                  <c:v>заработная плата педагогические работников дошкольного образования</c:v>
                </c:pt>
                <c:pt idx="2">
                  <c:v>заработная плата педагогических работников дополнительного образования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35569.300000000003</c:v>
                </c:pt>
                <c:pt idx="1">
                  <c:v>33848.199999999997</c:v>
                </c:pt>
                <c:pt idx="2">
                  <c:v>36647.699999999997</c:v>
                </c:pt>
              </c:numCache>
            </c:numRef>
          </c:val>
        </c:ser>
        <c:shape val="pyramid"/>
        <c:axId val="185240192"/>
        <c:axId val="185250176"/>
        <c:axId val="0"/>
      </c:bar3DChart>
      <c:catAx>
        <c:axId val="1852401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 baseline="0"/>
            </a:pPr>
            <a:endParaRPr lang="ru-RU"/>
          </a:p>
        </c:txPr>
        <c:crossAx val="185250176"/>
        <c:crosses val="autoZero"/>
        <c:auto val="1"/>
        <c:lblAlgn val="ctr"/>
        <c:lblOffset val="100"/>
      </c:catAx>
      <c:valAx>
        <c:axId val="185250176"/>
        <c:scaling>
          <c:orientation val="minMax"/>
        </c:scaling>
        <c:axPos val="l"/>
        <c:majorGridlines/>
        <c:numFmt formatCode="General" sourceLinked="1"/>
        <c:tickLblPos val="nextTo"/>
        <c:crossAx val="185240192"/>
        <c:crosses val="autoZero"/>
        <c:crossBetween val="between"/>
        <c:majorUnit val="10000"/>
      </c:valAx>
      <c:spPr>
        <a:noFill/>
        <a:ln w="25397">
          <a:noFill/>
        </a:ln>
      </c:spPr>
    </c:plotArea>
    <c:plotVisOnly val="1"/>
    <c:dispBlanksAs val="gap"/>
  </c:chart>
  <c:spPr>
    <a:solidFill>
      <a:schemeClr val="accent4">
        <a:lumMod val="60000"/>
        <a:lumOff val="4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141548119067085"/>
          <c:y val="2.6757755647487409E-2"/>
          <c:w val="0.87187048574545423"/>
          <c:h val="0.8644434277141176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2.2633703939865052E-2"/>
                  <c:y val="-0.44129722341161326"/>
                </c:manualLayout>
              </c:layout>
              <c:showVal val="1"/>
            </c:dLbl>
            <c:dLbl>
              <c:idx val="1"/>
              <c:layout>
                <c:manualLayout>
                  <c:x val="6.8615504156960119E-2"/>
                  <c:y val="-0.41471828626648338"/>
                </c:manualLayout>
              </c:layout>
              <c:showVal val="1"/>
            </c:dLbl>
            <c:dLbl>
              <c:idx val="2"/>
              <c:layout>
                <c:manualLayout>
                  <c:x val="7.7972163814727533E-2"/>
                  <c:y val="-0.39423837089529984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70237.899999999994</c:v>
                </c:pt>
                <c:pt idx="1">
                  <c:v>53816.7</c:v>
                </c:pt>
                <c:pt idx="2">
                  <c:v>54351</c:v>
                </c:pt>
              </c:numCache>
            </c:numRef>
          </c:val>
        </c:ser>
        <c:shape val="box"/>
        <c:axId val="200989696"/>
        <c:axId val="200991488"/>
        <c:axId val="0"/>
      </c:bar3DChart>
      <c:catAx>
        <c:axId val="200989696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00991488"/>
        <c:crosses val="autoZero"/>
        <c:auto val="1"/>
        <c:lblAlgn val="ctr"/>
        <c:lblOffset val="100"/>
      </c:catAx>
      <c:valAx>
        <c:axId val="200991488"/>
        <c:scaling>
          <c:orientation val="minMax"/>
        </c:scaling>
        <c:axPos val="l"/>
        <c:majorGridlines/>
        <c:numFmt formatCode="0.0" sourceLinked="1"/>
        <c:tickLblPos val="nextTo"/>
        <c:crossAx val="2009896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>
        <c:manualLayout>
          <c:layoutTarget val="inner"/>
          <c:xMode val="edge"/>
          <c:yMode val="edge"/>
          <c:x val="0.10041190980390355"/>
          <c:y val="9.5434461474615294E-4"/>
          <c:w val="0.86232414624564968"/>
          <c:h val="0.88224692575873886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txPr>
              <a:bodyPr/>
              <a:lstStyle/>
              <a:p>
                <a:pPr>
                  <a:defRPr sz="2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2025 год </c:v>
                </c:pt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16861.400000000001</c:v>
                </c:pt>
                <c:pt idx="1">
                  <c:v>16329.4</c:v>
                </c:pt>
                <c:pt idx="2">
                  <c:v>15635</c:v>
                </c:pt>
              </c:numCache>
            </c:numRef>
          </c:val>
        </c:ser>
        <c:shape val="cylinder"/>
        <c:axId val="192535552"/>
        <c:axId val="192541440"/>
        <c:axId val="0"/>
      </c:bar3DChart>
      <c:catAx>
        <c:axId val="192535552"/>
        <c:scaling>
          <c:orientation val="minMax"/>
        </c:scaling>
        <c:axPos val="l"/>
        <c:tickLblPos val="nextTo"/>
        <c:txPr>
          <a:bodyPr/>
          <a:lstStyle/>
          <a:p>
            <a:pPr>
              <a:defRPr sz="3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2541440"/>
        <c:crosses val="autoZero"/>
        <c:auto val="1"/>
        <c:lblAlgn val="ctr"/>
        <c:lblOffset val="100"/>
      </c:catAx>
      <c:valAx>
        <c:axId val="192541440"/>
        <c:scaling>
          <c:orientation val="minMax"/>
          <c:max val="11000"/>
        </c:scaling>
        <c:axPos val="b"/>
        <c:majorGridlines/>
        <c:numFmt formatCode="0.0" sourceLinked="1"/>
        <c:tickLblPos val="nextTo"/>
        <c:crossAx val="192535552"/>
        <c:crosses val="autoZero"/>
        <c:crossBetween val="between"/>
        <c:majorUnit val="20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view3D>
      <c:rotX val="50"/>
      <c:rotY val="7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МБУК "ОРДК"</c:v>
                </c:pt>
              </c:strCache>
            </c:strRef>
          </c:tx>
          <c:dLbls>
            <c:dLbl>
              <c:idx val="0"/>
              <c:layout>
                <c:manualLayout>
                  <c:x val="-3.0651126465099788E-3"/>
                  <c:y val="-3.9263636771168751E-2"/>
                </c:manualLayout>
              </c:layout>
              <c:showVal val="1"/>
            </c:dLbl>
            <c:dLbl>
              <c:idx val="1"/>
              <c:layout>
                <c:manualLayout>
                  <c:x val="3.3716239111609682E-2"/>
                  <c:y val="-2.4539772981980491E-2"/>
                </c:manualLayout>
              </c:layout>
              <c:showVal val="1"/>
            </c:dLbl>
            <c:dLbl>
              <c:idx val="2"/>
              <c:layout>
                <c:manualLayout>
                  <c:x val="2.9118570141844723E-2"/>
                  <c:y val="-2.4539772981980491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12814.1</c:v>
                </c:pt>
                <c:pt idx="1">
                  <c:v>13259.6</c:v>
                </c:pt>
                <c:pt idx="2">
                  <c:v>13608.1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МБУК "ОМЦБ"</c:v>
                </c:pt>
              </c:strCache>
            </c:strRef>
          </c:tx>
          <c:dLbls>
            <c:dLbl>
              <c:idx val="0"/>
              <c:layout>
                <c:manualLayout>
                  <c:x val="7.6627816162749302E-2"/>
                  <c:y val="-5.1533523262158966E-2"/>
                </c:manualLayout>
              </c:layout>
              <c:showVal val="1"/>
            </c:dLbl>
            <c:dLbl>
              <c:idx val="1"/>
              <c:layout>
                <c:manualLayout>
                  <c:x val="7.2030147192984381E-2"/>
                  <c:y val="-4.9079545963960788E-2"/>
                </c:manualLayout>
              </c:layout>
              <c:showVal val="1"/>
            </c:dLbl>
            <c:dLbl>
              <c:idx val="2"/>
              <c:layout>
                <c:manualLayout>
                  <c:x val="9.1953379395299698E-2"/>
                  <c:y val="-3.4355682174772653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13610</c:v>
                </c:pt>
                <c:pt idx="1">
                  <c:v>13987.4</c:v>
                </c:pt>
                <c:pt idx="2">
                  <c:v>14318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Аппарат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2529.1999999999998</c:v>
                </c:pt>
                <c:pt idx="1">
                  <c:v>2647.7</c:v>
                </c:pt>
                <c:pt idx="2">
                  <c:v>2740.5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Бухгатрерия</c:v>
                </c:pt>
              </c:strCache>
            </c:strRef>
          </c:tx>
          <c:dLbls>
            <c:dLbl>
              <c:idx val="0"/>
              <c:layout>
                <c:manualLayout>
                  <c:x val="5.2106914990669523E-2"/>
                  <c:y val="-4.171761406936695E-2"/>
                </c:manualLayout>
              </c:layout>
              <c:showVal val="1"/>
            </c:dLbl>
            <c:dLbl>
              <c:idx val="1"/>
              <c:layout>
                <c:manualLayout>
                  <c:x val="6.2834809253454402E-2"/>
                  <c:y val="-2.6993750280178516E-2"/>
                </c:manualLayout>
              </c:layout>
              <c:showVal val="1"/>
            </c:dLbl>
            <c:dLbl>
              <c:idx val="2"/>
              <c:layout>
                <c:manualLayout>
                  <c:x val="5.0574358667414283E-2"/>
                  <c:y val="-6.6257387051347413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3684.5</c:v>
                </c:pt>
                <c:pt idx="1">
                  <c:v>3878.7</c:v>
                </c:pt>
                <c:pt idx="2">
                  <c:v>4025.1</c:v>
                </c:pt>
              </c:numCache>
            </c:numRef>
          </c:val>
        </c:ser>
        <c:shape val="cylinder"/>
        <c:axId val="201172096"/>
        <c:axId val="201173632"/>
        <c:axId val="0"/>
      </c:bar3DChart>
      <c:catAx>
        <c:axId val="201172096"/>
        <c:scaling>
          <c:orientation val="minMax"/>
        </c:scaling>
        <c:axPos val="b"/>
        <c:tickLblPos val="nextTo"/>
        <c:crossAx val="201173632"/>
        <c:crosses val="autoZero"/>
        <c:auto val="1"/>
        <c:lblAlgn val="ctr"/>
        <c:lblOffset val="100"/>
      </c:catAx>
      <c:valAx>
        <c:axId val="201173632"/>
        <c:scaling>
          <c:orientation val="minMax"/>
        </c:scaling>
        <c:axPos val="l"/>
        <c:majorGridlines/>
        <c:numFmt formatCode="0.0" sourceLinked="1"/>
        <c:tickLblPos val="nextTo"/>
        <c:crossAx val="2011720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9"/>
  <c:chart>
    <c:title>
      <c:layout/>
    </c:title>
    <c:view3D>
      <c:rAngAx val="1"/>
    </c:view3D>
    <c:plotArea>
      <c:layout>
        <c:manualLayout>
          <c:layoutTarget val="inner"/>
          <c:xMode val="edge"/>
          <c:yMode val="edge"/>
          <c:x val="0.10041190980390355"/>
          <c:y val="9.5434461474615294E-4"/>
          <c:w val="0.86232414624564968"/>
          <c:h val="0.88224692575873886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проведение спортивных мероприятий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1181.5</c:v>
                </c:pt>
                <c:pt idx="1">
                  <c:v>1181.5</c:v>
                </c:pt>
                <c:pt idx="2">
                  <c:v>1181.5</c:v>
                </c:pt>
              </c:numCache>
            </c:numRef>
          </c:val>
        </c:ser>
        <c:shape val="cylinder"/>
        <c:axId val="218943872"/>
        <c:axId val="218945408"/>
        <c:axId val="0"/>
      </c:bar3DChart>
      <c:catAx>
        <c:axId val="218943872"/>
        <c:scaling>
          <c:orientation val="minMax"/>
        </c:scaling>
        <c:axPos val="l"/>
        <c:tickLblPos val="nextTo"/>
        <c:crossAx val="218945408"/>
        <c:crosses val="autoZero"/>
        <c:auto val="1"/>
        <c:lblAlgn val="ctr"/>
        <c:lblOffset val="100"/>
      </c:catAx>
      <c:valAx>
        <c:axId val="218945408"/>
        <c:scaling>
          <c:orientation val="minMax"/>
        </c:scaling>
        <c:axPos val="b"/>
        <c:majorGridlines/>
        <c:numFmt formatCode="General" sourceLinked="1"/>
        <c:tickLblPos val="nextTo"/>
        <c:crossAx val="218943872"/>
        <c:crosses val="autoZero"/>
        <c:crossBetween val="between"/>
        <c:majorUnit val="100"/>
      </c:valAx>
      <c:spPr>
        <a:noFill/>
        <a:ln w="25400">
          <a:noFill/>
        </a:ln>
      </c:spPr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637454242004968"/>
          <c:y val="3.5807801638312681E-2"/>
          <c:w val="0.85426879792218302"/>
          <c:h val="0.8319026284842564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5.9258844499192775E-2"/>
                  <c:y val="-0.4581414608110439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2.8069978973301882E-2"/>
                  <c:y val="-0.44543815932326047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7.01749474332546E-2"/>
                  <c:y val="-0.4272371530828898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353139.4</a:t>
                    </a:r>
                  </a:p>
                  <a:p>
                    <a:endParaRPr lang="en-US" b="1" dirty="0"/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519220.2</c:v>
                </c:pt>
                <c:pt idx="1">
                  <c:v>542162.1</c:v>
                </c:pt>
                <c:pt idx="2">
                  <c:v>353139.4</c:v>
                </c:pt>
              </c:numCache>
            </c:numRef>
          </c:val>
        </c:ser>
        <c:shape val="cylinder"/>
        <c:axId val="203247616"/>
        <c:axId val="203249152"/>
        <c:axId val="0"/>
      </c:bar3DChart>
      <c:catAx>
        <c:axId val="203247616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03249152"/>
        <c:crosses val="autoZero"/>
        <c:auto val="1"/>
        <c:lblAlgn val="ctr"/>
        <c:lblOffset val="100"/>
      </c:catAx>
      <c:valAx>
        <c:axId val="203249152"/>
        <c:scaling>
          <c:orientation val="minMax"/>
          <c:max val="500000"/>
          <c:min val="10000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03247616"/>
        <c:crosses val="autoZero"/>
        <c:crossBetween val="between"/>
        <c:majorUnit val="500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F5CF1F-E49F-47FF-A5D9-B1EB70C7D097}" type="doc">
      <dgm:prSet loTypeId="urn:microsoft.com/office/officeart/2005/8/layout/list1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4B73DE0-32F8-49F1-AC20-49AAA18BBD3A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+mn-lt"/>
              <a:cs typeface="Times New Roman" pitchFamily="18" charset="0"/>
            </a:rPr>
            <a:t>Ключевые задачи </a:t>
          </a:r>
          <a:endParaRPr lang="ru-RU" sz="1600" dirty="0">
            <a:latin typeface="+mn-lt"/>
            <a:cs typeface="Times New Roman" pitchFamily="18" charset="0"/>
          </a:endParaRPr>
        </a:p>
      </dgm:t>
    </dgm:pt>
    <dgm:pt modelId="{A99717EB-0707-420A-AD7E-3A59E5E69A21}" type="parTrans" cxnId="{5A5E6194-C008-4F37-9A2B-B6570B397773}">
      <dgm:prSet/>
      <dgm:spPr/>
      <dgm:t>
        <a:bodyPr/>
        <a:lstStyle/>
        <a:p>
          <a:endParaRPr lang="ru-RU"/>
        </a:p>
      </dgm:t>
    </dgm:pt>
    <dgm:pt modelId="{4B8FC7DA-5348-4003-A11E-B6DD704AECE0}" type="sibTrans" cxnId="{5A5E6194-C008-4F37-9A2B-B6570B397773}">
      <dgm:prSet/>
      <dgm:spPr/>
      <dgm:t>
        <a:bodyPr/>
        <a:lstStyle/>
        <a:p>
          <a:endParaRPr lang="ru-RU"/>
        </a:p>
      </dgm:t>
    </dgm:pt>
    <dgm:pt modelId="{269377AA-FDAF-4C39-8B74-C06DF0DC7415}">
      <dgm:prSet phldrT="[Текст]" custT="1"/>
      <dgm:spPr/>
      <dgm:t>
        <a:bodyPr/>
        <a:lstStyle/>
        <a:p>
          <a:r>
            <a:rPr lang="ru-RU" sz="1600" spc="-5" dirty="0" smtClean="0">
              <a:latin typeface="Tahoma"/>
              <a:cs typeface="Tahoma"/>
            </a:rPr>
            <a:t>Сохранение</a:t>
          </a:r>
          <a:r>
            <a:rPr lang="ru-RU" sz="1600" spc="-25" dirty="0" smtClean="0">
              <a:latin typeface="Tahoma"/>
              <a:cs typeface="Tahoma"/>
            </a:rPr>
            <a:t> </a:t>
          </a:r>
          <a:r>
            <a:rPr lang="ru-RU" sz="1600" spc="-5" dirty="0" smtClean="0">
              <a:latin typeface="Tahoma"/>
              <a:cs typeface="Tahoma"/>
            </a:rPr>
            <a:t>социальной стабильности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CC69758-51B0-487D-9FD3-0FAEB14B66D7}" type="parTrans" cxnId="{C20AE3B4-004B-4844-88C4-0E699AEF7FE4}">
      <dgm:prSet/>
      <dgm:spPr/>
      <dgm:t>
        <a:bodyPr/>
        <a:lstStyle/>
        <a:p>
          <a:endParaRPr lang="ru-RU"/>
        </a:p>
      </dgm:t>
    </dgm:pt>
    <dgm:pt modelId="{4112B08A-6FA1-44C7-811C-52DAE95AEEF4}" type="sibTrans" cxnId="{C20AE3B4-004B-4844-88C4-0E699AEF7FE4}">
      <dgm:prSet/>
      <dgm:spPr/>
      <dgm:t>
        <a:bodyPr/>
        <a:lstStyle/>
        <a:p>
          <a:endParaRPr lang="ru-RU"/>
        </a:p>
      </dgm:t>
    </dgm:pt>
    <dgm:pt modelId="{DF312EC9-DCA2-4157-ACA7-CD78AEFD4458}">
      <dgm:prSet/>
      <dgm:spPr/>
      <dgm:t>
        <a:bodyPr/>
        <a:lstStyle/>
        <a:p>
          <a:r>
            <a:rPr lang="ru-RU" spc="-5" dirty="0" smtClean="0">
              <a:latin typeface="Tahoma"/>
              <a:cs typeface="Tahoma"/>
            </a:rPr>
            <a:t>Достижение</a:t>
          </a:r>
          <a:r>
            <a:rPr lang="ru-RU" spc="30" dirty="0" smtClean="0">
              <a:latin typeface="Tahoma"/>
              <a:cs typeface="Tahoma"/>
            </a:rPr>
            <a:t> </a:t>
          </a:r>
          <a:r>
            <a:rPr lang="ru-RU" spc="-5" dirty="0" smtClean="0">
              <a:latin typeface="Tahoma"/>
              <a:cs typeface="Tahoma"/>
            </a:rPr>
            <a:t>целей</a:t>
          </a:r>
          <a:r>
            <a:rPr lang="ru-RU" dirty="0" smtClean="0">
              <a:latin typeface="Tahoma"/>
              <a:cs typeface="Tahoma"/>
            </a:rPr>
            <a:t> </a:t>
          </a:r>
          <a:r>
            <a:rPr lang="ru-RU" spc="-5" dirty="0" smtClean="0">
              <a:latin typeface="Tahoma"/>
              <a:cs typeface="Tahoma"/>
            </a:rPr>
            <a:t>социально-экономического</a:t>
          </a:r>
          <a:r>
            <a:rPr lang="ru-RU" spc="65" dirty="0" smtClean="0">
              <a:latin typeface="Tahoma"/>
              <a:cs typeface="Tahoma"/>
            </a:rPr>
            <a:t> </a:t>
          </a:r>
          <a:r>
            <a:rPr lang="ru-RU" spc="-5" dirty="0" smtClean="0">
              <a:latin typeface="Tahoma"/>
              <a:cs typeface="Tahoma"/>
            </a:rPr>
            <a:t>развития</a:t>
          </a:r>
          <a:r>
            <a:rPr lang="ru-RU" spc="20" dirty="0" smtClean="0">
              <a:latin typeface="Tahoma"/>
              <a:cs typeface="Tahoma"/>
            </a:rPr>
            <a:t> </a:t>
          </a:r>
          <a:r>
            <a:rPr lang="ru-RU" spc="-10" dirty="0" smtClean="0">
              <a:latin typeface="Tahoma"/>
              <a:cs typeface="Tahoma"/>
            </a:rPr>
            <a:t>Ростовской</a:t>
          </a:r>
          <a:endParaRPr lang="ru-RU" dirty="0">
            <a:latin typeface="Tahoma"/>
            <a:cs typeface="Tahoma"/>
          </a:endParaRPr>
        </a:p>
      </dgm:t>
    </dgm:pt>
    <dgm:pt modelId="{39BFFB54-28D5-4665-9D2B-5D02D9E66720}" type="parTrans" cxnId="{57F688B7-DA1B-4DA2-AB86-9942E83EDBA4}">
      <dgm:prSet/>
      <dgm:spPr/>
      <dgm:t>
        <a:bodyPr/>
        <a:lstStyle/>
        <a:p>
          <a:endParaRPr lang="ru-RU"/>
        </a:p>
      </dgm:t>
    </dgm:pt>
    <dgm:pt modelId="{44E5187A-CF02-464D-B447-11F817506288}" type="sibTrans" cxnId="{57F688B7-DA1B-4DA2-AB86-9942E83EDBA4}">
      <dgm:prSet/>
      <dgm:spPr/>
      <dgm:t>
        <a:bodyPr/>
        <a:lstStyle/>
        <a:p>
          <a:endParaRPr lang="ru-RU"/>
        </a:p>
      </dgm:t>
    </dgm:pt>
    <dgm:pt modelId="{3D77E4FD-5630-410E-A7CA-325E430A4B69}">
      <dgm:prSet/>
      <dgm:spPr/>
      <dgm:t>
        <a:bodyPr/>
        <a:lstStyle/>
        <a:p>
          <a:r>
            <a:rPr lang="ru-RU" spc="-5" dirty="0" smtClean="0">
              <a:latin typeface="Tahoma"/>
              <a:cs typeface="Tahoma"/>
            </a:rPr>
            <a:t>области</a:t>
          </a:r>
          <a:endParaRPr lang="ru-RU" dirty="0">
            <a:latin typeface="Tahoma"/>
            <a:cs typeface="Tahoma"/>
          </a:endParaRPr>
        </a:p>
      </dgm:t>
    </dgm:pt>
    <dgm:pt modelId="{01155C8A-94E3-4CD2-9D5A-F462CAD71FEF}" type="parTrans" cxnId="{4DA1A18E-2F72-4152-AD95-3B1386E14F36}">
      <dgm:prSet/>
      <dgm:spPr/>
      <dgm:t>
        <a:bodyPr/>
        <a:lstStyle/>
        <a:p>
          <a:endParaRPr lang="ru-RU"/>
        </a:p>
      </dgm:t>
    </dgm:pt>
    <dgm:pt modelId="{2B79A5C5-1210-4919-B9A3-FEF75E587062}" type="sibTrans" cxnId="{4DA1A18E-2F72-4152-AD95-3B1386E14F36}">
      <dgm:prSet/>
      <dgm:spPr/>
      <dgm:t>
        <a:bodyPr/>
        <a:lstStyle/>
        <a:p>
          <a:endParaRPr lang="ru-RU"/>
        </a:p>
      </dgm:t>
    </dgm:pt>
    <dgm:pt modelId="{363C4B64-4271-4C5C-A2D5-81BFE41AF5D6}" type="pres">
      <dgm:prSet presAssocID="{B5F5CF1F-E49F-47FF-A5D9-B1EB70C7D0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763DFF-C08E-4675-861A-6D01FB8DB106}" type="pres">
      <dgm:prSet presAssocID="{A4B73DE0-32F8-49F1-AC20-49AAA18BBD3A}" presName="parentLin" presStyleCnt="0"/>
      <dgm:spPr/>
    </dgm:pt>
    <dgm:pt modelId="{E504CC2F-A816-4B60-9213-A556C22E9A2A}" type="pres">
      <dgm:prSet presAssocID="{A4B73DE0-32F8-49F1-AC20-49AAA18BBD3A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0021C37-0F45-4058-82C2-A1CF623EA893}" type="pres">
      <dgm:prSet presAssocID="{A4B73DE0-32F8-49F1-AC20-49AAA18BBD3A}" presName="parentText" presStyleLbl="node1" presStyleIdx="0" presStyleCnt="1" custScaleY="29763" custLinFactNeighborX="46976" custLinFactNeighborY="-160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B2C9E-F1F0-42B8-9D06-DE5D5248B9BF}" type="pres">
      <dgm:prSet presAssocID="{A4B73DE0-32F8-49F1-AC20-49AAA18BBD3A}" presName="negativeSpace" presStyleCnt="0"/>
      <dgm:spPr/>
    </dgm:pt>
    <dgm:pt modelId="{BBD502DB-C157-407E-AE8C-5931A288433A}" type="pres">
      <dgm:prSet presAssocID="{A4B73DE0-32F8-49F1-AC20-49AAA18BBD3A}" presName="childText" presStyleLbl="conFgAcc1" presStyleIdx="0" presStyleCnt="1" custScaleY="37710" custLinFactNeighborX="388" custLinFactNeighborY="2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06107D-944B-426F-9EDB-2CA9D2BDE962}" type="presOf" srcId="{3D77E4FD-5630-410E-A7CA-325E430A4B69}" destId="{BBD502DB-C157-407E-AE8C-5931A288433A}" srcOrd="0" destOrd="2" presId="urn:microsoft.com/office/officeart/2005/8/layout/list1"/>
    <dgm:cxn modelId="{0DB2B779-D2ED-4ADA-A021-7F3D9F303694}" type="presOf" srcId="{A4B73DE0-32F8-49F1-AC20-49AAA18BBD3A}" destId="{E504CC2F-A816-4B60-9213-A556C22E9A2A}" srcOrd="0" destOrd="0" presId="urn:microsoft.com/office/officeart/2005/8/layout/list1"/>
    <dgm:cxn modelId="{C20AE3B4-004B-4844-88C4-0E699AEF7FE4}" srcId="{A4B73DE0-32F8-49F1-AC20-49AAA18BBD3A}" destId="{269377AA-FDAF-4C39-8B74-C06DF0DC7415}" srcOrd="0" destOrd="0" parTransId="{2CC69758-51B0-487D-9FD3-0FAEB14B66D7}" sibTransId="{4112B08A-6FA1-44C7-811C-52DAE95AEEF4}"/>
    <dgm:cxn modelId="{57F688B7-DA1B-4DA2-AB86-9942E83EDBA4}" srcId="{A4B73DE0-32F8-49F1-AC20-49AAA18BBD3A}" destId="{DF312EC9-DCA2-4157-ACA7-CD78AEFD4458}" srcOrd="1" destOrd="0" parTransId="{39BFFB54-28D5-4665-9D2B-5D02D9E66720}" sibTransId="{44E5187A-CF02-464D-B447-11F817506288}"/>
    <dgm:cxn modelId="{5A5E6194-C008-4F37-9A2B-B6570B397773}" srcId="{B5F5CF1F-E49F-47FF-A5D9-B1EB70C7D097}" destId="{A4B73DE0-32F8-49F1-AC20-49AAA18BBD3A}" srcOrd="0" destOrd="0" parTransId="{A99717EB-0707-420A-AD7E-3A59E5E69A21}" sibTransId="{4B8FC7DA-5348-4003-A11E-B6DD704AECE0}"/>
    <dgm:cxn modelId="{4DA1A18E-2F72-4152-AD95-3B1386E14F36}" srcId="{A4B73DE0-32F8-49F1-AC20-49AAA18BBD3A}" destId="{3D77E4FD-5630-410E-A7CA-325E430A4B69}" srcOrd="2" destOrd="0" parTransId="{01155C8A-94E3-4CD2-9D5A-F462CAD71FEF}" sibTransId="{2B79A5C5-1210-4919-B9A3-FEF75E587062}"/>
    <dgm:cxn modelId="{571720BF-C33E-4902-AE65-D82883D7F247}" type="presOf" srcId="{B5F5CF1F-E49F-47FF-A5D9-B1EB70C7D097}" destId="{363C4B64-4271-4C5C-A2D5-81BFE41AF5D6}" srcOrd="0" destOrd="0" presId="urn:microsoft.com/office/officeart/2005/8/layout/list1"/>
    <dgm:cxn modelId="{75AD7816-AE03-453B-9781-BD933B5DC310}" type="presOf" srcId="{269377AA-FDAF-4C39-8B74-C06DF0DC7415}" destId="{BBD502DB-C157-407E-AE8C-5931A288433A}" srcOrd="0" destOrd="0" presId="urn:microsoft.com/office/officeart/2005/8/layout/list1"/>
    <dgm:cxn modelId="{AD69F7C1-A15B-4E83-97E5-53AABB362AB6}" type="presOf" srcId="{A4B73DE0-32F8-49F1-AC20-49AAA18BBD3A}" destId="{D0021C37-0F45-4058-82C2-A1CF623EA893}" srcOrd="1" destOrd="0" presId="urn:microsoft.com/office/officeart/2005/8/layout/list1"/>
    <dgm:cxn modelId="{781F3881-64BC-43FB-B039-9A861DC678FE}" type="presOf" srcId="{DF312EC9-DCA2-4157-ACA7-CD78AEFD4458}" destId="{BBD502DB-C157-407E-AE8C-5931A288433A}" srcOrd="0" destOrd="1" presId="urn:microsoft.com/office/officeart/2005/8/layout/list1"/>
    <dgm:cxn modelId="{D87BDB8B-4654-440C-A8C2-054DF05D8146}" type="presParOf" srcId="{363C4B64-4271-4C5C-A2D5-81BFE41AF5D6}" destId="{2D763DFF-C08E-4675-861A-6D01FB8DB106}" srcOrd="0" destOrd="0" presId="urn:microsoft.com/office/officeart/2005/8/layout/list1"/>
    <dgm:cxn modelId="{CCEA8003-0765-44E7-A15A-00C14A498749}" type="presParOf" srcId="{2D763DFF-C08E-4675-861A-6D01FB8DB106}" destId="{E504CC2F-A816-4B60-9213-A556C22E9A2A}" srcOrd="0" destOrd="0" presId="urn:microsoft.com/office/officeart/2005/8/layout/list1"/>
    <dgm:cxn modelId="{0F360A16-5D15-4A88-B2D1-A5E861B8E982}" type="presParOf" srcId="{2D763DFF-C08E-4675-861A-6D01FB8DB106}" destId="{D0021C37-0F45-4058-82C2-A1CF623EA893}" srcOrd="1" destOrd="0" presId="urn:microsoft.com/office/officeart/2005/8/layout/list1"/>
    <dgm:cxn modelId="{1C0BE841-2B0C-4FD5-AE7B-4F9E15621C95}" type="presParOf" srcId="{363C4B64-4271-4C5C-A2D5-81BFE41AF5D6}" destId="{902B2C9E-F1F0-42B8-9D06-DE5D5248B9BF}" srcOrd="1" destOrd="0" presId="urn:microsoft.com/office/officeart/2005/8/layout/list1"/>
    <dgm:cxn modelId="{F0630988-29A6-4ECD-A198-FA8AB605B4B8}" type="presParOf" srcId="{363C4B64-4271-4C5C-A2D5-81BFE41AF5D6}" destId="{BBD502DB-C157-407E-AE8C-5931A288433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A38BACC-09F5-4D64-8C73-CD9242867E2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A16C95-87BB-465C-804D-FB403574F7B5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На повышение заработной платы работникам муниципальных учреждений культуры</a:t>
          </a:r>
          <a:endParaRPr lang="ru-RU" dirty="0"/>
        </a:p>
      </dgm:t>
    </dgm:pt>
    <dgm:pt modelId="{BFCBED2F-6CEF-4A37-9A0D-745B75653F67}" type="parTrans" cxnId="{97A71ACD-C636-41CA-B18A-C2F802C6FC05}">
      <dgm:prSet/>
      <dgm:spPr/>
      <dgm:t>
        <a:bodyPr/>
        <a:lstStyle/>
        <a:p>
          <a:endParaRPr lang="ru-RU"/>
        </a:p>
      </dgm:t>
    </dgm:pt>
    <dgm:pt modelId="{C1EFE97F-A36A-4757-8F60-1CC0FADEC9C7}" type="sibTrans" cxnId="{97A71ACD-C636-41CA-B18A-C2F802C6FC05}">
      <dgm:prSet/>
      <dgm:spPr/>
      <dgm:t>
        <a:bodyPr/>
        <a:lstStyle/>
        <a:p>
          <a:endParaRPr lang="ru-RU"/>
        </a:p>
      </dgm:t>
    </dgm:pt>
    <dgm:pt modelId="{EFDEBAE1-1A09-4C55-80DD-A079DCB971FE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endParaRPr lang="ru-RU" dirty="0"/>
        </a:p>
      </dgm:t>
    </dgm:pt>
    <dgm:pt modelId="{73E114FB-0ECB-4D25-B07F-87894046E245}" type="parTrans" cxnId="{B19A93AA-95AE-4B36-9BA0-DCB78E20FDA8}">
      <dgm:prSet/>
      <dgm:spPr/>
      <dgm:t>
        <a:bodyPr/>
        <a:lstStyle/>
        <a:p>
          <a:endParaRPr lang="ru-RU"/>
        </a:p>
      </dgm:t>
    </dgm:pt>
    <dgm:pt modelId="{0FD6D028-876D-48EF-8D5A-6F5064D4E7B1}" type="sibTrans" cxnId="{B19A93AA-95AE-4B36-9BA0-DCB78E20FDA8}">
      <dgm:prSet/>
      <dgm:spPr/>
      <dgm:t>
        <a:bodyPr/>
        <a:lstStyle/>
        <a:p>
          <a:endParaRPr lang="ru-RU"/>
        </a:p>
      </dgm:t>
    </dgm:pt>
    <dgm:pt modelId="{19BDAF3A-74AD-45AB-B6F1-D090824D171B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dirty="0" smtClean="0"/>
            <a:t>Местный бюджет-</a:t>
          </a:r>
          <a:r>
            <a:rPr lang="en-US" dirty="0" smtClean="0"/>
            <a:t>18325.2 </a:t>
          </a:r>
          <a:r>
            <a:rPr lang="ru-RU" dirty="0" smtClean="0"/>
            <a:t>тыс.рублей</a:t>
          </a:r>
          <a:endParaRPr lang="ru-RU" dirty="0"/>
        </a:p>
      </dgm:t>
    </dgm:pt>
    <dgm:pt modelId="{2E97CEC3-0E74-4CA4-AF48-24EBEC80C329}" type="parTrans" cxnId="{6C74FC3C-5167-46CB-AF08-97BEB15D66E3}">
      <dgm:prSet/>
      <dgm:spPr/>
      <dgm:t>
        <a:bodyPr/>
        <a:lstStyle/>
        <a:p>
          <a:endParaRPr lang="ru-RU"/>
        </a:p>
      </dgm:t>
    </dgm:pt>
    <dgm:pt modelId="{61E722C9-C92F-4F80-86EB-AA8285E42858}" type="sibTrans" cxnId="{6C74FC3C-5167-46CB-AF08-97BEB15D66E3}">
      <dgm:prSet/>
      <dgm:spPr/>
      <dgm:t>
        <a:bodyPr/>
        <a:lstStyle/>
        <a:p>
          <a:endParaRPr lang="ru-RU"/>
        </a:p>
      </dgm:t>
    </dgm:pt>
    <dgm:pt modelId="{630B34D0-3B3C-463C-A26F-475E15515869}" type="pres">
      <dgm:prSet presAssocID="{AA38BACC-09F5-4D64-8C73-CD9242867E2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97CE095-FC25-4598-9DA6-3ED6908C6175}" type="pres">
      <dgm:prSet presAssocID="{A0A16C95-87BB-465C-804D-FB403574F7B5}" presName="linNode" presStyleCnt="0"/>
      <dgm:spPr/>
    </dgm:pt>
    <dgm:pt modelId="{897D2FA9-6492-4AF3-93EA-C0981F602CE1}" type="pres">
      <dgm:prSet presAssocID="{A0A16C95-87BB-465C-804D-FB403574F7B5}" presName="parentShp" presStyleLbl="node1" presStyleIdx="0" presStyleCnt="1" custLinFactNeighborX="-20833" custLinFactNeighborY="-11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C891A-2C21-4A8D-85C0-A72B17173982}" type="pres">
      <dgm:prSet presAssocID="{A0A16C95-87BB-465C-804D-FB403574F7B5}" presName="childShp" presStyleLbl="bgAccFollowNode1" presStyleIdx="0" presStyleCnt="1" custScaleY="37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879636-6B1B-4868-8ECE-01F10B9C6576}" type="presOf" srcId="{AA38BACC-09F5-4D64-8C73-CD9242867E2E}" destId="{630B34D0-3B3C-463C-A26F-475E15515869}" srcOrd="0" destOrd="0" presId="urn:microsoft.com/office/officeart/2005/8/layout/vList6"/>
    <dgm:cxn modelId="{B19A93AA-95AE-4B36-9BA0-DCB78E20FDA8}" srcId="{A0A16C95-87BB-465C-804D-FB403574F7B5}" destId="{EFDEBAE1-1A09-4C55-80DD-A079DCB971FE}" srcOrd="0" destOrd="0" parTransId="{73E114FB-0ECB-4D25-B07F-87894046E245}" sibTransId="{0FD6D028-876D-48EF-8D5A-6F5064D4E7B1}"/>
    <dgm:cxn modelId="{6C74FC3C-5167-46CB-AF08-97BEB15D66E3}" srcId="{A0A16C95-87BB-465C-804D-FB403574F7B5}" destId="{19BDAF3A-74AD-45AB-B6F1-D090824D171B}" srcOrd="1" destOrd="0" parTransId="{2E97CEC3-0E74-4CA4-AF48-24EBEC80C329}" sibTransId="{61E722C9-C92F-4F80-86EB-AA8285E42858}"/>
    <dgm:cxn modelId="{FECA0319-594E-440E-BBD5-1073D08A12D0}" type="presOf" srcId="{A0A16C95-87BB-465C-804D-FB403574F7B5}" destId="{897D2FA9-6492-4AF3-93EA-C0981F602CE1}" srcOrd="0" destOrd="0" presId="urn:microsoft.com/office/officeart/2005/8/layout/vList6"/>
    <dgm:cxn modelId="{278D501E-B731-49C4-9C2C-587DB5CA302E}" type="presOf" srcId="{EFDEBAE1-1A09-4C55-80DD-A079DCB971FE}" destId="{5DAC891A-2C21-4A8D-85C0-A72B17173982}" srcOrd="0" destOrd="0" presId="urn:microsoft.com/office/officeart/2005/8/layout/vList6"/>
    <dgm:cxn modelId="{B921C80D-7292-490A-9B6D-4C9EB88E73E0}" type="presOf" srcId="{19BDAF3A-74AD-45AB-B6F1-D090824D171B}" destId="{5DAC891A-2C21-4A8D-85C0-A72B17173982}" srcOrd="0" destOrd="1" presId="urn:microsoft.com/office/officeart/2005/8/layout/vList6"/>
    <dgm:cxn modelId="{97A71ACD-C636-41CA-B18A-C2F802C6FC05}" srcId="{AA38BACC-09F5-4D64-8C73-CD9242867E2E}" destId="{A0A16C95-87BB-465C-804D-FB403574F7B5}" srcOrd="0" destOrd="0" parTransId="{BFCBED2F-6CEF-4A37-9A0D-745B75653F67}" sibTransId="{C1EFE97F-A36A-4757-8F60-1CC0FADEC9C7}"/>
    <dgm:cxn modelId="{E712A076-9F5E-462B-AC55-715101334201}" type="presParOf" srcId="{630B34D0-3B3C-463C-A26F-475E15515869}" destId="{A97CE095-FC25-4598-9DA6-3ED6908C6175}" srcOrd="0" destOrd="0" presId="urn:microsoft.com/office/officeart/2005/8/layout/vList6"/>
    <dgm:cxn modelId="{8EA1EE54-713D-4B5A-B6AE-2888E051DB4B}" type="presParOf" srcId="{A97CE095-FC25-4598-9DA6-3ED6908C6175}" destId="{897D2FA9-6492-4AF3-93EA-C0981F602CE1}" srcOrd="0" destOrd="0" presId="urn:microsoft.com/office/officeart/2005/8/layout/vList6"/>
    <dgm:cxn modelId="{C7CA3B74-44FD-4505-AC93-D3FF404EFC17}" type="presParOf" srcId="{A97CE095-FC25-4598-9DA6-3ED6908C6175}" destId="{5DAC891A-2C21-4A8D-85C0-A72B1717398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9158A7F-8F30-46AE-A243-310F5E65EA3F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99656F05-353F-4EEB-AD3B-77BE5C6531CF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236.6 </a:t>
          </a:r>
          <a:r>
            <a:rPr lang="ru-RU" b="1" dirty="0" err="1" smtClean="0"/>
            <a:t>тыс.руб</a:t>
          </a:r>
          <a:endParaRPr lang="ru-RU" b="1" dirty="0"/>
        </a:p>
      </dgm:t>
    </dgm:pt>
    <dgm:pt modelId="{7AFB95CF-4F7C-4AE4-9CA6-C85198188335}" type="parTrans" cxnId="{54E3D664-0246-454B-B9FE-3B08F3ACA859}">
      <dgm:prSet/>
      <dgm:spPr/>
      <dgm:t>
        <a:bodyPr/>
        <a:lstStyle/>
        <a:p>
          <a:endParaRPr lang="ru-RU"/>
        </a:p>
      </dgm:t>
    </dgm:pt>
    <dgm:pt modelId="{1021D96A-9A8B-47A5-B832-91E11BBCD370}" type="sibTrans" cxnId="{54E3D664-0246-454B-B9FE-3B08F3ACA859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BE49881-1812-4570-9C63-F8D5200E5B7D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11.4 </a:t>
          </a:r>
          <a:r>
            <a:rPr lang="ru-RU" b="1" dirty="0" err="1" smtClean="0"/>
            <a:t>тыс.руб</a:t>
          </a:r>
          <a:endParaRPr lang="ru-RU" b="1" dirty="0"/>
        </a:p>
      </dgm:t>
    </dgm:pt>
    <dgm:pt modelId="{F193A43B-6647-4565-897F-A7812B94D429}" type="parTrans" cxnId="{504000A7-5290-4C81-8809-ADB45E823E5A}">
      <dgm:prSet/>
      <dgm:spPr/>
      <dgm:t>
        <a:bodyPr/>
        <a:lstStyle/>
        <a:p>
          <a:endParaRPr lang="ru-RU"/>
        </a:p>
      </dgm:t>
    </dgm:pt>
    <dgm:pt modelId="{1E913DC4-5EEE-406F-A1E3-2709D03BA557}" type="sibTrans" cxnId="{504000A7-5290-4C81-8809-ADB45E823E5A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532BC46-3133-42E1-8B14-B7D0F065656F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248.0</a:t>
          </a:r>
          <a:r>
            <a:rPr lang="ru-RU" b="1" dirty="0" smtClean="0"/>
            <a:t> тыс.руб.</a:t>
          </a:r>
          <a:endParaRPr lang="ru-RU" b="1" dirty="0"/>
        </a:p>
      </dgm:t>
    </dgm:pt>
    <dgm:pt modelId="{E0573036-F3C2-43F5-87A9-96E50D0816DF}" type="parTrans" cxnId="{EAB2DDB7-EB83-43E0-9B1A-0F3051BEA249}">
      <dgm:prSet/>
      <dgm:spPr/>
      <dgm:t>
        <a:bodyPr/>
        <a:lstStyle/>
        <a:p>
          <a:endParaRPr lang="ru-RU"/>
        </a:p>
      </dgm:t>
    </dgm:pt>
    <dgm:pt modelId="{FBBD9A05-FACC-4D5D-8B25-B95BBCE2FF4F}" type="sibTrans" cxnId="{EAB2DDB7-EB83-43E0-9B1A-0F3051BEA249}">
      <dgm:prSet/>
      <dgm:spPr/>
      <dgm:t>
        <a:bodyPr/>
        <a:lstStyle/>
        <a:p>
          <a:endParaRPr lang="ru-RU"/>
        </a:p>
      </dgm:t>
    </dgm:pt>
    <dgm:pt modelId="{5FB879FD-40A6-40F5-BB46-4E904D46B11F}" type="pres">
      <dgm:prSet presAssocID="{49158A7F-8F30-46AE-A243-310F5E65EA3F}" presName="Name0" presStyleCnt="0">
        <dgm:presLayoutVars>
          <dgm:dir/>
          <dgm:resizeHandles val="exact"/>
        </dgm:presLayoutVars>
      </dgm:prSet>
      <dgm:spPr/>
    </dgm:pt>
    <dgm:pt modelId="{DEC8E970-AA46-436A-9EFA-E2AFB476003D}" type="pres">
      <dgm:prSet presAssocID="{49158A7F-8F30-46AE-A243-310F5E65EA3F}" presName="vNodes" presStyleCnt="0"/>
      <dgm:spPr/>
    </dgm:pt>
    <dgm:pt modelId="{35364C45-7070-4B23-84E3-D3E845B2F5A2}" type="pres">
      <dgm:prSet presAssocID="{99656F05-353F-4EEB-AD3B-77BE5C6531CF}" presName="node" presStyleLbl="node1" presStyleIdx="0" presStyleCnt="3" custScaleX="220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F8E90-3A27-42B3-BFCE-3158857AC80C}" type="pres">
      <dgm:prSet presAssocID="{1021D96A-9A8B-47A5-B832-91E11BBCD370}" presName="spacerT" presStyleCnt="0"/>
      <dgm:spPr/>
    </dgm:pt>
    <dgm:pt modelId="{6653A627-4576-4BC4-99CE-A64684BAC3C2}" type="pres">
      <dgm:prSet presAssocID="{1021D96A-9A8B-47A5-B832-91E11BBCD37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B2D5BB4-A5F5-405C-8C96-ABE54CAB8106}" type="pres">
      <dgm:prSet presAssocID="{1021D96A-9A8B-47A5-B832-91E11BBCD370}" presName="spacerB" presStyleCnt="0"/>
      <dgm:spPr/>
    </dgm:pt>
    <dgm:pt modelId="{13FD93DA-1F3D-4F14-ACC0-25DDB678BAFC}" type="pres">
      <dgm:prSet presAssocID="{3BE49881-1812-4570-9C63-F8D5200E5B7D}" presName="node" presStyleLbl="node1" presStyleIdx="1" presStyleCnt="3" custScaleX="202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CE466-6001-48C9-9427-7DB01B6E31FA}" type="pres">
      <dgm:prSet presAssocID="{49158A7F-8F30-46AE-A243-310F5E65EA3F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A3699C19-C53C-4575-B8E8-08F0826B4930}" type="pres">
      <dgm:prSet presAssocID="{49158A7F-8F30-46AE-A243-310F5E65EA3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3BA92CC-C06E-4397-A2A8-4B1E33CE39B8}" type="pres">
      <dgm:prSet presAssocID="{49158A7F-8F30-46AE-A243-310F5E65EA3F}" presName="lastNode" presStyleLbl="node1" presStyleIdx="2" presStyleCnt="3" custScaleX="147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6F621F-BCAD-4D09-BA8C-8CB9A064E1CA}" type="presOf" srcId="{49158A7F-8F30-46AE-A243-310F5E65EA3F}" destId="{5FB879FD-40A6-40F5-BB46-4E904D46B11F}" srcOrd="0" destOrd="0" presId="urn:microsoft.com/office/officeart/2005/8/layout/equation2"/>
    <dgm:cxn modelId="{EAB2DDB7-EB83-43E0-9B1A-0F3051BEA249}" srcId="{49158A7F-8F30-46AE-A243-310F5E65EA3F}" destId="{2532BC46-3133-42E1-8B14-B7D0F065656F}" srcOrd="2" destOrd="0" parTransId="{E0573036-F3C2-43F5-87A9-96E50D0816DF}" sibTransId="{FBBD9A05-FACC-4D5D-8B25-B95BBCE2FF4F}"/>
    <dgm:cxn modelId="{504000A7-5290-4C81-8809-ADB45E823E5A}" srcId="{49158A7F-8F30-46AE-A243-310F5E65EA3F}" destId="{3BE49881-1812-4570-9C63-F8D5200E5B7D}" srcOrd="1" destOrd="0" parTransId="{F193A43B-6647-4565-897F-A7812B94D429}" sibTransId="{1E913DC4-5EEE-406F-A1E3-2709D03BA557}"/>
    <dgm:cxn modelId="{F53E7F2B-48F4-4702-884E-DBFBD3FBBF94}" type="presOf" srcId="{1E913DC4-5EEE-406F-A1E3-2709D03BA557}" destId="{359CE466-6001-48C9-9427-7DB01B6E31FA}" srcOrd="0" destOrd="0" presId="urn:microsoft.com/office/officeart/2005/8/layout/equation2"/>
    <dgm:cxn modelId="{7CA3E6FD-6FA1-4E7A-8CA5-BF72D92B3D96}" type="presOf" srcId="{99656F05-353F-4EEB-AD3B-77BE5C6531CF}" destId="{35364C45-7070-4B23-84E3-D3E845B2F5A2}" srcOrd="0" destOrd="0" presId="urn:microsoft.com/office/officeart/2005/8/layout/equation2"/>
    <dgm:cxn modelId="{28E3391E-1374-42B9-8AA0-76D770E4F608}" type="presOf" srcId="{3BE49881-1812-4570-9C63-F8D5200E5B7D}" destId="{13FD93DA-1F3D-4F14-ACC0-25DDB678BAFC}" srcOrd="0" destOrd="0" presId="urn:microsoft.com/office/officeart/2005/8/layout/equation2"/>
    <dgm:cxn modelId="{2AD3BBBF-54EF-4FA8-B342-D4B169FE8046}" type="presOf" srcId="{1021D96A-9A8B-47A5-B832-91E11BBCD370}" destId="{6653A627-4576-4BC4-99CE-A64684BAC3C2}" srcOrd="0" destOrd="0" presId="urn:microsoft.com/office/officeart/2005/8/layout/equation2"/>
    <dgm:cxn modelId="{D82B4D77-98AA-4EF9-953E-FF249AD5E49B}" type="presOf" srcId="{1E913DC4-5EEE-406F-A1E3-2709D03BA557}" destId="{A3699C19-C53C-4575-B8E8-08F0826B4930}" srcOrd="1" destOrd="0" presId="urn:microsoft.com/office/officeart/2005/8/layout/equation2"/>
    <dgm:cxn modelId="{88A625A6-8825-423A-9881-FD897A0B8EE0}" type="presOf" srcId="{2532BC46-3133-42E1-8B14-B7D0F065656F}" destId="{63BA92CC-C06E-4397-A2A8-4B1E33CE39B8}" srcOrd="0" destOrd="0" presId="urn:microsoft.com/office/officeart/2005/8/layout/equation2"/>
    <dgm:cxn modelId="{54E3D664-0246-454B-B9FE-3B08F3ACA859}" srcId="{49158A7F-8F30-46AE-A243-310F5E65EA3F}" destId="{99656F05-353F-4EEB-AD3B-77BE5C6531CF}" srcOrd="0" destOrd="0" parTransId="{7AFB95CF-4F7C-4AE4-9CA6-C85198188335}" sibTransId="{1021D96A-9A8B-47A5-B832-91E11BBCD370}"/>
    <dgm:cxn modelId="{836BFCCD-C571-48DE-987E-DE8A959FA47A}" type="presParOf" srcId="{5FB879FD-40A6-40F5-BB46-4E904D46B11F}" destId="{DEC8E970-AA46-436A-9EFA-E2AFB476003D}" srcOrd="0" destOrd="0" presId="urn:microsoft.com/office/officeart/2005/8/layout/equation2"/>
    <dgm:cxn modelId="{3A71B794-18EA-4FE8-83A3-8184ADAABA6E}" type="presParOf" srcId="{DEC8E970-AA46-436A-9EFA-E2AFB476003D}" destId="{35364C45-7070-4B23-84E3-D3E845B2F5A2}" srcOrd="0" destOrd="0" presId="urn:microsoft.com/office/officeart/2005/8/layout/equation2"/>
    <dgm:cxn modelId="{E7BB2560-7CF6-4564-B632-34BC579D35AC}" type="presParOf" srcId="{DEC8E970-AA46-436A-9EFA-E2AFB476003D}" destId="{E03F8E90-3A27-42B3-BFCE-3158857AC80C}" srcOrd="1" destOrd="0" presId="urn:microsoft.com/office/officeart/2005/8/layout/equation2"/>
    <dgm:cxn modelId="{6FE9BDA9-A517-4EE3-B3A6-42143F313A29}" type="presParOf" srcId="{DEC8E970-AA46-436A-9EFA-E2AFB476003D}" destId="{6653A627-4576-4BC4-99CE-A64684BAC3C2}" srcOrd="2" destOrd="0" presId="urn:microsoft.com/office/officeart/2005/8/layout/equation2"/>
    <dgm:cxn modelId="{73CA0CB9-D7A5-4448-AC0F-3D956E1E58FB}" type="presParOf" srcId="{DEC8E970-AA46-436A-9EFA-E2AFB476003D}" destId="{DB2D5BB4-A5F5-405C-8C96-ABE54CAB8106}" srcOrd="3" destOrd="0" presId="urn:microsoft.com/office/officeart/2005/8/layout/equation2"/>
    <dgm:cxn modelId="{CC591176-8497-4009-9A5C-50E7AF56F529}" type="presParOf" srcId="{DEC8E970-AA46-436A-9EFA-E2AFB476003D}" destId="{13FD93DA-1F3D-4F14-ACC0-25DDB678BAFC}" srcOrd="4" destOrd="0" presId="urn:microsoft.com/office/officeart/2005/8/layout/equation2"/>
    <dgm:cxn modelId="{8E77B556-BCE6-4C97-AA3C-22850AE6B091}" type="presParOf" srcId="{5FB879FD-40A6-40F5-BB46-4E904D46B11F}" destId="{359CE466-6001-48C9-9427-7DB01B6E31FA}" srcOrd="1" destOrd="0" presId="urn:microsoft.com/office/officeart/2005/8/layout/equation2"/>
    <dgm:cxn modelId="{EA8B0B2C-C0B9-4176-B460-F94C1F269B46}" type="presParOf" srcId="{359CE466-6001-48C9-9427-7DB01B6E31FA}" destId="{A3699C19-C53C-4575-B8E8-08F0826B4930}" srcOrd="0" destOrd="0" presId="urn:microsoft.com/office/officeart/2005/8/layout/equation2"/>
    <dgm:cxn modelId="{4C57548F-C74F-4D3D-A88C-5D25B1AE2CB6}" type="presParOf" srcId="{5FB879FD-40A6-40F5-BB46-4E904D46B11F}" destId="{63BA92CC-C06E-4397-A2A8-4B1E33CE39B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2BF76F-9760-4EC5-9A32-0BCFCD8C4D9E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C0966D-18F4-4F1D-AB4D-F0459C712BE4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На 202</a:t>
          </a:r>
          <a:r>
            <a:rPr lang="en-US" sz="1200" dirty="0" smtClean="0">
              <a:solidFill>
                <a:schemeClr val="tx1"/>
              </a:solidFill>
            </a:rPr>
            <a:t>4</a:t>
          </a:r>
          <a:r>
            <a:rPr lang="ru-RU" sz="1200" dirty="0" smtClean="0">
              <a:solidFill>
                <a:schemeClr val="tx1"/>
              </a:solidFill>
            </a:rPr>
            <a:t> год- </a:t>
          </a:r>
          <a:r>
            <a:rPr lang="en-US" sz="1200" dirty="0" smtClean="0">
              <a:solidFill>
                <a:schemeClr val="tx1"/>
              </a:solidFill>
            </a:rPr>
            <a:t>593.5</a:t>
          </a:r>
          <a:r>
            <a:rPr lang="ru-RU" sz="1200" dirty="0" smtClean="0">
              <a:solidFill>
                <a:schemeClr val="tx1"/>
              </a:solidFill>
            </a:rPr>
            <a:t>тыс.</a:t>
          </a:r>
          <a:r>
            <a:rPr lang="en-US" sz="1200" dirty="0" smtClean="0">
              <a:solidFill>
                <a:schemeClr val="tx1"/>
              </a:solidFill>
            </a:rPr>
            <a:t> </a:t>
          </a:r>
          <a:r>
            <a:rPr lang="ru-RU" sz="1200" dirty="0" smtClean="0">
              <a:solidFill>
                <a:schemeClr val="tx1"/>
              </a:solidFill>
            </a:rPr>
            <a:t>рублей</a:t>
          </a:r>
          <a:endParaRPr lang="ru-RU" sz="1200" dirty="0">
            <a:solidFill>
              <a:schemeClr val="tx1"/>
            </a:solidFill>
          </a:endParaRPr>
        </a:p>
      </dgm:t>
    </dgm:pt>
    <dgm:pt modelId="{F69598A2-E56C-4B71-A8C2-B692D85437FA}" type="parTrans" cxnId="{9A7EC9E0-05BC-411B-A264-F4DB0C9F41CC}">
      <dgm:prSet/>
      <dgm:spPr/>
      <dgm:t>
        <a:bodyPr/>
        <a:lstStyle/>
        <a:p>
          <a:endParaRPr lang="ru-RU"/>
        </a:p>
      </dgm:t>
    </dgm:pt>
    <dgm:pt modelId="{25CC34B7-5420-4CD3-984B-EE57D5E5C420}" type="sibTrans" cxnId="{9A7EC9E0-05BC-411B-A264-F4DB0C9F41CC}">
      <dgm:prSet/>
      <dgm:spPr/>
      <dgm:t>
        <a:bodyPr/>
        <a:lstStyle/>
        <a:p>
          <a:endParaRPr lang="ru-RU"/>
        </a:p>
      </dgm:t>
    </dgm:pt>
    <dgm:pt modelId="{279C8F0E-B18C-42D0-9E1D-1871330EA5CA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На 202</a:t>
          </a:r>
          <a:r>
            <a:rPr lang="en-US" sz="1200" dirty="0" smtClean="0">
              <a:solidFill>
                <a:schemeClr val="tx1"/>
              </a:solidFill>
            </a:rPr>
            <a:t>3</a:t>
          </a:r>
          <a:r>
            <a:rPr lang="ru-RU" sz="1200" dirty="0" smtClean="0">
              <a:solidFill>
                <a:schemeClr val="tx1"/>
              </a:solidFill>
            </a:rPr>
            <a:t> год-</a:t>
          </a:r>
          <a:r>
            <a:rPr lang="en-US" sz="1200" dirty="0" smtClean="0">
              <a:solidFill>
                <a:schemeClr val="tx1"/>
              </a:solidFill>
            </a:rPr>
            <a:t>543.5</a:t>
          </a:r>
          <a:r>
            <a:rPr lang="ru-RU" sz="1200" dirty="0" smtClean="0">
              <a:solidFill>
                <a:schemeClr val="tx1"/>
              </a:solidFill>
            </a:rPr>
            <a:t> тыс.рублей</a:t>
          </a:r>
          <a:endParaRPr lang="ru-RU" sz="1200" dirty="0">
            <a:solidFill>
              <a:schemeClr val="tx1"/>
            </a:solidFill>
          </a:endParaRPr>
        </a:p>
      </dgm:t>
    </dgm:pt>
    <dgm:pt modelId="{4527DD3C-690A-4663-AC2C-D888E8C648F7}" type="parTrans" cxnId="{FDCBFC08-DB29-4C6E-A72A-5CAA03F55EB0}">
      <dgm:prSet/>
      <dgm:spPr/>
      <dgm:t>
        <a:bodyPr/>
        <a:lstStyle/>
        <a:p>
          <a:endParaRPr lang="ru-RU"/>
        </a:p>
      </dgm:t>
    </dgm:pt>
    <dgm:pt modelId="{762F4FDC-2F6E-4024-9F9A-6151EE085639}" type="sibTrans" cxnId="{FDCBFC08-DB29-4C6E-A72A-5CAA03F55EB0}">
      <dgm:prSet/>
      <dgm:spPr/>
      <dgm:t>
        <a:bodyPr/>
        <a:lstStyle/>
        <a:p>
          <a:endParaRPr lang="ru-RU"/>
        </a:p>
      </dgm:t>
    </dgm:pt>
    <dgm:pt modelId="{E75F28AA-B471-4CDD-AA2F-0C5FF04E8441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На 202</a:t>
          </a:r>
          <a:r>
            <a:rPr lang="en-US" sz="1100" dirty="0" smtClean="0">
              <a:solidFill>
                <a:schemeClr val="tx1"/>
              </a:solidFill>
            </a:rPr>
            <a:t>5</a:t>
          </a:r>
          <a:r>
            <a:rPr lang="ru-RU" sz="1100" dirty="0" smtClean="0">
              <a:solidFill>
                <a:schemeClr val="tx1"/>
              </a:solidFill>
            </a:rPr>
            <a:t> год </a:t>
          </a:r>
          <a:r>
            <a:rPr lang="en-US" sz="1100" dirty="0" smtClean="0">
              <a:solidFill>
                <a:schemeClr val="tx1"/>
              </a:solidFill>
            </a:rPr>
            <a:t>543.5</a:t>
          </a:r>
        </a:p>
        <a:p>
          <a:r>
            <a:rPr lang="ru-RU" sz="1100" dirty="0" smtClean="0">
              <a:solidFill>
                <a:schemeClr val="tx1"/>
              </a:solidFill>
            </a:rPr>
            <a:t>тыс.рублей</a:t>
          </a:r>
          <a:endParaRPr lang="ru-RU" sz="1100" dirty="0">
            <a:solidFill>
              <a:schemeClr val="tx1"/>
            </a:solidFill>
          </a:endParaRPr>
        </a:p>
      </dgm:t>
    </dgm:pt>
    <dgm:pt modelId="{8196EF3E-FDC0-4937-8023-6965571E197D}" type="parTrans" cxnId="{9D7BF6EE-FA84-494C-BBCE-A465B43A972B}">
      <dgm:prSet/>
      <dgm:spPr/>
      <dgm:t>
        <a:bodyPr/>
        <a:lstStyle/>
        <a:p>
          <a:endParaRPr lang="ru-RU"/>
        </a:p>
      </dgm:t>
    </dgm:pt>
    <dgm:pt modelId="{D24E8D5F-B4C8-4A18-9E4E-1C09834A9BFB}" type="sibTrans" cxnId="{9D7BF6EE-FA84-494C-BBCE-A465B43A972B}">
      <dgm:prSet/>
      <dgm:spPr/>
      <dgm:t>
        <a:bodyPr/>
        <a:lstStyle/>
        <a:p>
          <a:endParaRPr lang="ru-RU"/>
        </a:p>
      </dgm:t>
    </dgm:pt>
    <dgm:pt modelId="{85A62F5D-1BBE-420A-935E-54F7F4EBD6CD}">
      <dgm:prSet phldrT="[Текст]" custT="1"/>
      <dgm:spPr/>
      <dgm:t>
        <a:bodyPr/>
        <a:lstStyle/>
        <a:p>
          <a:endParaRPr lang="ru-RU" sz="2000" dirty="0" smtClean="0">
            <a:latin typeface="Times New Roman" pitchFamily="18" charset="0"/>
            <a:cs typeface="Times New Roman" pitchFamily="18" charset="0"/>
          </a:endParaRPr>
        </a:p>
        <a:p>
          <a:endParaRPr lang="ru-RU" sz="2000" dirty="0" smtClean="0">
            <a:latin typeface="Times New Roman" pitchFamily="18" charset="0"/>
            <a:cs typeface="Times New Roman" pitchFamily="18" charset="0"/>
          </a:endParaRPr>
        </a:p>
        <a:p>
          <a:endParaRPr lang="ru-RU" sz="20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На обеспечение мобильных бригад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E00D8C8-54F2-48A0-B89C-4257D6F9911B}" type="parTrans" cxnId="{1AC63B87-FD40-49A0-9AA8-374BA9C92B7D}">
      <dgm:prSet/>
      <dgm:spPr/>
      <dgm:t>
        <a:bodyPr/>
        <a:lstStyle/>
        <a:p>
          <a:endParaRPr lang="ru-RU"/>
        </a:p>
      </dgm:t>
    </dgm:pt>
    <dgm:pt modelId="{7F822F15-5349-417C-9085-04BE6F5546DB}" type="sibTrans" cxnId="{1AC63B87-FD40-49A0-9AA8-374BA9C92B7D}">
      <dgm:prSet/>
      <dgm:spPr/>
      <dgm:t>
        <a:bodyPr/>
        <a:lstStyle/>
        <a:p>
          <a:endParaRPr lang="ru-RU"/>
        </a:p>
      </dgm:t>
    </dgm:pt>
    <dgm:pt modelId="{C48348DF-7790-4A73-9D6B-864FC6ACA3E7}" type="pres">
      <dgm:prSet presAssocID="{E82BF76F-9760-4EC5-9A32-0BCFCD8C4D9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83829C-133F-419B-85F5-17A746C00650}" type="pres">
      <dgm:prSet presAssocID="{E82BF76F-9760-4EC5-9A32-0BCFCD8C4D9E}" presName="ellipse" presStyleLbl="trBgShp" presStyleIdx="0" presStyleCnt="1"/>
      <dgm:spPr/>
      <dgm:t>
        <a:bodyPr/>
        <a:lstStyle/>
        <a:p>
          <a:endParaRPr lang="ru-RU"/>
        </a:p>
      </dgm:t>
    </dgm:pt>
    <dgm:pt modelId="{0C5854B9-BB1D-4304-A0BE-3B9EFB1CB512}" type="pres">
      <dgm:prSet presAssocID="{E82BF76F-9760-4EC5-9A32-0BCFCD8C4D9E}" presName="arrow1" presStyleLbl="fgShp" presStyleIdx="0" presStyleCnt="1" custScaleX="147762" custScaleY="198509" custLinFactNeighborX="20150" custLinFactNeighborY="-6774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0DA60E04-C5E3-4B0B-8567-018D5056FE7F}" type="pres">
      <dgm:prSet presAssocID="{E82BF76F-9760-4EC5-9A32-0BCFCD8C4D9E}" presName="rectangle" presStyleLbl="revTx" presStyleIdx="0" presStyleCnt="1" custScaleY="86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4CFA4-44E4-46A6-A120-65D7322E1BB9}" type="pres">
      <dgm:prSet presAssocID="{279C8F0E-B18C-42D0-9E1D-1871330EA5CA}" presName="item1" presStyleLbl="node1" presStyleIdx="0" presStyleCnt="3" custScaleX="193768" custScaleY="137136" custLinFactNeighborX="3521" custLinFactNeighborY="-53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F662A-1DD6-472C-B89C-1C9128DB1928}" type="pres">
      <dgm:prSet presAssocID="{E75F28AA-B471-4CDD-AA2F-0C5FF04E8441}" presName="item2" presStyleLbl="node1" presStyleIdx="1" presStyleCnt="3" custScaleX="170546" custScaleY="133207" custLinFactNeighborX="-9503" custLinFactNeighborY="-86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B625B-F627-4EE8-82D9-4C9025CF866D}" type="pres">
      <dgm:prSet presAssocID="{85A62F5D-1BBE-420A-935E-54F7F4EBD6CD}" presName="item3" presStyleLbl="node1" presStyleIdx="2" presStyleCnt="3" custScaleX="167237" custScaleY="127575" custLinFactNeighborX="52458" custLinFactNeighborY="-58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71AD4-A942-4479-908E-4799BCF23D16}" type="pres">
      <dgm:prSet presAssocID="{E82BF76F-9760-4EC5-9A32-0BCFCD8C4D9E}" presName="funnel" presStyleLbl="trAlignAcc1" presStyleIdx="0" presStyleCnt="1" custScaleX="142857" custScaleY="174336" custLinFactNeighborX="-4396" custLinFactNeighborY="287"/>
      <dgm:spPr/>
      <dgm:t>
        <a:bodyPr/>
        <a:lstStyle/>
        <a:p>
          <a:endParaRPr lang="ru-RU"/>
        </a:p>
      </dgm:t>
    </dgm:pt>
  </dgm:ptLst>
  <dgm:cxnLst>
    <dgm:cxn modelId="{9A7EC9E0-05BC-411B-A264-F4DB0C9F41CC}" srcId="{E82BF76F-9760-4EC5-9A32-0BCFCD8C4D9E}" destId="{1DC0966D-18F4-4F1D-AB4D-F0459C712BE4}" srcOrd="0" destOrd="0" parTransId="{F69598A2-E56C-4B71-A8C2-B692D85437FA}" sibTransId="{25CC34B7-5420-4CD3-984B-EE57D5E5C420}"/>
    <dgm:cxn modelId="{B4B96C35-3EB7-4639-AA5A-18BA0C4F7E04}" type="presOf" srcId="{279C8F0E-B18C-42D0-9E1D-1871330EA5CA}" destId="{E67F662A-1DD6-472C-B89C-1C9128DB1928}" srcOrd="0" destOrd="0" presId="urn:microsoft.com/office/officeart/2005/8/layout/funnel1"/>
    <dgm:cxn modelId="{F8DD3035-10CD-4534-AD39-842551C7C9AA}" type="presOf" srcId="{E82BF76F-9760-4EC5-9A32-0BCFCD8C4D9E}" destId="{C48348DF-7790-4A73-9D6B-864FC6ACA3E7}" srcOrd="0" destOrd="0" presId="urn:microsoft.com/office/officeart/2005/8/layout/funnel1"/>
    <dgm:cxn modelId="{9A72898E-B3B8-440F-997E-CE48C45DCC6D}" type="presOf" srcId="{1DC0966D-18F4-4F1D-AB4D-F0459C712BE4}" destId="{223B625B-F627-4EE8-82D9-4C9025CF866D}" srcOrd="0" destOrd="0" presId="urn:microsoft.com/office/officeart/2005/8/layout/funnel1"/>
    <dgm:cxn modelId="{1AC63B87-FD40-49A0-9AA8-374BA9C92B7D}" srcId="{E82BF76F-9760-4EC5-9A32-0BCFCD8C4D9E}" destId="{85A62F5D-1BBE-420A-935E-54F7F4EBD6CD}" srcOrd="3" destOrd="0" parTransId="{FE00D8C8-54F2-48A0-B89C-4257D6F9911B}" sibTransId="{7F822F15-5349-417C-9085-04BE6F5546DB}"/>
    <dgm:cxn modelId="{5654F28E-96A5-4BD2-A61D-6C84BD07F63E}" type="presOf" srcId="{E75F28AA-B471-4CDD-AA2F-0C5FF04E8441}" destId="{D944CFA4-44E4-46A6-A120-65D7322E1BB9}" srcOrd="0" destOrd="0" presId="urn:microsoft.com/office/officeart/2005/8/layout/funnel1"/>
    <dgm:cxn modelId="{FDCBFC08-DB29-4C6E-A72A-5CAA03F55EB0}" srcId="{E82BF76F-9760-4EC5-9A32-0BCFCD8C4D9E}" destId="{279C8F0E-B18C-42D0-9E1D-1871330EA5CA}" srcOrd="1" destOrd="0" parTransId="{4527DD3C-690A-4663-AC2C-D888E8C648F7}" sibTransId="{762F4FDC-2F6E-4024-9F9A-6151EE085639}"/>
    <dgm:cxn modelId="{E15BEBD6-EB3E-4687-8F4B-37B46CCB64AC}" type="presOf" srcId="{85A62F5D-1BBE-420A-935E-54F7F4EBD6CD}" destId="{0DA60E04-C5E3-4B0B-8567-018D5056FE7F}" srcOrd="0" destOrd="0" presId="urn:microsoft.com/office/officeart/2005/8/layout/funnel1"/>
    <dgm:cxn modelId="{9D7BF6EE-FA84-494C-BBCE-A465B43A972B}" srcId="{E82BF76F-9760-4EC5-9A32-0BCFCD8C4D9E}" destId="{E75F28AA-B471-4CDD-AA2F-0C5FF04E8441}" srcOrd="2" destOrd="0" parTransId="{8196EF3E-FDC0-4937-8023-6965571E197D}" sibTransId="{D24E8D5F-B4C8-4A18-9E4E-1C09834A9BFB}"/>
    <dgm:cxn modelId="{EBC62E7A-45BA-4AA8-883F-791F8D3EA941}" type="presParOf" srcId="{C48348DF-7790-4A73-9D6B-864FC6ACA3E7}" destId="{EE83829C-133F-419B-85F5-17A746C00650}" srcOrd="0" destOrd="0" presId="urn:microsoft.com/office/officeart/2005/8/layout/funnel1"/>
    <dgm:cxn modelId="{5067AAAD-47F8-4CF9-BB8E-B353A8691A75}" type="presParOf" srcId="{C48348DF-7790-4A73-9D6B-864FC6ACA3E7}" destId="{0C5854B9-BB1D-4304-A0BE-3B9EFB1CB512}" srcOrd="1" destOrd="0" presId="urn:microsoft.com/office/officeart/2005/8/layout/funnel1"/>
    <dgm:cxn modelId="{2E477AAF-74B5-4C1E-9C6E-36DDDD445B94}" type="presParOf" srcId="{C48348DF-7790-4A73-9D6B-864FC6ACA3E7}" destId="{0DA60E04-C5E3-4B0B-8567-018D5056FE7F}" srcOrd="2" destOrd="0" presId="urn:microsoft.com/office/officeart/2005/8/layout/funnel1"/>
    <dgm:cxn modelId="{84399306-8DC4-47D1-B2C9-236200F1954B}" type="presParOf" srcId="{C48348DF-7790-4A73-9D6B-864FC6ACA3E7}" destId="{D944CFA4-44E4-46A6-A120-65D7322E1BB9}" srcOrd="3" destOrd="0" presId="urn:microsoft.com/office/officeart/2005/8/layout/funnel1"/>
    <dgm:cxn modelId="{E11CBC3D-24D8-42D1-9843-3A6803DD9629}" type="presParOf" srcId="{C48348DF-7790-4A73-9D6B-864FC6ACA3E7}" destId="{E67F662A-1DD6-472C-B89C-1C9128DB1928}" srcOrd="4" destOrd="0" presId="urn:microsoft.com/office/officeart/2005/8/layout/funnel1"/>
    <dgm:cxn modelId="{877D40AB-F138-4ED3-BF82-C1BC5DFC07BC}" type="presParOf" srcId="{C48348DF-7790-4A73-9D6B-864FC6ACA3E7}" destId="{223B625B-F627-4EE8-82D9-4C9025CF866D}" srcOrd="5" destOrd="0" presId="urn:microsoft.com/office/officeart/2005/8/layout/funnel1"/>
    <dgm:cxn modelId="{F6630056-8C45-4E56-8D21-F0E2AC78C705}" type="presParOf" srcId="{C48348DF-7790-4A73-9D6B-864FC6ACA3E7}" destId="{7ED71AD4-A942-4479-908E-4799BCF23D1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8F360C0-30D3-4AEA-9940-2A058B6B875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E5B1F2DD-6588-4527-AC6C-0EFAF41CA859}">
      <dgm:prSet phldrT="[Текст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402 622.4 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1F29930A-335E-4D54-8BB0-4F626636FCB0}" type="parTrans" cxnId="{C884C03F-F995-4DC8-965B-99123DB1B848}">
      <dgm:prSet/>
      <dgm:spPr/>
      <dgm:t>
        <a:bodyPr/>
        <a:lstStyle/>
        <a:p>
          <a:endParaRPr lang="ru-RU"/>
        </a:p>
      </dgm:t>
    </dgm:pt>
    <dgm:pt modelId="{A4D80864-3D90-427F-95DF-0D6AAF0D97BD}" type="sibTrans" cxnId="{C884C03F-F995-4DC8-965B-99123DB1B848}">
      <dgm:prSet/>
      <dgm:spPr/>
      <dgm:t>
        <a:bodyPr/>
        <a:lstStyle/>
        <a:p>
          <a:endParaRPr lang="ru-RU"/>
        </a:p>
      </dgm:t>
    </dgm:pt>
    <dgm:pt modelId="{6F16DC65-F772-4456-9E2B-854BA6E9F75E}">
      <dgm:prSet phldrT="[Текст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418 159.4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тыс.рублей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989B9B33-6CC1-47B2-8C7C-89AA3CDD3430}" type="parTrans" cxnId="{04188A33-06E7-4A6F-AC61-6F6815372552}">
      <dgm:prSet/>
      <dgm:spPr/>
      <dgm:t>
        <a:bodyPr/>
        <a:lstStyle/>
        <a:p>
          <a:endParaRPr lang="ru-RU"/>
        </a:p>
      </dgm:t>
    </dgm:pt>
    <dgm:pt modelId="{08ECE728-A821-4D77-AC14-D8477B37BFBC}" type="sibTrans" cxnId="{04188A33-06E7-4A6F-AC61-6F6815372552}">
      <dgm:prSet/>
      <dgm:spPr/>
      <dgm:t>
        <a:bodyPr/>
        <a:lstStyle/>
        <a:p>
          <a:endParaRPr lang="ru-RU"/>
        </a:p>
      </dgm:t>
    </dgm:pt>
    <dgm:pt modelId="{3292D9AD-0894-4E04-9042-76F95FC69EDF}">
      <dgm:prSet phldrT="[Текст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222 291.6</a:t>
          </a:r>
          <a:endParaRPr lang="ru-RU" sz="32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6F8102CA-4A09-4AA9-B42C-CB0F32758F73}" type="parTrans" cxnId="{E5826C36-A5F6-4A48-B016-CCCE8B327F56}">
      <dgm:prSet/>
      <dgm:spPr/>
      <dgm:t>
        <a:bodyPr/>
        <a:lstStyle/>
        <a:p>
          <a:endParaRPr lang="ru-RU"/>
        </a:p>
      </dgm:t>
    </dgm:pt>
    <dgm:pt modelId="{17424A05-EFCE-4B75-B3B6-DE19CA325A1C}" type="sibTrans" cxnId="{E5826C36-A5F6-4A48-B016-CCCE8B327F56}">
      <dgm:prSet/>
      <dgm:spPr/>
      <dgm:t>
        <a:bodyPr/>
        <a:lstStyle/>
        <a:p>
          <a:endParaRPr lang="ru-RU"/>
        </a:p>
      </dgm:t>
    </dgm:pt>
    <dgm:pt modelId="{AB1DE6EC-8243-4DFF-BCFA-6D16DF009305}" type="pres">
      <dgm:prSet presAssocID="{88F360C0-30D3-4AEA-9940-2A058B6B8754}" presName="Name0" presStyleCnt="0">
        <dgm:presLayoutVars>
          <dgm:dir/>
          <dgm:resizeHandles val="exact"/>
        </dgm:presLayoutVars>
      </dgm:prSet>
      <dgm:spPr/>
    </dgm:pt>
    <dgm:pt modelId="{CE007168-AC40-4F8F-A388-F661AB72B026}" type="pres">
      <dgm:prSet presAssocID="{88F360C0-30D3-4AEA-9940-2A058B6B8754}" presName="fgShape" presStyleLbl="fgShp" presStyleIdx="0" presStyleCnt="1" custLinFactNeighborX="420" custLinFactNeighborY="-7017"/>
      <dgm:spPr/>
    </dgm:pt>
    <dgm:pt modelId="{B54C77E5-F4C5-465B-90B3-F5AA22A62B89}" type="pres">
      <dgm:prSet presAssocID="{88F360C0-30D3-4AEA-9940-2A058B6B8754}" presName="linComp" presStyleCnt="0"/>
      <dgm:spPr/>
    </dgm:pt>
    <dgm:pt modelId="{848D075C-B9D6-405A-A0CE-A96833326C7A}" type="pres">
      <dgm:prSet presAssocID="{E5B1F2DD-6588-4527-AC6C-0EFAF41CA859}" presName="compNode" presStyleCnt="0"/>
      <dgm:spPr/>
    </dgm:pt>
    <dgm:pt modelId="{84B9CF98-B7C1-419D-B530-6A224B24495D}" type="pres">
      <dgm:prSet presAssocID="{E5B1F2DD-6588-4527-AC6C-0EFAF41CA859}" presName="bkgdShape" presStyleLbl="node1" presStyleIdx="0" presStyleCnt="3"/>
      <dgm:spPr/>
      <dgm:t>
        <a:bodyPr/>
        <a:lstStyle/>
        <a:p>
          <a:endParaRPr lang="ru-RU"/>
        </a:p>
      </dgm:t>
    </dgm:pt>
    <dgm:pt modelId="{2F20FF53-2FF5-4011-B17B-DB77ADDC9F2B}" type="pres">
      <dgm:prSet presAssocID="{E5B1F2DD-6588-4527-AC6C-0EFAF41CA85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55A9F-A825-47F9-A243-2F5D1B665124}" type="pres">
      <dgm:prSet presAssocID="{E5B1F2DD-6588-4527-AC6C-0EFAF41CA859}" presName="invisiNode" presStyleLbl="node1" presStyleIdx="0" presStyleCnt="3"/>
      <dgm:spPr/>
    </dgm:pt>
    <dgm:pt modelId="{B1D95E87-78B9-4BE5-AC26-7AD4E236E739}" type="pres">
      <dgm:prSet presAssocID="{E5B1F2DD-6588-4527-AC6C-0EFAF41CA859}" presName="imagNode" presStyleLbl="fgImgPlace1" presStyleIdx="0" presStyleCnt="3" custLinFactX="200000" custLinFactNeighborX="215399" custLinFactNeighborY="305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C583FE7-ACB5-4151-8A8B-129AE9587BFF}" type="pres">
      <dgm:prSet presAssocID="{A4D80864-3D90-427F-95DF-0D6AAF0D97B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09AF0D9-38F3-4BC2-8362-01FA7DFCE0BD}" type="pres">
      <dgm:prSet presAssocID="{6F16DC65-F772-4456-9E2B-854BA6E9F75E}" presName="compNode" presStyleCnt="0"/>
      <dgm:spPr/>
    </dgm:pt>
    <dgm:pt modelId="{D79BCE32-F1D7-4C95-9B95-7BE966E8DEB5}" type="pres">
      <dgm:prSet presAssocID="{6F16DC65-F772-4456-9E2B-854BA6E9F75E}" presName="bkgdShape" presStyleLbl="node1" presStyleIdx="1" presStyleCnt="3" custLinFactNeighborX="1664" custLinFactNeighborY="1754"/>
      <dgm:spPr/>
      <dgm:t>
        <a:bodyPr/>
        <a:lstStyle/>
        <a:p>
          <a:endParaRPr lang="ru-RU"/>
        </a:p>
      </dgm:t>
    </dgm:pt>
    <dgm:pt modelId="{48C1F34E-2F91-48DA-81E9-2F2B7BD6314F}" type="pres">
      <dgm:prSet presAssocID="{6F16DC65-F772-4456-9E2B-854BA6E9F75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8A4AB1-C26D-45EC-B5AF-6FF65CA70D45}" type="pres">
      <dgm:prSet presAssocID="{6F16DC65-F772-4456-9E2B-854BA6E9F75E}" presName="invisiNode" presStyleLbl="node1" presStyleIdx="1" presStyleCnt="3"/>
      <dgm:spPr/>
    </dgm:pt>
    <dgm:pt modelId="{CEFCDE25-495D-479D-A329-A9A55C70B65A}" type="pres">
      <dgm:prSet presAssocID="{6F16DC65-F772-4456-9E2B-854BA6E9F75E}" presName="imagNode" presStyleLbl="fgImgPlace1" presStyleIdx="1" presStyleCnt="3" custLinFactX="-97616" custLinFactNeighborX="-100000" custLinFactNeighborY="832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92FC48-EFC8-4246-94EA-DB8AB26E8CEE}" type="pres">
      <dgm:prSet presAssocID="{08ECE728-A821-4D77-AC14-D8477B37BFB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2278A49-0FE4-468D-92B7-CAFD06CB9E55}" type="pres">
      <dgm:prSet presAssocID="{3292D9AD-0894-4E04-9042-76F95FC69EDF}" presName="compNode" presStyleCnt="0"/>
      <dgm:spPr/>
    </dgm:pt>
    <dgm:pt modelId="{05AD6B39-62DE-4934-BED7-4D5DCDEC5942}" type="pres">
      <dgm:prSet presAssocID="{3292D9AD-0894-4E04-9042-76F95FC69EDF}" presName="bkgdShape" presStyleLbl="node1" presStyleIdx="2" presStyleCnt="3"/>
      <dgm:spPr/>
      <dgm:t>
        <a:bodyPr/>
        <a:lstStyle/>
        <a:p>
          <a:endParaRPr lang="ru-RU"/>
        </a:p>
      </dgm:t>
    </dgm:pt>
    <dgm:pt modelId="{22172B15-9654-4CB5-9DC1-4762A4800991}" type="pres">
      <dgm:prSet presAssocID="{3292D9AD-0894-4E04-9042-76F95FC69ED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6535B-C262-4BC5-9D3C-392FED7032DD}" type="pres">
      <dgm:prSet presAssocID="{3292D9AD-0894-4E04-9042-76F95FC69EDF}" presName="invisiNode" presStyleLbl="node1" presStyleIdx="2" presStyleCnt="3"/>
      <dgm:spPr/>
    </dgm:pt>
    <dgm:pt modelId="{87941D9D-5C4A-489D-BC60-44DABAB329D6}" type="pres">
      <dgm:prSet presAssocID="{3292D9AD-0894-4E04-9042-76F95FC69EDF}" presName="imagNode" presStyleLbl="fgImgPlace1" presStyleIdx="2" presStyleCnt="3" custScaleY="121073" custLinFactX="-88957" custLinFactNeighborX="-100000" custLinFactNeighborY="1369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04188A33-06E7-4A6F-AC61-6F6815372552}" srcId="{88F360C0-30D3-4AEA-9940-2A058B6B8754}" destId="{6F16DC65-F772-4456-9E2B-854BA6E9F75E}" srcOrd="1" destOrd="0" parTransId="{989B9B33-6CC1-47B2-8C7C-89AA3CDD3430}" sibTransId="{08ECE728-A821-4D77-AC14-D8477B37BFBC}"/>
    <dgm:cxn modelId="{30943ED5-2610-46A6-B284-0B6F8C85AE37}" type="presOf" srcId="{3292D9AD-0894-4E04-9042-76F95FC69EDF}" destId="{22172B15-9654-4CB5-9DC1-4762A4800991}" srcOrd="1" destOrd="0" presId="urn:microsoft.com/office/officeart/2005/8/layout/hList7"/>
    <dgm:cxn modelId="{E5826C36-A5F6-4A48-B016-CCCE8B327F56}" srcId="{88F360C0-30D3-4AEA-9940-2A058B6B8754}" destId="{3292D9AD-0894-4E04-9042-76F95FC69EDF}" srcOrd="2" destOrd="0" parTransId="{6F8102CA-4A09-4AA9-B42C-CB0F32758F73}" sibTransId="{17424A05-EFCE-4B75-B3B6-DE19CA325A1C}"/>
    <dgm:cxn modelId="{067CA6F3-467B-47B7-BB8A-DFD1455D0655}" type="presOf" srcId="{3292D9AD-0894-4E04-9042-76F95FC69EDF}" destId="{05AD6B39-62DE-4934-BED7-4D5DCDEC5942}" srcOrd="0" destOrd="0" presId="urn:microsoft.com/office/officeart/2005/8/layout/hList7"/>
    <dgm:cxn modelId="{1FCE66F0-CC60-47BC-9C56-8EE6E3C5F87F}" type="presOf" srcId="{E5B1F2DD-6588-4527-AC6C-0EFAF41CA859}" destId="{2F20FF53-2FF5-4011-B17B-DB77ADDC9F2B}" srcOrd="1" destOrd="0" presId="urn:microsoft.com/office/officeart/2005/8/layout/hList7"/>
    <dgm:cxn modelId="{C884C03F-F995-4DC8-965B-99123DB1B848}" srcId="{88F360C0-30D3-4AEA-9940-2A058B6B8754}" destId="{E5B1F2DD-6588-4527-AC6C-0EFAF41CA859}" srcOrd="0" destOrd="0" parTransId="{1F29930A-335E-4D54-8BB0-4F626636FCB0}" sibTransId="{A4D80864-3D90-427F-95DF-0D6AAF0D97BD}"/>
    <dgm:cxn modelId="{955BE65D-39B5-45C2-806C-FF9A2D2F6768}" type="presOf" srcId="{6F16DC65-F772-4456-9E2B-854BA6E9F75E}" destId="{48C1F34E-2F91-48DA-81E9-2F2B7BD6314F}" srcOrd="1" destOrd="0" presId="urn:microsoft.com/office/officeart/2005/8/layout/hList7"/>
    <dgm:cxn modelId="{48D4FB5E-61C5-49DD-96E2-A84A456E54CE}" type="presOf" srcId="{88F360C0-30D3-4AEA-9940-2A058B6B8754}" destId="{AB1DE6EC-8243-4DFF-BCFA-6D16DF009305}" srcOrd="0" destOrd="0" presId="urn:microsoft.com/office/officeart/2005/8/layout/hList7"/>
    <dgm:cxn modelId="{39B4D20B-4759-4AB5-BDAC-18514A74532F}" type="presOf" srcId="{6F16DC65-F772-4456-9E2B-854BA6E9F75E}" destId="{D79BCE32-F1D7-4C95-9B95-7BE966E8DEB5}" srcOrd="0" destOrd="0" presId="urn:microsoft.com/office/officeart/2005/8/layout/hList7"/>
    <dgm:cxn modelId="{33C8BAC2-485D-4284-BC64-100B41BB0087}" type="presOf" srcId="{A4D80864-3D90-427F-95DF-0D6AAF0D97BD}" destId="{EC583FE7-ACB5-4151-8A8B-129AE9587BFF}" srcOrd="0" destOrd="0" presId="urn:microsoft.com/office/officeart/2005/8/layout/hList7"/>
    <dgm:cxn modelId="{F26DEC28-A830-41D5-816F-AA9E2FAFEE31}" type="presOf" srcId="{E5B1F2DD-6588-4527-AC6C-0EFAF41CA859}" destId="{84B9CF98-B7C1-419D-B530-6A224B24495D}" srcOrd="0" destOrd="0" presId="urn:microsoft.com/office/officeart/2005/8/layout/hList7"/>
    <dgm:cxn modelId="{DA5D2929-71E8-478A-938D-08DB7DF0EC2C}" type="presOf" srcId="{08ECE728-A821-4D77-AC14-D8477B37BFBC}" destId="{0A92FC48-EFC8-4246-94EA-DB8AB26E8CEE}" srcOrd="0" destOrd="0" presId="urn:microsoft.com/office/officeart/2005/8/layout/hList7"/>
    <dgm:cxn modelId="{BE94853A-F9BE-4671-A9E1-FADDE6AE1992}" type="presParOf" srcId="{AB1DE6EC-8243-4DFF-BCFA-6D16DF009305}" destId="{CE007168-AC40-4F8F-A388-F661AB72B026}" srcOrd="0" destOrd="0" presId="urn:microsoft.com/office/officeart/2005/8/layout/hList7"/>
    <dgm:cxn modelId="{A8E62CE8-3F45-4C90-845C-7D366A7125A4}" type="presParOf" srcId="{AB1DE6EC-8243-4DFF-BCFA-6D16DF009305}" destId="{B54C77E5-F4C5-465B-90B3-F5AA22A62B89}" srcOrd="1" destOrd="0" presId="urn:microsoft.com/office/officeart/2005/8/layout/hList7"/>
    <dgm:cxn modelId="{D8F7D289-DFDE-488B-8B16-EAB0DCF1F132}" type="presParOf" srcId="{B54C77E5-F4C5-465B-90B3-F5AA22A62B89}" destId="{848D075C-B9D6-405A-A0CE-A96833326C7A}" srcOrd="0" destOrd="0" presId="urn:microsoft.com/office/officeart/2005/8/layout/hList7"/>
    <dgm:cxn modelId="{5E1C962A-AB1C-4238-B72C-B1C537E786CE}" type="presParOf" srcId="{848D075C-B9D6-405A-A0CE-A96833326C7A}" destId="{84B9CF98-B7C1-419D-B530-6A224B24495D}" srcOrd="0" destOrd="0" presId="urn:microsoft.com/office/officeart/2005/8/layout/hList7"/>
    <dgm:cxn modelId="{720B974C-DC4D-4BC0-B2AC-463A5E885B77}" type="presParOf" srcId="{848D075C-B9D6-405A-A0CE-A96833326C7A}" destId="{2F20FF53-2FF5-4011-B17B-DB77ADDC9F2B}" srcOrd="1" destOrd="0" presId="urn:microsoft.com/office/officeart/2005/8/layout/hList7"/>
    <dgm:cxn modelId="{1C9B3D63-4766-4309-BA20-58ADB548D61D}" type="presParOf" srcId="{848D075C-B9D6-405A-A0CE-A96833326C7A}" destId="{F6755A9F-A825-47F9-A243-2F5D1B665124}" srcOrd="2" destOrd="0" presId="urn:microsoft.com/office/officeart/2005/8/layout/hList7"/>
    <dgm:cxn modelId="{6653CEC3-C331-43B8-A38D-2B17A831D079}" type="presParOf" srcId="{848D075C-B9D6-405A-A0CE-A96833326C7A}" destId="{B1D95E87-78B9-4BE5-AC26-7AD4E236E739}" srcOrd="3" destOrd="0" presId="urn:microsoft.com/office/officeart/2005/8/layout/hList7"/>
    <dgm:cxn modelId="{3392FAA1-E491-4AFA-9248-CFCDC45C4EBB}" type="presParOf" srcId="{B54C77E5-F4C5-465B-90B3-F5AA22A62B89}" destId="{EC583FE7-ACB5-4151-8A8B-129AE9587BFF}" srcOrd="1" destOrd="0" presId="urn:microsoft.com/office/officeart/2005/8/layout/hList7"/>
    <dgm:cxn modelId="{5B123F7B-FA1A-4D8C-801A-0E3D088720BD}" type="presParOf" srcId="{B54C77E5-F4C5-465B-90B3-F5AA22A62B89}" destId="{509AF0D9-38F3-4BC2-8362-01FA7DFCE0BD}" srcOrd="2" destOrd="0" presId="urn:microsoft.com/office/officeart/2005/8/layout/hList7"/>
    <dgm:cxn modelId="{EFE3CDE0-7DFE-4BD3-BEF2-F1D0E878CB07}" type="presParOf" srcId="{509AF0D9-38F3-4BC2-8362-01FA7DFCE0BD}" destId="{D79BCE32-F1D7-4C95-9B95-7BE966E8DEB5}" srcOrd="0" destOrd="0" presId="urn:microsoft.com/office/officeart/2005/8/layout/hList7"/>
    <dgm:cxn modelId="{8D7C045C-5F96-4805-8494-58FDA74C1007}" type="presParOf" srcId="{509AF0D9-38F3-4BC2-8362-01FA7DFCE0BD}" destId="{48C1F34E-2F91-48DA-81E9-2F2B7BD6314F}" srcOrd="1" destOrd="0" presId="urn:microsoft.com/office/officeart/2005/8/layout/hList7"/>
    <dgm:cxn modelId="{701AF303-2424-45D9-B080-443EAABEFF12}" type="presParOf" srcId="{509AF0D9-38F3-4BC2-8362-01FA7DFCE0BD}" destId="{DE8A4AB1-C26D-45EC-B5AF-6FF65CA70D45}" srcOrd="2" destOrd="0" presId="urn:microsoft.com/office/officeart/2005/8/layout/hList7"/>
    <dgm:cxn modelId="{22D8C1E5-4D25-4924-BEF2-A97131D89DBB}" type="presParOf" srcId="{509AF0D9-38F3-4BC2-8362-01FA7DFCE0BD}" destId="{CEFCDE25-495D-479D-A329-A9A55C70B65A}" srcOrd="3" destOrd="0" presId="urn:microsoft.com/office/officeart/2005/8/layout/hList7"/>
    <dgm:cxn modelId="{43080E2D-16A3-4BBE-A84B-B5F2060CB467}" type="presParOf" srcId="{B54C77E5-F4C5-465B-90B3-F5AA22A62B89}" destId="{0A92FC48-EFC8-4246-94EA-DB8AB26E8CEE}" srcOrd="3" destOrd="0" presId="urn:microsoft.com/office/officeart/2005/8/layout/hList7"/>
    <dgm:cxn modelId="{A021F576-F340-42CB-B102-401EA40B4A59}" type="presParOf" srcId="{B54C77E5-F4C5-465B-90B3-F5AA22A62B89}" destId="{92278A49-0FE4-468D-92B7-CAFD06CB9E55}" srcOrd="4" destOrd="0" presId="urn:microsoft.com/office/officeart/2005/8/layout/hList7"/>
    <dgm:cxn modelId="{14292B48-BF0D-4077-82FC-4A40C222536C}" type="presParOf" srcId="{92278A49-0FE4-468D-92B7-CAFD06CB9E55}" destId="{05AD6B39-62DE-4934-BED7-4D5DCDEC5942}" srcOrd="0" destOrd="0" presId="urn:microsoft.com/office/officeart/2005/8/layout/hList7"/>
    <dgm:cxn modelId="{D840D648-E306-4963-BE57-D199FCEEE6ED}" type="presParOf" srcId="{92278A49-0FE4-468D-92B7-CAFD06CB9E55}" destId="{22172B15-9654-4CB5-9DC1-4762A4800991}" srcOrd="1" destOrd="0" presId="urn:microsoft.com/office/officeart/2005/8/layout/hList7"/>
    <dgm:cxn modelId="{8400A562-46DB-43DD-B662-AE28DFBE350F}" type="presParOf" srcId="{92278A49-0FE4-468D-92B7-CAFD06CB9E55}" destId="{1AD6535B-C262-4BC5-9D3C-392FED7032DD}" srcOrd="2" destOrd="0" presId="urn:microsoft.com/office/officeart/2005/8/layout/hList7"/>
    <dgm:cxn modelId="{A96BF233-DFC3-4210-B086-714E88AEB90C}" type="presParOf" srcId="{92278A49-0FE4-468D-92B7-CAFD06CB9E55}" destId="{87941D9D-5C4A-489D-BC60-44DABAB329D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106739E-2F3B-4B4D-A193-9ECF6642E2A1}" type="doc">
      <dgm:prSet loTypeId="urn:microsoft.com/office/officeart/2005/8/layout/process2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7A0EC31-2FCB-442E-9629-1024AD2F3FFF}" type="pres">
      <dgm:prSet presAssocID="{B106739E-2F3B-4B4D-A193-9ECF6642E2A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EF43A73-9E05-41DF-8222-B1707A3175C4}" type="presOf" srcId="{B106739E-2F3B-4B4D-A193-9ECF6642E2A1}" destId="{F7A0EC31-2FCB-442E-9629-1024AD2F3FFF}" srcOrd="0" destOrd="0" presId="urn:microsoft.com/office/officeart/2005/8/layout/process2"/>
  </dgm:cxnLst>
  <dgm:bg>
    <a:noFill/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95805F-8C65-4DEB-AEA4-4FAC78BB6A84}" type="doc">
      <dgm:prSet loTypeId="urn:microsoft.com/office/officeart/2005/8/layout/process1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49DB7E3-5B37-4AC5-A6BF-F5F76968F0C3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spc="-5" dirty="0" smtClean="0">
              <a:solidFill>
                <a:schemeClr val="tx1"/>
              </a:solidFill>
              <a:latin typeface="Tahoma"/>
              <a:cs typeface="Tahoma"/>
            </a:rPr>
            <a:t>Указ</a:t>
          </a:r>
          <a:r>
            <a:rPr lang="ru-RU" sz="1400" spc="-40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spc="-5" dirty="0" smtClean="0">
              <a:solidFill>
                <a:schemeClr val="tx1"/>
              </a:solidFill>
              <a:latin typeface="Tahoma"/>
              <a:cs typeface="Tahoma"/>
            </a:rPr>
            <a:t>президента</a:t>
          </a:r>
          <a:r>
            <a:rPr lang="ru-RU" sz="1400" spc="-30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spc="-5" dirty="0" smtClean="0">
              <a:solidFill>
                <a:schemeClr val="tx1"/>
              </a:solidFill>
              <a:latin typeface="Tahoma"/>
              <a:cs typeface="Tahoma"/>
            </a:rPr>
            <a:t>РФ</a:t>
          </a:r>
          <a:r>
            <a:rPr lang="ru-RU" sz="1400" spc="-30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dirty="0" smtClean="0">
              <a:solidFill>
                <a:schemeClr val="tx1"/>
              </a:solidFill>
              <a:latin typeface="Tahoma"/>
              <a:cs typeface="Tahoma"/>
            </a:rPr>
            <a:t>от</a:t>
          </a:r>
        </a:p>
        <a:p>
          <a:r>
            <a:rPr lang="ru-RU" sz="1400" spc="-15" dirty="0" smtClean="0">
              <a:solidFill>
                <a:schemeClr val="tx1"/>
              </a:solidFill>
              <a:latin typeface="Tahoma"/>
              <a:cs typeface="Tahoma"/>
            </a:rPr>
            <a:t>07.05.2018</a:t>
          </a:r>
          <a:r>
            <a:rPr lang="ru-RU" sz="1400" spc="-70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spc="5" dirty="0" smtClean="0">
              <a:solidFill>
                <a:schemeClr val="tx1"/>
              </a:solidFill>
              <a:latin typeface="Tahoma"/>
              <a:cs typeface="Tahoma"/>
            </a:rPr>
            <a:t>№</a:t>
          </a:r>
          <a:r>
            <a:rPr lang="ru-RU" sz="1400" spc="-35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dirty="0" smtClean="0">
              <a:solidFill>
                <a:schemeClr val="tx1"/>
              </a:solidFill>
              <a:latin typeface="Tahoma"/>
              <a:cs typeface="Tahoma"/>
            </a:rPr>
            <a:t>204</a:t>
          </a:r>
        </a:p>
        <a:p>
          <a:r>
            <a:rPr lang="ru-RU" sz="1400" spc="-5" dirty="0" smtClean="0">
              <a:solidFill>
                <a:schemeClr val="tx1"/>
              </a:solidFill>
              <a:latin typeface="Tahoma"/>
              <a:cs typeface="Tahoma"/>
            </a:rPr>
            <a:t>«О</a:t>
          </a:r>
          <a:r>
            <a:rPr lang="ru-RU" sz="1400" spc="-40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spc="-5" dirty="0" smtClean="0">
              <a:solidFill>
                <a:schemeClr val="tx1"/>
              </a:solidFill>
              <a:latin typeface="Tahoma"/>
              <a:cs typeface="Tahoma"/>
            </a:rPr>
            <a:t>национальных</a:t>
          </a:r>
          <a:r>
            <a:rPr lang="ru-RU" sz="1400" spc="-70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dirty="0" smtClean="0">
              <a:solidFill>
                <a:schemeClr val="tx1"/>
              </a:solidFill>
              <a:latin typeface="Tahoma"/>
              <a:cs typeface="Tahoma"/>
            </a:rPr>
            <a:t>целях</a:t>
          </a:r>
          <a:r>
            <a:rPr lang="ru-RU" sz="1400" spc="-30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dirty="0" smtClean="0">
              <a:solidFill>
                <a:schemeClr val="tx1"/>
              </a:solidFill>
              <a:latin typeface="Tahoma"/>
              <a:cs typeface="Tahoma"/>
            </a:rPr>
            <a:t>и </a:t>
          </a:r>
          <a:r>
            <a:rPr lang="ru-RU" sz="1400" spc="-434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spc="-5" dirty="0" smtClean="0">
              <a:solidFill>
                <a:schemeClr val="tx1"/>
              </a:solidFill>
              <a:latin typeface="Tahoma"/>
              <a:cs typeface="Tahoma"/>
            </a:rPr>
            <a:t>стратегических</a:t>
          </a:r>
          <a:r>
            <a:rPr lang="ru-RU" sz="1400" spc="-50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dirty="0" smtClean="0">
              <a:solidFill>
                <a:schemeClr val="tx1"/>
              </a:solidFill>
              <a:latin typeface="Tahoma"/>
              <a:cs typeface="Tahoma"/>
            </a:rPr>
            <a:t>задачах</a:t>
          </a:r>
        </a:p>
        <a:p>
          <a:r>
            <a:rPr lang="ru-RU" sz="1400" spc="-5" dirty="0" smtClean="0">
              <a:solidFill>
                <a:schemeClr val="tx1"/>
              </a:solidFill>
              <a:latin typeface="Tahoma"/>
              <a:cs typeface="Tahoma"/>
            </a:rPr>
            <a:t>развития Российской </a:t>
          </a:r>
          <a:r>
            <a:rPr lang="ru-RU" sz="1400" dirty="0" smtClean="0">
              <a:solidFill>
                <a:schemeClr val="tx1"/>
              </a:solidFill>
              <a:latin typeface="Tahoma"/>
              <a:cs typeface="Tahoma"/>
            </a:rPr>
            <a:t> Федерации</a:t>
          </a:r>
          <a:r>
            <a:rPr lang="ru-RU" sz="1400" spc="-90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dirty="0" smtClean="0">
              <a:solidFill>
                <a:schemeClr val="tx1"/>
              </a:solidFill>
              <a:latin typeface="Tahoma"/>
              <a:cs typeface="Tahoma"/>
            </a:rPr>
            <a:t>на</a:t>
          </a:r>
          <a:r>
            <a:rPr lang="ru-RU" sz="1400" spc="-30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spc="-5" dirty="0" smtClean="0">
              <a:solidFill>
                <a:schemeClr val="tx1"/>
              </a:solidFill>
              <a:latin typeface="Tahoma"/>
              <a:cs typeface="Tahoma"/>
            </a:rPr>
            <a:t>период</a:t>
          </a:r>
          <a:r>
            <a:rPr lang="ru-RU" sz="1400" spc="-40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dirty="0" smtClean="0">
              <a:solidFill>
                <a:schemeClr val="tx1"/>
              </a:solidFill>
              <a:latin typeface="Tahoma"/>
              <a:cs typeface="Tahoma"/>
            </a:rPr>
            <a:t>до </a:t>
          </a:r>
          <a:r>
            <a:rPr lang="ru-RU" sz="1400" spc="-440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dirty="0" smtClean="0">
              <a:solidFill>
                <a:schemeClr val="tx1"/>
              </a:solidFill>
              <a:latin typeface="Tahoma"/>
              <a:cs typeface="Tahoma"/>
            </a:rPr>
            <a:t>2024</a:t>
          </a:r>
          <a:r>
            <a:rPr lang="ru-RU" sz="1400" spc="-45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dirty="0" smtClean="0">
              <a:solidFill>
                <a:schemeClr val="tx1"/>
              </a:solidFill>
              <a:latin typeface="Tahoma"/>
              <a:cs typeface="Tahoma"/>
            </a:rPr>
            <a:t>года»</a:t>
          </a:r>
        </a:p>
        <a:p>
          <a:r>
            <a:rPr lang="ru-RU" sz="1400" spc="-5" dirty="0" smtClean="0">
              <a:solidFill>
                <a:schemeClr val="tx1"/>
              </a:solidFill>
              <a:latin typeface="Tahoma"/>
              <a:cs typeface="Tahoma"/>
            </a:rPr>
            <a:t>Указ Президента РФ </a:t>
          </a:r>
          <a:r>
            <a:rPr lang="ru-RU" sz="1400" spc="-440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dirty="0" smtClean="0">
              <a:solidFill>
                <a:schemeClr val="tx1"/>
              </a:solidFill>
              <a:latin typeface="Tahoma"/>
              <a:cs typeface="Tahoma"/>
            </a:rPr>
            <a:t>от</a:t>
          </a:r>
          <a:r>
            <a:rPr lang="ru-RU" sz="1400" spc="-60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spc="-10" dirty="0" smtClean="0">
              <a:solidFill>
                <a:schemeClr val="tx1"/>
              </a:solidFill>
              <a:latin typeface="Tahoma"/>
              <a:cs typeface="Tahoma"/>
            </a:rPr>
            <a:t>21.07.2020</a:t>
          </a:r>
          <a:r>
            <a:rPr lang="ru-RU" sz="1400" spc="-70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dirty="0" smtClean="0">
              <a:solidFill>
                <a:schemeClr val="tx1"/>
              </a:solidFill>
              <a:latin typeface="Tahoma"/>
              <a:cs typeface="Tahoma"/>
            </a:rPr>
            <a:t>№</a:t>
          </a:r>
          <a:r>
            <a:rPr lang="ru-RU" sz="1400" spc="-40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dirty="0" smtClean="0">
              <a:solidFill>
                <a:schemeClr val="tx1"/>
              </a:solidFill>
              <a:latin typeface="Tahoma"/>
              <a:cs typeface="Tahoma"/>
            </a:rPr>
            <a:t>474</a:t>
          </a:r>
        </a:p>
        <a:p>
          <a:r>
            <a:rPr lang="ru-RU" sz="1400" spc="-5" dirty="0" smtClean="0">
              <a:solidFill>
                <a:schemeClr val="tx1"/>
              </a:solidFill>
              <a:latin typeface="Tahoma"/>
              <a:cs typeface="Tahoma"/>
            </a:rPr>
            <a:t>«О национальных </a:t>
          </a:r>
          <a:r>
            <a:rPr lang="ru-RU" sz="1400" dirty="0" smtClean="0">
              <a:solidFill>
                <a:schemeClr val="tx1"/>
              </a:solidFill>
              <a:latin typeface="Tahoma"/>
              <a:cs typeface="Tahoma"/>
            </a:rPr>
            <a:t>целях </a:t>
          </a:r>
          <a:r>
            <a:rPr lang="ru-RU" sz="1400" spc="5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spc="-5" dirty="0" smtClean="0">
              <a:solidFill>
                <a:schemeClr val="tx1"/>
              </a:solidFill>
              <a:latin typeface="Tahoma"/>
              <a:cs typeface="Tahoma"/>
            </a:rPr>
            <a:t>развития Российской </a:t>
          </a:r>
          <a:r>
            <a:rPr lang="ru-RU" sz="1400" dirty="0" smtClean="0">
              <a:solidFill>
                <a:schemeClr val="tx1"/>
              </a:solidFill>
              <a:latin typeface="Tahoma"/>
              <a:cs typeface="Tahoma"/>
            </a:rPr>
            <a:t> Федерации</a:t>
          </a:r>
          <a:r>
            <a:rPr lang="ru-RU" sz="1400" spc="-95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dirty="0" smtClean="0">
              <a:solidFill>
                <a:schemeClr val="tx1"/>
              </a:solidFill>
              <a:latin typeface="Tahoma"/>
              <a:cs typeface="Tahoma"/>
            </a:rPr>
            <a:t>до</a:t>
          </a:r>
          <a:r>
            <a:rPr lang="ru-RU" sz="1400" spc="-35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dirty="0" smtClean="0">
              <a:solidFill>
                <a:schemeClr val="tx1"/>
              </a:solidFill>
              <a:latin typeface="Tahoma"/>
              <a:cs typeface="Tahoma"/>
            </a:rPr>
            <a:t>2030</a:t>
          </a:r>
          <a:r>
            <a:rPr lang="ru-RU" sz="1400" spc="-55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dirty="0" smtClean="0">
              <a:solidFill>
                <a:schemeClr val="tx1"/>
              </a:solidFill>
              <a:latin typeface="Tahoma"/>
              <a:cs typeface="Tahoma"/>
            </a:rPr>
            <a:t>год</a:t>
          </a:r>
          <a:r>
            <a:rPr lang="ru-RU" sz="1600" dirty="0" smtClean="0">
              <a:solidFill>
                <a:schemeClr val="tx1"/>
              </a:solidFill>
              <a:latin typeface="Tahoma"/>
              <a:cs typeface="Tahoma"/>
            </a:rPr>
            <a:t>а</a:t>
          </a:r>
          <a:endParaRPr lang="ru-RU" sz="16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44ECC4CF-DFD6-4A5E-B67E-371E8E9462EA}" type="parTrans" cxnId="{52075446-E4BB-4836-989D-7191D320DBDB}">
      <dgm:prSet/>
      <dgm:spPr/>
      <dgm:t>
        <a:bodyPr/>
        <a:lstStyle/>
        <a:p>
          <a:endParaRPr lang="ru-RU"/>
        </a:p>
      </dgm:t>
    </dgm:pt>
    <dgm:pt modelId="{5DB83BC0-EA22-4814-9A07-FAFCAFF96FB3}" type="sibTrans" cxnId="{52075446-E4BB-4836-989D-7191D320DBDB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Приоритетные цели</a:t>
          </a:r>
          <a:endParaRPr lang="ru-RU" sz="16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434858B6-00F6-4895-A3D0-B010B4F79D5D}">
      <dgm:prSet phldrT="[Текст]" custT="1"/>
      <dgm:spPr>
        <a:solidFill>
          <a:srgbClr val="37C991"/>
        </a:solidFill>
      </dgm:spPr>
      <dgm:t>
        <a:bodyPr/>
        <a:lstStyle/>
        <a:p>
          <a:r>
            <a:rPr lang="ru-RU" sz="1500" dirty="0" smtClean="0"/>
            <a:t/>
          </a:r>
          <a:br>
            <a:rPr lang="ru-RU" sz="1500" dirty="0" smtClean="0"/>
          </a:br>
          <a:endParaRPr lang="ru-RU" sz="1800" dirty="0"/>
        </a:p>
      </dgm:t>
    </dgm:pt>
    <dgm:pt modelId="{9C0FE56C-FFFC-4850-A25B-A3F1AFFF736B}" type="sibTrans" cxnId="{D61634ED-BC40-40AC-9492-754C199475BE}">
      <dgm:prSet custFlipHor="1" custScaleX="166692" custScaleY="80238" custLinFactNeighborX="5470" custLinFactNeighborY="-13"/>
      <dgm:spPr/>
      <dgm:t>
        <a:bodyPr/>
        <a:lstStyle/>
        <a:p>
          <a:endParaRPr lang="ru-RU"/>
        </a:p>
      </dgm:t>
    </dgm:pt>
    <dgm:pt modelId="{85413B95-97BE-4BBA-B667-C45EA782D3A2}" type="parTrans" cxnId="{D61634ED-BC40-40AC-9492-754C199475BE}">
      <dgm:prSet/>
      <dgm:spPr/>
      <dgm:t>
        <a:bodyPr/>
        <a:lstStyle/>
        <a:p>
          <a:endParaRPr lang="ru-RU"/>
        </a:p>
      </dgm:t>
    </dgm:pt>
    <dgm:pt modelId="{9FEB4771-AB2B-441E-8DB5-D6FD8D7BD6C7}" type="pres">
      <dgm:prSet presAssocID="{4595805F-8C65-4DEB-AEA4-4FAC78BB6A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C5BE02-E85D-48BF-B3B1-BBB17648B4B7}" type="pres">
      <dgm:prSet presAssocID="{049DB7E3-5B37-4AC5-A6BF-F5F76968F0C3}" presName="node" presStyleLbl="node1" presStyleIdx="0" presStyleCnt="2" custScaleX="48067" custScaleY="100000" custLinFactNeighborX="5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74E66-CE1D-4BDD-B13E-A38CE2F4B32E}" type="pres">
      <dgm:prSet presAssocID="{5DB83BC0-EA22-4814-9A07-FAFCAFF96FB3}" presName="sibTrans" presStyleLbl="sibTrans2D1" presStyleIdx="0" presStyleCnt="1" custAng="0" custScaleX="175887" custScaleY="91776" custLinFactNeighborX="-2925" custLinFactNeighborY="8265"/>
      <dgm:spPr/>
      <dgm:t>
        <a:bodyPr/>
        <a:lstStyle/>
        <a:p>
          <a:endParaRPr lang="ru-RU"/>
        </a:p>
      </dgm:t>
    </dgm:pt>
    <dgm:pt modelId="{3159C208-71BE-4337-90A0-5E0D0206E2FF}" type="pres">
      <dgm:prSet presAssocID="{5DB83BC0-EA22-4814-9A07-FAFCAFF96FB3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29215270-C0A3-49A1-9A1B-A9703DE55304}" type="pres">
      <dgm:prSet presAssocID="{434858B6-00F6-4895-A3D0-B010B4F79D5D}" presName="node" presStyleLbl="node1" presStyleIdx="1" presStyleCnt="2" custScaleX="72605" custScaleY="94936" custLinFactNeighborX="8671" custLinFactNeighborY="-2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075446-E4BB-4836-989D-7191D320DBDB}" srcId="{4595805F-8C65-4DEB-AEA4-4FAC78BB6A84}" destId="{049DB7E3-5B37-4AC5-A6BF-F5F76968F0C3}" srcOrd="0" destOrd="0" parTransId="{44ECC4CF-DFD6-4A5E-B67E-371E8E9462EA}" sibTransId="{5DB83BC0-EA22-4814-9A07-FAFCAFF96FB3}"/>
    <dgm:cxn modelId="{9878947C-7E6B-40E4-8B86-F730119C2398}" type="presOf" srcId="{5DB83BC0-EA22-4814-9A07-FAFCAFF96FB3}" destId="{3159C208-71BE-4337-90A0-5E0D0206E2FF}" srcOrd="1" destOrd="0" presId="urn:microsoft.com/office/officeart/2005/8/layout/process1"/>
    <dgm:cxn modelId="{A2154A8C-93DF-47E5-8DE1-8C5755F6557B}" type="presOf" srcId="{049DB7E3-5B37-4AC5-A6BF-F5F76968F0C3}" destId="{4CC5BE02-E85D-48BF-B3B1-BBB17648B4B7}" srcOrd="0" destOrd="0" presId="urn:microsoft.com/office/officeart/2005/8/layout/process1"/>
    <dgm:cxn modelId="{5962498A-60E1-4D27-9F36-BB27A570E6F1}" type="presOf" srcId="{4595805F-8C65-4DEB-AEA4-4FAC78BB6A84}" destId="{9FEB4771-AB2B-441E-8DB5-D6FD8D7BD6C7}" srcOrd="0" destOrd="0" presId="urn:microsoft.com/office/officeart/2005/8/layout/process1"/>
    <dgm:cxn modelId="{E2A5681B-704A-44D0-8EB8-F1D7FC26C0F0}" type="presOf" srcId="{5DB83BC0-EA22-4814-9A07-FAFCAFF96FB3}" destId="{CBA74E66-CE1D-4BDD-B13E-A38CE2F4B32E}" srcOrd="0" destOrd="0" presId="urn:microsoft.com/office/officeart/2005/8/layout/process1"/>
    <dgm:cxn modelId="{C117DBDC-DEA4-4DA5-BE59-29D17AAEC517}" type="presOf" srcId="{434858B6-00F6-4895-A3D0-B010B4F79D5D}" destId="{29215270-C0A3-49A1-9A1B-A9703DE55304}" srcOrd="0" destOrd="0" presId="urn:microsoft.com/office/officeart/2005/8/layout/process1"/>
    <dgm:cxn modelId="{D61634ED-BC40-40AC-9492-754C199475BE}" srcId="{4595805F-8C65-4DEB-AEA4-4FAC78BB6A84}" destId="{434858B6-00F6-4895-A3D0-B010B4F79D5D}" srcOrd="1" destOrd="0" parTransId="{85413B95-97BE-4BBA-B667-C45EA782D3A2}" sibTransId="{9C0FE56C-FFFC-4850-A25B-A3F1AFFF736B}"/>
    <dgm:cxn modelId="{5B21100C-2B8D-48EB-AACF-D0658CFE6CD5}" type="presParOf" srcId="{9FEB4771-AB2B-441E-8DB5-D6FD8D7BD6C7}" destId="{4CC5BE02-E85D-48BF-B3B1-BBB17648B4B7}" srcOrd="0" destOrd="0" presId="urn:microsoft.com/office/officeart/2005/8/layout/process1"/>
    <dgm:cxn modelId="{103944FD-9434-437E-9C9D-DD4047398815}" type="presParOf" srcId="{9FEB4771-AB2B-441E-8DB5-D6FD8D7BD6C7}" destId="{CBA74E66-CE1D-4BDD-B13E-A38CE2F4B32E}" srcOrd="1" destOrd="0" presId="urn:microsoft.com/office/officeart/2005/8/layout/process1"/>
    <dgm:cxn modelId="{46497D0F-EF34-4723-9D93-9A01D21765BA}" type="presParOf" srcId="{CBA74E66-CE1D-4BDD-B13E-A38CE2F4B32E}" destId="{3159C208-71BE-4337-90A0-5E0D0206E2FF}" srcOrd="0" destOrd="0" presId="urn:microsoft.com/office/officeart/2005/8/layout/process1"/>
    <dgm:cxn modelId="{C876E116-6656-47D2-A970-1AFC6F398329}" type="presParOf" srcId="{9FEB4771-AB2B-441E-8DB5-D6FD8D7BD6C7}" destId="{29215270-C0A3-49A1-9A1B-A9703DE5530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68CADC-F66D-46A8-B1D7-E8C7A079E5E5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A628D0E-6814-4B62-BAF7-89F653EC900B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Бюджет сформирован с учетом изменений, внесенных в бюджетное и налоговое законодательство </a:t>
          </a:r>
          <a:endParaRPr lang="ru-RU" sz="1400" dirty="0"/>
        </a:p>
      </dgm:t>
    </dgm:pt>
    <dgm:pt modelId="{A33C49FB-1023-4C95-8A99-CFC72A55FA55}" type="parTrans" cxnId="{786D1A79-B5B7-439F-ABD8-16DAEC3B93BB}">
      <dgm:prSet/>
      <dgm:spPr/>
      <dgm:t>
        <a:bodyPr/>
        <a:lstStyle/>
        <a:p>
          <a:endParaRPr lang="ru-RU" sz="1600"/>
        </a:p>
      </dgm:t>
    </dgm:pt>
    <dgm:pt modelId="{AB6359DB-DD5D-4AAC-9426-B19D50DD3CFD}" type="sibTrans" cxnId="{786D1A79-B5B7-439F-ABD8-16DAEC3B93BB}">
      <dgm:prSet/>
      <dgm:spPr/>
      <dgm:t>
        <a:bodyPr/>
        <a:lstStyle/>
        <a:p>
          <a:endParaRPr lang="ru-RU" sz="1600"/>
        </a:p>
      </dgm:t>
    </dgm:pt>
    <dgm:pt modelId="{3E22E395-1146-40FD-8FA3-E52DDD1EB0F3}">
      <dgm:prSet phldrT="[Текст]" custT="1"/>
      <dgm:spPr/>
      <dgm:t>
        <a:bodyPr/>
        <a:lstStyle/>
        <a:p>
          <a:r>
            <a:rPr lang="ru-RU" sz="1600" dirty="0" smtClean="0"/>
            <a:t> </a:t>
          </a:r>
          <a:endParaRPr lang="ru-RU" sz="1600" dirty="0"/>
        </a:p>
      </dgm:t>
    </dgm:pt>
    <dgm:pt modelId="{9681B6BE-DF48-4FB5-8641-3B24144CC058}" type="parTrans" cxnId="{A7F89D58-7BE1-4C2B-AF09-0D419F6C6584}">
      <dgm:prSet/>
      <dgm:spPr/>
      <dgm:t>
        <a:bodyPr/>
        <a:lstStyle/>
        <a:p>
          <a:endParaRPr lang="ru-RU" sz="1600"/>
        </a:p>
      </dgm:t>
    </dgm:pt>
    <dgm:pt modelId="{A1ADD9FA-519C-482F-A178-54123F09165D}" type="sibTrans" cxnId="{A7F89D58-7BE1-4C2B-AF09-0D419F6C6584}">
      <dgm:prSet/>
      <dgm:spPr/>
      <dgm:t>
        <a:bodyPr/>
        <a:lstStyle/>
        <a:p>
          <a:endParaRPr lang="ru-RU" sz="1600"/>
        </a:p>
      </dgm:t>
    </dgm:pt>
    <dgm:pt modelId="{1213E4FE-01F5-429F-808D-F7FA8ED21E9F}">
      <dgm:prSet phldrT="[Текст]" custT="1"/>
      <dgm:spPr/>
      <dgm:t>
        <a:bodyPr/>
        <a:lstStyle/>
        <a:p>
          <a:r>
            <a:rPr lang="ru-RU" sz="1600" dirty="0" smtClean="0"/>
            <a:t> </a:t>
          </a:r>
          <a:endParaRPr lang="ru-RU" sz="1600" dirty="0"/>
        </a:p>
      </dgm:t>
    </dgm:pt>
    <dgm:pt modelId="{8D6729D4-6886-4603-948E-D804EF9F9868}" type="parTrans" cxnId="{41E13DD6-DCAA-437D-BF40-D4B87B461822}">
      <dgm:prSet/>
      <dgm:spPr/>
      <dgm:t>
        <a:bodyPr/>
        <a:lstStyle/>
        <a:p>
          <a:endParaRPr lang="ru-RU" sz="1600"/>
        </a:p>
      </dgm:t>
    </dgm:pt>
    <dgm:pt modelId="{7A5BA11F-9F09-414D-A381-EF5A803BE9A9}" type="sibTrans" cxnId="{41E13DD6-DCAA-437D-BF40-D4B87B461822}">
      <dgm:prSet/>
      <dgm:spPr/>
      <dgm:t>
        <a:bodyPr/>
        <a:lstStyle/>
        <a:p>
          <a:endParaRPr lang="ru-RU" sz="1600"/>
        </a:p>
      </dgm:t>
    </dgm:pt>
    <dgm:pt modelId="{AB6FB6C4-D2DC-4473-9E5A-8E323BA501FA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Реализация региональных проектов в рамках Указа Президента Российской Федерации от 07.05.2018  № 204 «О национальных целях и стратегических задачах развития Российской Федерации на период до 2024 года» </a:t>
          </a:r>
          <a:endParaRPr lang="ru-RU" sz="1400" dirty="0"/>
        </a:p>
      </dgm:t>
    </dgm:pt>
    <dgm:pt modelId="{CAF8975C-02A5-4869-B924-E8965EF39FD2}" type="parTrans" cxnId="{6E798B83-CF13-4674-AE1D-D4EB20A260A2}">
      <dgm:prSet/>
      <dgm:spPr/>
      <dgm:t>
        <a:bodyPr/>
        <a:lstStyle/>
        <a:p>
          <a:endParaRPr lang="ru-RU" sz="1600"/>
        </a:p>
      </dgm:t>
    </dgm:pt>
    <dgm:pt modelId="{3083036F-D947-47E4-8E10-2987C6ED5026}" type="sibTrans" cxnId="{6E798B83-CF13-4674-AE1D-D4EB20A260A2}">
      <dgm:prSet/>
      <dgm:spPr/>
      <dgm:t>
        <a:bodyPr/>
        <a:lstStyle/>
        <a:p>
          <a:endParaRPr lang="ru-RU" sz="1600"/>
        </a:p>
      </dgm:t>
    </dgm:pt>
    <dgm:pt modelId="{DFACB6D5-BF1C-4830-8CC3-4561A5E67FFB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dirty="0"/>
        </a:p>
      </dgm:t>
    </dgm:pt>
    <dgm:pt modelId="{5D1C91A1-429E-47B1-9516-31ADBFEE52B9}" type="sibTrans" cxnId="{01ED948B-959B-48A9-93D4-5467E838BAFB}">
      <dgm:prSet/>
      <dgm:spPr/>
      <dgm:t>
        <a:bodyPr/>
        <a:lstStyle/>
        <a:p>
          <a:endParaRPr lang="ru-RU" sz="1600"/>
        </a:p>
      </dgm:t>
    </dgm:pt>
    <dgm:pt modelId="{6A1442B9-24F1-4C48-9962-E15494C42E5F}" type="parTrans" cxnId="{01ED948B-959B-48A9-93D4-5467E838BAFB}">
      <dgm:prSet/>
      <dgm:spPr/>
      <dgm:t>
        <a:bodyPr/>
        <a:lstStyle/>
        <a:p>
          <a:endParaRPr lang="ru-RU" sz="1600"/>
        </a:p>
      </dgm:t>
    </dgm:pt>
    <dgm:pt modelId="{AE924A65-0C55-4490-B3B4-80DBF5020269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Уточнение объема безвозмездных поступлений бюджета в соответствии с </a:t>
          </a:r>
          <a:r>
            <a:rPr lang="ru-RU" sz="1400" b="1" cap="none" spc="0" dirty="0" smtClean="0">
              <a:ln w="0"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проектом  во втором чтении областного закона «Об областном бюджете на 2023 год и на плановый период 2024 и 2025 годов» </a:t>
          </a:r>
          <a:endParaRPr lang="ru-RU" sz="1400" b="1" cap="none" spc="0" dirty="0">
            <a:ln w="0"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31E0B0-6000-4F33-B273-6415BA1EDC37}" type="parTrans" cxnId="{BAB9BF12-2347-47C1-90FA-00E8F4385BAD}">
      <dgm:prSet/>
      <dgm:spPr/>
      <dgm:t>
        <a:bodyPr/>
        <a:lstStyle/>
        <a:p>
          <a:endParaRPr lang="ru-RU" sz="1600"/>
        </a:p>
      </dgm:t>
    </dgm:pt>
    <dgm:pt modelId="{7871F9DB-2CA0-418A-8438-9C0DD3185FA9}" type="sibTrans" cxnId="{BAB9BF12-2347-47C1-90FA-00E8F4385BAD}">
      <dgm:prSet/>
      <dgm:spPr/>
      <dgm:t>
        <a:bodyPr/>
        <a:lstStyle/>
        <a:p>
          <a:endParaRPr lang="ru-RU" sz="1600"/>
        </a:p>
      </dgm:t>
    </dgm:pt>
    <dgm:pt modelId="{41EA82C5-FB88-440E-B93B-2305FE859496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  </a:t>
          </a:r>
          <a:endParaRPr lang="ru-RU" sz="1600" dirty="0"/>
        </a:p>
      </dgm:t>
    </dgm:pt>
    <dgm:pt modelId="{4D8B2F69-1648-4357-A416-3F418DD4E702}" type="sibTrans" cxnId="{862C7862-60D2-4FE2-A8D9-6C7C4E582E67}">
      <dgm:prSet/>
      <dgm:spPr/>
      <dgm:t>
        <a:bodyPr/>
        <a:lstStyle/>
        <a:p>
          <a:endParaRPr lang="ru-RU" sz="1600"/>
        </a:p>
      </dgm:t>
    </dgm:pt>
    <dgm:pt modelId="{93CD0C4D-B977-4DA0-A83A-FB6A6B596529}" type="parTrans" cxnId="{862C7862-60D2-4FE2-A8D9-6C7C4E582E67}">
      <dgm:prSet/>
      <dgm:spPr/>
      <dgm:t>
        <a:bodyPr/>
        <a:lstStyle/>
        <a:p>
          <a:endParaRPr lang="ru-RU" sz="1600"/>
        </a:p>
      </dgm:t>
    </dgm:pt>
    <dgm:pt modelId="{03C63120-2936-4B7E-A0C7-9DD08AD6D020}">
      <dgm:prSet custT="1"/>
      <dgm:spPr/>
      <dgm:t>
        <a:bodyPr/>
        <a:lstStyle/>
        <a:p>
          <a:r>
            <a:rPr lang="ru-RU" sz="1400" b="1" spc="-5" dirty="0" smtClean="0">
              <a:latin typeface="Times New Roman" pitchFamily="18" charset="0"/>
              <a:cs typeface="Times New Roman" pitchFamily="18" charset="0"/>
            </a:rPr>
            <a:t>Адаптация</a:t>
          </a:r>
          <a:r>
            <a:rPr lang="ru-RU" sz="1400" b="1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spc="-10" dirty="0" smtClean="0">
              <a:latin typeface="Times New Roman" pitchFamily="18" charset="0"/>
              <a:cs typeface="Times New Roman" pitchFamily="18" charset="0"/>
            </a:rPr>
            <a:t>экономики</a:t>
          </a:r>
          <a:r>
            <a:rPr lang="ru-RU" sz="1400" b="1" spc="4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spc="-5" dirty="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ru-RU" sz="1400" b="1" spc="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spc="-5" dirty="0" smtClean="0">
              <a:latin typeface="Times New Roman" pitchFamily="18" charset="0"/>
              <a:cs typeface="Times New Roman" pitchFamily="18" charset="0"/>
            </a:rPr>
            <a:t>новым</a:t>
          </a:r>
          <a:r>
            <a:rPr lang="ru-RU" sz="1400" b="1" spc="2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spc="-10" dirty="0" smtClean="0">
              <a:latin typeface="Times New Roman" pitchFamily="18" charset="0"/>
              <a:cs typeface="Times New Roman" pitchFamily="18" charset="0"/>
            </a:rPr>
            <a:t>геополитическим</a:t>
          </a:r>
          <a:r>
            <a:rPr lang="ru-RU" sz="1400" b="1" spc="5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spc="-10" dirty="0" smtClean="0">
              <a:latin typeface="Times New Roman" pitchFamily="18" charset="0"/>
              <a:cs typeface="Times New Roman" pitchFamily="18" charset="0"/>
            </a:rPr>
            <a:t>условиям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FFC4430F-3C31-47F6-B15C-0B9484731766}" type="parTrans" cxnId="{D0529196-919E-4D4B-8A91-D8D9794C86AE}">
      <dgm:prSet/>
      <dgm:spPr/>
      <dgm:t>
        <a:bodyPr/>
        <a:lstStyle/>
        <a:p>
          <a:endParaRPr lang="ru-RU" sz="1600"/>
        </a:p>
      </dgm:t>
    </dgm:pt>
    <dgm:pt modelId="{B61928ED-FB8D-4DDA-93AC-6654F64A251A}" type="sibTrans" cxnId="{D0529196-919E-4D4B-8A91-D8D9794C86AE}">
      <dgm:prSet/>
      <dgm:spPr/>
      <dgm:t>
        <a:bodyPr/>
        <a:lstStyle/>
        <a:p>
          <a:endParaRPr lang="ru-RU" sz="1600"/>
        </a:p>
      </dgm:t>
    </dgm:pt>
    <dgm:pt modelId="{3F8404BE-52A4-4426-AD10-8F0DAA73901B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</a:t>
          </a:r>
          <a:endParaRPr lang="ru-RU" sz="1400" dirty="0"/>
        </a:p>
      </dgm:t>
    </dgm:pt>
    <dgm:pt modelId="{C48D93A5-65CE-4E50-A724-427872638762}" type="parTrans" cxnId="{0402A399-EE0B-4A85-9609-037ADF22373F}">
      <dgm:prSet/>
      <dgm:spPr/>
      <dgm:t>
        <a:bodyPr/>
        <a:lstStyle/>
        <a:p>
          <a:endParaRPr lang="ru-RU" sz="1600"/>
        </a:p>
      </dgm:t>
    </dgm:pt>
    <dgm:pt modelId="{4919B711-75CA-4F58-A6C3-90F0C988D76C}" type="sibTrans" cxnId="{0402A399-EE0B-4A85-9609-037ADF22373F}">
      <dgm:prSet/>
      <dgm:spPr/>
      <dgm:t>
        <a:bodyPr/>
        <a:lstStyle/>
        <a:p>
          <a:endParaRPr lang="ru-RU" sz="1600"/>
        </a:p>
      </dgm:t>
    </dgm:pt>
    <dgm:pt modelId="{5281C0E4-6C1A-4BB8-B5A4-65563F317115}">
      <dgm:prSet phldrT="[Текст]" custT="1"/>
      <dgm:spPr/>
      <dgm:t>
        <a:bodyPr/>
        <a:lstStyle/>
        <a:p>
          <a:r>
            <a:rPr lang="ru-RU" sz="1600" dirty="0" smtClean="0"/>
            <a:t> </a:t>
          </a:r>
          <a:endParaRPr lang="ru-RU" sz="1600" dirty="0"/>
        </a:p>
      </dgm:t>
    </dgm:pt>
    <dgm:pt modelId="{D9F4BC28-7549-4E39-ACA6-8D86F51D97C3}" type="sibTrans" cxnId="{5C10D4AD-EE03-499C-8070-A43FF2DA506D}">
      <dgm:prSet/>
      <dgm:spPr/>
      <dgm:t>
        <a:bodyPr/>
        <a:lstStyle/>
        <a:p>
          <a:endParaRPr lang="ru-RU" sz="1600"/>
        </a:p>
      </dgm:t>
    </dgm:pt>
    <dgm:pt modelId="{62EC34F3-1F8D-45D5-8774-B4396377A1C0}" type="parTrans" cxnId="{5C10D4AD-EE03-499C-8070-A43FF2DA506D}">
      <dgm:prSet/>
      <dgm:spPr/>
      <dgm:t>
        <a:bodyPr/>
        <a:lstStyle/>
        <a:p>
          <a:endParaRPr lang="ru-RU" sz="1600"/>
        </a:p>
      </dgm:t>
    </dgm:pt>
    <dgm:pt modelId="{37F123A6-7AA6-4BA9-9446-E2B413A3FDE8}" type="pres">
      <dgm:prSet presAssocID="{AB68CADC-F66D-46A8-B1D7-E8C7A079E5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BD20C7-22CE-4E8F-ACA4-64BF8DE3854D}" type="pres">
      <dgm:prSet presAssocID="{5281C0E4-6C1A-4BB8-B5A4-65563F317115}" presName="parentLin" presStyleCnt="0"/>
      <dgm:spPr/>
      <dgm:t>
        <a:bodyPr/>
        <a:lstStyle/>
        <a:p>
          <a:endParaRPr lang="ru-RU"/>
        </a:p>
      </dgm:t>
    </dgm:pt>
    <dgm:pt modelId="{0ED74504-9021-4897-8CF7-5EC10A4E1388}" type="pres">
      <dgm:prSet presAssocID="{5281C0E4-6C1A-4BB8-B5A4-65563F31711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DCAAF0D-2425-4921-A5CA-9BDA5ABDF3CB}" type="pres">
      <dgm:prSet presAssocID="{5281C0E4-6C1A-4BB8-B5A4-65563F31711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ADB87-7B2E-4BBC-BB11-8EDD0C770078}" type="pres">
      <dgm:prSet presAssocID="{5281C0E4-6C1A-4BB8-B5A4-65563F317115}" presName="negativeSpace" presStyleCnt="0"/>
      <dgm:spPr/>
      <dgm:t>
        <a:bodyPr/>
        <a:lstStyle/>
        <a:p>
          <a:endParaRPr lang="ru-RU"/>
        </a:p>
      </dgm:t>
    </dgm:pt>
    <dgm:pt modelId="{F602E3C6-2DBA-4BB6-8D2F-BE9FB2D014DD}" type="pres">
      <dgm:prSet presAssocID="{5281C0E4-6C1A-4BB8-B5A4-65563F317115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A6FC3-9158-4BB5-B5A1-966C7BB2FB51}" type="pres">
      <dgm:prSet presAssocID="{D9F4BC28-7549-4E39-ACA6-8D86F51D97C3}" presName="spaceBetweenRectangles" presStyleCnt="0"/>
      <dgm:spPr/>
      <dgm:t>
        <a:bodyPr/>
        <a:lstStyle/>
        <a:p>
          <a:endParaRPr lang="ru-RU"/>
        </a:p>
      </dgm:t>
    </dgm:pt>
    <dgm:pt modelId="{4515BB34-AD08-4100-899F-0843A03D2CA3}" type="pres">
      <dgm:prSet presAssocID="{3E22E395-1146-40FD-8FA3-E52DDD1EB0F3}" presName="parentLin" presStyleCnt="0"/>
      <dgm:spPr/>
      <dgm:t>
        <a:bodyPr/>
        <a:lstStyle/>
        <a:p>
          <a:endParaRPr lang="ru-RU"/>
        </a:p>
      </dgm:t>
    </dgm:pt>
    <dgm:pt modelId="{F3D65873-DC93-4182-BBE1-9BC7C89A277C}" type="pres">
      <dgm:prSet presAssocID="{3E22E395-1146-40FD-8FA3-E52DDD1EB0F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9AAA84B-73EA-4D96-B4BA-88319CC7E294}" type="pres">
      <dgm:prSet presAssocID="{3E22E395-1146-40FD-8FA3-E52DDD1EB0F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21B9D-A435-4880-AA00-5ACB2BA559C6}" type="pres">
      <dgm:prSet presAssocID="{3E22E395-1146-40FD-8FA3-E52DDD1EB0F3}" presName="negativeSpace" presStyleCnt="0"/>
      <dgm:spPr/>
      <dgm:t>
        <a:bodyPr/>
        <a:lstStyle/>
        <a:p>
          <a:endParaRPr lang="ru-RU"/>
        </a:p>
      </dgm:t>
    </dgm:pt>
    <dgm:pt modelId="{B93DDC4F-4E9C-424C-A24B-494910A4D1AE}" type="pres">
      <dgm:prSet presAssocID="{3E22E395-1146-40FD-8FA3-E52DDD1EB0F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85EB3-7260-495A-BBB1-75D9409EC5BB}" type="pres">
      <dgm:prSet presAssocID="{A1ADD9FA-519C-482F-A178-54123F09165D}" presName="spaceBetweenRectangles" presStyleCnt="0"/>
      <dgm:spPr/>
      <dgm:t>
        <a:bodyPr/>
        <a:lstStyle/>
        <a:p>
          <a:endParaRPr lang="ru-RU"/>
        </a:p>
      </dgm:t>
    </dgm:pt>
    <dgm:pt modelId="{3248F8EC-BA64-4229-B2A4-B472B370523A}" type="pres">
      <dgm:prSet presAssocID="{DFACB6D5-BF1C-4830-8CC3-4561A5E67FFB}" presName="parentLin" presStyleCnt="0"/>
      <dgm:spPr/>
      <dgm:t>
        <a:bodyPr/>
        <a:lstStyle/>
        <a:p>
          <a:endParaRPr lang="ru-RU"/>
        </a:p>
      </dgm:t>
    </dgm:pt>
    <dgm:pt modelId="{23EA94DA-97F0-4168-AD86-EB6C6DF00768}" type="pres">
      <dgm:prSet presAssocID="{DFACB6D5-BF1C-4830-8CC3-4561A5E67FFB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8067353-7616-46E5-80B2-52C588AE712C}" type="pres">
      <dgm:prSet presAssocID="{DFACB6D5-BF1C-4830-8CC3-4561A5E67FF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83BE7-7DD7-4F7B-B119-D7000697B728}" type="pres">
      <dgm:prSet presAssocID="{DFACB6D5-BF1C-4830-8CC3-4561A5E67FFB}" presName="negativeSpace" presStyleCnt="0"/>
      <dgm:spPr/>
      <dgm:t>
        <a:bodyPr/>
        <a:lstStyle/>
        <a:p>
          <a:endParaRPr lang="ru-RU"/>
        </a:p>
      </dgm:t>
    </dgm:pt>
    <dgm:pt modelId="{8F5EA9E2-B337-43EA-A3D3-6223A648A5A4}" type="pres">
      <dgm:prSet presAssocID="{DFACB6D5-BF1C-4830-8CC3-4561A5E67FFB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931BA-F502-4E17-966A-D47724A7420F}" type="pres">
      <dgm:prSet presAssocID="{5D1C91A1-429E-47B1-9516-31ADBFEE52B9}" presName="spaceBetweenRectangles" presStyleCnt="0"/>
      <dgm:spPr/>
      <dgm:t>
        <a:bodyPr/>
        <a:lstStyle/>
        <a:p>
          <a:endParaRPr lang="ru-RU"/>
        </a:p>
      </dgm:t>
    </dgm:pt>
    <dgm:pt modelId="{15A6A094-BA89-4319-9A37-1DB160D5863F}" type="pres">
      <dgm:prSet presAssocID="{1213E4FE-01F5-429F-808D-F7FA8ED21E9F}" presName="parentLin" presStyleCnt="0"/>
      <dgm:spPr/>
      <dgm:t>
        <a:bodyPr/>
        <a:lstStyle/>
        <a:p>
          <a:endParaRPr lang="ru-RU"/>
        </a:p>
      </dgm:t>
    </dgm:pt>
    <dgm:pt modelId="{88C1CEEB-7826-4F64-BC8A-9BA019D0D0D7}" type="pres">
      <dgm:prSet presAssocID="{1213E4FE-01F5-429F-808D-F7FA8ED21E9F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8ADFDFE-039A-458B-9242-A81EFD534447}" type="pres">
      <dgm:prSet presAssocID="{1213E4FE-01F5-429F-808D-F7FA8ED21E9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EB0B6-0B0D-4A99-9738-279901A3584C}" type="pres">
      <dgm:prSet presAssocID="{1213E4FE-01F5-429F-808D-F7FA8ED21E9F}" presName="negativeSpace" presStyleCnt="0"/>
      <dgm:spPr/>
      <dgm:t>
        <a:bodyPr/>
        <a:lstStyle/>
        <a:p>
          <a:endParaRPr lang="ru-RU"/>
        </a:p>
      </dgm:t>
    </dgm:pt>
    <dgm:pt modelId="{997058C1-8BD9-433E-B28F-781BF45EDB6D}" type="pres">
      <dgm:prSet presAssocID="{1213E4FE-01F5-429F-808D-F7FA8ED21E9F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FF1AD-421E-4F40-97A3-97218AEE641A}" type="pres">
      <dgm:prSet presAssocID="{7A5BA11F-9F09-414D-A381-EF5A803BE9A9}" presName="spaceBetweenRectangles" presStyleCnt="0"/>
      <dgm:spPr/>
      <dgm:t>
        <a:bodyPr/>
        <a:lstStyle/>
        <a:p>
          <a:endParaRPr lang="ru-RU"/>
        </a:p>
      </dgm:t>
    </dgm:pt>
    <dgm:pt modelId="{CC0C92E3-9D0A-4692-8FB3-AFE69D66C96C}" type="pres">
      <dgm:prSet presAssocID="{41EA82C5-FB88-440E-B93B-2305FE859496}" presName="parentLin" presStyleCnt="0"/>
      <dgm:spPr/>
      <dgm:t>
        <a:bodyPr/>
        <a:lstStyle/>
        <a:p>
          <a:endParaRPr lang="ru-RU"/>
        </a:p>
      </dgm:t>
    </dgm:pt>
    <dgm:pt modelId="{442B7E9D-7659-424C-A792-556047FD0C5C}" type="pres">
      <dgm:prSet presAssocID="{41EA82C5-FB88-440E-B93B-2305FE859496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DFAAA4E6-DBFC-4E6A-A786-B1D779C41CB5}" type="pres">
      <dgm:prSet presAssocID="{41EA82C5-FB88-440E-B93B-2305FE85949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141CD-56FD-46AA-BAB0-C53F5A25DC63}" type="pres">
      <dgm:prSet presAssocID="{41EA82C5-FB88-440E-B93B-2305FE859496}" presName="negativeSpace" presStyleCnt="0"/>
      <dgm:spPr/>
      <dgm:t>
        <a:bodyPr/>
        <a:lstStyle/>
        <a:p>
          <a:endParaRPr lang="ru-RU"/>
        </a:p>
      </dgm:t>
    </dgm:pt>
    <dgm:pt modelId="{2EF90AF6-44C5-47CE-A56D-C23289A9D00E}" type="pres">
      <dgm:prSet presAssocID="{41EA82C5-FB88-440E-B93B-2305FE859496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A6F8A1-A304-4B2F-A675-E1383AFE0440}" type="presOf" srcId="{DFACB6D5-BF1C-4830-8CC3-4561A5E67FFB}" destId="{68067353-7616-46E5-80B2-52C588AE712C}" srcOrd="1" destOrd="0" presId="urn:microsoft.com/office/officeart/2005/8/layout/list1"/>
    <dgm:cxn modelId="{D0529196-919E-4D4B-8A91-D8D9794C86AE}" srcId="{1213E4FE-01F5-429F-808D-F7FA8ED21E9F}" destId="{03C63120-2936-4B7E-A0C7-9DD08AD6D020}" srcOrd="0" destOrd="0" parTransId="{FFC4430F-3C31-47F6-B15C-0B9484731766}" sibTransId="{B61928ED-FB8D-4DDA-93AC-6654F64A251A}"/>
    <dgm:cxn modelId="{786D1A79-B5B7-439F-ABD8-16DAEC3B93BB}" srcId="{5281C0E4-6C1A-4BB8-B5A4-65563F317115}" destId="{9A628D0E-6814-4B62-BAF7-89F653EC900B}" srcOrd="0" destOrd="0" parTransId="{A33C49FB-1023-4C95-8A99-CFC72A55FA55}" sibTransId="{AB6359DB-DD5D-4AAC-9426-B19D50DD3CFD}"/>
    <dgm:cxn modelId="{862C7862-60D2-4FE2-A8D9-6C7C4E582E67}" srcId="{AB68CADC-F66D-46A8-B1D7-E8C7A079E5E5}" destId="{41EA82C5-FB88-440E-B93B-2305FE859496}" srcOrd="4" destOrd="0" parTransId="{93CD0C4D-B977-4DA0-A83A-FB6A6B596529}" sibTransId="{4D8B2F69-1648-4357-A416-3F418DD4E702}"/>
    <dgm:cxn modelId="{5FE7BB11-93B0-4402-952B-66CECD7D2808}" type="presOf" srcId="{3F8404BE-52A4-4426-AD10-8F0DAA73901B}" destId="{2EF90AF6-44C5-47CE-A56D-C23289A9D00E}" srcOrd="0" destOrd="0" presId="urn:microsoft.com/office/officeart/2005/8/layout/list1"/>
    <dgm:cxn modelId="{A7F89D58-7BE1-4C2B-AF09-0D419F6C6584}" srcId="{AB68CADC-F66D-46A8-B1D7-E8C7A079E5E5}" destId="{3E22E395-1146-40FD-8FA3-E52DDD1EB0F3}" srcOrd="1" destOrd="0" parTransId="{9681B6BE-DF48-4FB5-8641-3B24144CC058}" sibTransId="{A1ADD9FA-519C-482F-A178-54123F09165D}"/>
    <dgm:cxn modelId="{D0CC7E41-05D3-43B7-AD9B-329B5637D617}" type="presOf" srcId="{41EA82C5-FB88-440E-B93B-2305FE859496}" destId="{442B7E9D-7659-424C-A792-556047FD0C5C}" srcOrd="0" destOrd="0" presId="urn:microsoft.com/office/officeart/2005/8/layout/list1"/>
    <dgm:cxn modelId="{7BD96E6C-882B-453E-B186-43CA537B2B73}" type="presOf" srcId="{41EA82C5-FB88-440E-B93B-2305FE859496}" destId="{DFAAA4E6-DBFC-4E6A-A786-B1D779C41CB5}" srcOrd="1" destOrd="0" presId="urn:microsoft.com/office/officeart/2005/8/layout/list1"/>
    <dgm:cxn modelId="{41E13DD6-DCAA-437D-BF40-D4B87B461822}" srcId="{AB68CADC-F66D-46A8-B1D7-E8C7A079E5E5}" destId="{1213E4FE-01F5-429F-808D-F7FA8ED21E9F}" srcOrd="3" destOrd="0" parTransId="{8D6729D4-6886-4603-948E-D804EF9F9868}" sibTransId="{7A5BA11F-9F09-414D-A381-EF5A803BE9A9}"/>
    <dgm:cxn modelId="{E4578FDE-454B-4A4C-9A1F-E39DBFE3888A}" type="presOf" srcId="{5281C0E4-6C1A-4BB8-B5A4-65563F317115}" destId="{8DCAAF0D-2425-4921-A5CA-9BDA5ABDF3CB}" srcOrd="1" destOrd="0" presId="urn:microsoft.com/office/officeart/2005/8/layout/list1"/>
    <dgm:cxn modelId="{8714A52A-0F78-4591-9747-1EFA9F46C248}" type="presOf" srcId="{AB6FB6C4-D2DC-4473-9E5A-8E323BA501FA}" destId="{8F5EA9E2-B337-43EA-A3D3-6223A648A5A4}" srcOrd="0" destOrd="0" presId="urn:microsoft.com/office/officeart/2005/8/layout/list1"/>
    <dgm:cxn modelId="{75838654-2D94-4002-A245-EF8EC804B0B2}" type="presOf" srcId="{AB68CADC-F66D-46A8-B1D7-E8C7A079E5E5}" destId="{37F123A6-7AA6-4BA9-9446-E2B413A3FDE8}" srcOrd="0" destOrd="0" presId="urn:microsoft.com/office/officeart/2005/8/layout/list1"/>
    <dgm:cxn modelId="{C64B7B6A-9B11-42A3-95A7-178722269651}" type="presOf" srcId="{3E22E395-1146-40FD-8FA3-E52DDD1EB0F3}" destId="{F3D65873-DC93-4182-BBE1-9BC7C89A277C}" srcOrd="0" destOrd="0" presId="urn:microsoft.com/office/officeart/2005/8/layout/list1"/>
    <dgm:cxn modelId="{9189F866-6487-4B9E-9EB8-17635B196360}" type="presOf" srcId="{3E22E395-1146-40FD-8FA3-E52DDD1EB0F3}" destId="{19AAA84B-73EA-4D96-B4BA-88319CC7E294}" srcOrd="1" destOrd="0" presId="urn:microsoft.com/office/officeart/2005/8/layout/list1"/>
    <dgm:cxn modelId="{BAB9BF12-2347-47C1-90FA-00E8F4385BAD}" srcId="{3E22E395-1146-40FD-8FA3-E52DDD1EB0F3}" destId="{AE924A65-0C55-4490-B3B4-80DBF5020269}" srcOrd="0" destOrd="0" parTransId="{E131E0B0-6000-4F33-B273-6415BA1EDC37}" sibTransId="{7871F9DB-2CA0-418A-8438-9C0DD3185FA9}"/>
    <dgm:cxn modelId="{CA22393D-380C-41BA-A491-18EDEC2D9563}" type="presOf" srcId="{1213E4FE-01F5-429F-808D-F7FA8ED21E9F}" destId="{88C1CEEB-7826-4F64-BC8A-9BA019D0D0D7}" srcOrd="0" destOrd="0" presId="urn:microsoft.com/office/officeart/2005/8/layout/list1"/>
    <dgm:cxn modelId="{F3A9A148-94AD-41F3-9773-C14A90B4DA4D}" type="presOf" srcId="{9A628D0E-6814-4B62-BAF7-89F653EC900B}" destId="{F602E3C6-2DBA-4BB6-8D2F-BE9FB2D014DD}" srcOrd="0" destOrd="0" presId="urn:microsoft.com/office/officeart/2005/8/layout/list1"/>
    <dgm:cxn modelId="{190F683B-D63A-4DD2-BA98-743E86192B01}" type="presOf" srcId="{03C63120-2936-4B7E-A0C7-9DD08AD6D020}" destId="{997058C1-8BD9-433E-B28F-781BF45EDB6D}" srcOrd="0" destOrd="0" presId="urn:microsoft.com/office/officeart/2005/8/layout/list1"/>
    <dgm:cxn modelId="{0402A399-EE0B-4A85-9609-037ADF22373F}" srcId="{41EA82C5-FB88-440E-B93B-2305FE859496}" destId="{3F8404BE-52A4-4426-AD10-8F0DAA73901B}" srcOrd="0" destOrd="0" parTransId="{C48D93A5-65CE-4E50-A724-427872638762}" sibTransId="{4919B711-75CA-4F58-A6C3-90F0C988D76C}"/>
    <dgm:cxn modelId="{543C127B-FAE3-44EF-A859-3FA45CF46A14}" type="presOf" srcId="{DFACB6D5-BF1C-4830-8CC3-4561A5E67FFB}" destId="{23EA94DA-97F0-4168-AD86-EB6C6DF00768}" srcOrd="0" destOrd="0" presId="urn:microsoft.com/office/officeart/2005/8/layout/list1"/>
    <dgm:cxn modelId="{39A2DD30-D8F1-448F-97AC-092FE9929B01}" type="presOf" srcId="{5281C0E4-6C1A-4BB8-B5A4-65563F317115}" destId="{0ED74504-9021-4897-8CF7-5EC10A4E1388}" srcOrd="0" destOrd="0" presId="urn:microsoft.com/office/officeart/2005/8/layout/list1"/>
    <dgm:cxn modelId="{5C10D4AD-EE03-499C-8070-A43FF2DA506D}" srcId="{AB68CADC-F66D-46A8-B1D7-E8C7A079E5E5}" destId="{5281C0E4-6C1A-4BB8-B5A4-65563F317115}" srcOrd="0" destOrd="0" parTransId="{62EC34F3-1F8D-45D5-8774-B4396377A1C0}" sibTransId="{D9F4BC28-7549-4E39-ACA6-8D86F51D97C3}"/>
    <dgm:cxn modelId="{849792FF-10AF-44AF-AD2F-E9B72A39CA82}" type="presOf" srcId="{1213E4FE-01F5-429F-808D-F7FA8ED21E9F}" destId="{28ADFDFE-039A-458B-9242-A81EFD534447}" srcOrd="1" destOrd="0" presId="urn:microsoft.com/office/officeart/2005/8/layout/list1"/>
    <dgm:cxn modelId="{01ED948B-959B-48A9-93D4-5467E838BAFB}" srcId="{AB68CADC-F66D-46A8-B1D7-E8C7A079E5E5}" destId="{DFACB6D5-BF1C-4830-8CC3-4561A5E67FFB}" srcOrd="2" destOrd="0" parTransId="{6A1442B9-24F1-4C48-9962-E15494C42E5F}" sibTransId="{5D1C91A1-429E-47B1-9516-31ADBFEE52B9}"/>
    <dgm:cxn modelId="{6E798B83-CF13-4674-AE1D-D4EB20A260A2}" srcId="{DFACB6D5-BF1C-4830-8CC3-4561A5E67FFB}" destId="{AB6FB6C4-D2DC-4473-9E5A-8E323BA501FA}" srcOrd="0" destOrd="0" parTransId="{CAF8975C-02A5-4869-B924-E8965EF39FD2}" sibTransId="{3083036F-D947-47E4-8E10-2987C6ED5026}"/>
    <dgm:cxn modelId="{C2849E52-8C22-4212-B2CF-965A80DC91C2}" type="presOf" srcId="{AE924A65-0C55-4490-B3B4-80DBF5020269}" destId="{B93DDC4F-4E9C-424C-A24B-494910A4D1AE}" srcOrd="0" destOrd="0" presId="urn:microsoft.com/office/officeart/2005/8/layout/list1"/>
    <dgm:cxn modelId="{C741F35E-D73F-44DF-97F1-5DAC39FC3167}" type="presParOf" srcId="{37F123A6-7AA6-4BA9-9446-E2B413A3FDE8}" destId="{E9BD20C7-22CE-4E8F-ACA4-64BF8DE3854D}" srcOrd="0" destOrd="0" presId="urn:microsoft.com/office/officeart/2005/8/layout/list1"/>
    <dgm:cxn modelId="{6AC8D374-6AFB-4C93-AF23-4E7F0C19C0AE}" type="presParOf" srcId="{E9BD20C7-22CE-4E8F-ACA4-64BF8DE3854D}" destId="{0ED74504-9021-4897-8CF7-5EC10A4E1388}" srcOrd="0" destOrd="0" presId="urn:microsoft.com/office/officeart/2005/8/layout/list1"/>
    <dgm:cxn modelId="{02054C19-6351-4E36-9F8C-A95325880AA1}" type="presParOf" srcId="{E9BD20C7-22CE-4E8F-ACA4-64BF8DE3854D}" destId="{8DCAAF0D-2425-4921-A5CA-9BDA5ABDF3CB}" srcOrd="1" destOrd="0" presId="urn:microsoft.com/office/officeart/2005/8/layout/list1"/>
    <dgm:cxn modelId="{DCCE12D7-5C2C-48FF-ACC5-BDAFCCD442E2}" type="presParOf" srcId="{37F123A6-7AA6-4BA9-9446-E2B413A3FDE8}" destId="{739ADB87-7B2E-4BBC-BB11-8EDD0C770078}" srcOrd="1" destOrd="0" presId="urn:microsoft.com/office/officeart/2005/8/layout/list1"/>
    <dgm:cxn modelId="{3ABED822-AB81-4025-8E73-85E6D6CC25E6}" type="presParOf" srcId="{37F123A6-7AA6-4BA9-9446-E2B413A3FDE8}" destId="{F602E3C6-2DBA-4BB6-8D2F-BE9FB2D014DD}" srcOrd="2" destOrd="0" presId="urn:microsoft.com/office/officeart/2005/8/layout/list1"/>
    <dgm:cxn modelId="{3C582678-EDF1-4603-98ED-523CC1A83EDB}" type="presParOf" srcId="{37F123A6-7AA6-4BA9-9446-E2B413A3FDE8}" destId="{891A6FC3-9158-4BB5-B5A1-966C7BB2FB51}" srcOrd="3" destOrd="0" presId="urn:microsoft.com/office/officeart/2005/8/layout/list1"/>
    <dgm:cxn modelId="{AD1C8F40-B8D0-4A95-A22C-B0B8BB7C030D}" type="presParOf" srcId="{37F123A6-7AA6-4BA9-9446-E2B413A3FDE8}" destId="{4515BB34-AD08-4100-899F-0843A03D2CA3}" srcOrd="4" destOrd="0" presId="urn:microsoft.com/office/officeart/2005/8/layout/list1"/>
    <dgm:cxn modelId="{242FF0FE-7385-49A3-B271-4D1A87CB0F3C}" type="presParOf" srcId="{4515BB34-AD08-4100-899F-0843A03D2CA3}" destId="{F3D65873-DC93-4182-BBE1-9BC7C89A277C}" srcOrd="0" destOrd="0" presId="urn:microsoft.com/office/officeart/2005/8/layout/list1"/>
    <dgm:cxn modelId="{A30EB872-49EE-426D-A441-B89AA31D27A6}" type="presParOf" srcId="{4515BB34-AD08-4100-899F-0843A03D2CA3}" destId="{19AAA84B-73EA-4D96-B4BA-88319CC7E294}" srcOrd="1" destOrd="0" presId="urn:microsoft.com/office/officeart/2005/8/layout/list1"/>
    <dgm:cxn modelId="{5D0D9F7B-D567-4716-9DC1-1BC8007B26F2}" type="presParOf" srcId="{37F123A6-7AA6-4BA9-9446-E2B413A3FDE8}" destId="{B3321B9D-A435-4880-AA00-5ACB2BA559C6}" srcOrd="5" destOrd="0" presId="urn:microsoft.com/office/officeart/2005/8/layout/list1"/>
    <dgm:cxn modelId="{1B77D27B-E47B-4A3B-974E-BCC1F5812203}" type="presParOf" srcId="{37F123A6-7AA6-4BA9-9446-E2B413A3FDE8}" destId="{B93DDC4F-4E9C-424C-A24B-494910A4D1AE}" srcOrd="6" destOrd="0" presId="urn:microsoft.com/office/officeart/2005/8/layout/list1"/>
    <dgm:cxn modelId="{76808C96-2248-40F6-B6C7-FEDD9D035EAE}" type="presParOf" srcId="{37F123A6-7AA6-4BA9-9446-E2B413A3FDE8}" destId="{42885EB3-7260-495A-BBB1-75D9409EC5BB}" srcOrd="7" destOrd="0" presId="urn:microsoft.com/office/officeart/2005/8/layout/list1"/>
    <dgm:cxn modelId="{BF311376-6C5A-406D-9618-3DC56B701B62}" type="presParOf" srcId="{37F123A6-7AA6-4BA9-9446-E2B413A3FDE8}" destId="{3248F8EC-BA64-4229-B2A4-B472B370523A}" srcOrd="8" destOrd="0" presId="urn:microsoft.com/office/officeart/2005/8/layout/list1"/>
    <dgm:cxn modelId="{2698E160-8020-437D-A430-50AD222443B9}" type="presParOf" srcId="{3248F8EC-BA64-4229-B2A4-B472B370523A}" destId="{23EA94DA-97F0-4168-AD86-EB6C6DF00768}" srcOrd="0" destOrd="0" presId="urn:microsoft.com/office/officeart/2005/8/layout/list1"/>
    <dgm:cxn modelId="{AF311F8D-868F-414A-995F-98A3F75C257E}" type="presParOf" srcId="{3248F8EC-BA64-4229-B2A4-B472B370523A}" destId="{68067353-7616-46E5-80B2-52C588AE712C}" srcOrd="1" destOrd="0" presId="urn:microsoft.com/office/officeart/2005/8/layout/list1"/>
    <dgm:cxn modelId="{E3880DE1-6911-4109-B324-747FB96245EF}" type="presParOf" srcId="{37F123A6-7AA6-4BA9-9446-E2B413A3FDE8}" destId="{8BE83BE7-7DD7-4F7B-B119-D7000697B728}" srcOrd="9" destOrd="0" presId="urn:microsoft.com/office/officeart/2005/8/layout/list1"/>
    <dgm:cxn modelId="{F4974E44-8BD3-44A8-9F93-3E3D43E5B850}" type="presParOf" srcId="{37F123A6-7AA6-4BA9-9446-E2B413A3FDE8}" destId="{8F5EA9E2-B337-43EA-A3D3-6223A648A5A4}" srcOrd="10" destOrd="0" presId="urn:microsoft.com/office/officeart/2005/8/layout/list1"/>
    <dgm:cxn modelId="{59C82B7D-A04D-47A2-A59E-BA447572A768}" type="presParOf" srcId="{37F123A6-7AA6-4BA9-9446-E2B413A3FDE8}" destId="{577931BA-F502-4E17-966A-D47724A7420F}" srcOrd="11" destOrd="0" presId="urn:microsoft.com/office/officeart/2005/8/layout/list1"/>
    <dgm:cxn modelId="{8B229EE0-01D8-4864-A5A1-CE6600D72825}" type="presParOf" srcId="{37F123A6-7AA6-4BA9-9446-E2B413A3FDE8}" destId="{15A6A094-BA89-4319-9A37-1DB160D5863F}" srcOrd="12" destOrd="0" presId="urn:microsoft.com/office/officeart/2005/8/layout/list1"/>
    <dgm:cxn modelId="{B6CBCA59-01F6-452E-9ADB-E4963FB44789}" type="presParOf" srcId="{15A6A094-BA89-4319-9A37-1DB160D5863F}" destId="{88C1CEEB-7826-4F64-BC8A-9BA019D0D0D7}" srcOrd="0" destOrd="0" presId="urn:microsoft.com/office/officeart/2005/8/layout/list1"/>
    <dgm:cxn modelId="{D5B671E9-5761-4764-BE44-85AA00CC3E9C}" type="presParOf" srcId="{15A6A094-BA89-4319-9A37-1DB160D5863F}" destId="{28ADFDFE-039A-458B-9242-A81EFD534447}" srcOrd="1" destOrd="0" presId="urn:microsoft.com/office/officeart/2005/8/layout/list1"/>
    <dgm:cxn modelId="{3B8C2AF9-FC44-4160-A801-35A0835AD3A7}" type="presParOf" srcId="{37F123A6-7AA6-4BA9-9446-E2B413A3FDE8}" destId="{ECFEB0B6-0B0D-4A99-9738-279901A3584C}" srcOrd="13" destOrd="0" presId="urn:microsoft.com/office/officeart/2005/8/layout/list1"/>
    <dgm:cxn modelId="{713FD97C-90CA-4716-8A94-7AAC284C2E8F}" type="presParOf" srcId="{37F123A6-7AA6-4BA9-9446-E2B413A3FDE8}" destId="{997058C1-8BD9-433E-B28F-781BF45EDB6D}" srcOrd="14" destOrd="0" presId="urn:microsoft.com/office/officeart/2005/8/layout/list1"/>
    <dgm:cxn modelId="{3D3933B8-FBFA-458E-A991-F1FC27CB72A9}" type="presParOf" srcId="{37F123A6-7AA6-4BA9-9446-E2B413A3FDE8}" destId="{45FFF1AD-421E-4F40-97A3-97218AEE641A}" srcOrd="15" destOrd="0" presId="urn:microsoft.com/office/officeart/2005/8/layout/list1"/>
    <dgm:cxn modelId="{9F0B994F-B235-431F-9C21-5F7DB1BE281C}" type="presParOf" srcId="{37F123A6-7AA6-4BA9-9446-E2B413A3FDE8}" destId="{CC0C92E3-9D0A-4692-8FB3-AFE69D66C96C}" srcOrd="16" destOrd="0" presId="urn:microsoft.com/office/officeart/2005/8/layout/list1"/>
    <dgm:cxn modelId="{4D5C596C-CC23-4323-9057-7FF82AA54A51}" type="presParOf" srcId="{CC0C92E3-9D0A-4692-8FB3-AFE69D66C96C}" destId="{442B7E9D-7659-424C-A792-556047FD0C5C}" srcOrd="0" destOrd="0" presId="urn:microsoft.com/office/officeart/2005/8/layout/list1"/>
    <dgm:cxn modelId="{BF94DDFB-CC90-4D68-84CE-59CA0B28842C}" type="presParOf" srcId="{CC0C92E3-9D0A-4692-8FB3-AFE69D66C96C}" destId="{DFAAA4E6-DBFC-4E6A-A786-B1D779C41CB5}" srcOrd="1" destOrd="0" presId="urn:microsoft.com/office/officeart/2005/8/layout/list1"/>
    <dgm:cxn modelId="{994E8C43-B93D-41B1-A3DF-829F34B19EA4}" type="presParOf" srcId="{37F123A6-7AA6-4BA9-9446-E2B413A3FDE8}" destId="{139141CD-56FD-46AA-BAB0-C53F5A25DC63}" srcOrd="17" destOrd="0" presId="urn:microsoft.com/office/officeart/2005/8/layout/list1"/>
    <dgm:cxn modelId="{0D7F9F70-5A3D-469A-8704-84AD33FCA1AF}" type="presParOf" srcId="{37F123A6-7AA6-4BA9-9446-E2B413A3FDE8}" destId="{2EF90AF6-44C5-47CE-A56D-C23289A9D00E}" srcOrd="18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B167CC-50B1-45BB-9470-889A6EA633F4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FE5931-7816-435E-9390-7576AF960ACE}">
      <dgm:prSet phldrT="[Текст]" custT="1"/>
      <dgm:spPr>
        <a:solidFill>
          <a:schemeClr val="tx2">
            <a:lumMod val="60000"/>
            <a:lumOff val="40000"/>
            <a:alpha val="55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15</a:t>
          </a:r>
        </a:p>
        <a:p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человек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65FF66-36B6-4C7D-8765-A4A59887A566}" type="parTrans" cxnId="{9686BE34-C564-4ED9-83C8-95D6F1E75113}">
      <dgm:prSet/>
      <dgm:spPr/>
      <dgm:t>
        <a:bodyPr/>
        <a:lstStyle/>
        <a:p>
          <a:endParaRPr lang="ru-RU" sz="1400"/>
        </a:p>
      </dgm:t>
    </dgm:pt>
    <dgm:pt modelId="{95BF5B54-5040-4833-912E-F81AF297A75D}" type="sibTrans" cxnId="{9686BE34-C564-4ED9-83C8-95D6F1E75113}">
      <dgm:prSet/>
      <dgm:spPr/>
      <dgm:t>
        <a:bodyPr/>
        <a:lstStyle/>
        <a:p>
          <a:endParaRPr lang="ru-RU" sz="1400"/>
        </a:p>
      </dgm:t>
    </dgm:pt>
    <dgm:pt modelId="{433E8E80-3760-474E-A065-205F2240239A}">
      <dgm:prSet phldrT="[Текст]" custT="1"/>
      <dgm:spPr>
        <a:solidFill>
          <a:schemeClr val="tx2">
            <a:lumMod val="20000"/>
            <a:lumOff val="80000"/>
            <a:alpha val="65000"/>
          </a:scheme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25169,4 тыс.рублей, в том числе 2023 год – 8389,8 тыс.рублей </a:t>
          </a: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беспечение жилыми помещениями детей-сирот и детей, оставшихся без попечения родителей</a:t>
          </a:r>
          <a:endParaRPr lang="ru-RU" sz="1400" dirty="0"/>
        </a:p>
      </dgm:t>
    </dgm:pt>
    <dgm:pt modelId="{82FF266B-F21A-4362-9DE6-5008DD332BEA}" type="parTrans" cxnId="{72BDC493-F643-4663-AF91-31C8276BC6AA}">
      <dgm:prSet/>
      <dgm:spPr/>
      <dgm:t>
        <a:bodyPr/>
        <a:lstStyle/>
        <a:p>
          <a:endParaRPr lang="ru-RU" sz="1400"/>
        </a:p>
      </dgm:t>
    </dgm:pt>
    <dgm:pt modelId="{75118785-58E1-48C9-AF01-B23D910E32FF}" type="sibTrans" cxnId="{72BDC493-F643-4663-AF91-31C8276BC6AA}">
      <dgm:prSet/>
      <dgm:spPr/>
      <dgm:t>
        <a:bodyPr/>
        <a:lstStyle/>
        <a:p>
          <a:endParaRPr lang="ru-RU" sz="1400"/>
        </a:p>
      </dgm:t>
    </dgm:pt>
    <dgm:pt modelId="{CBDCDB82-90CD-47C9-A068-D47A078F81CC}" type="pres">
      <dgm:prSet presAssocID="{3AB167CC-50B1-45BB-9470-889A6EA633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4ED1AC-EB19-4A93-BEF0-0B60192BB2B5}" type="pres">
      <dgm:prSet presAssocID="{BCFE5931-7816-435E-9390-7576AF960ACE}" presName="linNode" presStyleCnt="0"/>
      <dgm:spPr/>
    </dgm:pt>
    <dgm:pt modelId="{ED817245-61E0-4AE7-89CC-24C4DEF1B59D}" type="pres">
      <dgm:prSet presAssocID="{BCFE5931-7816-435E-9390-7576AF960ACE}" presName="parentText" presStyleLbl="node1" presStyleIdx="0" presStyleCnt="1" custScaleX="45719" custScaleY="606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EA5C5-FB6E-4136-8B10-3A86753BCC80}" type="pres">
      <dgm:prSet presAssocID="{BCFE5931-7816-435E-9390-7576AF960ACE}" presName="descendantText" presStyleLbl="alignAccFollowNode1" presStyleIdx="0" presStyleCnt="1" custScaleX="147819" custScaleY="55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0DCCF3-9AFD-471E-8BB0-0A43DA351D20}" type="presOf" srcId="{BCFE5931-7816-435E-9390-7576AF960ACE}" destId="{ED817245-61E0-4AE7-89CC-24C4DEF1B59D}" srcOrd="0" destOrd="0" presId="urn:microsoft.com/office/officeart/2005/8/layout/vList5"/>
    <dgm:cxn modelId="{DBBE0A7A-32D5-4302-B95E-8CE601F67692}" type="presOf" srcId="{3AB167CC-50B1-45BB-9470-889A6EA633F4}" destId="{CBDCDB82-90CD-47C9-A068-D47A078F81CC}" srcOrd="0" destOrd="0" presId="urn:microsoft.com/office/officeart/2005/8/layout/vList5"/>
    <dgm:cxn modelId="{C0515F55-F763-4CE5-A013-A93532633097}" type="presOf" srcId="{433E8E80-3760-474E-A065-205F2240239A}" destId="{E48EA5C5-FB6E-4136-8B10-3A86753BCC80}" srcOrd="0" destOrd="0" presId="urn:microsoft.com/office/officeart/2005/8/layout/vList5"/>
    <dgm:cxn modelId="{9686BE34-C564-4ED9-83C8-95D6F1E75113}" srcId="{3AB167CC-50B1-45BB-9470-889A6EA633F4}" destId="{BCFE5931-7816-435E-9390-7576AF960ACE}" srcOrd="0" destOrd="0" parTransId="{0765FF66-36B6-4C7D-8765-A4A59887A566}" sibTransId="{95BF5B54-5040-4833-912E-F81AF297A75D}"/>
    <dgm:cxn modelId="{72BDC493-F643-4663-AF91-31C8276BC6AA}" srcId="{BCFE5931-7816-435E-9390-7576AF960ACE}" destId="{433E8E80-3760-474E-A065-205F2240239A}" srcOrd="0" destOrd="0" parTransId="{82FF266B-F21A-4362-9DE6-5008DD332BEA}" sibTransId="{75118785-58E1-48C9-AF01-B23D910E32FF}"/>
    <dgm:cxn modelId="{12EFB56C-2212-41FE-A767-2E25CEFFFC6F}" type="presParOf" srcId="{CBDCDB82-90CD-47C9-A068-D47A078F81CC}" destId="{D44ED1AC-EB19-4A93-BEF0-0B60192BB2B5}" srcOrd="0" destOrd="0" presId="urn:microsoft.com/office/officeart/2005/8/layout/vList5"/>
    <dgm:cxn modelId="{696C08D6-22C8-4584-85BD-A596BF658DCB}" type="presParOf" srcId="{D44ED1AC-EB19-4A93-BEF0-0B60192BB2B5}" destId="{ED817245-61E0-4AE7-89CC-24C4DEF1B59D}" srcOrd="0" destOrd="0" presId="urn:microsoft.com/office/officeart/2005/8/layout/vList5"/>
    <dgm:cxn modelId="{97FC5C82-9BDE-487A-BF9E-6B14C447773A}" type="presParOf" srcId="{D44ED1AC-EB19-4A93-BEF0-0B60192BB2B5}" destId="{E48EA5C5-FB6E-4136-8B10-3A86753BCC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B167CC-50B1-45BB-9470-889A6EA633F4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FE5931-7816-435E-9390-7576AF960ACE}">
      <dgm:prSet phldrT="[Текст]" custT="1"/>
      <dgm:spPr>
        <a:solidFill>
          <a:schemeClr val="accent1">
            <a:hueOff val="0"/>
            <a:satOff val="0"/>
            <a:lumOff val="0"/>
            <a:alpha val="55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cs typeface="Times New Roman" pitchFamily="18" charset="0"/>
            </a:rPr>
            <a:t>12</a:t>
          </a:r>
        </a:p>
        <a:p>
          <a:r>
            <a:rPr lang="ru-RU" sz="1400" b="1" dirty="0" smtClean="0">
              <a:solidFill>
                <a:schemeClr val="bg1"/>
              </a:solidFill>
              <a:cs typeface="Times New Roman" pitchFamily="18" charset="0"/>
            </a:rPr>
            <a:t>семей</a:t>
          </a:r>
          <a:endParaRPr lang="ru-RU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65FF66-36B6-4C7D-8765-A4A59887A566}" type="parTrans" cxnId="{9686BE34-C564-4ED9-83C8-95D6F1E75113}">
      <dgm:prSet/>
      <dgm:spPr/>
      <dgm:t>
        <a:bodyPr/>
        <a:lstStyle/>
        <a:p>
          <a:endParaRPr lang="ru-RU" sz="1400"/>
        </a:p>
      </dgm:t>
    </dgm:pt>
    <dgm:pt modelId="{95BF5B54-5040-4833-912E-F81AF297A75D}" type="sibTrans" cxnId="{9686BE34-C564-4ED9-83C8-95D6F1E75113}">
      <dgm:prSet/>
      <dgm:spPr/>
      <dgm:t>
        <a:bodyPr/>
        <a:lstStyle/>
        <a:p>
          <a:endParaRPr lang="ru-RU" sz="1400"/>
        </a:p>
      </dgm:t>
    </dgm:pt>
    <dgm:pt modelId="{433E8E80-3760-474E-A065-205F2240239A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65000"/>
          </a:scheme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1211,1 тыс.рублей, в том числе 2023 год – 403,7 тыс.рублей </a:t>
          </a: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- 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беспечение жильем граждан, проживающих в сельской  местности</a:t>
          </a:r>
          <a:endParaRPr lang="ru-RU" sz="1400" dirty="0"/>
        </a:p>
      </dgm:t>
    </dgm:pt>
    <dgm:pt modelId="{82FF266B-F21A-4362-9DE6-5008DD332BEA}" type="parTrans" cxnId="{72BDC493-F643-4663-AF91-31C8276BC6AA}">
      <dgm:prSet/>
      <dgm:spPr/>
      <dgm:t>
        <a:bodyPr/>
        <a:lstStyle/>
        <a:p>
          <a:endParaRPr lang="ru-RU" sz="1400"/>
        </a:p>
      </dgm:t>
    </dgm:pt>
    <dgm:pt modelId="{75118785-58E1-48C9-AF01-B23D910E32FF}" type="sibTrans" cxnId="{72BDC493-F643-4663-AF91-31C8276BC6AA}">
      <dgm:prSet/>
      <dgm:spPr/>
      <dgm:t>
        <a:bodyPr/>
        <a:lstStyle/>
        <a:p>
          <a:endParaRPr lang="ru-RU" sz="1400"/>
        </a:p>
      </dgm:t>
    </dgm:pt>
    <dgm:pt modelId="{CBDCDB82-90CD-47C9-A068-D47A078F81CC}" type="pres">
      <dgm:prSet presAssocID="{3AB167CC-50B1-45BB-9470-889A6EA633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4ED1AC-EB19-4A93-BEF0-0B60192BB2B5}" type="pres">
      <dgm:prSet presAssocID="{BCFE5931-7816-435E-9390-7576AF960ACE}" presName="linNode" presStyleCnt="0"/>
      <dgm:spPr/>
    </dgm:pt>
    <dgm:pt modelId="{ED817245-61E0-4AE7-89CC-24C4DEF1B59D}" type="pres">
      <dgm:prSet presAssocID="{BCFE5931-7816-435E-9390-7576AF960ACE}" presName="parentText" presStyleLbl="node1" presStyleIdx="0" presStyleCnt="1" custScaleX="45719" custScaleY="553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EA5C5-FB6E-4136-8B10-3A86753BCC80}" type="pres">
      <dgm:prSet presAssocID="{BCFE5931-7816-435E-9390-7576AF960ACE}" presName="descendantText" presStyleLbl="alignAccFollowNode1" presStyleIdx="0" presStyleCnt="1" custScaleX="147819" custScaleY="55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F353A1-AF94-4186-83A2-293CD8B33DE2}" type="presOf" srcId="{BCFE5931-7816-435E-9390-7576AF960ACE}" destId="{ED817245-61E0-4AE7-89CC-24C4DEF1B59D}" srcOrd="0" destOrd="0" presId="urn:microsoft.com/office/officeart/2005/8/layout/vList5"/>
    <dgm:cxn modelId="{9686BE34-C564-4ED9-83C8-95D6F1E75113}" srcId="{3AB167CC-50B1-45BB-9470-889A6EA633F4}" destId="{BCFE5931-7816-435E-9390-7576AF960ACE}" srcOrd="0" destOrd="0" parTransId="{0765FF66-36B6-4C7D-8765-A4A59887A566}" sibTransId="{95BF5B54-5040-4833-912E-F81AF297A75D}"/>
    <dgm:cxn modelId="{15B19073-B097-40DE-9F12-B23A46CB0E3B}" type="presOf" srcId="{3AB167CC-50B1-45BB-9470-889A6EA633F4}" destId="{CBDCDB82-90CD-47C9-A068-D47A078F81CC}" srcOrd="0" destOrd="0" presId="urn:microsoft.com/office/officeart/2005/8/layout/vList5"/>
    <dgm:cxn modelId="{72BDC493-F643-4663-AF91-31C8276BC6AA}" srcId="{BCFE5931-7816-435E-9390-7576AF960ACE}" destId="{433E8E80-3760-474E-A065-205F2240239A}" srcOrd="0" destOrd="0" parTransId="{82FF266B-F21A-4362-9DE6-5008DD332BEA}" sibTransId="{75118785-58E1-48C9-AF01-B23D910E32FF}"/>
    <dgm:cxn modelId="{0E29281D-A844-4C00-A9A8-338037AB1865}" type="presOf" srcId="{433E8E80-3760-474E-A065-205F2240239A}" destId="{E48EA5C5-FB6E-4136-8B10-3A86753BCC80}" srcOrd="0" destOrd="0" presId="urn:microsoft.com/office/officeart/2005/8/layout/vList5"/>
    <dgm:cxn modelId="{0AF90238-68DB-408C-90A4-D0BF507DFF86}" type="presParOf" srcId="{CBDCDB82-90CD-47C9-A068-D47A078F81CC}" destId="{D44ED1AC-EB19-4A93-BEF0-0B60192BB2B5}" srcOrd="0" destOrd="0" presId="urn:microsoft.com/office/officeart/2005/8/layout/vList5"/>
    <dgm:cxn modelId="{97BDD4FE-032C-43D2-98A3-252ACFF4C905}" type="presParOf" srcId="{D44ED1AC-EB19-4A93-BEF0-0B60192BB2B5}" destId="{ED817245-61E0-4AE7-89CC-24C4DEF1B59D}" srcOrd="0" destOrd="0" presId="urn:microsoft.com/office/officeart/2005/8/layout/vList5"/>
    <dgm:cxn modelId="{9B2EBFB6-CE75-4BA0-8C8F-69DCFA179E07}" type="presParOf" srcId="{D44ED1AC-EB19-4A93-BEF0-0B60192BB2B5}" destId="{E48EA5C5-FB6E-4136-8B10-3A86753BCC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B167CC-50B1-45BB-9470-889A6EA633F4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3E8E80-3760-474E-A065-205F2240239A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400" dirty="0">
            <a:solidFill>
              <a:schemeClr val="tx1"/>
            </a:solidFill>
          </a:endParaRPr>
        </a:p>
      </dgm:t>
    </dgm:pt>
    <dgm:pt modelId="{82FF266B-F21A-4362-9DE6-5008DD332BEA}" type="parTrans" cxnId="{72BDC493-F643-4663-AF91-31C8276BC6AA}">
      <dgm:prSet/>
      <dgm:spPr/>
      <dgm:t>
        <a:bodyPr/>
        <a:lstStyle/>
        <a:p>
          <a:endParaRPr lang="ru-RU" sz="1400"/>
        </a:p>
      </dgm:t>
    </dgm:pt>
    <dgm:pt modelId="{75118785-58E1-48C9-AF01-B23D910E32FF}" type="sibTrans" cxnId="{72BDC493-F643-4663-AF91-31C8276BC6AA}">
      <dgm:prSet/>
      <dgm:spPr/>
      <dgm:t>
        <a:bodyPr/>
        <a:lstStyle/>
        <a:p>
          <a:endParaRPr lang="ru-RU" sz="1400"/>
        </a:p>
      </dgm:t>
    </dgm:pt>
    <dgm:pt modelId="{CBDCDB82-90CD-47C9-A068-D47A078F81CC}" type="pres">
      <dgm:prSet presAssocID="{3AB167CC-50B1-45BB-9470-889A6EA633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38B6BA-5035-4AF9-806E-D6644B77BDB5}" type="pres">
      <dgm:prSet presAssocID="{433E8E80-3760-474E-A065-205F2240239A}" presName="linNode" presStyleCnt="0"/>
      <dgm:spPr/>
    </dgm:pt>
    <dgm:pt modelId="{79574F37-6F58-47DE-A8EC-665BDAD86A58}" type="pres">
      <dgm:prSet presAssocID="{433E8E80-3760-474E-A065-205F2240239A}" presName="parentText" presStyleLbl="node1" presStyleIdx="0" presStyleCnt="1" custScaleX="2414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CE1707-6156-4C16-9E81-C36B70087ECF}" type="presOf" srcId="{3AB167CC-50B1-45BB-9470-889A6EA633F4}" destId="{CBDCDB82-90CD-47C9-A068-D47A078F81CC}" srcOrd="0" destOrd="0" presId="urn:microsoft.com/office/officeart/2005/8/layout/vList5"/>
    <dgm:cxn modelId="{72BDC493-F643-4663-AF91-31C8276BC6AA}" srcId="{3AB167CC-50B1-45BB-9470-889A6EA633F4}" destId="{433E8E80-3760-474E-A065-205F2240239A}" srcOrd="0" destOrd="0" parTransId="{82FF266B-F21A-4362-9DE6-5008DD332BEA}" sibTransId="{75118785-58E1-48C9-AF01-B23D910E32FF}"/>
    <dgm:cxn modelId="{C8359F13-0617-4A7F-A75E-5742501F8AA0}" type="presOf" srcId="{433E8E80-3760-474E-A065-205F2240239A}" destId="{79574F37-6F58-47DE-A8EC-665BDAD86A58}" srcOrd="0" destOrd="0" presId="urn:microsoft.com/office/officeart/2005/8/layout/vList5"/>
    <dgm:cxn modelId="{07FAA15F-0D7F-4908-847B-653C427B662F}" type="presParOf" srcId="{CBDCDB82-90CD-47C9-A068-D47A078F81CC}" destId="{3138B6BA-5035-4AF9-806E-D6644B77BDB5}" srcOrd="0" destOrd="0" presId="urn:microsoft.com/office/officeart/2005/8/layout/vList5"/>
    <dgm:cxn modelId="{E9812437-5D4A-4C4B-B3E7-D01D55D0E6B4}" type="presParOf" srcId="{3138B6BA-5035-4AF9-806E-D6644B77BDB5}" destId="{79574F37-6F58-47DE-A8EC-665BDAD86A5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B167CC-50B1-45BB-9470-889A6EA633F4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FE5931-7816-435E-9390-7576AF960ACE}">
      <dgm:prSet phldrT="[Текст]" custT="1"/>
      <dgm:spPr>
        <a:solidFill>
          <a:schemeClr val="accent1">
            <a:hueOff val="0"/>
            <a:satOff val="0"/>
            <a:lumOff val="0"/>
            <a:alpha val="55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cs typeface="Times New Roman" pitchFamily="18" charset="0"/>
            </a:rPr>
            <a:t>5</a:t>
          </a:r>
        </a:p>
        <a:p>
          <a:r>
            <a:rPr lang="ru-RU" sz="1400" b="1" dirty="0" smtClean="0">
              <a:solidFill>
                <a:schemeClr val="bg1"/>
              </a:solidFill>
              <a:cs typeface="Times New Roman" pitchFamily="18" charset="0"/>
            </a:rPr>
            <a:t>семей</a:t>
          </a:r>
          <a:endParaRPr lang="ru-RU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65FF66-36B6-4C7D-8765-A4A59887A566}" type="parTrans" cxnId="{9686BE34-C564-4ED9-83C8-95D6F1E75113}">
      <dgm:prSet/>
      <dgm:spPr/>
      <dgm:t>
        <a:bodyPr/>
        <a:lstStyle/>
        <a:p>
          <a:endParaRPr lang="ru-RU" sz="1400"/>
        </a:p>
      </dgm:t>
    </dgm:pt>
    <dgm:pt modelId="{95BF5B54-5040-4833-912E-F81AF297A75D}" type="sibTrans" cxnId="{9686BE34-C564-4ED9-83C8-95D6F1E75113}">
      <dgm:prSet/>
      <dgm:spPr/>
      <dgm:t>
        <a:bodyPr/>
        <a:lstStyle/>
        <a:p>
          <a:endParaRPr lang="ru-RU" sz="1400"/>
        </a:p>
      </dgm:t>
    </dgm:pt>
    <dgm:pt modelId="{433E8E80-3760-474E-A065-205F2240239A}">
      <dgm:prSet phldrT="[Текст]" custT="1"/>
      <dgm:spPr>
        <a:solidFill>
          <a:schemeClr val="accent1">
            <a:tint val="40000"/>
            <a:hueOff val="0"/>
            <a:satOff val="0"/>
            <a:lumOff val="0"/>
            <a:alpha val="65000"/>
          </a:scheme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5995,4 тыс. рублей, в том числе 2023 год – 2240,0 тыс.рублей </a:t>
          </a: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беспечение жильем молодых семей</a:t>
          </a:r>
          <a:endParaRPr lang="ru-RU" sz="1400" dirty="0"/>
        </a:p>
      </dgm:t>
    </dgm:pt>
    <dgm:pt modelId="{82FF266B-F21A-4362-9DE6-5008DD332BEA}" type="parTrans" cxnId="{72BDC493-F643-4663-AF91-31C8276BC6AA}">
      <dgm:prSet/>
      <dgm:spPr/>
      <dgm:t>
        <a:bodyPr/>
        <a:lstStyle/>
        <a:p>
          <a:endParaRPr lang="ru-RU" sz="1400"/>
        </a:p>
      </dgm:t>
    </dgm:pt>
    <dgm:pt modelId="{75118785-58E1-48C9-AF01-B23D910E32FF}" type="sibTrans" cxnId="{72BDC493-F643-4663-AF91-31C8276BC6AA}">
      <dgm:prSet/>
      <dgm:spPr/>
      <dgm:t>
        <a:bodyPr/>
        <a:lstStyle/>
        <a:p>
          <a:endParaRPr lang="ru-RU" sz="1400"/>
        </a:p>
      </dgm:t>
    </dgm:pt>
    <dgm:pt modelId="{CBDCDB82-90CD-47C9-A068-D47A078F81CC}" type="pres">
      <dgm:prSet presAssocID="{3AB167CC-50B1-45BB-9470-889A6EA633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4ED1AC-EB19-4A93-BEF0-0B60192BB2B5}" type="pres">
      <dgm:prSet presAssocID="{BCFE5931-7816-435E-9390-7576AF960ACE}" presName="linNode" presStyleCnt="0"/>
      <dgm:spPr/>
    </dgm:pt>
    <dgm:pt modelId="{ED817245-61E0-4AE7-89CC-24C4DEF1B59D}" type="pres">
      <dgm:prSet presAssocID="{BCFE5931-7816-435E-9390-7576AF960ACE}" presName="parentText" presStyleLbl="node1" presStyleIdx="0" presStyleCnt="1" custScaleX="70591" custScaleY="684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EA5C5-FB6E-4136-8B10-3A86753BCC80}" type="pres">
      <dgm:prSet presAssocID="{BCFE5931-7816-435E-9390-7576AF960ACE}" presName="descendantText" presStyleLbl="alignAccFollowNode1" presStyleIdx="0" presStyleCnt="1" custScaleX="147819" custScaleY="72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6FA0A8-D6A3-44E4-A2F9-C12D15D564DA}" type="presOf" srcId="{433E8E80-3760-474E-A065-205F2240239A}" destId="{E48EA5C5-FB6E-4136-8B10-3A86753BCC80}" srcOrd="0" destOrd="0" presId="urn:microsoft.com/office/officeart/2005/8/layout/vList5"/>
    <dgm:cxn modelId="{529626C3-7D43-4019-AA24-F2FD101CD733}" type="presOf" srcId="{BCFE5931-7816-435E-9390-7576AF960ACE}" destId="{ED817245-61E0-4AE7-89CC-24C4DEF1B59D}" srcOrd="0" destOrd="0" presId="urn:microsoft.com/office/officeart/2005/8/layout/vList5"/>
    <dgm:cxn modelId="{72BDC493-F643-4663-AF91-31C8276BC6AA}" srcId="{BCFE5931-7816-435E-9390-7576AF960ACE}" destId="{433E8E80-3760-474E-A065-205F2240239A}" srcOrd="0" destOrd="0" parTransId="{82FF266B-F21A-4362-9DE6-5008DD332BEA}" sibTransId="{75118785-58E1-48C9-AF01-B23D910E32FF}"/>
    <dgm:cxn modelId="{9686BE34-C564-4ED9-83C8-95D6F1E75113}" srcId="{3AB167CC-50B1-45BB-9470-889A6EA633F4}" destId="{BCFE5931-7816-435E-9390-7576AF960ACE}" srcOrd="0" destOrd="0" parTransId="{0765FF66-36B6-4C7D-8765-A4A59887A566}" sibTransId="{95BF5B54-5040-4833-912E-F81AF297A75D}"/>
    <dgm:cxn modelId="{5ECD5B84-EA65-422F-8A57-B6ABE72A8FD6}" type="presOf" srcId="{3AB167CC-50B1-45BB-9470-889A6EA633F4}" destId="{CBDCDB82-90CD-47C9-A068-D47A078F81CC}" srcOrd="0" destOrd="0" presId="urn:microsoft.com/office/officeart/2005/8/layout/vList5"/>
    <dgm:cxn modelId="{589919BD-838A-4C7B-A003-BF8B87BEFEF7}" type="presParOf" srcId="{CBDCDB82-90CD-47C9-A068-D47A078F81CC}" destId="{D44ED1AC-EB19-4A93-BEF0-0B60192BB2B5}" srcOrd="0" destOrd="0" presId="urn:microsoft.com/office/officeart/2005/8/layout/vList5"/>
    <dgm:cxn modelId="{A19850E0-0319-4D50-9F7A-F38226768540}" type="presParOf" srcId="{D44ED1AC-EB19-4A93-BEF0-0B60192BB2B5}" destId="{ED817245-61E0-4AE7-89CC-24C4DEF1B59D}" srcOrd="0" destOrd="0" presId="urn:microsoft.com/office/officeart/2005/8/layout/vList5"/>
    <dgm:cxn modelId="{5C5FCDE4-C704-485A-9C95-AF3E36FBCACF}" type="presParOf" srcId="{D44ED1AC-EB19-4A93-BEF0-0B60192BB2B5}" destId="{E48EA5C5-FB6E-4136-8B10-3A86753BCC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8E4D25-5EFD-4AFA-8C2F-21F5311F4B9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4E3F4D-183B-4344-86FA-C697212E3B3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Выплата заработной платы-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84225.0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тыс.руб.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22F1AF1E-304A-4A02-8708-17CBD1008141}" type="parTrans" cxnId="{91580787-F3C6-44C3-AC1E-F868F059B1A3}">
      <dgm:prSet/>
      <dgm:spPr/>
      <dgm:t>
        <a:bodyPr/>
        <a:lstStyle/>
        <a:p>
          <a:endParaRPr lang="ru-RU"/>
        </a:p>
      </dgm:t>
    </dgm:pt>
    <dgm:pt modelId="{156B151B-A29F-4E4C-BD36-C1B8620B5923}" type="sibTrans" cxnId="{91580787-F3C6-44C3-AC1E-F868F059B1A3}">
      <dgm:prSet/>
      <dgm:spPr/>
      <dgm:t>
        <a:bodyPr/>
        <a:lstStyle/>
        <a:p>
          <a:endParaRPr lang="ru-RU"/>
        </a:p>
      </dgm:t>
    </dgm:pt>
    <dgm:pt modelId="{BF82CDC0-BDAE-4E4E-BE5E-3F58650FD69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 том числе: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F2BF672-854F-4C6B-8992-9C32B7EA11DF}" type="parTrans" cxnId="{3B0A93A6-DA20-48BA-9C93-AA90F98A9B6B}">
      <dgm:prSet/>
      <dgm:spPr/>
      <dgm:t>
        <a:bodyPr/>
        <a:lstStyle/>
        <a:p>
          <a:endParaRPr lang="ru-RU"/>
        </a:p>
      </dgm:t>
    </dgm:pt>
    <dgm:pt modelId="{812E12F0-72B9-4BCE-8DBB-CF2CA117EAB2}" type="sibTrans" cxnId="{3B0A93A6-DA20-48BA-9C93-AA90F98A9B6B}">
      <dgm:prSet/>
      <dgm:spPr/>
      <dgm:t>
        <a:bodyPr/>
        <a:lstStyle/>
        <a:p>
          <a:endParaRPr lang="ru-RU"/>
        </a:p>
      </dgm:t>
    </dgm:pt>
    <dgm:pt modelId="{23507060-DCFA-4099-98E5-1DF5C443B94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Выполнение Указов Президента РФ-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2729.8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 тыс.руб.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98B17A4-C00D-442D-B5E3-7E950F9AC293}" type="parTrans" cxnId="{B7DE59BE-903D-4FC5-94A1-FDE3D1106C86}">
      <dgm:prSet/>
      <dgm:spPr/>
      <dgm:t>
        <a:bodyPr/>
        <a:lstStyle/>
        <a:p>
          <a:endParaRPr lang="ru-RU"/>
        </a:p>
      </dgm:t>
    </dgm:pt>
    <dgm:pt modelId="{9BB6E18F-6F13-421D-9118-4F7B46B374E1}" type="sibTrans" cxnId="{B7DE59BE-903D-4FC5-94A1-FDE3D1106C86}">
      <dgm:prSet/>
      <dgm:spPr/>
      <dgm:t>
        <a:bodyPr/>
        <a:lstStyle/>
        <a:p>
          <a:endParaRPr lang="ru-RU"/>
        </a:p>
      </dgm:t>
    </dgm:pt>
    <dgm:pt modelId="{906791C6-250D-4F78-B563-B701FFD5D06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Коммунальные услуги-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 38330.7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тыс.руб.</a:t>
          </a:r>
        </a:p>
        <a:p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87EA0D8C-3EE0-427C-93EC-795210BE09EF}" type="parTrans" cxnId="{E1451856-89D5-4F5C-B880-2DFEA1D2EA91}">
      <dgm:prSet/>
      <dgm:spPr/>
      <dgm:t>
        <a:bodyPr/>
        <a:lstStyle/>
        <a:p>
          <a:endParaRPr lang="ru-RU"/>
        </a:p>
      </dgm:t>
    </dgm:pt>
    <dgm:pt modelId="{F913D76A-5990-4ED6-8F5B-56BD2E3C37CA}" type="sibTrans" cxnId="{E1451856-89D5-4F5C-B880-2DFEA1D2EA91}">
      <dgm:prSet/>
      <dgm:spPr/>
      <dgm:t>
        <a:bodyPr/>
        <a:lstStyle/>
        <a:p>
          <a:endParaRPr lang="ru-RU"/>
        </a:p>
      </dgm:t>
    </dgm:pt>
    <dgm:pt modelId="{DB2430B3-D4B7-412B-92EB-6203D6C6AEA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Организация питание школьников-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10996.9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тыс.руб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875FF95-F392-47EE-B6C3-D92EDB8BACE8}" type="parTrans" cxnId="{FE2DB444-D3DE-45B2-8273-6CF9BF509A8A}">
      <dgm:prSet/>
      <dgm:spPr/>
      <dgm:t>
        <a:bodyPr/>
        <a:lstStyle/>
        <a:p>
          <a:endParaRPr lang="ru-RU"/>
        </a:p>
      </dgm:t>
    </dgm:pt>
    <dgm:pt modelId="{F641FB9C-0344-4A60-A4AC-5E4FD08847D1}" type="sibTrans" cxnId="{FE2DB444-D3DE-45B2-8273-6CF9BF509A8A}">
      <dgm:prSet/>
      <dgm:spPr/>
      <dgm:t>
        <a:bodyPr/>
        <a:lstStyle/>
        <a:p>
          <a:endParaRPr lang="ru-RU"/>
        </a:p>
      </dgm:t>
    </dgm:pt>
    <dgm:pt modelId="{39A0A67A-67E7-4F99-BD88-EF57386CB7D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Закупка молока губернаторская программа «Школьное молоко»-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1913.0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тыс.руб.</a:t>
          </a:r>
        </a:p>
        <a:p>
          <a:endParaRPr lang="ru-RU" dirty="0"/>
        </a:p>
      </dgm:t>
    </dgm:pt>
    <dgm:pt modelId="{8851FFE1-0882-4F96-92BE-94570D0FD22C}" type="sibTrans" cxnId="{8D00A887-0C32-45D3-A769-7DF38C3457F7}">
      <dgm:prSet/>
      <dgm:spPr/>
      <dgm:t>
        <a:bodyPr/>
        <a:lstStyle/>
        <a:p>
          <a:endParaRPr lang="ru-RU"/>
        </a:p>
      </dgm:t>
    </dgm:pt>
    <dgm:pt modelId="{2BD4F7B8-16E5-4A6A-A345-17F249EC9FF6}" type="parTrans" cxnId="{8D00A887-0C32-45D3-A769-7DF38C3457F7}">
      <dgm:prSet/>
      <dgm:spPr/>
      <dgm:t>
        <a:bodyPr/>
        <a:lstStyle/>
        <a:p>
          <a:endParaRPr lang="ru-RU"/>
        </a:p>
      </dgm:t>
    </dgm:pt>
    <dgm:pt modelId="{F8B1B220-4159-4667-A73A-0A592284088F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Приобретение продуктов питания для детских садов-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10236.3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тыс.руб.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2F500A4-2065-45CC-9A22-29062820CDDB}" type="parTrans" cxnId="{B1C8F164-F937-4AC8-B3B9-45A55CAEAD8B}">
      <dgm:prSet/>
      <dgm:spPr/>
      <dgm:t>
        <a:bodyPr/>
        <a:lstStyle/>
        <a:p>
          <a:endParaRPr lang="ru-RU"/>
        </a:p>
      </dgm:t>
    </dgm:pt>
    <dgm:pt modelId="{A1812CB5-F370-458E-A8C1-4BCEE18E44BC}" type="sibTrans" cxnId="{B1C8F164-F937-4AC8-B3B9-45A55CAEAD8B}">
      <dgm:prSet/>
      <dgm:spPr/>
      <dgm:t>
        <a:bodyPr/>
        <a:lstStyle/>
        <a:p>
          <a:endParaRPr lang="ru-RU"/>
        </a:p>
      </dgm:t>
    </dgm:pt>
    <dgm:pt modelId="{89E362C3-8453-4D3E-B656-653CCF7D9C73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Организация подвоза школьников-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23 770.1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CF11383-5863-4EA4-AA1E-F927CE3D2F53}" type="parTrans" cxnId="{4502A1B5-F336-426C-BC5D-EC1E93992608}">
      <dgm:prSet/>
      <dgm:spPr/>
      <dgm:t>
        <a:bodyPr/>
        <a:lstStyle/>
        <a:p>
          <a:endParaRPr lang="ru-RU"/>
        </a:p>
      </dgm:t>
    </dgm:pt>
    <dgm:pt modelId="{45B3656C-7AB0-4292-9034-8FFA9104981E}" type="sibTrans" cxnId="{4502A1B5-F336-426C-BC5D-EC1E93992608}">
      <dgm:prSet/>
      <dgm:spPr/>
      <dgm:t>
        <a:bodyPr/>
        <a:lstStyle/>
        <a:p>
          <a:endParaRPr lang="ru-RU"/>
        </a:p>
      </dgm:t>
    </dgm:pt>
    <dgm:pt modelId="{E09346A3-A5F4-4C34-915E-E87299684DEB}" type="pres">
      <dgm:prSet presAssocID="{B98E4D25-5EFD-4AFA-8C2F-21F5311F4B9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60A463-90EE-4141-B6D2-326FF4CC6C29}" type="pres">
      <dgm:prSet presAssocID="{B84E3F4D-183B-4344-86FA-C697212E3B38}" presName="comp" presStyleCnt="0"/>
      <dgm:spPr/>
    </dgm:pt>
    <dgm:pt modelId="{BCEE2338-AD61-480B-AA8F-88F7CC406A8C}" type="pres">
      <dgm:prSet presAssocID="{B84E3F4D-183B-4344-86FA-C697212E3B38}" presName="box" presStyleLbl="node1" presStyleIdx="0" presStyleCnt="6" custScaleY="124614"/>
      <dgm:spPr/>
      <dgm:t>
        <a:bodyPr/>
        <a:lstStyle/>
        <a:p>
          <a:endParaRPr lang="ru-RU"/>
        </a:p>
      </dgm:t>
    </dgm:pt>
    <dgm:pt modelId="{48DDF634-B1EB-46C9-A0DA-3BCB57C8DAAF}" type="pres">
      <dgm:prSet presAssocID="{B84E3F4D-183B-4344-86FA-C697212E3B38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FB81DD9-0954-46C8-8A0C-A36752F4B09E}" type="pres">
      <dgm:prSet presAssocID="{B84E3F4D-183B-4344-86FA-C697212E3B38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AF021-051B-41F0-B8DC-7AC6DBD3B88B}" type="pres">
      <dgm:prSet presAssocID="{156B151B-A29F-4E4C-BD36-C1B8620B5923}" presName="spacer" presStyleCnt="0"/>
      <dgm:spPr/>
    </dgm:pt>
    <dgm:pt modelId="{328D6D51-6D71-453A-BDC7-D0D0035B82F3}" type="pres">
      <dgm:prSet presAssocID="{906791C6-250D-4F78-B563-B701FFD5D063}" presName="comp" presStyleCnt="0"/>
      <dgm:spPr/>
    </dgm:pt>
    <dgm:pt modelId="{712A6252-4350-4C4B-8E8E-A4E69F849F79}" type="pres">
      <dgm:prSet presAssocID="{906791C6-250D-4F78-B563-B701FFD5D063}" presName="box" presStyleLbl="node1" presStyleIdx="1" presStyleCnt="6" custScaleY="72631"/>
      <dgm:spPr/>
      <dgm:t>
        <a:bodyPr/>
        <a:lstStyle/>
        <a:p>
          <a:endParaRPr lang="ru-RU"/>
        </a:p>
      </dgm:t>
    </dgm:pt>
    <dgm:pt modelId="{93C592F3-D1E1-463C-86B5-06E4597619E1}" type="pres">
      <dgm:prSet presAssocID="{906791C6-250D-4F78-B563-B701FFD5D063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90E6BFD-E4ED-4A2B-B365-186802CD3AC7}" type="pres">
      <dgm:prSet presAssocID="{906791C6-250D-4F78-B563-B701FFD5D063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4B06E-5C2D-4F3C-A69B-529ED50F18D1}" type="pres">
      <dgm:prSet presAssocID="{F913D76A-5990-4ED6-8F5B-56BD2E3C37CA}" presName="spacer" presStyleCnt="0"/>
      <dgm:spPr/>
    </dgm:pt>
    <dgm:pt modelId="{5D90F262-8023-4AE0-BEB2-FB6CC6E9C235}" type="pres">
      <dgm:prSet presAssocID="{DB2430B3-D4B7-412B-92EB-6203D6C6AEAC}" presName="comp" presStyleCnt="0"/>
      <dgm:spPr/>
    </dgm:pt>
    <dgm:pt modelId="{FD8CB89F-35FB-4D9F-A851-3EA1ED025FD5}" type="pres">
      <dgm:prSet presAssocID="{DB2430B3-D4B7-412B-92EB-6203D6C6AEAC}" presName="box" presStyleLbl="node1" presStyleIdx="2" presStyleCnt="6"/>
      <dgm:spPr/>
      <dgm:t>
        <a:bodyPr/>
        <a:lstStyle/>
        <a:p>
          <a:endParaRPr lang="ru-RU"/>
        </a:p>
      </dgm:t>
    </dgm:pt>
    <dgm:pt modelId="{6C19BE9B-7B0E-4610-9E13-F8B67C171436}" type="pres">
      <dgm:prSet presAssocID="{DB2430B3-D4B7-412B-92EB-6203D6C6AEAC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8845E0E-C7C8-4889-942B-60B899E7D281}" type="pres">
      <dgm:prSet presAssocID="{DB2430B3-D4B7-412B-92EB-6203D6C6AEAC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A8792-D739-407C-82F8-6B6ED9905D64}" type="pres">
      <dgm:prSet presAssocID="{F641FB9C-0344-4A60-A4AC-5E4FD08847D1}" presName="spacer" presStyleCnt="0"/>
      <dgm:spPr/>
    </dgm:pt>
    <dgm:pt modelId="{771E7972-24E9-41CC-88F8-8C557DCE91CB}" type="pres">
      <dgm:prSet presAssocID="{39A0A67A-67E7-4F99-BD88-EF57386CB7D3}" presName="comp" presStyleCnt="0"/>
      <dgm:spPr/>
    </dgm:pt>
    <dgm:pt modelId="{BDAE28A8-E0D2-4130-93F3-63866EE63FE0}" type="pres">
      <dgm:prSet presAssocID="{39A0A67A-67E7-4F99-BD88-EF57386CB7D3}" presName="box" presStyleLbl="node1" presStyleIdx="3" presStyleCnt="6" custLinFactNeighborX="-1802" custLinFactNeighborY="-4093"/>
      <dgm:spPr/>
      <dgm:t>
        <a:bodyPr/>
        <a:lstStyle/>
        <a:p>
          <a:endParaRPr lang="ru-RU"/>
        </a:p>
      </dgm:t>
    </dgm:pt>
    <dgm:pt modelId="{316CF592-9036-4F43-BB07-DED6D7AD74A4}" type="pres">
      <dgm:prSet presAssocID="{39A0A67A-67E7-4F99-BD88-EF57386CB7D3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B77DA0C-60BD-4588-9E2D-0EA581BC4D21}" type="pres">
      <dgm:prSet presAssocID="{39A0A67A-67E7-4F99-BD88-EF57386CB7D3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B8102-D03A-4104-850C-09B97A49E0BA}" type="pres">
      <dgm:prSet presAssocID="{8851FFE1-0882-4F96-92BE-94570D0FD22C}" presName="spacer" presStyleCnt="0"/>
      <dgm:spPr/>
    </dgm:pt>
    <dgm:pt modelId="{7187F1FD-924A-4222-B174-409104DF8EE3}" type="pres">
      <dgm:prSet presAssocID="{F8B1B220-4159-4667-A73A-0A592284088F}" presName="comp" presStyleCnt="0"/>
      <dgm:spPr/>
    </dgm:pt>
    <dgm:pt modelId="{70E6D3A7-1B3C-42EE-999E-9C56178AA0F6}" type="pres">
      <dgm:prSet presAssocID="{F8B1B220-4159-4667-A73A-0A592284088F}" presName="box" presStyleLbl="node1" presStyleIdx="4" presStyleCnt="6"/>
      <dgm:spPr/>
      <dgm:t>
        <a:bodyPr/>
        <a:lstStyle/>
        <a:p>
          <a:endParaRPr lang="ru-RU"/>
        </a:p>
      </dgm:t>
    </dgm:pt>
    <dgm:pt modelId="{1A3EADFA-6876-42E6-817A-A9EE90FA282F}" type="pres">
      <dgm:prSet presAssocID="{F8B1B220-4159-4667-A73A-0A592284088F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C6F3615-12C1-41AA-B049-7A5D0C9AA451}" type="pres">
      <dgm:prSet presAssocID="{F8B1B220-4159-4667-A73A-0A592284088F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7D679-873D-4422-8A57-9D20584AF04C}" type="pres">
      <dgm:prSet presAssocID="{A1812CB5-F370-458E-A8C1-4BCEE18E44BC}" presName="spacer" presStyleCnt="0"/>
      <dgm:spPr/>
    </dgm:pt>
    <dgm:pt modelId="{FC46B4EC-5161-435A-B945-5E805635F962}" type="pres">
      <dgm:prSet presAssocID="{89E362C3-8453-4D3E-B656-653CCF7D9C73}" presName="comp" presStyleCnt="0"/>
      <dgm:spPr/>
    </dgm:pt>
    <dgm:pt modelId="{80BEF815-19D3-4E38-B7CB-76CBD5518926}" type="pres">
      <dgm:prSet presAssocID="{89E362C3-8453-4D3E-B656-653CCF7D9C73}" presName="box" presStyleLbl="node1" presStyleIdx="5" presStyleCnt="6"/>
      <dgm:spPr/>
      <dgm:t>
        <a:bodyPr/>
        <a:lstStyle/>
        <a:p>
          <a:endParaRPr lang="ru-RU"/>
        </a:p>
      </dgm:t>
    </dgm:pt>
    <dgm:pt modelId="{E171D60D-EE79-4F04-9ABD-5E576FDFC4EF}" type="pres">
      <dgm:prSet presAssocID="{89E362C3-8453-4D3E-B656-653CCF7D9C73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478B5574-B7D6-49B6-A728-E6D3E2874C92}" type="pres">
      <dgm:prSet presAssocID="{89E362C3-8453-4D3E-B656-653CCF7D9C73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6DFD6B-B818-4609-9DFF-F0A4BAB61A9D}" type="presOf" srcId="{23507060-DCFA-4099-98E5-1DF5C443B946}" destId="{FFB81DD9-0954-46C8-8A0C-A36752F4B09E}" srcOrd="1" destOrd="2" presId="urn:microsoft.com/office/officeart/2005/8/layout/vList4"/>
    <dgm:cxn modelId="{B7DE59BE-903D-4FC5-94A1-FDE3D1106C86}" srcId="{B84E3F4D-183B-4344-86FA-C697212E3B38}" destId="{23507060-DCFA-4099-98E5-1DF5C443B946}" srcOrd="1" destOrd="0" parTransId="{798B17A4-C00D-442D-B5E3-7E950F9AC293}" sibTransId="{9BB6E18F-6F13-421D-9118-4F7B46B374E1}"/>
    <dgm:cxn modelId="{484AEBED-F9AF-470B-BCEA-BCC326C051F6}" type="presOf" srcId="{DB2430B3-D4B7-412B-92EB-6203D6C6AEAC}" destId="{FD8CB89F-35FB-4D9F-A851-3EA1ED025FD5}" srcOrd="0" destOrd="0" presId="urn:microsoft.com/office/officeart/2005/8/layout/vList4"/>
    <dgm:cxn modelId="{6163A257-0A1F-4EEE-9F82-5286A54710EC}" type="presOf" srcId="{906791C6-250D-4F78-B563-B701FFD5D063}" destId="{712A6252-4350-4C4B-8E8E-A4E69F849F79}" srcOrd="0" destOrd="0" presId="urn:microsoft.com/office/officeart/2005/8/layout/vList4"/>
    <dgm:cxn modelId="{4502A1B5-F336-426C-BC5D-EC1E93992608}" srcId="{B98E4D25-5EFD-4AFA-8C2F-21F5311F4B98}" destId="{89E362C3-8453-4D3E-B656-653CCF7D9C73}" srcOrd="5" destOrd="0" parTransId="{1CF11383-5863-4EA4-AA1E-F927CE3D2F53}" sibTransId="{45B3656C-7AB0-4292-9034-8FFA9104981E}"/>
    <dgm:cxn modelId="{3D1A14AF-5667-41AA-B7D0-FCA1277F0E36}" type="presOf" srcId="{F8B1B220-4159-4667-A73A-0A592284088F}" destId="{70E6D3A7-1B3C-42EE-999E-9C56178AA0F6}" srcOrd="0" destOrd="0" presId="urn:microsoft.com/office/officeart/2005/8/layout/vList4"/>
    <dgm:cxn modelId="{91580787-F3C6-44C3-AC1E-F868F059B1A3}" srcId="{B98E4D25-5EFD-4AFA-8C2F-21F5311F4B98}" destId="{B84E3F4D-183B-4344-86FA-C697212E3B38}" srcOrd="0" destOrd="0" parTransId="{22F1AF1E-304A-4A02-8708-17CBD1008141}" sibTransId="{156B151B-A29F-4E4C-BD36-C1B8620B5923}"/>
    <dgm:cxn modelId="{2F8E96A8-AE92-4F7D-857A-2B66E1847AEF}" type="presOf" srcId="{DB2430B3-D4B7-412B-92EB-6203D6C6AEAC}" destId="{08845E0E-C7C8-4889-942B-60B899E7D281}" srcOrd="1" destOrd="0" presId="urn:microsoft.com/office/officeart/2005/8/layout/vList4"/>
    <dgm:cxn modelId="{B1C8F164-F937-4AC8-B3B9-45A55CAEAD8B}" srcId="{B98E4D25-5EFD-4AFA-8C2F-21F5311F4B98}" destId="{F8B1B220-4159-4667-A73A-0A592284088F}" srcOrd="4" destOrd="0" parTransId="{82F500A4-2065-45CC-9A22-29062820CDDB}" sibTransId="{A1812CB5-F370-458E-A8C1-4BCEE18E44BC}"/>
    <dgm:cxn modelId="{022B8CBE-A61C-46E9-926E-8B1B102B670F}" type="presOf" srcId="{BF82CDC0-BDAE-4E4E-BE5E-3F58650FD69D}" destId="{BCEE2338-AD61-480B-AA8F-88F7CC406A8C}" srcOrd="0" destOrd="1" presId="urn:microsoft.com/office/officeart/2005/8/layout/vList4"/>
    <dgm:cxn modelId="{3B0A93A6-DA20-48BA-9C93-AA90F98A9B6B}" srcId="{B84E3F4D-183B-4344-86FA-C697212E3B38}" destId="{BF82CDC0-BDAE-4E4E-BE5E-3F58650FD69D}" srcOrd="0" destOrd="0" parTransId="{7F2BF672-854F-4C6B-8992-9C32B7EA11DF}" sibTransId="{812E12F0-72B9-4BCE-8DBB-CF2CA117EAB2}"/>
    <dgm:cxn modelId="{0CF4A282-22A9-4059-B781-E06F48B7F5EB}" type="presOf" srcId="{906791C6-250D-4F78-B563-B701FFD5D063}" destId="{090E6BFD-E4ED-4A2B-B365-186802CD3AC7}" srcOrd="1" destOrd="0" presId="urn:microsoft.com/office/officeart/2005/8/layout/vList4"/>
    <dgm:cxn modelId="{41E284F4-33B1-4F19-82F5-D5AA0FEFF34D}" type="presOf" srcId="{B98E4D25-5EFD-4AFA-8C2F-21F5311F4B98}" destId="{E09346A3-A5F4-4C34-915E-E87299684DEB}" srcOrd="0" destOrd="0" presId="urn:microsoft.com/office/officeart/2005/8/layout/vList4"/>
    <dgm:cxn modelId="{88F665E9-2CA2-489C-BEB6-5957E4DFFC02}" type="presOf" srcId="{F8B1B220-4159-4667-A73A-0A592284088F}" destId="{FC6F3615-12C1-41AA-B049-7A5D0C9AA451}" srcOrd="1" destOrd="0" presId="urn:microsoft.com/office/officeart/2005/8/layout/vList4"/>
    <dgm:cxn modelId="{20A52AA6-AE3D-428C-9338-E8D42A7B8A10}" type="presOf" srcId="{39A0A67A-67E7-4F99-BD88-EF57386CB7D3}" destId="{AB77DA0C-60BD-4588-9E2D-0EA581BC4D21}" srcOrd="1" destOrd="0" presId="urn:microsoft.com/office/officeart/2005/8/layout/vList4"/>
    <dgm:cxn modelId="{8D70D770-6F25-4032-BC71-8A6700956789}" type="presOf" srcId="{B84E3F4D-183B-4344-86FA-C697212E3B38}" destId="{BCEE2338-AD61-480B-AA8F-88F7CC406A8C}" srcOrd="0" destOrd="0" presId="urn:microsoft.com/office/officeart/2005/8/layout/vList4"/>
    <dgm:cxn modelId="{A0FCCFBD-80C4-4478-801D-14FE56406C90}" type="presOf" srcId="{89E362C3-8453-4D3E-B656-653CCF7D9C73}" destId="{478B5574-B7D6-49B6-A728-E6D3E2874C92}" srcOrd="1" destOrd="0" presId="urn:microsoft.com/office/officeart/2005/8/layout/vList4"/>
    <dgm:cxn modelId="{509367A5-4701-495F-BF7E-2446DC65FD62}" type="presOf" srcId="{89E362C3-8453-4D3E-B656-653CCF7D9C73}" destId="{80BEF815-19D3-4E38-B7CB-76CBD5518926}" srcOrd="0" destOrd="0" presId="urn:microsoft.com/office/officeart/2005/8/layout/vList4"/>
    <dgm:cxn modelId="{09A9B93A-7D90-4C73-8408-19A1E046A350}" type="presOf" srcId="{B84E3F4D-183B-4344-86FA-C697212E3B38}" destId="{FFB81DD9-0954-46C8-8A0C-A36752F4B09E}" srcOrd="1" destOrd="0" presId="urn:microsoft.com/office/officeart/2005/8/layout/vList4"/>
    <dgm:cxn modelId="{E1451856-89D5-4F5C-B880-2DFEA1D2EA91}" srcId="{B98E4D25-5EFD-4AFA-8C2F-21F5311F4B98}" destId="{906791C6-250D-4F78-B563-B701FFD5D063}" srcOrd="1" destOrd="0" parTransId="{87EA0D8C-3EE0-427C-93EC-795210BE09EF}" sibTransId="{F913D76A-5990-4ED6-8F5B-56BD2E3C37CA}"/>
    <dgm:cxn modelId="{8D00A887-0C32-45D3-A769-7DF38C3457F7}" srcId="{B98E4D25-5EFD-4AFA-8C2F-21F5311F4B98}" destId="{39A0A67A-67E7-4F99-BD88-EF57386CB7D3}" srcOrd="3" destOrd="0" parTransId="{2BD4F7B8-16E5-4A6A-A345-17F249EC9FF6}" sibTransId="{8851FFE1-0882-4F96-92BE-94570D0FD22C}"/>
    <dgm:cxn modelId="{AE9176D5-C2EA-41AB-B515-CEC768DAF1EE}" type="presOf" srcId="{BF82CDC0-BDAE-4E4E-BE5E-3F58650FD69D}" destId="{FFB81DD9-0954-46C8-8A0C-A36752F4B09E}" srcOrd="1" destOrd="1" presId="urn:microsoft.com/office/officeart/2005/8/layout/vList4"/>
    <dgm:cxn modelId="{EC55E39E-F474-419C-BB24-F844DFDAB2AC}" type="presOf" srcId="{39A0A67A-67E7-4F99-BD88-EF57386CB7D3}" destId="{BDAE28A8-E0D2-4130-93F3-63866EE63FE0}" srcOrd="0" destOrd="0" presId="urn:microsoft.com/office/officeart/2005/8/layout/vList4"/>
    <dgm:cxn modelId="{FE2DB444-D3DE-45B2-8273-6CF9BF509A8A}" srcId="{B98E4D25-5EFD-4AFA-8C2F-21F5311F4B98}" destId="{DB2430B3-D4B7-412B-92EB-6203D6C6AEAC}" srcOrd="2" destOrd="0" parTransId="{2875FF95-F392-47EE-B6C3-D92EDB8BACE8}" sibTransId="{F641FB9C-0344-4A60-A4AC-5E4FD08847D1}"/>
    <dgm:cxn modelId="{577036DD-49DE-47AB-8BDF-CF862D3C57C3}" type="presOf" srcId="{23507060-DCFA-4099-98E5-1DF5C443B946}" destId="{BCEE2338-AD61-480B-AA8F-88F7CC406A8C}" srcOrd="0" destOrd="2" presId="urn:microsoft.com/office/officeart/2005/8/layout/vList4"/>
    <dgm:cxn modelId="{684FC9A6-C1F4-4882-8C01-8D37C86354C2}" type="presParOf" srcId="{E09346A3-A5F4-4C34-915E-E87299684DEB}" destId="{8660A463-90EE-4141-B6D2-326FF4CC6C29}" srcOrd="0" destOrd="0" presId="urn:microsoft.com/office/officeart/2005/8/layout/vList4"/>
    <dgm:cxn modelId="{EE8407D8-F8E1-4A28-9480-0082215CB682}" type="presParOf" srcId="{8660A463-90EE-4141-B6D2-326FF4CC6C29}" destId="{BCEE2338-AD61-480B-AA8F-88F7CC406A8C}" srcOrd="0" destOrd="0" presId="urn:microsoft.com/office/officeart/2005/8/layout/vList4"/>
    <dgm:cxn modelId="{07D96F24-007C-4DD4-B428-A1BF852B6B41}" type="presParOf" srcId="{8660A463-90EE-4141-B6D2-326FF4CC6C29}" destId="{48DDF634-B1EB-46C9-A0DA-3BCB57C8DAAF}" srcOrd="1" destOrd="0" presId="urn:microsoft.com/office/officeart/2005/8/layout/vList4"/>
    <dgm:cxn modelId="{9100D1AB-ED97-490D-85CD-5534EFE82C45}" type="presParOf" srcId="{8660A463-90EE-4141-B6D2-326FF4CC6C29}" destId="{FFB81DD9-0954-46C8-8A0C-A36752F4B09E}" srcOrd="2" destOrd="0" presId="urn:microsoft.com/office/officeart/2005/8/layout/vList4"/>
    <dgm:cxn modelId="{32632882-54A0-4F20-90A7-117FDC69E0C2}" type="presParOf" srcId="{E09346A3-A5F4-4C34-915E-E87299684DEB}" destId="{B3DAF021-051B-41F0-B8DC-7AC6DBD3B88B}" srcOrd="1" destOrd="0" presId="urn:microsoft.com/office/officeart/2005/8/layout/vList4"/>
    <dgm:cxn modelId="{C208C8C2-55BE-43F9-BB84-28BF93AA488D}" type="presParOf" srcId="{E09346A3-A5F4-4C34-915E-E87299684DEB}" destId="{328D6D51-6D71-453A-BDC7-D0D0035B82F3}" srcOrd="2" destOrd="0" presId="urn:microsoft.com/office/officeart/2005/8/layout/vList4"/>
    <dgm:cxn modelId="{1FAD1BF6-89E4-42C7-A917-570B80A13BE9}" type="presParOf" srcId="{328D6D51-6D71-453A-BDC7-D0D0035B82F3}" destId="{712A6252-4350-4C4B-8E8E-A4E69F849F79}" srcOrd="0" destOrd="0" presId="urn:microsoft.com/office/officeart/2005/8/layout/vList4"/>
    <dgm:cxn modelId="{A409B0E8-B839-42DC-81FE-B9BD9876BA9F}" type="presParOf" srcId="{328D6D51-6D71-453A-BDC7-D0D0035B82F3}" destId="{93C592F3-D1E1-463C-86B5-06E4597619E1}" srcOrd="1" destOrd="0" presId="urn:microsoft.com/office/officeart/2005/8/layout/vList4"/>
    <dgm:cxn modelId="{B40E9699-F39F-4B00-A13E-D2D3A6084CF8}" type="presParOf" srcId="{328D6D51-6D71-453A-BDC7-D0D0035B82F3}" destId="{090E6BFD-E4ED-4A2B-B365-186802CD3AC7}" srcOrd="2" destOrd="0" presId="urn:microsoft.com/office/officeart/2005/8/layout/vList4"/>
    <dgm:cxn modelId="{5FED4233-6C34-45CC-ADE8-43D55957D845}" type="presParOf" srcId="{E09346A3-A5F4-4C34-915E-E87299684DEB}" destId="{4F44B06E-5C2D-4F3C-A69B-529ED50F18D1}" srcOrd="3" destOrd="0" presId="urn:microsoft.com/office/officeart/2005/8/layout/vList4"/>
    <dgm:cxn modelId="{88DB8507-A3F8-4C89-9449-5675BEB75822}" type="presParOf" srcId="{E09346A3-A5F4-4C34-915E-E87299684DEB}" destId="{5D90F262-8023-4AE0-BEB2-FB6CC6E9C235}" srcOrd="4" destOrd="0" presId="urn:microsoft.com/office/officeart/2005/8/layout/vList4"/>
    <dgm:cxn modelId="{61DE5901-A063-47DC-AF84-36095E7C6E8D}" type="presParOf" srcId="{5D90F262-8023-4AE0-BEB2-FB6CC6E9C235}" destId="{FD8CB89F-35FB-4D9F-A851-3EA1ED025FD5}" srcOrd="0" destOrd="0" presId="urn:microsoft.com/office/officeart/2005/8/layout/vList4"/>
    <dgm:cxn modelId="{9F99F6DA-8466-4724-A1C1-B8D9FA952662}" type="presParOf" srcId="{5D90F262-8023-4AE0-BEB2-FB6CC6E9C235}" destId="{6C19BE9B-7B0E-4610-9E13-F8B67C171436}" srcOrd="1" destOrd="0" presId="urn:microsoft.com/office/officeart/2005/8/layout/vList4"/>
    <dgm:cxn modelId="{ABB78EBE-03FA-4E5D-939D-EA41718B7F0C}" type="presParOf" srcId="{5D90F262-8023-4AE0-BEB2-FB6CC6E9C235}" destId="{08845E0E-C7C8-4889-942B-60B899E7D281}" srcOrd="2" destOrd="0" presId="urn:microsoft.com/office/officeart/2005/8/layout/vList4"/>
    <dgm:cxn modelId="{92D0A608-4775-4ABB-9225-F0B349E3F99E}" type="presParOf" srcId="{E09346A3-A5F4-4C34-915E-E87299684DEB}" destId="{202A8792-D739-407C-82F8-6B6ED9905D64}" srcOrd="5" destOrd="0" presId="urn:microsoft.com/office/officeart/2005/8/layout/vList4"/>
    <dgm:cxn modelId="{185BCE3F-C035-4CB2-BDE1-40A9428B6A8F}" type="presParOf" srcId="{E09346A3-A5F4-4C34-915E-E87299684DEB}" destId="{771E7972-24E9-41CC-88F8-8C557DCE91CB}" srcOrd="6" destOrd="0" presId="urn:microsoft.com/office/officeart/2005/8/layout/vList4"/>
    <dgm:cxn modelId="{4F66F90F-4F32-4B5F-9BFD-515BE2369D67}" type="presParOf" srcId="{771E7972-24E9-41CC-88F8-8C557DCE91CB}" destId="{BDAE28A8-E0D2-4130-93F3-63866EE63FE0}" srcOrd="0" destOrd="0" presId="urn:microsoft.com/office/officeart/2005/8/layout/vList4"/>
    <dgm:cxn modelId="{7EBB5D10-DA28-48FB-A9E9-8E58F405F49D}" type="presParOf" srcId="{771E7972-24E9-41CC-88F8-8C557DCE91CB}" destId="{316CF592-9036-4F43-BB07-DED6D7AD74A4}" srcOrd="1" destOrd="0" presId="urn:microsoft.com/office/officeart/2005/8/layout/vList4"/>
    <dgm:cxn modelId="{15756D54-A47B-4244-BA43-447B4936C028}" type="presParOf" srcId="{771E7972-24E9-41CC-88F8-8C557DCE91CB}" destId="{AB77DA0C-60BD-4588-9E2D-0EA581BC4D21}" srcOrd="2" destOrd="0" presId="urn:microsoft.com/office/officeart/2005/8/layout/vList4"/>
    <dgm:cxn modelId="{96DC76DF-55FE-46B7-82FA-26147ADF53D9}" type="presParOf" srcId="{E09346A3-A5F4-4C34-915E-E87299684DEB}" destId="{7F6B8102-D03A-4104-850C-09B97A49E0BA}" srcOrd="7" destOrd="0" presId="urn:microsoft.com/office/officeart/2005/8/layout/vList4"/>
    <dgm:cxn modelId="{CA9A0A54-5DA0-42D1-93AF-1F451465FD59}" type="presParOf" srcId="{E09346A3-A5F4-4C34-915E-E87299684DEB}" destId="{7187F1FD-924A-4222-B174-409104DF8EE3}" srcOrd="8" destOrd="0" presId="urn:microsoft.com/office/officeart/2005/8/layout/vList4"/>
    <dgm:cxn modelId="{00767918-D13E-4460-9547-75368C201925}" type="presParOf" srcId="{7187F1FD-924A-4222-B174-409104DF8EE3}" destId="{70E6D3A7-1B3C-42EE-999E-9C56178AA0F6}" srcOrd="0" destOrd="0" presId="urn:microsoft.com/office/officeart/2005/8/layout/vList4"/>
    <dgm:cxn modelId="{66E454B8-F85E-485C-B523-BE3C75B7CD19}" type="presParOf" srcId="{7187F1FD-924A-4222-B174-409104DF8EE3}" destId="{1A3EADFA-6876-42E6-817A-A9EE90FA282F}" srcOrd="1" destOrd="0" presId="urn:microsoft.com/office/officeart/2005/8/layout/vList4"/>
    <dgm:cxn modelId="{191D4985-2DE2-49FD-913C-76F5D3495769}" type="presParOf" srcId="{7187F1FD-924A-4222-B174-409104DF8EE3}" destId="{FC6F3615-12C1-41AA-B049-7A5D0C9AA451}" srcOrd="2" destOrd="0" presId="urn:microsoft.com/office/officeart/2005/8/layout/vList4"/>
    <dgm:cxn modelId="{8771C17E-2B94-4F86-A569-9CF69FBFB493}" type="presParOf" srcId="{E09346A3-A5F4-4C34-915E-E87299684DEB}" destId="{D1D7D679-873D-4422-8A57-9D20584AF04C}" srcOrd="9" destOrd="0" presId="urn:microsoft.com/office/officeart/2005/8/layout/vList4"/>
    <dgm:cxn modelId="{EEF63EE0-947B-4696-8D7B-197A52220F22}" type="presParOf" srcId="{E09346A3-A5F4-4C34-915E-E87299684DEB}" destId="{FC46B4EC-5161-435A-B945-5E805635F962}" srcOrd="10" destOrd="0" presId="urn:microsoft.com/office/officeart/2005/8/layout/vList4"/>
    <dgm:cxn modelId="{5C153BEB-9668-4968-AC22-1E7BCB7E01C4}" type="presParOf" srcId="{FC46B4EC-5161-435A-B945-5E805635F962}" destId="{80BEF815-19D3-4E38-B7CB-76CBD5518926}" srcOrd="0" destOrd="0" presId="urn:microsoft.com/office/officeart/2005/8/layout/vList4"/>
    <dgm:cxn modelId="{BA5D2368-A0B6-45AD-A30B-88BD57E72E08}" type="presParOf" srcId="{FC46B4EC-5161-435A-B945-5E805635F962}" destId="{E171D60D-EE79-4F04-9ABD-5E576FDFC4EF}" srcOrd="1" destOrd="0" presId="urn:microsoft.com/office/officeart/2005/8/layout/vList4"/>
    <dgm:cxn modelId="{7CA17636-8C09-4836-B64A-9E1A7B2EC3A2}" type="presParOf" srcId="{FC46B4EC-5161-435A-B945-5E805635F962}" destId="{478B5574-B7D6-49B6-A728-E6D3E2874C9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F27568C-0A88-4D17-880E-D622B9F7A997}" type="doc">
      <dgm:prSet loTypeId="urn:microsoft.com/office/officeart/2005/8/layout/equation1" loCatId="relationship" qsTypeId="urn:microsoft.com/office/officeart/2005/8/quickstyle/3d7" qsCatId="3D" csTypeId="urn:microsoft.com/office/officeart/2005/8/colors/accent1_2" csCatId="accent1" phldr="1"/>
      <dgm:spPr/>
    </dgm:pt>
    <dgm:pt modelId="{B10C2DD9-5442-4A76-829D-D82FDDEF1685}">
      <dgm:prSet phldrT="[Текст]" custT="1"/>
      <dgm:spPr/>
      <dgm:t>
        <a:bodyPr/>
        <a:lstStyle/>
        <a:p>
          <a:r>
            <a:rPr lang="ru-RU" sz="1600" dirty="0" smtClean="0"/>
            <a:t>Федеральный бюджет </a:t>
          </a:r>
          <a:r>
            <a:rPr lang="en-US" sz="1600" dirty="0" smtClean="0"/>
            <a:t>8983.5</a:t>
          </a:r>
          <a:r>
            <a:rPr lang="ru-RU" sz="1600" dirty="0" smtClean="0"/>
            <a:t>тыс.рублей</a:t>
          </a:r>
          <a:endParaRPr lang="ru-RU" sz="1600" dirty="0"/>
        </a:p>
      </dgm:t>
    </dgm:pt>
    <dgm:pt modelId="{B4B5564A-49D4-4B0E-A7FA-C053C31B5D7B}" type="parTrans" cxnId="{B624A1FA-B9C3-4542-A0F2-C5FBCAB0C41D}">
      <dgm:prSet/>
      <dgm:spPr/>
      <dgm:t>
        <a:bodyPr/>
        <a:lstStyle/>
        <a:p>
          <a:endParaRPr lang="ru-RU"/>
        </a:p>
      </dgm:t>
    </dgm:pt>
    <dgm:pt modelId="{EA5E913F-0173-472D-9A3F-17D38FFDF5A0}" type="sibTrans" cxnId="{B624A1FA-B9C3-4542-A0F2-C5FBCAB0C41D}">
      <dgm:prSet/>
      <dgm:spPr/>
      <dgm:t>
        <a:bodyPr/>
        <a:lstStyle/>
        <a:p>
          <a:endParaRPr lang="ru-RU"/>
        </a:p>
      </dgm:t>
    </dgm:pt>
    <dgm:pt modelId="{E96D47A6-D0FB-4ED6-8E23-B1096ECD689D}">
      <dgm:prSet phldrT="[Текст]"/>
      <dgm:spPr/>
      <dgm:t>
        <a:bodyPr/>
        <a:lstStyle/>
        <a:p>
          <a:r>
            <a:rPr lang="ru-RU" dirty="0" smtClean="0"/>
            <a:t>Областной бюджет </a:t>
          </a:r>
          <a:r>
            <a:rPr lang="en-US" dirty="0" smtClean="0"/>
            <a:t>2313.9</a:t>
          </a:r>
          <a:r>
            <a:rPr lang="ru-RU" dirty="0" smtClean="0"/>
            <a:t>тыс.рублей</a:t>
          </a:r>
          <a:endParaRPr lang="ru-RU" dirty="0"/>
        </a:p>
      </dgm:t>
    </dgm:pt>
    <dgm:pt modelId="{02BFC93E-8210-4E82-9E7C-C99886A7ACA9}" type="parTrans" cxnId="{52F5F866-0A3D-4304-A54E-AAD34ECBBB67}">
      <dgm:prSet/>
      <dgm:spPr/>
      <dgm:t>
        <a:bodyPr/>
        <a:lstStyle/>
        <a:p>
          <a:endParaRPr lang="ru-RU"/>
        </a:p>
      </dgm:t>
    </dgm:pt>
    <dgm:pt modelId="{D6BA9926-ED89-41BE-8CE4-E719CF5DA9E1}" type="sibTrans" cxnId="{52F5F866-0A3D-4304-A54E-AAD34ECBBB67}">
      <dgm:prSet/>
      <dgm:spPr/>
      <dgm:t>
        <a:bodyPr/>
        <a:lstStyle/>
        <a:p>
          <a:endParaRPr lang="ru-RU"/>
        </a:p>
      </dgm:t>
    </dgm:pt>
    <dgm:pt modelId="{00FD3B00-02EC-4538-AB57-F7D6D2FBF44D}">
      <dgm:prSet phldrT="[Текст]" custT="1"/>
      <dgm:spPr/>
      <dgm:t>
        <a:bodyPr/>
        <a:lstStyle/>
        <a:p>
          <a:r>
            <a:rPr lang="en-US" sz="1400" b="1" dirty="0" smtClean="0"/>
            <a:t>11297.4</a:t>
          </a:r>
          <a:endParaRPr lang="ru-RU" sz="1400" b="1" dirty="0" smtClean="0"/>
        </a:p>
        <a:p>
          <a:r>
            <a:rPr lang="ru-RU" sz="1400" b="1" dirty="0" smtClean="0"/>
            <a:t>тыс.рублей</a:t>
          </a:r>
          <a:endParaRPr lang="ru-RU" sz="1400" b="1" dirty="0"/>
        </a:p>
      </dgm:t>
    </dgm:pt>
    <dgm:pt modelId="{E3690484-359D-47ED-9D5E-9E0829080B2D}" type="parTrans" cxnId="{7808B221-4FE2-4F76-85C4-0E60D0610C1C}">
      <dgm:prSet/>
      <dgm:spPr/>
      <dgm:t>
        <a:bodyPr/>
        <a:lstStyle/>
        <a:p>
          <a:endParaRPr lang="ru-RU"/>
        </a:p>
      </dgm:t>
    </dgm:pt>
    <dgm:pt modelId="{ADF4FC32-6245-4FA0-80FD-7AE540415707}" type="sibTrans" cxnId="{7808B221-4FE2-4F76-85C4-0E60D0610C1C}">
      <dgm:prSet/>
      <dgm:spPr/>
      <dgm:t>
        <a:bodyPr/>
        <a:lstStyle/>
        <a:p>
          <a:endParaRPr lang="ru-RU"/>
        </a:p>
      </dgm:t>
    </dgm:pt>
    <dgm:pt modelId="{26C25246-DD6E-45ED-BEAB-87D4B565FB59}" type="pres">
      <dgm:prSet presAssocID="{BF27568C-0A88-4D17-880E-D622B9F7A997}" presName="linearFlow" presStyleCnt="0">
        <dgm:presLayoutVars>
          <dgm:dir/>
          <dgm:resizeHandles val="exact"/>
        </dgm:presLayoutVars>
      </dgm:prSet>
      <dgm:spPr/>
    </dgm:pt>
    <dgm:pt modelId="{8A8EE487-56DA-4E16-A26F-471CC4EBF477}" type="pres">
      <dgm:prSet presAssocID="{B10C2DD9-5442-4A76-829D-D82FDDEF168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DD71D-3F8D-4807-9DA2-4B419F692605}" type="pres">
      <dgm:prSet presAssocID="{EA5E913F-0173-472D-9A3F-17D38FFDF5A0}" presName="spacerL" presStyleCnt="0"/>
      <dgm:spPr/>
    </dgm:pt>
    <dgm:pt modelId="{C8495333-1AE7-498E-984E-FAE69C1AB6CC}" type="pres">
      <dgm:prSet presAssocID="{EA5E913F-0173-472D-9A3F-17D38FFDF5A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734C42A-70F1-4FA2-9E4B-DA81926C7C51}" type="pres">
      <dgm:prSet presAssocID="{EA5E913F-0173-472D-9A3F-17D38FFDF5A0}" presName="spacerR" presStyleCnt="0"/>
      <dgm:spPr/>
    </dgm:pt>
    <dgm:pt modelId="{0642395D-E9F2-4D84-94AF-6A6CDB736D76}" type="pres">
      <dgm:prSet presAssocID="{E96D47A6-D0FB-4ED6-8E23-B1096ECD689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A8C1B-C79E-44F1-87FF-BE5F4F8F4152}" type="pres">
      <dgm:prSet presAssocID="{D6BA9926-ED89-41BE-8CE4-E719CF5DA9E1}" presName="spacerL" presStyleCnt="0"/>
      <dgm:spPr/>
    </dgm:pt>
    <dgm:pt modelId="{784D67A0-633F-4AE8-A18F-746B80662327}" type="pres">
      <dgm:prSet presAssocID="{D6BA9926-ED89-41BE-8CE4-E719CF5DA9E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07B29D6-7BAF-4A4C-BFFB-DEA163B56B5B}" type="pres">
      <dgm:prSet presAssocID="{D6BA9926-ED89-41BE-8CE4-E719CF5DA9E1}" presName="spacerR" presStyleCnt="0"/>
      <dgm:spPr/>
    </dgm:pt>
    <dgm:pt modelId="{28BD63D7-13EE-408D-9D94-9F3C64F7E1CF}" type="pres">
      <dgm:prSet presAssocID="{00FD3B00-02EC-4538-AB57-F7D6D2FBF44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357DF2-09A0-44D4-9EC7-CD4D211BF468}" type="presOf" srcId="{B10C2DD9-5442-4A76-829D-D82FDDEF1685}" destId="{8A8EE487-56DA-4E16-A26F-471CC4EBF477}" srcOrd="0" destOrd="0" presId="urn:microsoft.com/office/officeart/2005/8/layout/equation1"/>
    <dgm:cxn modelId="{265CC1EF-1FA1-419E-8F99-C2A5F661A00C}" type="presOf" srcId="{D6BA9926-ED89-41BE-8CE4-E719CF5DA9E1}" destId="{784D67A0-633F-4AE8-A18F-746B80662327}" srcOrd="0" destOrd="0" presId="urn:microsoft.com/office/officeart/2005/8/layout/equation1"/>
    <dgm:cxn modelId="{D14B16CB-A0C8-4757-8758-D46DFA5FE9A2}" type="presOf" srcId="{BF27568C-0A88-4D17-880E-D622B9F7A997}" destId="{26C25246-DD6E-45ED-BEAB-87D4B565FB59}" srcOrd="0" destOrd="0" presId="urn:microsoft.com/office/officeart/2005/8/layout/equation1"/>
    <dgm:cxn modelId="{B624A1FA-B9C3-4542-A0F2-C5FBCAB0C41D}" srcId="{BF27568C-0A88-4D17-880E-D622B9F7A997}" destId="{B10C2DD9-5442-4A76-829D-D82FDDEF1685}" srcOrd="0" destOrd="0" parTransId="{B4B5564A-49D4-4B0E-A7FA-C053C31B5D7B}" sibTransId="{EA5E913F-0173-472D-9A3F-17D38FFDF5A0}"/>
    <dgm:cxn modelId="{F51F749B-4625-4B13-A715-91E299CB8F5D}" type="presOf" srcId="{E96D47A6-D0FB-4ED6-8E23-B1096ECD689D}" destId="{0642395D-E9F2-4D84-94AF-6A6CDB736D76}" srcOrd="0" destOrd="0" presId="urn:microsoft.com/office/officeart/2005/8/layout/equation1"/>
    <dgm:cxn modelId="{7808B221-4FE2-4F76-85C4-0E60D0610C1C}" srcId="{BF27568C-0A88-4D17-880E-D622B9F7A997}" destId="{00FD3B00-02EC-4538-AB57-F7D6D2FBF44D}" srcOrd="2" destOrd="0" parTransId="{E3690484-359D-47ED-9D5E-9E0829080B2D}" sibTransId="{ADF4FC32-6245-4FA0-80FD-7AE540415707}"/>
    <dgm:cxn modelId="{D801AB68-4EAC-4AB2-A328-0E49B1FF682D}" type="presOf" srcId="{EA5E913F-0173-472D-9A3F-17D38FFDF5A0}" destId="{C8495333-1AE7-498E-984E-FAE69C1AB6CC}" srcOrd="0" destOrd="0" presId="urn:microsoft.com/office/officeart/2005/8/layout/equation1"/>
    <dgm:cxn modelId="{91AB2C8A-0C04-416B-B936-D828C06C331E}" type="presOf" srcId="{00FD3B00-02EC-4538-AB57-F7D6D2FBF44D}" destId="{28BD63D7-13EE-408D-9D94-9F3C64F7E1CF}" srcOrd="0" destOrd="0" presId="urn:microsoft.com/office/officeart/2005/8/layout/equation1"/>
    <dgm:cxn modelId="{52F5F866-0A3D-4304-A54E-AAD34ECBBB67}" srcId="{BF27568C-0A88-4D17-880E-D622B9F7A997}" destId="{E96D47A6-D0FB-4ED6-8E23-B1096ECD689D}" srcOrd="1" destOrd="0" parTransId="{02BFC93E-8210-4E82-9E7C-C99886A7ACA9}" sibTransId="{D6BA9926-ED89-41BE-8CE4-E719CF5DA9E1}"/>
    <dgm:cxn modelId="{96F59BCD-0E91-416F-82AE-F9B0AC8B4CA8}" type="presParOf" srcId="{26C25246-DD6E-45ED-BEAB-87D4B565FB59}" destId="{8A8EE487-56DA-4E16-A26F-471CC4EBF477}" srcOrd="0" destOrd="0" presId="urn:microsoft.com/office/officeart/2005/8/layout/equation1"/>
    <dgm:cxn modelId="{9D6800D4-BDCC-420A-87D9-EF91BB8228A6}" type="presParOf" srcId="{26C25246-DD6E-45ED-BEAB-87D4B565FB59}" destId="{AD4DD71D-3F8D-4807-9DA2-4B419F692605}" srcOrd="1" destOrd="0" presId="urn:microsoft.com/office/officeart/2005/8/layout/equation1"/>
    <dgm:cxn modelId="{8123EDB7-1342-45F4-803A-0D1835CCC6C5}" type="presParOf" srcId="{26C25246-DD6E-45ED-BEAB-87D4B565FB59}" destId="{C8495333-1AE7-498E-984E-FAE69C1AB6CC}" srcOrd="2" destOrd="0" presId="urn:microsoft.com/office/officeart/2005/8/layout/equation1"/>
    <dgm:cxn modelId="{4CF6EE39-8982-4419-B7DE-624C0E5D13CC}" type="presParOf" srcId="{26C25246-DD6E-45ED-BEAB-87D4B565FB59}" destId="{4734C42A-70F1-4FA2-9E4B-DA81926C7C51}" srcOrd="3" destOrd="0" presId="urn:microsoft.com/office/officeart/2005/8/layout/equation1"/>
    <dgm:cxn modelId="{F44174A2-686D-4E8B-BE28-5DCF39FF2C64}" type="presParOf" srcId="{26C25246-DD6E-45ED-BEAB-87D4B565FB59}" destId="{0642395D-E9F2-4D84-94AF-6A6CDB736D76}" srcOrd="4" destOrd="0" presId="urn:microsoft.com/office/officeart/2005/8/layout/equation1"/>
    <dgm:cxn modelId="{59701A75-828D-4E04-B979-2F92D42E85E3}" type="presParOf" srcId="{26C25246-DD6E-45ED-BEAB-87D4B565FB59}" destId="{BA2A8C1B-C79E-44F1-87FF-BE5F4F8F4152}" srcOrd="5" destOrd="0" presId="urn:microsoft.com/office/officeart/2005/8/layout/equation1"/>
    <dgm:cxn modelId="{05AA7683-3783-465D-ADDF-056047058404}" type="presParOf" srcId="{26C25246-DD6E-45ED-BEAB-87D4B565FB59}" destId="{784D67A0-633F-4AE8-A18F-746B80662327}" srcOrd="6" destOrd="0" presId="urn:microsoft.com/office/officeart/2005/8/layout/equation1"/>
    <dgm:cxn modelId="{EDB931BC-638D-4CC9-95E5-7A63C8617E22}" type="presParOf" srcId="{26C25246-DD6E-45ED-BEAB-87D4B565FB59}" destId="{507B29D6-7BAF-4A4C-BFFB-DEA163B56B5B}" srcOrd="7" destOrd="0" presId="urn:microsoft.com/office/officeart/2005/8/layout/equation1"/>
    <dgm:cxn modelId="{231372C0-C61D-49CF-86BC-5B8DD3E6F45A}" type="presParOf" srcId="{26C25246-DD6E-45ED-BEAB-87D4B565FB59}" destId="{28BD63D7-13EE-408D-9D94-9F3C64F7E1C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D502DB-C157-407E-AE8C-5931A288433A}">
      <dsp:nvSpPr>
        <dsp:cNvPr id="0" name=""/>
        <dsp:cNvSpPr/>
      </dsp:nvSpPr>
      <dsp:spPr>
        <a:xfrm>
          <a:off x="0" y="231401"/>
          <a:ext cx="7776864" cy="14444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71" tIns="728980" rIns="60357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pc="-5" dirty="0" smtClean="0">
              <a:latin typeface="Tahoma"/>
              <a:cs typeface="Tahoma"/>
            </a:rPr>
            <a:t>Сохранение</a:t>
          </a:r>
          <a:r>
            <a:rPr lang="ru-RU" sz="1600" kern="1200" spc="-25" dirty="0" smtClean="0">
              <a:latin typeface="Tahoma"/>
              <a:cs typeface="Tahoma"/>
            </a:rPr>
            <a:t> </a:t>
          </a:r>
          <a:r>
            <a:rPr lang="ru-RU" sz="1600" kern="1200" spc="-5" dirty="0" smtClean="0">
              <a:latin typeface="Tahoma"/>
              <a:cs typeface="Tahoma"/>
            </a:rPr>
            <a:t>социальной стабильности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pc="-5" dirty="0" smtClean="0">
              <a:latin typeface="Tahoma"/>
              <a:cs typeface="Tahoma"/>
            </a:rPr>
            <a:t>Достижение</a:t>
          </a:r>
          <a:r>
            <a:rPr lang="ru-RU" sz="1600" kern="1200" spc="30" dirty="0" smtClean="0">
              <a:latin typeface="Tahoma"/>
              <a:cs typeface="Tahoma"/>
            </a:rPr>
            <a:t> </a:t>
          </a:r>
          <a:r>
            <a:rPr lang="ru-RU" sz="1600" kern="1200" spc="-5" dirty="0" smtClean="0">
              <a:latin typeface="Tahoma"/>
              <a:cs typeface="Tahoma"/>
            </a:rPr>
            <a:t>целей</a:t>
          </a:r>
          <a:r>
            <a:rPr lang="ru-RU" sz="1600" kern="1200" dirty="0" smtClean="0">
              <a:latin typeface="Tahoma"/>
              <a:cs typeface="Tahoma"/>
            </a:rPr>
            <a:t> </a:t>
          </a:r>
          <a:r>
            <a:rPr lang="ru-RU" sz="1600" kern="1200" spc="-5" dirty="0" smtClean="0">
              <a:latin typeface="Tahoma"/>
              <a:cs typeface="Tahoma"/>
            </a:rPr>
            <a:t>социально-экономического</a:t>
          </a:r>
          <a:r>
            <a:rPr lang="ru-RU" sz="1600" kern="1200" spc="65" dirty="0" smtClean="0">
              <a:latin typeface="Tahoma"/>
              <a:cs typeface="Tahoma"/>
            </a:rPr>
            <a:t> </a:t>
          </a:r>
          <a:r>
            <a:rPr lang="ru-RU" sz="1600" kern="1200" spc="-5" dirty="0" smtClean="0">
              <a:latin typeface="Tahoma"/>
              <a:cs typeface="Tahoma"/>
            </a:rPr>
            <a:t>развития</a:t>
          </a:r>
          <a:r>
            <a:rPr lang="ru-RU" sz="1600" kern="1200" spc="20" dirty="0" smtClean="0">
              <a:latin typeface="Tahoma"/>
              <a:cs typeface="Tahoma"/>
            </a:rPr>
            <a:t> </a:t>
          </a:r>
          <a:r>
            <a:rPr lang="ru-RU" sz="1600" kern="1200" spc="-10" dirty="0" smtClean="0">
              <a:latin typeface="Tahoma"/>
              <a:cs typeface="Tahoma"/>
            </a:rPr>
            <a:t>Ростовской</a:t>
          </a:r>
          <a:endParaRPr lang="ru-RU" sz="1600" kern="1200" dirty="0">
            <a:latin typeface="Tahoma"/>
            <a:cs typeface="Tahoma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pc="-5" dirty="0" smtClean="0">
              <a:latin typeface="Tahoma"/>
              <a:cs typeface="Tahoma"/>
            </a:rPr>
            <a:t>области</a:t>
          </a:r>
          <a:endParaRPr lang="ru-RU" sz="1600" kern="1200" dirty="0">
            <a:latin typeface="Tahoma"/>
            <a:cs typeface="Tahoma"/>
          </a:endParaRPr>
        </a:p>
      </dsp:txBody>
      <dsp:txXfrm>
        <a:off x="0" y="231401"/>
        <a:ext cx="7776864" cy="1444443"/>
      </dsp:txXfrm>
    </dsp:sp>
    <dsp:sp modelId="{D0021C37-0F45-4058-82C2-A1CF623EA893}">
      <dsp:nvSpPr>
        <dsp:cNvPr id="0" name=""/>
        <dsp:cNvSpPr/>
      </dsp:nvSpPr>
      <dsp:spPr>
        <a:xfrm>
          <a:off x="571506" y="285746"/>
          <a:ext cx="5443804" cy="562306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  <a:cs typeface="Times New Roman" pitchFamily="18" charset="0"/>
            </a:rPr>
            <a:t>Ключевые задачи </a:t>
          </a:r>
          <a:endParaRPr lang="ru-RU" sz="1600" kern="1200" dirty="0">
            <a:latin typeface="+mn-lt"/>
            <a:cs typeface="Times New Roman" pitchFamily="18" charset="0"/>
          </a:endParaRPr>
        </a:p>
      </dsp:txBody>
      <dsp:txXfrm>
        <a:off x="571506" y="285746"/>
        <a:ext cx="5443804" cy="56230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AC891A-2C21-4A8D-85C0-A72B17173982}">
      <dsp:nvSpPr>
        <dsp:cNvPr id="0" name=""/>
        <dsp:cNvSpPr/>
      </dsp:nvSpPr>
      <dsp:spPr>
        <a:xfrm>
          <a:off x="2571767" y="1571607"/>
          <a:ext cx="3857652" cy="1857445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5">
                <a:tint val="1000"/>
                <a:satMod val="255000"/>
              </a:schemeClr>
            </a:gs>
            <a:gs pos="55000">
              <a:schemeClr val="accent5">
                <a:tint val="12000"/>
                <a:satMod val="255000"/>
              </a:schemeClr>
            </a:gs>
            <a:gs pos="100000">
              <a:schemeClr val="accent5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/>
        </a:p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Местный бюджет-</a:t>
          </a:r>
          <a:r>
            <a:rPr lang="en-US" sz="2500" kern="1200" dirty="0" smtClean="0"/>
            <a:t>18325.2 </a:t>
          </a:r>
          <a:r>
            <a:rPr lang="ru-RU" sz="2500" kern="1200" dirty="0" smtClean="0"/>
            <a:t>тыс.рублей</a:t>
          </a:r>
          <a:endParaRPr lang="ru-RU" sz="2500" kern="1200" dirty="0"/>
        </a:p>
      </dsp:txBody>
      <dsp:txXfrm>
        <a:off x="2571767" y="1571607"/>
        <a:ext cx="3857652" cy="1857445"/>
      </dsp:txXfrm>
    </dsp:sp>
    <dsp:sp modelId="{897D2FA9-6492-4AF3-93EA-C0981F602CE1}">
      <dsp:nvSpPr>
        <dsp:cNvPr id="0" name=""/>
        <dsp:cNvSpPr/>
      </dsp:nvSpPr>
      <dsp:spPr>
        <a:xfrm>
          <a:off x="0" y="0"/>
          <a:ext cx="2571768" cy="5000660"/>
        </a:xfrm>
        <a:prstGeom prst="roundRect">
          <a:avLst/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 повышение заработной платы работникам муниципальных учреждений культуры</a:t>
          </a:r>
          <a:endParaRPr lang="ru-RU" sz="2200" kern="1200" dirty="0"/>
        </a:p>
      </dsp:txBody>
      <dsp:txXfrm>
        <a:off x="0" y="0"/>
        <a:ext cx="2571768" cy="500066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364C45-7070-4B23-84E3-D3E845B2F5A2}">
      <dsp:nvSpPr>
        <dsp:cNvPr id="0" name=""/>
        <dsp:cNvSpPr/>
      </dsp:nvSpPr>
      <dsp:spPr>
        <a:xfrm>
          <a:off x="2189" y="760586"/>
          <a:ext cx="2104678" cy="956180"/>
        </a:xfrm>
        <a:prstGeom prst="ellipse">
          <a:avLst/>
        </a:prstGeom>
        <a:gradFill rotWithShape="1">
          <a:gsLst>
            <a:gs pos="0">
              <a:schemeClr val="accent4">
                <a:tint val="43000"/>
                <a:satMod val="165000"/>
              </a:schemeClr>
            </a:gs>
            <a:gs pos="55000">
              <a:schemeClr val="accent4">
                <a:tint val="83000"/>
                <a:satMod val="155000"/>
              </a:schemeClr>
            </a:gs>
            <a:gs pos="100000">
              <a:schemeClr val="accent4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236.6 </a:t>
          </a:r>
          <a:r>
            <a:rPr lang="ru-RU" sz="2300" b="1" kern="1200" dirty="0" err="1" smtClean="0"/>
            <a:t>тыс.руб</a:t>
          </a:r>
          <a:endParaRPr lang="ru-RU" sz="2300" b="1" kern="1200" dirty="0"/>
        </a:p>
      </dsp:txBody>
      <dsp:txXfrm>
        <a:off x="2189" y="760586"/>
        <a:ext cx="2104678" cy="956180"/>
      </dsp:txXfrm>
    </dsp:sp>
    <dsp:sp modelId="{6653A627-4576-4BC4-99CE-A64684BAC3C2}">
      <dsp:nvSpPr>
        <dsp:cNvPr id="0" name=""/>
        <dsp:cNvSpPr/>
      </dsp:nvSpPr>
      <dsp:spPr>
        <a:xfrm>
          <a:off x="777235" y="1794409"/>
          <a:ext cx="554584" cy="554584"/>
        </a:xfrm>
        <a:prstGeom prst="mathPlus">
          <a:avLst/>
        </a:prstGeom>
        <a:gradFill rotWithShape="1">
          <a:gsLst>
            <a:gs pos="0">
              <a:schemeClr val="accent4">
                <a:tint val="43000"/>
                <a:satMod val="165000"/>
              </a:schemeClr>
            </a:gs>
            <a:gs pos="55000">
              <a:schemeClr val="accent4">
                <a:tint val="83000"/>
                <a:satMod val="155000"/>
              </a:schemeClr>
            </a:gs>
            <a:gs pos="100000">
              <a:schemeClr val="accent4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777235" y="1794409"/>
        <a:ext cx="554584" cy="554584"/>
      </dsp:txXfrm>
    </dsp:sp>
    <dsp:sp modelId="{13FD93DA-1F3D-4F14-ACC0-25DDB678BAFC}">
      <dsp:nvSpPr>
        <dsp:cNvPr id="0" name=""/>
        <dsp:cNvSpPr/>
      </dsp:nvSpPr>
      <dsp:spPr>
        <a:xfrm>
          <a:off x="84224" y="2426636"/>
          <a:ext cx="1940607" cy="956180"/>
        </a:xfrm>
        <a:prstGeom prst="ellipse">
          <a:avLst/>
        </a:prstGeom>
        <a:gradFill rotWithShape="1">
          <a:gsLst>
            <a:gs pos="0">
              <a:schemeClr val="accent4">
                <a:tint val="43000"/>
                <a:satMod val="165000"/>
              </a:schemeClr>
            </a:gs>
            <a:gs pos="55000">
              <a:schemeClr val="accent4">
                <a:tint val="83000"/>
                <a:satMod val="155000"/>
              </a:schemeClr>
            </a:gs>
            <a:gs pos="100000">
              <a:schemeClr val="accent4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11.4 </a:t>
          </a:r>
          <a:r>
            <a:rPr lang="ru-RU" sz="2300" b="1" kern="1200" dirty="0" err="1" smtClean="0"/>
            <a:t>тыс.руб</a:t>
          </a:r>
          <a:endParaRPr lang="ru-RU" sz="2300" b="1" kern="1200" dirty="0"/>
        </a:p>
      </dsp:txBody>
      <dsp:txXfrm>
        <a:off x="84224" y="2426636"/>
        <a:ext cx="1940607" cy="956180"/>
      </dsp:txXfrm>
    </dsp:sp>
    <dsp:sp modelId="{359CE466-6001-48C9-9427-7DB01B6E31FA}">
      <dsp:nvSpPr>
        <dsp:cNvPr id="0" name=""/>
        <dsp:cNvSpPr/>
      </dsp:nvSpPr>
      <dsp:spPr>
        <a:xfrm>
          <a:off x="2250294" y="1893852"/>
          <a:ext cx="304065" cy="35569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43000"/>
                <a:satMod val="165000"/>
              </a:schemeClr>
            </a:gs>
            <a:gs pos="55000">
              <a:schemeClr val="accent4">
                <a:tint val="83000"/>
                <a:satMod val="155000"/>
              </a:schemeClr>
            </a:gs>
            <a:gs pos="100000">
              <a:schemeClr val="accent4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250294" y="1893852"/>
        <a:ext cx="304065" cy="355699"/>
      </dsp:txXfrm>
    </dsp:sp>
    <dsp:sp modelId="{63BA92CC-C06E-4397-A2A8-4B1E33CE39B8}">
      <dsp:nvSpPr>
        <dsp:cNvPr id="0" name=""/>
        <dsp:cNvSpPr/>
      </dsp:nvSpPr>
      <dsp:spPr>
        <a:xfrm>
          <a:off x="2680576" y="1115521"/>
          <a:ext cx="2817960" cy="1912361"/>
        </a:xfrm>
        <a:prstGeom prst="ellipse">
          <a:avLst/>
        </a:prstGeom>
        <a:gradFill rotWithShape="1">
          <a:gsLst>
            <a:gs pos="0">
              <a:schemeClr val="accent4">
                <a:tint val="43000"/>
                <a:satMod val="165000"/>
              </a:schemeClr>
            </a:gs>
            <a:gs pos="55000">
              <a:schemeClr val="accent4">
                <a:tint val="83000"/>
                <a:satMod val="155000"/>
              </a:schemeClr>
            </a:gs>
            <a:gs pos="100000">
              <a:schemeClr val="accent4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248.0</a:t>
          </a:r>
          <a:r>
            <a:rPr lang="ru-RU" sz="3300" b="1" kern="1200" dirty="0" smtClean="0"/>
            <a:t> тыс.руб.</a:t>
          </a:r>
          <a:endParaRPr lang="ru-RU" sz="3300" b="1" kern="1200" dirty="0"/>
        </a:p>
      </dsp:txBody>
      <dsp:txXfrm>
        <a:off x="2680576" y="1115521"/>
        <a:ext cx="2817960" cy="1912361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83829C-133F-419B-85F5-17A746C00650}">
      <dsp:nvSpPr>
        <dsp:cNvPr id="0" name=""/>
        <dsp:cNvSpPr/>
      </dsp:nvSpPr>
      <dsp:spPr>
        <a:xfrm>
          <a:off x="819572" y="1658235"/>
          <a:ext cx="2995038" cy="104013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854B9-BB1D-4304-A0BE-3B9EFB1CB512}">
      <dsp:nvSpPr>
        <dsp:cNvPr id="0" name=""/>
        <dsp:cNvSpPr/>
      </dsp:nvSpPr>
      <dsp:spPr>
        <a:xfrm>
          <a:off x="2009862" y="3997045"/>
          <a:ext cx="857660" cy="737416"/>
        </a:xfrm>
        <a:prstGeom prst="downArrow">
          <a:avLst/>
        </a:prstGeom>
        <a:gradFill rotWithShape="1">
          <a:gsLst>
            <a:gs pos="0">
              <a:schemeClr val="accent5">
                <a:tint val="43000"/>
                <a:satMod val="165000"/>
              </a:schemeClr>
            </a:gs>
            <a:gs pos="55000">
              <a:schemeClr val="accent5">
                <a:tint val="83000"/>
                <a:satMod val="155000"/>
              </a:schemeClr>
            </a:gs>
            <a:gs pos="100000">
              <a:schemeClr val="accent5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0DA60E04-C5E3-4B0B-8567-018D5056FE7F}">
      <dsp:nvSpPr>
        <dsp:cNvPr id="0" name=""/>
        <dsp:cNvSpPr/>
      </dsp:nvSpPr>
      <dsp:spPr>
        <a:xfrm>
          <a:off x="928694" y="4550246"/>
          <a:ext cx="2786082" cy="600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На обеспечение мобильных бригад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28694" y="4550246"/>
        <a:ext cx="2786082" cy="600748"/>
      </dsp:txXfrm>
    </dsp:sp>
    <dsp:sp modelId="{D944CFA4-44E4-46A6-A120-65D7322E1BB9}">
      <dsp:nvSpPr>
        <dsp:cNvPr id="0" name=""/>
        <dsp:cNvSpPr/>
      </dsp:nvSpPr>
      <dsp:spPr>
        <a:xfrm>
          <a:off x="1455417" y="2025856"/>
          <a:ext cx="2024450" cy="1432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На 202</a:t>
          </a:r>
          <a:r>
            <a:rPr lang="en-US" sz="1100" kern="1200" dirty="0" smtClean="0">
              <a:solidFill>
                <a:schemeClr val="tx1"/>
              </a:solidFill>
            </a:rPr>
            <a:t>5</a:t>
          </a:r>
          <a:r>
            <a:rPr lang="ru-RU" sz="1100" kern="1200" dirty="0" smtClean="0">
              <a:solidFill>
                <a:schemeClr val="tx1"/>
              </a:solidFill>
            </a:rPr>
            <a:t> год </a:t>
          </a:r>
          <a:r>
            <a:rPr lang="en-US" sz="1100" kern="1200" dirty="0" smtClean="0">
              <a:solidFill>
                <a:schemeClr val="tx1"/>
              </a:solidFill>
            </a:rPr>
            <a:t>543.5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тыс.рублей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455417" y="2025856"/>
        <a:ext cx="2024450" cy="1432770"/>
      </dsp:txXfrm>
    </dsp:sp>
    <dsp:sp modelId="{E67F662A-1DD6-472C-B89C-1C9128DB1928}">
      <dsp:nvSpPr>
        <dsp:cNvPr id="0" name=""/>
        <dsp:cNvSpPr/>
      </dsp:nvSpPr>
      <dsp:spPr>
        <a:xfrm>
          <a:off x="693056" y="916960"/>
          <a:ext cx="1781831" cy="1391721"/>
        </a:xfrm>
        <a:prstGeom prst="ellipse">
          <a:avLst/>
        </a:prstGeom>
        <a:solidFill>
          <a:schemeClr val="accent3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На 202</a:t>
          </a:r>
          <a:r>
            <a:rPr lang="en-US" sz="1200" kern="1200" dirty="0" smtClean="0">
              <a:solidFill>
                <a:schemeClr val="tx1"/>
              </a:solidFill>
            </a:rPr>
            <a:t>3</a:t>
          </a:r>
          <a:r>
            <a:rPr lang="ru-RU" sz="1200" kern="1200" dirty="0" smtClean="0">
              <a:solidFill>
                <a:schemeClr val="tx1"/>
              </a:solidFill>
            </a:rPr>
            <a:t> год-</a:t>
          </a:r>
          <a:r>
            <a:rPr lang="en-US" sz="1200" kern="1200" dirty="0" smtClean="0">
              <a:solidFill>
                <a:schemeClr val="tx1"/>
              </a:solidFill>
            </a:rPr>
            <a:t>543.5</a:t>
          </a:r>
          <a:r>
            <a:rPr lang="ru-RU" sz="1200" kern="1200" dirty="0" smtClean="0">
              <a:solidFill>
                <a:schemeClr val="tx1"/>
              </a:solidFill>
            </a:rPr>
            <a:t> тыс.рублей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93056" y="916960"/>
        <a:ext cx="1781831" cy="1391721"/>
      </dsp:txXfrm>
    </dsp:sp>
    <dsp:sp modelId="{223B625B-F627-4EE8-82D9-4C9025CF866D}">
      <dsp:nvSpPr>
        <dsp:cNvPr id="0" name=""/>
        <dsp:cNvSpPr/>
      </dsp:nvSpPr>
      <dsp:spPr>
        <a:xfrm>
          <a:off x="2425697" y="986273"/>
          <a:ext cx="1747259" cy="1332879"/>
        </a:xfrm>
        <a:prstGeom prst="ellipse">
          <a:avLst/>
        </a:prstGeom>
        <a:solidFill>
          <a:schemeClr val="accent4"/>
        </a:solidFill>
        <a:ln w="1905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На 202</a:t>
          </a:r>
          <a:r>
            <a:rPr lang="en-US" sz="1200" kern="1200" dirty="0" smtClean="0">
              <a:solidFill>
                <a:schemeClr val="tx1"/>
              </a:solidFill>
            </a:rPr>
            <a:t>4</a:t>
          </a:r>
          <a:r>
            <a:rPr lang="ru-RU" sz="1200" kern="1200" dirty="0" smtClean="0">
              <a:solidFill>
                <a:schemeClr val="tx1"/>
              </a:solidFill>
            </a:rPr>
            <a:t> год- </a:t>
          </a:r>
          <a:r>
            <a:rPr lang="en-US" sz="1200" kern="1200" dirty="0" smtClean="0">
              <a:solidFill>
                <a:schemeClr val="tx1"/>
              </a:solidFill>
            </a:rPr>
            <a:t>593.5</a:t>
          </a:r>
          <a:r>
            <a:rPr lang="ru-RU" sz="1200" kern="1200" dirty="0" smtClean="0">
              <a:solidFill>
                <a:schemeClr val="tx1"/>
              </a:solidFill>
            </a:rPr>
            <a:t>тыс.</a:t>
          </a:r>
          <a:r>
            <a:rPr lang="en-US" sz="1200" kern="1200" dirty="0" smtClean="0">
              <a:solidFill>
                <a:schemeClr val="tx1"/>
              </a:solidFill>
            </a:rPr>
            <a:t> </a:t>
          </a:r>
          <a:r>
            <a:rPr lang="ru-RU" sz="1200" kern="1200" dirty="0" smtClean="0">
              <a:solidFill>
                <a:schemeClr val="tx1"/>
              </a:solidFill>
            </a:rPr>
            <a:t>рублей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425697" y="986273"/>
        <a:ext cx="1747259" cy="1332879"/>
      </dsp:txXfrm>
    </dsp:sp>
    <dsp:sp modelId="{7ED71AD4-A942-4479-908E-4799BCF23D16}">
      <dsp:nvSpPr>
        <dsp:cNvPr id="0" name=""/>
        <dsp:cNvSpPr/>
      </dsp:nvSpPr>
      <dsp:spPr>
        <a:xfrm>
          <a:off x="0" y="571507"/>
          <a:ext cx="4643465" cy="453333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B9CF98-B7C1-419D-B530-6A224B24495D}">
      <dsp:nvSpPr>
        <dsp:cNvPr id="0" name=""/>
        <dsp:cNvSpPr/>
      </dsp:nvSpPr>
      <dsp:spPr>
        <a:xfrm>
          <a:off x="1709" y="0"/>
          <a:ext cx="2660298" cy="4071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402 622.4 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09" y="1628786"/>
        <a:ext cx="2660298" cy="1628786"/>
      </dsp:txXfrm>
    </dsp:sp>
    <dsp:sp modelId="{B1D95E87-78B9-4BE5-AC26-7AD4E236E739}">
      <dsp:nvSpPr>
        <dsp:cNvPr id="0" name=""/>
        <dsp:cNvSpPr/>
      </dsp:nvSpPr>
      <dsp:spPr>
        <a:xfrm>
          <a:off x="6286540" y="285756"/>
          <a:ext cx="1355964" cy="13559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BCE32-F1D7-4C95-9B95-7BE966E8DEB5}">
      <dsp:nvSpPr>
        <dsp:cNvPr id="0" name=""/>
        <dsp:cNvSpPr/>
      </dsp:nvSpPr>
      <dsp:spPr>
        <a:xfrm>
          <a:off x="2786084" y="0"/>
          <a:ext cx="2660298" cy="4071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418 159.4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 тыс.рублей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86084" y="1628786"/>
        <a:ext cx="2660298" cy="1628786"/>
      </dsp:txXfrm>
    </dsp:sp>
    <dsp:sp modelId="{CEFCDE25-495D-479D-A329-A9A55C70B65A}">
      <dsp:nvSpPr>
        <dsp:cNvPr id="0" name=""/>
        <dsp:cNvSpPr/>
      </dsp:nvSpPr>
      <dsp:spPr>
        <a:xfrm>
          <a:off x="714380" y="357188"/>
          <a:ext cx="1355964" cy="135596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D6B39-62DE-4934-BED7-4D5DCDEC5942}">
      <dsp:nvSpPr>
        <dsp:cNvPr id="0" name=""/>
        <dsp:cNvSpPr/>
      </dsp:nvSpPr>
      <dsp:spPr>
        <a:xfrm>
          <a:off x="5481923" y="0"/>
          <a:ext cx="2660298" cy="4071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222 291.6</a:t>
          </a:r>
          <a:endParaRPr lang="ru-RU" sz="32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81923" y="1628786"/>
        <a:ext cx="2660298" cy="1628786"/>
      </dsp:txXfrm>
    </dsp:sp>
    <dsp:sp modelId="{87941D9D-5C4A-489D-BC60-44DABAB329D6}">
      <dsp:nvSpPr>
        <dsp:cNvPr id="0" name=""/>
        <dsp:cNvSpPr/>
      </dsp:nvSpPr>
      <dsp:spPr>
        <a:xfrm>
          <a:off x="3571900" y="287118"/>
          <a:ext cx="1355964" cy="164170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07168-AC40-4F8F-A388-F661AB72B026}">
      <dsp:nvSpPr>
        <dsp:cNvPr id="0" name=""/>
        <dsp:cNvSpPr/>
      </dsp:nvSpPr>
      <dsp:spPr>
        <a:xfrm>
          <a:off x="357225" y="3214713"/>
          <a:ext cx="7492417" cy="6107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C5BE02-E85D-48BF-B3B1-BBB17648B4B7}">
      <dsp:nvSpPr>
        <dsp:cNvPr id="0" name=""/>
        <dsp:cNvSpPr/>
      </dsp:nvSpPr>
      <dsp:spPr>
        <a:xfrm>
          <a:off x="70716" y="0"/>
          <a:ext cx="2667255" cy="2857519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pc="-5" dirty="0" smtClean="0">
              <a:solidFill>
                <a:schemeClr val="tx1"/>
              </a:solidFill>
              <a:latin typeface="Tahoma"/>
              <a:cs typeface="Tahoma"/>
            </a:rPr>
            <a:t>Указ</a:t>
          </a:r>
          <a:r>
            <a:rPr lang="ru-RU" sz="1400" kern="1200" spc="-40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kern="1200" spc="-5" dirty="0" smtClean="0">
              <a:solidFill>
                <a:schemeClr val="tx1"/>
              </a:solidFill>
              <a:latin typeface="Tahoma"/>
              <a:cs typeface="Tahoma"/>
            </a:rPr>
            <a:t>президента</a:t>
          </a:r>
          <a:r>
            <a:rPr lang="ru-RU" sz="1400" kern="1200" spc="-30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kern="1200" spc="-5" dirty="0" smtClean="0">
              <a:solidFill>
                <a:schemeClr val="tx1"/>
              </a:solidFill>
              <a:latin typeface="Tahoma"/>
              <a:cs typeface="Tahoma"/>
            </a:rPr>
            <a:t>РФ</a:t>
          </a:r>
          <a:r>
            <a:rPr lang="ru-RU" sz="1400" kern="1200" spc="-30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kern="1200" dirty="0" smtClean="0">
              <a:solidFill>
                <a:schemeClr val="tx1"/>
              </a:solidFill>
              <a:latin typeface="Tahoma"/>
              <a:cs typeface="Tahoma"/>
            </a:rPr>
            <a:t>от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pc="-15" dirty="0" smtClean="0">
              <a:solidFill>
                <a:schemeClr val="tx1"/>
              </a:solidFill>
              <a:latin typeface="Tahoma"/>
              <a:cs typeface="Tahoma"/>
            </a:rPr>
            <a:t>07.05.2018</a:t>
          </a:r>
          <a:r>
            <a:rPr lang="ru-RU" sz="1400" kern="1200" spc="-70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kern="1200" spc="5" dirty="0" smtClean="0">
              <a:solidFill>
                <a:schemeClr val="tx1"/>
              </a:solidFill>
              <a:latin typeface="Tahoma"/>
              <a:cs typeface="Tahoma"/>
            </a:rPr>
            <a:t>№</a:t>
          </a:r>
          <a:r>
            <a:rPr lang="ru-RU" sz="1400" kern="1200" spc="-35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kern="1200" dirty="0" smtClean="0">
              <a:solidFill>
                <a:schemeClr val="tx1"/>
              </a:solidFill>
              <a:latin typeface="Tahoma"/>
              <a:cs typeface="Tahoma"/>
            </a:rPr>
            <a:t>204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pc="-5" dirty="0" smtClean="0">
              <a:solidFill>
                <a:schemeClr val="tx1"/>
              </a:solidFill>
              <a:latin typeface="Tahoma"/>
              <a:cs typeface="Tahoma"/>
            </a:rPr>
            <a:t>«О</a:t>
          </a:r>
          <a:r>
            <a:rPr lang="ru-RU" sz="1400" kern="1200" spc="-40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kern="1200" spc="-5" dirty="0" smtClean="0">
              <a:solidFill>
                <a:schemeClr val="tx1"/>
              </a:solidFill>
              <a:latin typeface="Tahoma"/>
              <a:cs typeface="Tahoma"/>
            </a:rPr>
            <a:t>национальных</a:t>
          </a:r>
          <a:r>
            <a:rPr lang="ru-RU" sz="1400" kern="1200" spc="-70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kern="1200" dirty="0" smtClean="0">
              <a:solidFill>
                <a:schemeClr val="tx1"/>
              </a:solidFill>
              <a:latin typeface="Tahoma"/>
              <a:cs typeface="Tahoma"/>
            </a:rPr>
            <a:t>целях</a:t>
          </a:r>
          <a:r>
            <a:rPr lang="ru-RU" sz="1400" kern="1200" spc="-30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kern="1200" dirty="0" smtClean="0">
              <a:solidFill>
                <a:schemeClr val="tx1"/>
              </a:solidFill>
              <a:latin typeface="Tahoma"/>
              <a:cs typeface="Tahoma"/>
            </a:rPr>
            <a:t>и </a:t>
          </a:r>
          <a:r>
            <a:rPr lang="ru-RU" sz="1400" kern="1200" spc="-434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kern="1200" spc="-5" dirty="0" smtClean="0">
              <a:solidFill>
                <a:schemeClr val="tx1"/>
              </a:solidFill>
              <a:latin typeface="Tahoma"/>
              <a:cs typeface="Tahoma"/>
            </a:rPr>
            <a:t>стратегических</a:t>
          </a:r>
          <a:r>
            <a:rPr lang="ru-RU" sz="1400" kern="1200" spc="-50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kern="1200" dirty="0" smtClean="0">
              <a:solidFill>
                <a:schemeClr val="tx1"/>
              </a:solidFill>
              <a:latin typeface="Tahoma"/>
              <a:cs typeface="Tahoma"/>
            </a:rPr>
            <a:t>задачах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pc="-5" dirty="0" smtClean="0">
              <a:solidFill>
                <a:schemeClr val="tx1"/>
              </a:solidFill>
              <a:latin typeface="Tahoma"/>
              <a:cs typeface="Tahoma"/>
            </a:rPr>
            <a:t>развития Российской </a:t>
          </a:r>
          <a:r>
            <a:rPr lang="ru-RU" sz="1400" kern="1200" dirty="0" smtClean="0">
              <a:solidFill>
                <a:schemeClr val="tx1"/>
              </a:solidFill>
              <a:latin typeface="Tahoma"/>
              <a:cs typeface="Tahoma"/>
            </a:rPr>
            <a:t> Федерации</a:t>
          </a:r>
          <a:r>
            <a:rPr lang="ru-RU" sz="1400" kern="1200" spc="-90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kern="1200" dirty="0" smtClean="0">
              <a:solidFill>
                <a:schemeClr val="tx1"/>
              </a:solidFill>
              <a:latin typeface="Tahoma"/>
              <a:cs typeface="Tahoma"/>
            </a:rPr>
            <a:t>на</a:t>
          </a:r>
          <a:r>
            <a:rPr lang="ru-RU" sz="1400" kern="1200" spc="-30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kern="1200" spc="-5" dirty="0" smtClean="0">
              <a:solidFill>
                <a:schemeClr val="tx1"/>
              </a:solidFill>
              <a:latin typeface="Tahoma"/>
              <a:cs typeface="Tahoma"/>
            </a:rPr>
            <a:t>период</a:t>
          </a:r>
          <a:r>
            <a:rPr lang="ru-RU" sz="1400" kern="1200" spc="-40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kern="1200" dirty="0" smtClean="0">
              <a:solidFill>
                <a:schemeClr val="tx1"/>
              </a:solidFill>
              <a:latin typeface="Tahoma"/>
              <a:cs typeface="Tahoma"/>
            </a:rPr>
            <a:t>до </a:t>
          </a:r>
          <a:r>
            <a:rPr lang="ru-RU" sz="1400" kern="1200" spc="-440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kern="1200" dirty="0" smtClean="0">
              <a:solidFill>
                <a:schemeClr val="tx1"/>
              </a:solidFill>
              <a:latin typeface="Tahoma"/>
              <a:cs typeface="Tahoma"/>
            </a:rPr>
            <a:t>2024</a:t>
          </a:r>
          <a:r>
            <a:rPr lang="ru-RU" sz="1400" kern="1200" spc="-45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kern="1200" dirty="0" smtClean="0">
              <a:solidFill>
                <a:schemeClr val="tx1"/>
              </a:solidFill>
              <a:latin typeface="Tahoma"/>
              <a:cs typeface="Tahoma"/>
            </a:rPr>
            <a:t>года»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pc="-5" dirty="0" smtClean="0">
              <a:solidFill>
                <a:schemeClr val="tx1"/>
              </a:solidFill>
              <a:latin typeface="Tahoma"/>
              <a:cs typeface="Tahoma"/>
            </a:rPr>
            <a:t>Указ Президента РФ </a:t>
          </a:r>
          <a:r>
            <a:rPr lang="ru-RU" sz="1400" kern="1200" spc="-440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kern="1200" dirty="0" smtClean="0">
              <a:solidFill>
                <a:schemeClr val="tx1"/>
              </a:solidFill>
              <a:latin typeface="Tahoma"/>
              <a:cs typeface="Tahoma"/>
            </a:rPr>
            <a:t>от</a:t>
          </a:r>
          <a:r>
            <a:rPr lang="ru-RU" sz="1400" kern="1200" spc="-60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kern="1200" spc="-10" dirty="0" smtClean="0">
              <a:solidFill>
                <a:schemeClr val="tx1"/>
              </a:solidFill>
              <a:latin typeface="Tahoma"/>
              <a:cs typeface="Tahoma"/>
            </a:rPr>
            <a:t>21.07.2020</a:t>
          </a:r>
          <a:r>
            <a:rPr lang="ru-RU" sz="1400" kern="1200" spc="-70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kern="1200" dirty="0" smtClean="0">
              <a:solidFill>
                <a:schemeClr val="tx1"/>
              </a:solidFill>
              <a:latin typeface="Tahoma"/>
              <a:cs typeface="Tahoma"/>
            </a:rPr>
            <a:t>№</a:t>
          </a:r>
          <a:r>
            <a:rPr lang="ru-RU" sz="1400" kern="1200" spc="-40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kern="1200" dirty="0" smtClean="0">
              <a:solidFill>
                <a:schemeClr val="tx1"/>
              </a:solidFill>
              <a:latin typeface="Tahoma"/>
              <a:cs typeface="Tahoma"/>
            </a:rPr>
            <a:t>474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pc="-5" dirty="0" smtClean="0">
              <a:solidFill>
                <a:schemeClr val="tx1"/>
              </a:solidFill>
              <a:latin typeface="Tahoma"/>
              <a:cs typeface="Tahoma"/>
            </a:rPr>
            <a:t>«О национальных </a:t>
          </a:r>
          <a:r>
            <a:rPr lang="ru-RU" sz="1400" kern="1200" dirty="0" smtClean="0">
              <a:solidFill>
                <a:schemeClr val="tx1"/>
              </a:solidFill>
              <a:latin typeface="Tahoma"/>
              <a:cs typeface="Tahoma"/>
            </a:rPr>
            <a:t>целях </a:t>
          </a:r>
          <a:r>
            <a:rPr lang="ru-RU" sz="1400" kern="1200" spc="5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kern="1200" spc="-5" dirty="0" smtClean="0">
              <a:solidFill>
                <a:schemeClr val="tx1"/>
              </a:solidFill>
              <a:latin typeface="Tahoma"/>
              <a:cs typeface="Tahoma"/>
            </a:rPr>
            <a:t>развития Российской </a:t>
          </a:r>
          <a:r>
            <a:rPr lang="ru-RU" sz="1400" kern="1200" dirty="0" smtClean="0">
              <a:solidFill>
                <a:schemeClr val="tx1"/>
              </a:solidFill>
              <a:latin typeface="Tahoma"/>
              <a:cs typeface="Tahoma"/>
            </a:rPr>
            <a:t> Федерации</a:t>
          </a:r>
          <a:r>
            <a:rPr lang="ru-RU" sz="1400" kern="1200" spc="-95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kern="1200" dirty="0" smtClean="0">
              <a:solidFill>
                <a:schemeClr val="tx1"/>
              </a:solidFill>
              <a:latin typeface="Tahoma"/>
              <a:cs typeface="Tahoma"/>
            </a:rPr>
            <a:t>до</a:t>
          </a:r>
          <a:r>
            <a:rPr lang="ru-RU" sz="1400" kern="1200" spc="-35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kern="1200" dirty="0" smtClean="0">
              <a:solidFill>
                <a:schemeClr val="tx1"/>
              </a:solidFill>
              <a:latin typeface="Tahoma"/>
              <a:cs typeface="Tahoma"/>
            </a:rPr>
            <a:t>2030</a:t>
          </a:r>
          <a:r>
            <a:rPr lang="ru-RU" sz="1400" kern="1200" spc="-55" dirty="0" smtClean="0">
              <a:solidFill>
                <a:schemeClr val="tx1"/>
              </a:solidFill>
              <a:latin typeface="Tahoma"/>
              <a:cs typeface="Tahoma"/>
            </a:rPr>
            <a:t> </a:t>
          </a:r>
          <a:r>
            <a:rPr lang="ru-RU" sz="1400" kern="1200" dirty="0" smtClean="0">
              <a:solidFill>
                <a:schemeClr val="tx1"/>
              </a:solidFill>
              <a:latin typeface="Tahoma"/>
              <a:cs typeface="Tahoma"/>
            </a:rPr>
            <a:t>год</a:t>
          </a:r>
          <a:r>
            <a:rPr lang="ru-RU" sz="1600" kern="1200" dirty="0" smtClean="0">
              <a:solidFill>
                <a:schemeClr val="tx1"/>
              </a:solidFill>
              <a:latin typeface="Tahoma"/>
              <a:cs typeface="Tahoma"/>
            </a:rPr>
            <a:t>а</a:t>
          </a:r>
          <a:endParaRPr lang="ru-RU" sz="16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70716" y="0"/>
        <a:ext cx="2667255" cy="2857519"/>
      </dsp:txXfrm>
    </dsp:sp>
    <dsp:sp modelId="{CBA74E66-CE1D-4BDD-B13E-A38CE2F4B32E}">
      <dsp:nvSpPr>
        <dsp:cNvPr id="0" name=""/>
        <dsp:cNvSpPr/>
      </dsp:nvSpPr>
      <dsp:spPr>
        <a:xfrm rot="21556004">
          <a:off x="2810095" y="879686"/>
          <a:ext cx="2015716" cy="1262985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1905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Приоритетные цели</a:t>
          </a:r>
          <a:endParaRPr lang="ru-RU" sz="16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 rot="21556004">
        <a:off x="2810095" y="879686"/>
        <a:ext cx="2015716" cy="1262985"/>
      </dsp:txXfrm>
    </dsp:sp>
    <dsp:sp modelId="{29215270-C0A3-49A1-9A1B-A9703DE55304}">
      <dsp:nvSpPr>
        <dsp:cNvPr id="0" name=""/>
        <dsp:cNvSpPr/>
      </dsp:nvSpPr>
      <dsp:spPr>
        <a:xfrm>
          <a:off x="4900114" y="1828"/>
          <a:ext cx="4028877" cy="2712815"/>
        </a:xfrm>
        <a:prstGeom prst="roundRect">
          <a:avLst>
            <a:gd name="adj" fmla="val 10000"/>
          </a:avLst>
        </a:prstGeom>
        <a:solidFill>
          <a:srgbClr val="37C991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/>
          </a:r>
          <a:br>
            <a:rPr lang="ru-RU" sz="1500" kern="1200" dirty="0" smtClean="0"/>
          </a:br>
          <a:endParaRPr lang="ru-RU" sz="1800" kern="1200" dirty="0"/>
        </a:p>
      </dsp:txBody>
      <dsp:txXfrm>
        <a:off x="4900114" y="1828"/>
        <a:ext cx="4028877" cy="271281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02E3C6-2DBA-4BB6-8D2F-BE9FB2D014DD}">
      <dsp:nvSpPr>
        <dsp:cNvPr id="0" name=""/>
        <dsp:cNvSpPr/>
      </dsp:nvSpPr>
      <dsp:spPr>
        <a:xfrm>
          <a:off x="0" y="198986"/>
          <a:ext cx="8856984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270764" rIns="68740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Бюджет сформирован с учетом изменений, внесенных в бюджетное и налоговое законодательство </a:t>
          </a:r>
          <a:endParaRPr lang="ru-RU" sz="1400" kern="1200" dirty="0"/>
        </a:p>
      </dsp:txBody>
      <dsp:txXfrm>
        <a:off x="0" y="198986"/>
        <a:ext cx="8856984" cy="757575"/>
      </dsp:txXfrm>
    </dsp:sp>
    <dsp:sp modelId="{8DCAAF0D-2425-4921-A5CA-9BDA5ABDF3CB}">
      <dsp:nvSpPr>
        <dsp:cNvPr id="0" name=""/>
        <dsp:cNvSpPr/>
      </dsp:nvSpPr>
      <dsp:spPr>
        <a:xfrm>
          <a:off x="442849" y="7106"/>
          <a:ext cx="6199888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442849" y="7106"/>
        <a:ext cx="6199888" cy="383760"/>
      </dsp:txXfrm>
    </dsp:sp>
    <dsp:sp modelId="{B93DDC4F-4E9C-424C-A24B-494910A4D1AE}">
      <dsp:nvSpPr>
        <dsp:cNvPr id="0" name=""/>
        <dsp:cNvSpPr/>
      </dsp:nvSpPr>
      <dsp:spPr>
        <a:xfrm>
          <a:off x="0" y="1218641"/>
          <a:ext cx="8856984" cy="94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270764" rIns="68740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Уточнение объема безвозмездных поступлений бюджета в соответствии с </a:t>
          </a: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проектом  во втором чтении областного закона «Об областном бюджете на 2023 год и на плановый период 2024 и 2025 годов» </a:t>
          </a:r>
          <a:endParaRPr lang="ru-RU" sz="1400" b="1" kern="1200" cap="none" spc="0" dirty="0">
            <a:ln w="0"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18641"/>
        <a:ext cx="8856984" cy="941850"/>
      </dsp:txXfrm>
    </dsp:sp>
    <dsp:sp modelId="{19AAA84B-73EA-4D96-B4BA-88319CC7E294}">
      <dsp:nvSpPr>
        <dsp:cNvPr id="0" name=""/>
        <dsp:cNvSpPr/>
      </dsp:nvSpPr>
      <dsp:spPr>
        <a:xfrm>
          <a:off x="442849" y="1026761"/>
          <a:ext cx="6199888" cy="383760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tint val="43000"/>
                <a:satMod val="165000"/>
              </a:schemeClr>
            </a:gs>
            <a:gs pos="55000">
              <a:schemeClr val="accent4">
                <a:hueOff val="-1116192"/>
                <a:satOff val="6725"/>
                <a:lumOff val="539"/>
                <a:alphaOff val="0"/>
                <a:tint val="83000"/>
                <a:satMod val="155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442849" y="1026761"/>
        <a:ext cx="6199888" cy="383760"/>
      </dsp:txXfrm>
    </dsp:sp>
    <dsp:sp modelId="{8F5EA9E2-B337-43EA-A3D3-6223A648A5A4}">
      <dsp:nvSpPr>
        <dsp:cNvPr id="0" name=""/>
        <dsp:cNvSpPr/>
      </dsp:nvSpPr>
      <dsp:spPr>
        <a:xfrm>
          <a:off x="0" y="2422571"/>
          <a:ext cx="8856984" cy="94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270764" rIns="68740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Реализация региональных проектов в рамках Указа Президента Российской Федерации от 07.05.2018  № 204 «О национальных целях и стратегических задачах развития Российской Федерации на период до 2024 года» </a:t>
          </a:r>
          <a:endParaRPr lang="ru-RU" sz="1400" kern="1200" dirty="0"/>
        </a:p>
      </dsp:txBody>
      <dsp:txXfrm>
        <a:off x="0" y="2422571"/>
        <a:ext cx="8856984" cy="941850"/>
      </dsp:txXfrm>
    </dsp:sp>
    <dsp:sp modelId="{68067353-7616-46E5-80B2-52C588AE712C}">
      <dsp:nvSpPr>
        <dsp:cNvPr id="0" name=""/>
        <dsp:cNvSpPr/>
      </dsp:nvSpPr>
      <dsp:spPr>
        <a:xfrm>
          <a:off x="442849" y="2230691"/>
          <a:ext cx="6199888" cy="38376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43000"/>
                <a:satMod val="165000"/>
              </a:schemeClr>
            </a:gs>
            <a:gs pos="55000">
              <a:schemeClr val="accent4">
                <a:hueOff val="-2232385"/>
                <a:satOff val="13449"/>
                <a:lumOff val="1078"/>
                <a:alphaOff val="0"/>
                <a:tint val="83000"/>
                <a:satMod val="155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600" kern="1200" dirty="0"/>
        </a:p>
      </dsp:txBody>
      <dsp:txXfrm>
        <a:off x="442849" y="2230691"/>
        <a:ext cx="6199888" cy="383760"/>
      </dsp:txXfrm>
    </dsp:sp>
    <dsp:sp modelId="{997058C1-8BD9-433E-B28F-781BF45EDB6D}">
      <dsp:nvSpPr>
        <dsp:cNvPr id="0" name=""/>
        <dsp:cNvSpPr/>
      </dsp:nvSpPr>
      <dsp:spPr>
        <a:xfrm>
          <a:off x="0" y="3626501"/>
          <a:ext cx="8856984" cy="563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270764" rIns="68740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pc="-5" dirty="0" smtClean="0">
              <a:latin typeface="Times New Roman" pitchFamily="18" charset="0"/>
              <a:cs typeface="Times New Roman" pitchFamily="18" charset="0"/>
            </a:rPr>
            <a:t>Адаптация</a:t>
          </a:r>
          <a:r>
            <a:rPr lang="ru-RU" sz="1400" b="1" kern="1200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spc="-10" dirty="0" smtClean="0">
              <a:latin typeface="Times New Roman" pitchFamily="18" charset="0"/>
              <a:cs typeface="Times New Roman" pitchFamily="18" charset="0"/>
            </a:rPr>
            <a:t>экономики</a:t>
          </a:r>
          <a:r>
            <a:rPr lang="ru-RU" sz="1400" b="1" kern="1200" spc="4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spc="-5" dirty="0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ru-RU" sz="1400" b="1" kern="1200" spc="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spc="-5" dirty="0" smtClean="0">
              <a:latin typeface="Times New Roman" pitchFamily="18" charset="0"/>
              <a:cs typeface="Times New Roman" pitchFamily="18" charset="0"/>
            </a:rPr>
            <a:t>новым</a:t>
          </a:r>
          <a:r>
            <a:rPr lang="ru-RU" sz="1400" b="1" kern="1200" spc="2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spc="-10" dirty="0" smtClean="0">
              <a:latin typeface="Times New Roman" pitchFamily="18" charset="0"/>
              <a:cs typeface="Times New Roman" pitchFamily="18" charset="0"/>
            </a:rPr>
            <a:t>геополитическим</a:t>
          </a:r>
          <a:r>
            <a:rPr lang="ru-RU" sz="1400" b="1" kern="1200" spc="55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spc="-10" dirty="0" smtClean="0">
              <a:latin typeface="Times New Roman" pitchFamily="18" charset="0"/>
              <a:cs typeface="Times New Roman" pitchFamily="18" charset="0"/>
            </a:rPr>
            <a:t>условиям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626501"/>
        <a:ext cx="8856984" cy="563062"/>
      </dsp:txXfrm>
    </dsp:sp>
    <dsp:sp modelId="{28ADFDFE-039A-458B-9242-A81EFD534447}">
      <dsp:nvSpPr>
        <dsp:cNvPr id="0" name=""/>
        <dsp:cNvSpPr/>
      </dsp:nvSpPr>
      <dsp:spPr>
        <a:xfrm>
          <a:off x="442849" y="3434621"/>
          <a:ext cx="6199888" cy="383760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tint val="43000"/>
                <a:satMod val="165000"/>
              </a:schemeClr>
            </a:gs>
            <a:gs pos="55000">
              <a:schemeClr val="accent4">
                <a:hueOff val="-3348577"/>
                <a:satOff val="20174"/>
                <a:lumOff val="1617"/>
                <a:alphaOff val="0"/>
                <a:tint val="83000"/>
                <a:satMod val="155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442849" y="3434621"/>
        <a:ext cx="6199888" cy="383760"/>
      </dsp:txXfrm>
    </dsp:sp>
    <dsp:sp modelId="{2EF90AF6-44C5-47CE-A56D-C23289A9D00E}">
      <dsp:nvSpPr>
        <dsp:cNvPr id="0" name=""/>
        <dsp:cNvSpPr/>
      </dsp:nvSpPr>
      <dsp:spPr>
        <a:xfrm>
          <a:off x="0" y="4451643"/>
          <a:ext cx="8856984" cy="94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400" tIns="270764" rIns="68740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</a:t>
          </a:r>
          <a:endParaRPr lang="ru-RU" sz="1400" kern="1200" dirty="0"/>
        </a:p>
      </dsp:txBody>
      <dsp:txXfrm>
        <a:off x="0" y="4451643"/>
        <a:ext cx="8856984" cy="941850"/>
      </dsp:txXfrm>
    </dsp:sp>
    <dsp:sp modelId="{DFAAA4E6-DBFC-4E6A-A786-B1D779C41CB5}">
      <dsp:nvSpPr>
        <dsp:cNvPr id="0" name=""/>
        <dsp:cNvSpPr/>
      </dsp:nvSpPr>
      <dsp:spPr>
        <a:xfrm>
          <a:off x="442849" y="4259763"/>
          <a:ext cx="6199888" cy="38376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43000"/>
                <a:satMod val="165000"/>
              </a:schemeClr>
            </a:gs>
            <a:gs pos="55000">
              <a:schemeClr val="accent4">
                <a:hueOff val="-4464770"/>
                <a:satOff val="26899"/>
                <a:lumOff val="2156"/>
                <a:alphaOff val="0"/>
                <a:tint val="83000"/>
                <a:satMod val="155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  </a:t>
          </a:r>
          <a:endParaRPr lang="ru-RU" sz="1600" kern="1200" dirty="0"/>
        </a:p>
      </dsp:txBody>
      <dsp:txXfrm>
        <a:off x="442849" y="4259763"/>
        <a:ext cx="6199888" cy="3837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8EA5C5-FB6E-4136-8B10-3A86753BCC80}">
      <dsp:nvSpPr>
        <dsp:cNvPr id="0" name=""/>
        <dsp:cNvSpPr/>
      </dsp:nvSpPr>
      <dsp:spPr>
        <a:xfrm rot="5400000">
          <a:off x="4766027" y="-3008639"/>
          <a:ext cx="697893" cy="7582090"/>
        </a:xfrm>
        <a:prstGeom prst="round2SameRect">
          <a:avLst/>
        </a:prstGeom>
        <a:solidFill>
          <a:schemeClr val="tx2">
            <a:lumMod val="20000"/>
            <a:lumOff val="80000"/>
            <a:alpha val="6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25169,4 тыс.рублей, в том числе 2023 год – 8389,8 тыс.рублей </a:t>
          </a: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о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беспечение жилыми помещениями детей-сирот и детей, оставшихся без попечения родителей</a:t>
          </a:r>
          <a:endParaRPr lang="ru-RU" sz="1400" kern="1200" dirty="0"/>
        </a:p>
      </dsp:txBody>
      <dsp:txXfrm rot="5400000">
        <a:off x="4766027" y="-3008639"/>
        <a:ext cx="697893" cy="7582090"/>
      </dsp:txXfrm>
    </dsp:sp>
    <dsp:sp modelId="{ED817245-61E0-4AE7-89CC-24C4DEF1B59D}">
      <dsp:nvSpPr>
        <dsp:cNvPr id="0" name=""/>
        <dsp:cNvSpPr/>
      </dsp:nvSpPr>
      <dsp:spPr>
        <a:xfrm>
          <a:off x="4828" y="307993"/>
          <a:ext cx="1319100" cy="948823"/>
        </a:xfrm>
        <a:prstGeom prst="roundRect">
          <a:avLst/>
        </a:prstGeom>
        <a:solidFill>
          <a:schemeClr val="tx2">
            <a:lumMod val="60000"/>
            <a:lumOff val="40000"/>
            <a:alpha val="5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15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человек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28" y="307993"/>
        <a:ext cx="1319100" cy="94882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8EA5C5-FB6E-4136-8B10-3A86753BCC80}">
      <dsp:nvSpPr>
        <dsp:cNvPr id="0" name=""/>
        <dsp:cNvSpPr/>
      </dsp:nvSpPr>
      <dsp:spPr>
        <a:xfrm rot="5400000">
          <a:off x="4489206" y="-2434363"/>
          <a:ext cx="1189697" cy="7536258"/>
        </a:xfrm>
        <a:prstGeom prst="round2SameRect">
          <a:avLst/>
        </a:prstGeom>
        <a:solidFill>
          <a:schemeClr val="accent1">
            <a:tint val="40000"/>
            <a:hueOff val="0"/>
            <a:satOff val="0"/>
            <a:lumOff val="0"/>
            <a:alpha val="6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1211,1 тыс.рублей, в том числе 2023 год – 403,7 тыс.рублей </a:t>
          </a: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- о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беспечение жильем граждан, проживающих в сельской  местности</a:t>
          </a:r>
          <a:endParaRPr lang="ru-RU" sz="1400" kern="1200" dirty="0"/>
        </a:p>
      </dsp:txBody>
      <dsp:txXfrm rot="5400000">
        <a:off x="4489206" y="-2434363"/>
        <a:ext cx="1189697" cy="7536258"/>
      </dsp:txXfrm>
    </dsp:sp>
    <dsp:sp modelId="{ED817245-61E0-4AE7-89CC-24C4DEF1B59D}">
      <dsp:nvSpPr>
        <dsp:cNvPr id="0" name=""/>
        <dsp:cNvSpPr/>
      </dsp:nvSpPr>
      <dsp:spPr>
        <a:xfrm>
          <a:off x="4799" y="595833"/>
          <a:ext cx="1311126" cy="1475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5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cs typeface="Times New Roman" pitchFamily="18" charset="0"/>
            </a:rPr>
            <a:t>12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cs typeface="Times New Roman" pitchFamily="18" charset="0"/>
            </a:rPr>
            <a:t>семей</a:t>
          </a:r>
          <a:endParaRPr lang="ru-RU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99" y="595833"/>
        <a:ext cx="1311126" cy="147586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574F37-6F58-47DE-A8EC-665BDAD86A58}">
      <dsp:nvSpPr>
        <dsp:cNvPr id="0" name=""/>
        <dsp:cNvSpPr/>
      </dsp:nvSpPr>
      <dsp:spPr>
        <a:xfrm>
          <a:off x="325107" y="0"/>
          <a:ext cx="4318192" cy="136815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25107" y="0"/>
        <a:ext cx="4318192" cy="136815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8EA5C5-FB6E-4136-8B10-3A86753BCC80}">
      <dsp:nvSpPr>
        <dsp:cNvPr id="0" name=""/>
        <dsp:cNvSpPr/>
      </dsp:nvSpPr>
      <dsp:spPr>
        <a:xfrm rot="5400000">
          <a:off x="2510512" y="-1093308"/>
          <a:ext cx="1003489" cy="3918228"/>
        </a:xfrm>
        <a:prstGeom prst="round2SameRect">
          <a:avLst/>
        </a:prstGeom>
        <a:solidFill>
          <a:schemeClr val="accent1">
            <a:tint val="40000"/>
            <a:hueOff val="0"/>
            <a:satOff val="0"/>
            <a:lumOff val="0"/>
            <a:alpha val="6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5995,4 тыс. рублей, в том числе 2023 год – 2240,0 тыс.рублей </a:t>
          </a: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о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беспечение жильем молодых семей</a:t>
          </a:r>
          <a:endParaRPr lang="ru-RU" sz="1400" kern="1200" dirty="0"/>
        </a:p>
      </dsp:txBody>
      <dsp:txXfrm rot="5400000">
        <a:off x="2510512" y="-1093308"/>
        <a:ext cx="1003489" cy="3918228"/>
      </dsp:txXfrm>
    </dsp:sp>
    <dsp:sp modelId="{ED817245-61E0-4AE7-89CC-24C4DEF1B59D}">
      <dsp:nvSpPr>
        <dsp:cNvPr id="0" name=""/>
        <dsp:cNvSpPr/>
      </dsp:nvSpPr>
      <dsp:spPr>
        <a:xfrm>
          <a:off x="620" y="272832"/>
          <a:ext cx="1052522" cy="11859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5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cs typeface="Times New Roman" pitchFamily="18" charset="0"/>
            </a:rPr>
            <a:t>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cs typeface="Times New Roman" pitchFamily="18" charset="0"/>
            </a:rPr>
            <a:t>семей</a:t>
          </a:r>
          <a:endParaRPr lang="ru-RU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0" y="272832"/>
        <a:ext cx="1052522" cy="118594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EE2338-AD61-480B-AA8F-88F7CC406A8C}">
      <dsp:nvSpPr>
        <dsp:cNvPr id="0" name=""/>
        <dsp:cNvSpPr/>
      </dsp:nvSpPr>
      <dsp:spPr>
        <a:xfrm>
          <a:off x="0" y="0"/>
          <a:ext cx="8643998" cy="11410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000"/>
                <a:satMod val="255000"/>
              </a:schemeClr>
            </a:gs>
            <a:gs pos="55000">
              <a:schemeClr val="accent3">
                <a:tint val="12000"/>
                <a:satMod val="255000"/>
              </a:schemeClr>
            </a:gs>
            <a:gs pos="100000">
              <a:schemeClr val="accent3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Выплата заработной платы-</a:t>
          </a: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84225.0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тыс.руб.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 том числе: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Выполнение Указов Президента РФ-</a:t>
          </a: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2729.8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 тыс.руб.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20364" y="0"/>
        <a:ext cx="6823633" cy="1141025"/>
      </dsp:txXfrm>
    </dsp:sp>
    <dsp:sp modelId="{48DDF634-B1EB-46C9-A0DA-3BCB57C8DAAF}">
      <dsp:nvSpPr>
        <dsp:cNvPr id="0" name=""/>
        <dsp:cNvSpPr/>
      </dsp:nvSpPr>
      <dsp:spPr>
        <a:xfrm>
          <a:off x="91564" y="204253"/>
          <a:ext cx="1728799" cy="7325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A6252-4350-4C4B-8E8E-A4E69F849F79}">
      <dsp:nvSpPr>
        <dsp:cNvPr id="0" name=""/>
        <dsp:cNvSpPr/>
      </dsp:nvSpPr>
      <dsp:spPr>
        <a:xfrm>
          <a:off x="0" y="1266327"/>
          <a:ext cx="8643998" cy="66504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1000"/>
                <a:satMod val="255000"/>
              </a:schemeClr>
            </a:gs>
            <a:gs pos="55000">
              <a:schemeClr val="accent4">
                <a:tint val="12000"/>
                <a:satMod val="255000"/>
              </a:schemeClr>
            </a:gs>
            <a:gs pos="100000">
              <a:schemeClr val="accent4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Коммунальные услуги-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 38330.7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тыс.руб.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20364" y="1266327"/>
        <a:ext cx="6823633" cy="665044"/>
      </dsp:txXfrm>
    </dsp:sp>
    <dsp:sp modelId="{93C592F3-D1E1-463C-86B5-06E4597619E1}">
      <dsp:nvSpPr>
        <dsp:cNvPr id="0" name=""/>
        <dsp:cNvSpPr/>
      </dsp:nvSpPr>
      <dsp:spPr>
        <a:xfrm>
          <a:off x="91564" y="1232590"/>
          <a:ext cx="1728799" cy="7325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8CB89F-35FB-4D9F-A851-3EA1ED025FD5}">
      <dsp:nvSpPr>
        <dsp:cNvPr id="0" name=""/>
        <dsp:cNvSpPr/>
      </dsp:nvSpPr>
      <dsp:spPr>
        <a:xfrm>
          <a:off x="0" y="2056674"/>
          <a:ext cx="8643998" cy="9156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000"/>
                <a:satMod val="255000"/>
              </a:schemeClr>
            </a:gs>
            <a:gs pos="55000">
              <a:schemeClr val="accent6">
                <a:tint val="12000"/>
                <a:satMod val="255000"/>
              </a:schemeClr>
            </a:gs>
            <a:gs pos="100000">
              <a:schemeClr val="accent6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Организация питание школьников-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10996.9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тыс.руб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20364" y="2056674"/>
        <a:ext cx="6823633" cy="915648"/>
      </dsp:txXfrm>
    </dsp:sp>
    <dsp:sp modelId="{6C19BE9B-7B0E-4610-9E13-F8B67C171436}">
      <dsp:nvSpPr>
        <dsp:cNvPr id="0" name=""/>
        <dsp:cNvSpPr/>
      </dsp:nvSpPr>
      <dsp:spPr>
        <a:xfrm>
          <a:off x="91564" y="2148238"/>
          <a:ext cx="1728799" cy="7325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E28A8-E0D2-4130-93F3-63866EE63FE0}">
      <dsp:nvSpPr>
        <dsp:cNvPr id="0" name=""/>
        <dsp:cNvSpPr/>
      </dsp:nvSpPr>
      <dsp:spPr>
        <a:xfrm>
          <a:off x="0" y="3026409"/>
          <a:ext cx="8643998" cy="9156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Закупка молока губернаторская программа «Школьное молоко»-</a:t>
          </a:r>
          <a:r>
            <a:rPr lang="en-US" sz="1700" b="1" kern="1200" dirty="0" smtClean="0">
              <a:latin typeface="Times New Roman" pitchFamily="18" charset="0"/>
              <a:cs typeface="Times New Roman" pitchFamily="18" charset="0"/>
            </a:rPr>
            <a:t>1913.0 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тыс.руб.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1820364" y="3026409"/>
        <a:ext cx="6823633" cy="915648"/>
      </dsp:txXfrm>
    </dsp:sp>
    <dsp:sp modelId="{316CF592-9036-4F43-BB07-DED6D7AD74A4}">
      <dsp:nvSpPr>
        <dsp:cNvPr id="0" name=""/>
        <dsp:cNvSpPr/>
      </dsp:nvSpPr>
      <dsp:spPr>
        <a:xfrm>
          <a:off x="91564" y="3155451"/>
          <a:ext cx="1728799" cy="7325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6D3A7-1B3C-42EE-999E-9C56178AA0F6}">
      <dsp:nvSpPr>
        <dsp:cNvPr id="0" name=""/>
        <dsp:cNvSpPr/>
      </dsp:nvSpPr>
      <dsp:spPr>
        <a:xfrm>
          <a:off x="0" y="4071100"/>
          <a:ext cx="8643998" cy="9156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1000"/>
                <a:satMod val="255000"/>
              </a:schemeClr>
            </a:gs>
            <a:gs pos="55000">
              <a:schemeClr val="dk1">
                <a:tint val="12000"/>
                <a:satMod val="255000"/>
              </a:schemeClr>
            </a:gs>
            <a:gs pos="100000">
              <a:schemeClr val="dk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Приобретение продуктов питания для детских садов-</a:t>
          </a:r>
          <a:r>
            <a:rPr lang="en-US" sz="1700" b="1" kern="1200" dirty="0" smtClean="0">
              <a:latin typeface="Times New Roman" pitchFamily="18" charset="0"/>
              <a:cs typeface="Times New Roman" pitchFamily="18" charset="0"/>
            </a:rPr>
            <a:t>10236.3 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 тыс.руб.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20364" y="4071100"/>
        <a:ext cx="6823633" cy="915648"/>
      </dsp:txXfrm>
    </dsp:sp>
    <dsp:sp modelId="{1A3EADFA-6876-42E6-817A-A9EE90FA282F}">
      <dsp:nvSpPr>
        <dsp:cNvPr id="0" name=""/>
        <dsp:cNvSpPr/>
      </dsp:nvSpPr>
      <dsp:spPr>
        <a:xfrm>
          <a:off x="91564" y="4162664"/>
          <a:ext cx="1728799" cy="7325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BEF815-19D3-4E38-B7CB-76CBD5518926}">
      <dsp:nvSpPr>
        <dsp:cNvPr id="0" name=""/>
        <dsp:cNvSpPr/>
      </dsp:nvSpPr>
      <dsp:spPr>
        <a:xfrm>
          <a:off x="0" y="5078313"/>
          <a:ext cx="8643998" cy="9156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1000"/>
                <a:satMod val="255000"/>
              </a:schemeClr>
            </a:gs>
            <a:gs pos="55000">
              <a:schemeClr val="accent5">
                <a:tint val="12000"/>
                <a:satMod val="255000"/>
              </a:schemeClr>
            </a:gs>
            <a:gs pos="100000">
              <a:schemeClr val="accent5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Организация подвоза школьников-</a:t>
          </a:r>
          <a:r>
            <a:rPr lang="en-US" sz="1700" b="1" kern="1200" dirty="0" smtClean="0">
              <a:latin typeface="Times New Roman" pitchFamily="18" charset="0"/>
              <a:cs typeface="Times New Roman" pitchFamily="18" charset="0"/>
            </a:rPr>
            <a:t>23 770.1 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20364" y="5078313"/>
        <a:ext cx="6823633" cy="915648"/>
      </dsp:txXfrm>
    </dsp:sp>
    <dsp:sp modelId="{E171D60D-EE79-4F04-9ABD-5E576FDFC4EF}">
      <dsp:nvSpPr>
        <dsp:cNvPr id="0" name=""/>
        <dsp:cNvSpPr/>
      </dsp:nvSpPr>
      <dsp:spPr>
        <a:xfrm>
          <a:off x="91564" y="5169877"/>
          <a:ext cx="1728799" cy="7325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8EE487-56DA-4E16-A26F-471CC4EBF477}">
      <dsp:nvSpPr>
        <dsp:cNvPr id="0" name=""/>
        <dsp:cNvSpPr/>
      </dsp:nvSpPr>
      <dsp:spPr>
        <a:xfrm>
          <a:off x="1537" y="123907"/>
          <a:ext cx="2038201" cy="2038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Федеральный бюджет </a:t>
          </a:r>
          <a:r>
            <a:rPr lang="en-US" sz="1600" kern="1200" dirty="0" smtClean="0"/>
            <a:t>8983.5</a:t>
          </a:r>
          <a:r>
            <a:rPr lang="ru-RU" sz="1600" kern="1200" dirty="0" smtClean="0"/>
            <a:t>тыс.рублей</a:t>
          </a:r>
          <a:endParaRPr lang="ru-RU" sz="1600" kern="1200" dirty="0"/>
        </a:p>
      </dsp:txBody>
      <dsp:txXfrm>
        <a:off x="1537" y="123907"/>
        <a:ext cx="2038201" cy="2038201"/>
      </dsp:txXfrm>
    </dsp:sp>
    <dsp:sp modelId="{C8495333-1AE7-498E-984E-FAE69C1AB6CC}">
      <dsp:nvSpPr>
        <dsp:cNvPr id="0" name=""/>
        <dsp:cNvSpPr/>
      </dsp:nvSpPr>
      <dsp:spPr>
        <a:xfrm>
          <a:off x="2205240" y="551929"/>
          <a:ext cx="1182156" cy="118215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205240" y="551929"/>
        <a:ext cx="1182156" cy="1182156"/>
      </dsp:txXfrm>
    </dsp:sp>
    <dsp:sp modelId="{0642395D-E9F2-4D84-94AF-6A6CDB736D76}">
      <dsp:nvSpPr>
        <dsp:cNvPr id="0" name=""/>
        <dsp:cNvSpPr/>
      </dsp:nvSpPr>
      <dsp:spPr>
        <a:xfrm>
          <a:off x="3552899" y="123907"/>
          <a:ext cx="2038201" cy="2038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Областной бюджет </a:t>
          </a:r>
          <a:r>
            <a:rPr lang="en-US" sz="1300" kern="1200" dirty="0" smtClean="0"/>
            <a:t>2313.9</a:t>
          </a:r>
          <a:r>
            <a:rPr lang="ru-RU" sz="1300" kern="1200" dirty="0" smtClean="0"/>
            <a:t>тыс.рублей</a:t>
          </a:r>
          <a:endParaRPr lang="ru-RU" sz="1300" kern="1200" dirty="0"/>
        </a:p>
      </dsp:txBody>
      <dsp:txXfrm>
        <a:off x="3552899" y="123907"/>
        <a:ext cx="2038201" cy="2038201"/>
      </dsp:txXfrm>
    </dsp:sp>
    <dsp:sp modelId="{784D67A0-633F-4AE8-A18F-746B80662327}">
      <dsp:nvSpPr>
        <dsp:cNvPr id="0" name=""/>
        <dsp:cNvSpPr/>
      </dsp:nvSpPr>
      <dsp:spPr>
        <a:xfrm>
          <a:off x="5756602" y="551929"/>
          <a:ext cx="1182156" cy="118215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5756602" y="551929"/>
        <a:ext cx="1182156" cy="1182156"/>
      </dsp:txXfrm>
    </dsp:sp>
    <dsp:sp modelId="{28BD63D7-13EE-408D-9D94-9F3C64F7E1CF}">
      <dsp:nvSpPr>
        <dsp:cNvPr id="0" name=""/>
        <dsp:cNvSpPr/>
      </dsp:nvSpPr>
      <dsp:spPr>
        <a:xfrm>
          <a:off x="7104261" y="123907"/>
          <a:ext cx="2038201" cy="2038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11297.4</a:t>
          </a: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тыс.рублей</a:t>
          </a:r>
          <a:endParaRPr lang="ru-RU" sz="1400" b="1" kern="1200" dirty="0"/>
        </a:p>
      </dsp:txBody>
      <dsp:txXfrm>
        <a:off x="7104261" y="123907"/>
        <a:ext cx="2038201" cy="2038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0.37168</cdr:x>
      <cdr:y>0.48571</cdr:y>
    </cdr:from>
    <cdr:to>
      <cdr:x>0.48673</cdr:x>
      <cdr:y>0.61429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24336" y="2448272"/>
          <a:ext cx="936131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chemeClr val="tx1"/>
              </a:solidFill>
            </a:rPr>
            <a:t>55.3</a:t>
          </a:r>
          <a:r>
            <a:rPr lang="ru-RU" sz="2000" dirty="0" smtClean="0">
              <a:solidFill>
                <a:schemeClr val="tx1"/>
              </a:solidFill>
            </a:rPr>
            <a:t>%</a:t>
          </a:r>
        </a:p>
        <a:p xmlns:a="http://schemas.openxmlformats.org/drawingml/2006/main">
          <a:pPr algn="ctr"/>
          <a:endParaRPr lang="ru-RU" sz="2000" dirty="0"/>
        </a:p>
      </cdr:txBody>
    </cdr:sp>
  </cdr:relSizeAnchor>
  <cdr:relSizeAnchor xmlns:cdr="http://schemas.openxmlformats.org/drawingml/2006/chartDrawing">
    <cdr:from>
      <cdr:x>0.16814</cdr:x>
      <cdr:y>0.61429</cdr:y>
    </cdr:from>
    <cdr:to>
      <cdr:x>0.33628</cdr:x>
      <cdr:y>0.74286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68152" y="3096344"/>
          <a:ext cx="1368152" cy="6480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chemeClr val="tx1"/>
              </a:solidFill>
            </a:rPr>
            <a:t>44.7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dirty="0" smtClean="0">
              <a:solidFill>
                <a:schemeClr val="tx1"/>
              </a:solidFill>
            </a:rPr>
            <a:t>%</a:t>
          </a:r>
          <a:endParaRPr lang="ru-RU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0.0885</cdr:x>
      <cdr:y>0.91429</cdr:y>
    </cdr:from>
    <cdr:to>
      <cdr:x>0.46018</cdr:x>
      <cdr:y>0.98571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0080" y="4608512"/>
          <a:ext cx="30243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Arial Narrow" pitchFamily="34" charset="0"/>
            </a:rPr>
            <a:t>Количество направлений - 4</a:t>
          </a:r>
          <a:r>
            <a:rPr lang="en-US" sz="1800" b="1" dirty="0" smtClean="0">
              <a:latin typeface="Arial Narrow" pitchFamily="34" charset="0"/>
            </a:rPr>
            <a:t>0</a:t>
          </a:r>
          <a:endParaRPr lang="ru-RU" sz="1800" b="1" dirty="0">
            <a:latin typeface="Arial Narrow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0.31853</cdr:x>
      <cdr:y>0.29587</cdr:y>
    </cdr:from>
    <cdr:to>
      <cdr:x>0.33278</cdr:x>
      <cdr:y>0.35767</cdr:y>
    </cdr:to>
    <cdr:sp macro="" textlink="">
      <cdr:nvSpPr>
        <cdr:cNvPr id="9" name="Прямоугольник 8"/>
        <cdr:cNvSpPr/>
      </cdr:nvSpPr>
      <cdr:spPr>
        <a:xfrm xmlns:a="http://schemas.openxmlformats.org/drawingml/2006/main" rot="21073408">
          <a:off x="4128592" y="1768328"/>
          <a:ext cx="18473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pPr algn="ctr" rtl="0"/>
          <a:endParaRPr lang="ru-RU" sz="1800" b="1" kern="1200" dirty="0">
            <a:ln w="12700">
              <a:noFill/>
              <a:prstDash val="solid"/>
            </a:ln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0.39204</cdr:x>
      <cdr:y>0.08892</cdr:y>
    </cdr:from>
    <cdr:to>
      <cdr:x>0.40629</cdr:x>
      <cdr:y>0.15072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081403" y="531445"/>
          <a:ext cx="184730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pPr algn="ctr"/>
          <a:endParaRPr lang="ru-RU" sz="1800" b="1" cap="none" spc="0" dirty="0">
            <a:ln w="12700">
              <a:noFill/>
              <a:prstDash val="solid"/>
            </a:ln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0.37719</cdr:x>
      <cdr:y>0.25806</cdr:y>
    </cdr:from>
    <cdr:to>
      <cdr:x>0.57017</cdr:x>
      <cdr:y>0.50286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3071834" y="1143008"/>
          <a:ext cx="1571616" cy="108425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83A7D-4E75-4ADD-899A-33029C779FF4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4C11C-7F54-4DD1-AAD5-EEB34FD51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4239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A8A9E-AB2E-42B9-B386-B42D1ED006E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7830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новый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997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21699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новый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66665-1B03-4BB1-88F5-6A8F7E4CAE06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047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новый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8810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Новый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1657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новый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6955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4406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НОВЫЕ ЦИФРЫ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5808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новый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0670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46036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новый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5920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новый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335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734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8" y="3810005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6" y="3897011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6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1"/>
            <a:ext cx="9144000" cy="244171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1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2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2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8" y="3810005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6" y="3897011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6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1"/>
            <a:ext cx="9144000" cy="244171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1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2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2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1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31" y="2244971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10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69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29256" y="260648"/>
            <a:ext cx="35719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Финансовый отдел Администрации Орловского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Администрация Орловского района.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482" y="116632"/>
            <a:ext cx="497336" cy="45485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2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7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1" y="4164013"/>
            <a:ext cx="1965325" cy="19051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1" y="4198939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2" y="3962403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9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5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7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"/>
            <a:ext cx="9144000" cy="370205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2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1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31" y="2244971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10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29256" y="260648"/>
            <a:ext cx="35719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Финансовый отдел Администрации Орловского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Администрация Орловского района.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482" y="116632"/>
            <a:ext cx="497336" cy="45485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69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2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7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1" y="4164013"/>
            <a:ext cx="1965325" cy="19051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1" y="4198939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2" y="3962403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9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5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7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"/>
            <a:ext cx="9144000" cy="370205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2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1B387A-4D12-4C2A-A411-B7714F2D2022}" type="datetime1">
              <a:rPr lang="ru-RU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4D01D8-4116-485E-A0E2-853C21C792B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FF4F-3E80-40AB-93BA-77B56DF87198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2E0CA-C96C-438D-A70A-838A9D6F49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565B-77D2-4A83-9AA0-93A75204C5F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F6B0-8098-427E-9DDC-9007CCF5A3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447C-026C-4A54-A97B-AE1B647CBB4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5067B-6953-409D-8918-D636A3095D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1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31" y="2244971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10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7E850348-B09B-47C6-BB65-66B3EA2B95BB}" type="datetime1">
              <a:rPr lang="ru-RU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CB140C-AFBD-4E60-A7B9-6BAF586F08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91EA61-B292-49BB-A319-45078E8821E5}" type="datetime1">
              <a:rPr lang="ru-RU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E6B7-D2C3-450A-A6ED-4F31219704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429256" y="260648"/>
            <a:ext cx="35719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Финансовый отдел Администрации Орловского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Администрация Орловского района.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482" y="116632"/>
            <a:ext cx="497336" cy="45485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9115-7387-46AD-B647-6D58080460A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E876-F1D1-4C8B-BD1F-9C7219D2B9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69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18AD-9085-419C-9095-2074C37AD66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8325-D46F-4642-BB46-4EF90B540B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2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6C782-E0E3-488E-82F6-5BD98EEE64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AD41C-7F88-495F-907B-9FECA172DE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4311-F960-47B8-91D4-15A3707170F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9F37-04E7-471A-A8B2-C158A57D6A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32EC-2E86-4A29-A495-7585EDD536D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BDC3-9F77-4695-B639-A1A6E4BD9C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7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1" y="4164013"/>
            <a:ext cx="1965325" cy="19051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1" y="4198939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2" y="3962403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9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5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7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"/>
            <a:ext cx="9144000" cy="370205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2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1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31" y="2244971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10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1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31" y="2244971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10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429256" y="260648"/>
            <a:ext cx="35719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Финансовый отдел Администрации Орловского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Администрация Орловского района.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482" y="116632"/>
            <a:ext cx="497336" cy="45485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69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2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429256" y="260648"/>
            <a:ext cx="35719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Финансовый отдел Администрации Орловского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Администрация Орловского района.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482" y="116632"/>
            <a:ext cx="497336" cy="45485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429256" y="260648"/>
            <a:ext cx="35719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Финансовый отдел Администрации Орловского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Администрация Орловского района.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482" y="116632"/>
            <a:ext cx="497336" cy="45485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69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429256" y="260648"/>
            <a:ext cx="35719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Финансовый отдел Администрации Орловского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Администрация Орловского района.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482" y="116632"/>
            <a:ext cx="497336" cy="45485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2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2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80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8" y="36025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6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149361-940F-4DE4-A267-7C86AF4F4F9D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28.11.2022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429256" y="260648"/>
            <a:ext cx="35719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Финансовый отдел Администрации Орловского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 descr="Администрация Орловского района.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60482" y="116632"/>
            <a:ext cx="497336" cy="45485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2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80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8" y="36025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6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149361-940F-4DE4-A267-7C86AF4F4F9D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28.11.2022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429256" y="260648"/>
            <a:ext cx="35719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Финансовый отдел Администрации Орловского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 descr="Администрация Орловского района.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60482" y="116632"/>
            <a:ext cx="497336" cy="45485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7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3"/>
            <a:ext cx="9144000" cy="31115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7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7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42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31" y="496893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4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94" y="-1584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44" y="-1584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4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6" y="3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3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91"/>
            <a:ext cx="8229600" cy="432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28.11.2022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6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0BB7F5-791E-4F5A-B069-A20C241651E3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429256" y="260648"/>
            <a:ext cx="35719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Финансовый отдел Администрации Орловского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 descr="Администрация Орловского района.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60482" y="116632"/>
            <a:ext cx="497336" cy="45485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7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3"/>
            <a:ext cx="9144000" cy="31115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7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7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42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31" y="496893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4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94" y="-1584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44" y="-1584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4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6" y="3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3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42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2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91"/>
            <a:ext cx="8229600" cy="432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99EF8A-69D9-432F-B5A5-E982FAEBD15D}" type="datetime1">
              <a:rPr lang="ru-RU">
                <a:solidFill>
                  <a:srgbClr val="C0504D"/>
                </a:solidFill>
              </a:rPr>
              <a:pPr>
                <a:defRPr/>
              </a:pPr>
              <a:t>28.11.2022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6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dirty="0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C0504D"/>
              </a:solidFill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9FF08F-0C2D-4945-8ECB-7A2A194AC7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5429256" y="260648"/>
            <a:ext cx="35719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Финансовый отдел Администрации Орловского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 descr="Администрация Орловского района.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60482" y="116632"/>
            <a:ext cx="497336" cy="45485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7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3"/>
            <a:ext cx="9144000" cy="31115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7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7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42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31" y="496893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4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94" y="-1584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44" y="-1584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4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6" y="3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3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91"/>
            <a:ext cx="8229600" cy="432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28.11.2022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6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0BB7F5-791E-4F5A-B069-A20C241651E3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429256" y="260648"/>
            <a:ext cx="35719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Финансовый отдел Администрации Орловского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 descr="Администрация Орловского района.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60482" y="116632"/>
            <a:ext cx="497336" cy="45485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3" Type="http://schemas.openxmlformats.org/officeDocument/2006/relationships/image" Target="../media/image25.jpeg"/><Relationship Id="rId21" Type="http://schemas.openxmlformats.org/officeDocument/2006/relationships/diagramQuickStyle" Target="../diagrams/quickStyle7.xml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6" Type="http://schemas.openxmlformats.org/officeDocument/2006/relationships/diagramQuickStyle" Target="../diagrams/quickStyle6.xml"/><Relationship Id="rId20" Type="http://schemas.openxmlformats.org/officeDocument/2006/relationships/diagramLayout" Target="../diagrams/layout7.xml"/><Relationship Id="rId1" Type="http://schemas.openxmlformats.org/officeDocument/2006/relationships/slideLayout" Target="../slideLayouts/slideLayout46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diagramLayout" Target="../diagrams/layout6.xml"/><Relationship Id="rId23" Type="http://schemas.microsoft.com/office/2007/relationships/diagramDrawing" Target="../diagrams/drawing7.xml"/><Relationship Id="rId10" Type="http://schemas.openxmlformats.org/officeDocument/2006/relationships/diagramLayout" Target="../diagrams/layout5.xml"/><Relationship Id="rId19" Type="http://schemas.openxmlformats.org/officeDocument/2006/relationships/diagramData" Target="../diagrams/data7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Relationship Id="rId22" Type="http://schemas.openxmlformats.org/officeDocument/2006/relationships/diagramColors" Target="../diagrams/colors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54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58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1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oleObject" Target="../embeddings/_____Microsoft_Office_Excel_97-20031.xls"/><Relationship Id="rId15" Type="http://schemas.openxmlformats.org/officeDocument/2006/relationships/image" Target="../media/image2.jpeg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jpe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 rot="2048705">
            <a:off x="4886674" y="50391"/>
            <a:ext cx="1978089" cy="677893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7699CAAB-1C12-4B03-A0C3-2A9C4A690119}"/>
              </a:ext>
            </a:extLst>
          </p:cNvPr>
          <p:cNvSpPr/>
          <p:nvPr/>
        </p:nvSpPr>
        <p:spPr>
          <a:xfrm>
            <a:off x="1115616" y="404664"/>
            <a:ext cx="456898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spc="133" dirty="0" smtClean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Финансовый отдел Администрации Орловского района</a:t>
            </a:r>
            <a:endParaRPr lang="ru-RU" sz="2000" spc="133" dirty="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A1C0AFC-D6B0-43C8-A85A-A081517592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132"/>
            <a:ext cx="45719" cy="6861132"/>
          </a:xfrm>
          <a:prstGeom prst="rect">
            <a:avLst/>
          </a:prstGeom>
        </p:spPr>
      </p:pic>
      <p:sp>
        <p:nvSpPr>
          <p:cNvPr id="15" name="Прямоугольный треугольник 14"/>
          <p:cNvSpPr/>
          <p:nvPr/>
        </p:nvSpPr>
        <p:spPr>
          <a:xfrm flipH="1">
            <a:off x="7164288" y="3872342"/>
            <a:ext cx="1979712" cy="2985658"/>
          </a:xfrm>
          <a:prstGeom prst="rtTriangl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8720B45-D310-45BB-B37F-8E4377D17C32}"/>
              </a:ext>
            </a:extLst>
          </p:cNvPr>
          <p:cNvSpPr/>
          <p:nvPr/>
        </p:nvSpPr>
        <p:spPr>
          <a:xfrm>
            <a:off x="-9505" y="2645581"/>
            <a:ext cx="572982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БЮДЖЕТА </a:t>
            </a:r>
          </a:p>
          <a:p>
            <a:pPr algn="ctr"/>
            <a:r>
              <a:rPr lang="ru-RU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ОРЛОВСКОГО РАЙОНА</a:t>
            </a:r>
          </a:p>
          <a:p>
            <a:pPr algn="ctr"/>
            <a:endParaRPr lang="ru-RU" sz="3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600" b="1" dirty="0" smtClean="0">
                <a:solidFill>
                  <a:srgbClr val="6363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2023 год и на плановый период 2024 и 2025 годов</a:t>
            </a:r>
          </a:p>
        </p:txBody>
      </p:sp>
      <p:pic>
        <p:nvPicPr>
          <p:cNvPr id="10" name="Picture 2" descr="Администрация Орловского района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428604"/>
            <a:ext cx="714380" cy="857256"/>
          </a:xfrm>
          <a:prstGeom prst="rect">
            <a:avLst/>
          </a:prstGeom>
          <a:noFill/>
        </p:spPr>
      </p:pic>
      <p:pic>
        <p:nvPicPr>
          <p:cNvPr id="116740" name="Picture 4" descr="https://sudisam.ru/photos/000/8b5/fi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0"/>
            <a:ext cx="378618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57704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Орловского района на 202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годы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395536" y="1268760"/>
            <a:ext cx="7704856" cy="1374422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395536" y="2714620"/>
            <a:ext cx="7488832" cy="570364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804248" y="2340000"/>
            <a:ext cx="1339200" cy="972000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95536" y="2714620"/>
            <a:ext cx="6624736" cy="57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3600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Индексация социальных выплат исходя из уровня инфляции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1 января 202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года на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6.1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процента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395536" y="3286124"/>
            <a:ext cx="8316416" cy="1928826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связи с доведением минимального размера оплаты труда до величины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прожиточного минимума трудоспособного населения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20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году до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15 279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428596" y="1428737"/>
            <a:ext cx="6951716" cy="13038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36000" rIns="0" bIns="36000">
            <a:spAutoFit/>
            <a:flatTx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Базовые исходные данные на 202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годы – утвержденные ассигнования в Решении Собрания депутатов Орловского района от 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.12.20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№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«О бюджете Орловского района на 202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годов», на 202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год – бюджетные ассигнования 202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года, установленные этим решением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395536" y="5286388"/>
            <a:ext cx="7776864" cy="1382972"/>
          </a:xfrm>
          <a:prstGeom prst="rect">
            <a:avLst/>
          </a:prstGeom>
          <a:gradFill flip="none" rotWithShape="1">
            <a:gsLst>
              <a:gs pos="97000">
                <a:srgbClr val="CC99FF">
                  <a:shade val="30000"/>
                  <a:satMod val="115000"/>
                  <a:alpha val="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accent4">
                <a:alpha val="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tIns="3600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по недопущению снижения достигнутых ранее показателей 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уровня оплаты труда категорий работников социальной сферы, определенных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указах Президента Российской Федерации 2012 года, а также сохранению уровня, установленного в этих указах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308304" y="1268760"/>
            <a:ext cx="1656000" cy="108000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softEdge rad="63500"/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643834" y="5286388"/>
            <a:ext cx="1428166" cy="1285884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0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6" name="Заголовок 1"/>
          <p:cNvSpPr txBox="1">
            <a:spLocks/>
          </p:cNvSpPr>
          <p:nvPr/>
        </p:nvSpPr>
        <p:spPr>
          <a:xfrm>
            <a:off x="7623448" y="908724"/>
            <a:ext cx="1520552" cy="44043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7143768" y="3714752"/>
            <a:ext cx="1388232" cy="1214446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3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solidFill>
              <a:srgbClr val="EFB3F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2950033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Орловского района на 202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годы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0" y="1357297"/>
            <a:ext cx="7704856" cy="3600400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429256" y="260648"/>
            <a:ext cx="350046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Финансовый отдел Администрации Орловского района</a:t>
            </a: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500178"/>
            <a:ext cx="7534050" cy="15500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36000" rIns="0" bIns="36000">
            <a:spAutoFit/>
            <a:flatTx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Приоритизация расходов инвестиционного характера: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дорожная деятельность;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финансирование ранее принятых обязательств по иным объектам  муниципальной собственности 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7623448" y="928674"/>
            <a:ext cx="1520552" cy="44043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20141205_zhk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00437"/>
            <a:ext cx="3714744" cy="2786059"/>
          </a:xfrm>
          <a:prstGeom prst="rect">
            <a:avLst/>
          </a:prstGeom>
        </p:spPr>
      </p:pic>
      <p:pic>
        <p:nvPicPr>
          <p:cNvPr id="14" name="Рисунок 13" descr="iB23NQGY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3500440"/>
            <a:ext cx="4572000" cy="2847979"/>
          </a:xfrm>
          <a:prstGeom prst="rect">
            <a:avLst/>
          </a:prstGeom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164288" y="1571612"/>
            <a:ext cx="1979712" cy="3143272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softEdge rad="63500"/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3927381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67" t="50092" r="55260" b="25714"/>
          <a:stretch/>
        </p:blipFill>
        <p:spPr>
          <a:xfrm>
            <a:off x="-500098" y="1928802"/>
            <a:ext cx="4572000" cy="17117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67" t="50092" r="55260" b="25714"/>
          <a:stretch/>
        </p:blipFill>
        <p:spPr>
          <a:xfrm>
            <a:off x="4211960" y="1916833"/>
            <a:ext cx="4176464" cy="17528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8" t="12836" r="54839" b="62970"/>
          <a:stretch/>
        </p:blipFill>
        <p:spPr>
          <a:xfrm>
            <a:off x="-361056" y="3140969"/>
            <a:ext cx="4716016" cy="18413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8" t="12836" r="54839" b="62970"/>
          <a:stretch/>
        </p:blipFill>
        <p:spPr>
          <a:xfrm>
            <a:off x="4355976" y="3212977"/>
            <a:ext cx="4104456" cy="18413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783" t="50303" r="4744" b="25503"/>
          <a:stretch/>
        </p:blipFill>
        <p:spPr>
          <a:xfrm>
            <a:off x="-361056" y="4581128"/>
            <a:ext cx="4536504" cy="151216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783" t="50303" r="4744" b="25503"/>
          <a:stretch/>
        </p:blipFill>
        <p:spPr>
          <a:xfrm>
            <a:off x="4355976" y="4653141"/>
            <a:ext cx="4104456" cy="15121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204" t="13047" r="4323" b="62759"/>
          <a:stretch/>
        </p:blipFill>
        <p:spPr>
          <a:xfrm>
            <a:off x="-214346" y="5715016"/>
            <a:ext cx="4709523" cy="129614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204" t="13047" r="4323" b="62759"/>
          <a:stretch/>
        </p:blipFill>
        <p:spPr>
          <a:xfrm>
            <a:off x="4499992" y="5805264"/>
            <a:ext cx="4176464" cy="129614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62068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Расходы бюджета Орловского района, формируемые в рамках муниципальных программ Орловского района, и непрограммные расходы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9592" y="2060851"/>
            <a:ext cx="22322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Социальное </a:t>
            </a:r>
          </a:p>
          <a:p>
            <a:pPr algn="ctr"/>
            <a:r>
              <a:rPr lang="ru-RU" sz="1600" dirty="0" smtClean="0"/>
              <a:t>развитие</a:t>
            </a:r>
          </a:p>
          <a:p>
            <a:pPr algn="ctr">
              <a:spcBef>
                <a:spcPts val="600"/>
              </a:spcBef>
            </a:pPr>
            <a:r>
              <a:rPr lang="en-US" sz="1600" i="1" dirty="0" smtClean="0"/>
              <a:t>1232.6</a:t>
            </a:r>
            <a:r>
              <a:rPr lang="ru-RU" sz="1600" i="1" dirty="0" smtClean="0"/>
              <a:t> млн.рублей</a:t>
            </a:r>
          </a:p>
          <a:p>
            <a:pPr algn="ctr">
              <a:spcBef>
                <a:spcPts val="600"/>
              </a:spcBef>
            </a:pPr>
            <a:endParaRPr lang="ru-RU" sz="1600" i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971600" y="3212982"/>
            <a:ext cx="24482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Развитие инфраструктуры и обеспечение </a:t>
            </a:r>
          </a:p>
          <a:p>
            <a:pPr algn="ctr"/>
            <a:r>
              <a:rPr lang="ru-RU" sz="1400" dirty="0" smtClean="0"/>
              <a:t>условий жизнедеятельности</a:t>
            </a:r>
          </a:p>
          <a:p>
            <a:pPr algn="ctr">
              <a:spcBef>
                <a:spcPts val="600"/>
              </a:spcBef>
            </a:pPr>
            <a:r>
              <a:rPr lang="en-US" sz="1400" i="1" dirty="0" smtClean="0"/>
              <a:t>153.3 </a:t>
            </a:r>
            <a:r>
              <a:rPr lang="ru-RU" sz="1400" i="1" dirty="0" err="1" smtClean="0"/>
              <a:t>млн</a:t>
            </a:r>
            <a:r>
              <a:rPr lang="ru-RU" sz="1400" i="1" dirty="0" smtClean="0"/>
              <a:t> рублей</a:t>
            </a:r>
            <a:endParaRPr lang="ru-RU" sz="1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1043608" y="4653141"/>
            <a:ext cx="223224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Обеспечение высоких темпов </a:t>
            </a:r>
          </a:p>
          <a:p>
            <a:pPr algn="ctr"/>
            <a:r>
              <a:rPr lang="ru-RU" sz="1400" dirty="0" smtClean="0"/>
              <a:t>экономического роста</a:t>
            </a:r>
          </a:p>
          <a:p>
            <a:pPr algn="ctr">
              <a:spcBef>
                <a:spcPts val="600"/>
              </a:spcBef>
            </a:pPr>
            <a:r>
              <a:rPr lang="en-US" sz="1400" i="1" dirty="0" smtClean="0"/>
              <a:t>13.8 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млн</a:t>
            </a:r>
            <a:r>
              <a:rPr lang="ru-RU" sz="1400" i="1" dirty="0" smtClean="0"/>
              <a:t> рублей</a:t>
            </a:r>
            <a:endParaRPr lang="ru-RU" sz="14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1331640" y="5805267"/>
            <a:ext cx="223224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Непрограммные расходы</a:t>
            </a:r>
          </a:p>
          <a:p>
            <a:pPr algn="ctr">
              <a:spcBef>
                <a:spcPts val="600"/>
              </a:spcBef>
            </a:pPr>
            <a:r>
              <a:rPr lang="en-US" sz="1600" i="1" dirty="0" smtClean="0"/>
              <a:t>19.1</a:t>
            </a:r>
            <a:r>
              <a:rPr lang="ru-RU" sz="1600" i="1" dirty="0" smtClean="0"/>
              <a:t>млн. рублей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5576" y="148478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202</a:t>
            </a:r>
            <a:r>
              <a:rPr lang="en-US" b="1" i="1" dirty="0" smtClean="0"/>
              <a:t>2</a:t>
            </a:r>
            <a:r>
              <a:rPr lang="ru-RU" b="1" i="1" dirty="0" smtClean="0"/>
              <a:t> год</a:t>
            </a:r>
          </a:p>
        </p:txBody>
      </p:sp>
      <p:sp>
        <p:nvSpPr>
          <p:cNvPr id="26" name="Правая фигурная скобка 25"/>
          <p:cNvSpPr/>
          <p:nvPr/>
        </p:nvSpPr>
        <p:spPr>
          <a:xfrm>
            <a:off x="3275856" y="1916832"/>
            <a:ext cx="1152128" cy="3816424"/>
          </a:xfrm>
          <a:prstGeom prst="rightBrace">
            <a:avLst>
              <a:gd name="adj1" fmla="val 7506"/>
              <a:gd name="adj2" fmla="val 4950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851920" y="342900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98,</a:t>
            </a:r>
            <a:r>
              <a:rPr lang="en-US" sz="2000" b="1" i="1" dirty="0" smtClean="0"/>
              <a:t>7</a:t>
            </a:r>
            <a:r>
              <a:rPr lang="ru-RU" sz="2000" b="1" i="1" dirty="0" smtClean="0"/>
              <a:t>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64088" y="15567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202</a:t>
            </a:r>
            <a:r>
              <a:rPr lang="en-US" b="1" i="1" dirty="0" smtClean="0"/>
              <a:t>3</a:t>
            </a:r>
            <a:r>
              <a:rPr lang="ru-RU" b="1" i="1" dirty="0" smtClean="0"/>
              <a:t> год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36096" y="2060851"/>
            <a:ext cx="223224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Социальное </a:t>
            </a:r>
          </a:p>
          <a:p>
            <a:pPr algn="ctr"/>
            <a:r>
              <a:rPr lang="ru-RU" sz="1600" dirty="0" smtClean="0"/>
              <a:t>развитие</a:t>
            </a:r>
          </a:p>
          <a:p>
            <a:pPr algn="ctr">
              <a:spcBef>
                <a:spcPts val="600"/>
              </a:spcBef>
            </a:pPr>
            <a:r>
              <a:rPr lang="en-US" sz="1600" i="1" dirty="0" smtClean="0"/>
              <a:t>1251.7</a:t>
            </a:r>
            <a:r>
              <a:rPr lang="ru-RU" sz="1600" i="1" dirty="0" smtClean="0"/>
              <a:t> млн.рублей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64088" y="3284990"/>
            <a:ext cx="24482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Развитие инфраструктуры и обеспечение </a:t>
            </a:r>
          </a:p>
          <a:p>
            <a:pPr algn="ctr"/>
            <a:r>
              <a:rPr lang="ru-RU" sz="1400" dirty="0" smtClean="0"/>
              <a:t>условий жизнедеятельности</a:t>
            </a:r>
          </a:p>
          <a:p>
            <a:pPr algn="ctr">
              <a:spcBef>
                <a:spcPts val="600"/>
              </a:spcBef>
            </a:pPr>
            <a:r>
              <a:rPr lang="en-US" sz="1400" i="1" dirty="0" smtClean="0"/>
              <a:t>165.1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млн</a:t>
            </a:r>
            <a:r>
              <a:rPr lang="ru-RU" sz="1400" i="1" dirty="0" smtClean="0"/>
              <a:t> рублей</a:t>
            </a:r>
            <a:endParaRPr lang="ru-RU" sz="14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5580112" y="4725149"/>
            <a:ext cx="223224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Обеспечение высоких темпов </a:t>
            </a:r>
          </a:p>
          <a:p>
            <a:pPr algn="ctr"/>
            <a:r>
              <a:rPr lang="ru-RU" sz="1400" dirty="0" smtClean="0"/>
              <a:t>экономического роста</a:t>
            </a:r>
          </a:p>
          <a:p>
            <a:pPr algn="ctr">
              <a:spcBef>
                <a:spcPts val="600"/>
              </a:spcBef>
            </a:pPr>
            <a:r>
              <a:rPr lang="en-US" sz="1400" i="1" dirty="0" smtClean="0"/>
              <a:t>19.1</a:t>
            </a:r>
            <a:r>
              <a:rPr lang="ru-RU" sz="1400" i="1" dirty="0" smtClean="0"/>
              <a:t> млн. рублей</a:t>
            </a:r>
            <a:endParaRPr lang="ru-RU" sz="14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5868144" y="5877275"/>
            <a:ext cx="223224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Непрограммные расходы</a:t>
            </a:r>
          </a:p>
          <a:p>
            <a:pPr algn="ctr">
              <a:spcBef>
                <a:spcPts val="600"/>
              </a:spcBef>
            </a:pPr>
            <a:r>
              <a:rPr lang="en-US" sz="1600" i="1" dirty="0" smtClean="0"/>
              <a:t>22.0</a:t>
            </a:r>
            <a:r>
              <a:rPr lang="ru-RU" sz="1600" i="1" dirty="0" smtClean="0"/>
              <a:t> млн. рублей</a:t>
            </a:r>
          </a:p>
        </p:txBody>
      </p:sp>
      <p:sp>
        <p:nvSpPr>
          <p:cNvPr id="33" name="Правая фигурная скобка 32"/>
          <p:cNvSpPr/>
          <p:nvPr/>
        </p:nvSpPr>
        <p:spPr>
          <a:xfrm>
            <a:off x="7524328" y="1916832"/>
            <a:ext cx="1152128" cy="3888432"/>
          </a:xfrm>
          <a:prstGeom prst="rightBrace">
            <a:avLst>
              <a:gd name="adj1" fmla="val 7506"/>
              <a:gd name="adj2" fmla="val 4950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8100392" y="342900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98,</a:t>
            </a:r>
            <a:r>
              <a:rPr lang="en-US" sz="2000" b="1" i="1" dirty="0" smtClean="0"/>
              <a:t>5</a:t>
            </a:r>
            <a:r>
              <a:rPr lang="ru-RU" sz="2000" b="1" i="1" dirty="0" smtClean="0"/>
              <a:t>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29256" y="260648"/>
            <a:ext cx="350046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Финансовый отдел Администрации Орловского района</a:t>
            </a:r>
          </a:p>
        </p:txBody>
      </p:sp>
    </p:spTree>
    <p:extLst>
      <p:ext uri="{BB962C8B-B14F-4D97-AF65-F5344CB8AC3E}">
        <p14:creationId xmlns="" xmlns:p14="http://schemas.microsoft.com/office/powerpoint/2010/main" val="1686187374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240640"/>
            <a:ext cx="4063500" cy="2668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920880" cy="936104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+mn-lt"/>
              </a:rPr>
              <a:t> обеспечение жильем жителей </a:t>
            </a:r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+mn-lt"/>
              </a:rPr>
              <a:t>района</a:t>
            </a:r>
            <a:r>
              <a:rPr lang="en-US" sz="1800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+mn-lt"/>
              </a:rPr>
              <a:t> </a:t>
            </a:r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+mn-lt"/>
              </a:rPr>
              <a:t>в</a:t>
            </a:r>
            <a:r>
              <a:rPr lang="en-US" sz="1800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+mn-lt"/>
              </a:rPr>
              <a:t> </a:t>
            </a:r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+mn-lt"/>
              </a:rPr>
              <a:t>202</a:t>
            </a:r>
            <a:r>
              <a:rPr lang="en-US" sz="1800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+mn-lt"/>
              </a:rPr>
              <a:t>3</a:t>
            </a:r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+mn-lt"/>
              </a:rPr>
              <a:t> 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+mn-lt"/>
              </a:rPr>
              <a:t>- </a:t>
            </a:r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+mn-lt"/>
              </a:rPr>
              <a:t>202</a:t>
            </a:r>
            <a:r>
              <a:rPr lang="en-US" sz="1800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+mn-lt"/>
              </a:rPr>
              <a:t>5</a:t>
            </a:r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+mn-lt"/>
              </a:rPr>
              <a:t> 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+mn-lt"/>
              </a:rPr>
              <a:t>годах</a:t>
            </a:r>
            <a:br>
              <a:rPr lang="ru-RU" sz="1800" dirty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+mn-lt"/>
              </a:rPr>
            </a:br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предусмотрено </a:t>
            </a:r>
            <a:r>
              <a:rPr lang="en-US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32402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,9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тыс.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+mn-lt"/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+mn-lt"/>
              </a:rPr>
              <a:t>рублей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35" name="Схема 34"/>
          <p:cNvGraphicFramePr/>
          <p:nvPr>
            <p:extLst/>
          </p:nvPr>
        </p:nvGraphicFramePr>
        <p:xfrm>
          <a:off x="139174" y="1006933"/>
          <a:ext cx="8910848" cy="1564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0" name="Схема 39"/>
          <p:cNvGraphicFramePr/>
          <p:nvPr>
            <p:extLst/>
          </p:nvPr>
        </p:nvGraphicFramePr>
        <p:xfrm>
          <a:off x="144000" y="1857367"/>
          <a:ext cx="8856984" cy="2667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1" name="Схема 40"/>
          <p:cNvGraphicFramePr/>
          <p:nvPr>
            <p:extLst/>
          </p:nvPr>
        </p:nvGraphicFramePr>
        <p:xfrm>
          <a:off x="4032576" y="5373216"/>
          <a:ext cx="4968408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1" name="Схема 20"/>
          <p:cNvGraphicFramePr/>
          <p:nvPr>
            <p:extLst/>
          </p:nvPr>
        </p:nvGraphicFramePr>
        <p:xfrm>
          <a:off x="4033560" y="3857631"/>
          <a:ext cx="4971992" cy="1731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="" xmlns:p14="http://schemas.microsoft.com/office/powerpoint/2010/main" val="21830980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732240" y="3857629"/>
            <a:ext cx="1943770" cy="1357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5,0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млн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. рублей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6072198" y="4357695"/>
            <a:ext cx="648072" cy="431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476676"/>
            <a:ext cx="8460432" cy="936103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Особенности межбюджетных отношений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в Орловском районе на 2023 год</a:t>
            </a:r>
            <a:endParaRPr lang="ru-RU" sz="2500" b="1" dirty="0"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9513" y="4000507"/>
            <a:ext cx="5760640" cy="17859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solidFill>
                  <a:prstClr val="black"/>
                </a:solidFill>
                <a:cs typeface="Times New Roman" pitchFamily="18" charset="0"/>
              </a:rPr>
              <a:t>Предоставление бюджетных кредитов муниципальным образованиям по </a:t>
            </a:r>
            <a:r>
              <a:rPr lang="ru-RU" dirty="0" smtClean="0">
                <a:solidFill>
                  <a:prstClr val="black"/>
                </a:solidFill>
                <a:cs typeface="Times New Roman" pitchFamily="18" charset="0"/>
              </a:rPr>
              <a:t>ставке </a:t>
            </a:r>
            <a:r>
              <a:rPr lang="ru-RU" dirty="0">
                <a:solidFill>
                  <a:prstClr val="black"/>
                </a:solidFill>
                <a:cs typeface="Times New Roman" pitchFamily="18" charset="0"/>
              </a:rPr>
              <a:t>0,1% годовых на покрытие временных кассовых разрывов с погашением в пределах финансового года</a:t>
            </a:r>
          </a:p>
        </p:txBody>
      </p:sp>
      <p:sp>
        <p:nvSpPr>
          <p:cNvPr id="55310" name="Номер слайда 25"/>
          <p:cNvSpPr txBox="1">
            <a:spLocks noGrp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87CAB1A-3150-43FD-94E2-34F90D641F4B}" type="slidenum">
              <a:rPr lang="ru-RU">
                <a:solidFill>
                  <a:srgbClr val="FFFFFF"/>
                </a:solidFill>
              </a:rPr>
              <a:pPr algn="r"/>
              <a:t>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1844828"/>
            <a:ext cx="5544740" cy="187220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Иные межбюджетные трансферты, передаваемые бюджетам сельских поселений из бюджета Орловского  района на осуществление части полномочий по решению вопросов местного значения в соответствии с заключенными соглашениями на 2023 год</a:t>
            </a:r>
            <a:endParaRPr lang="ru-RU" sz="17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6012160" y="2420888"/>
            <a:ext cx="864096" cy="431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20272" y="1928805"/>
            <a:ext cx="1800200" cy="1284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5,1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млн.рублей</a:t>
            </a:r>
            <a:endParaRPr lang="ru-RU" b="1" dirty="0">
              <a:solidFill>
                <a:srgbClr val="000000"/>
              </a:solidFill>
              <a:cs typeface="Arial" charset="0"/>
            </a:endParaRPr>
          </a:p>
          <a:p>
            <a:pPr algn="ctr"/>
            <a:endParaRPr lang="ru-RU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6254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714356"/>
            <a:ext cx="5643602" cy="12858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Расходы бюджета Орловского района на 20</a:t>
            </a:r>
            <a:r>
              <a:rPr lang="en-US" sz="2400" b="1" dirty="0" smtClean="0">
                <a:solidFill>
                  <a:schemeClr val="tx2"/>
                </a:solidFill>
              </a:rPr>
              <a:t>23-2025</a:t>
            </a:r>
            <a:r>
              <a:rPr lang="ru-RU" sz="2400" b="1" dirty="0" smtClean="0">
                <a:solidFill>
                  <a:schemeClr val="tx2"/>
                </a:solidFill>
              </a:rPr>
              <a:t> годы по Управлению образования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8916" name="AutoShape 4" descr="Картинки по запросу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00034" y="2000240"/>
          <a:ext cx="8358246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7938" name="AutoShape 2" descr="Картинки по запросу образов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user\Pictures\публичный декабрь 2018\iKLFOSF7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3110530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85720" y="642918"/>
          <a:ext cx="8643998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571472" y="4786322"/>
            <a:ext cx="3143272" cy="18573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Областной бюджет-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2420.6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тыс.рублей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57752" y="4857760"/>
            <a:ext cx="3214710" cy="17859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Местный бюджет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116.7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тыс.рублей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785918" y="4286256"/>
            <a:ext cx="751355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000760" y="4286256"/>
            <a:ext cx="810878" cy="11430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642918"/>
            <a:ext cx="7901014" cy="9286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/>
              <a:t>Организация отдыха детей в каникулярное время</a:t>
            </a:r>
            <a:endParaRPr lang="ru-RU" sz="3200" dirty="0"/>
          </a:p>
        </p:txBody>
      </p:sp>
      <p:pic>
        <p:nvPicPr>
          <p:cNvPr id="12" name="Рисунок 11" descr="iA2BNAOK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7786742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642918"/>
            <a:ext cx="4543428" cy="52149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На обеспечение ежемесячного вознаграждения за классное руководство предусмотрено</a:t>
            </a:r>
            <a:br>
              <a:rPr lang="ru-RU" sz="3200" dirty="0" smtClean="0"/>
            </a:br>
            <a:r>
              <a:rPr lang="ru-RU" sz="3200" dirty="0" smtClean="0"/>
              <a:t> на 202</a:t>
            </a:r>
            <a:r>
              <a:rPr lang="en-US" sz="3200" dirty="0" smtClean="0"/>
              <a:t>3</a:t>
            </a:r>
            <a:r>
              <a:rPr lang="ru-RU" sz="3200" dirty="0" smtClean="0"/>
              <a:t> год </a:t>
            </a:r>
            <a:br>
              <a:rPr lang="ru-RU" sz="3200" dirty="0" smtClean="0"/>
            </a:br>
            <a:r>
              <a:rPr lang="ru-RU" sz="3200" dirty="0" smtClean="0"/>
              <a:t>по </a:t>
            </a:r>
            <a:r>
              <a:rPr lang="en-US" sz="3200" dirty="0" smtClean="0"/>
              <a:t>18 483.2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тыс.рублей</a:t>
            </a:r>
            <a:endParaRPr lang="ru-RU" sz="3200" dirty="0"/>
          </a:p>
        </p:txBody>
      </p:sp>
      <p:pic>
        <p:nvPicPr>
          <p:cNvPr id="1026" name="Picture 2" descr="C:\Users\user\Pictures\45\142239_157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3595548" cy="272413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643314"/>
            <a:ext cx="3500462" cy="214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429000"/>
            <a:ext cx="3500462" cy="246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043890" cy="13573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обеспечение питанием школьников 1- 4 классов</a:t>
            </a:r>
            <a:b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928802"/>
          <a:ext cx="9144000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3929066"/>
            <a:ext cx="2975750" cy="20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бюджетной и налоговой политики Орловского района на 2023-2025 годы</a:t>
            </a:r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03648" y="1484784"/>
            <a:ext cx="6120680" cy="515456"/>
          </a:xfrm>
          <a:prstGeom prst="roundRect">
            <a:avLst/>
          </a:prstGeom>
          <a:solidFill>
            <a:schemeClr val="accent1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 smtClean="0">
                <a:solidFill>
                  <a:prstClr val="white"/>
                </a:solidFill>
                <a:cs typeface="Times New Roman" pitchFamily="18" charset="0"/>
              </a:rPr>
              <a:t>Утверждены постановлением Администрации Орловского района  от </a:t>
            </a:r>
            <a:r>
              <a:rPr lang="en-US" sz="1400" b="1" dirty="0" smtClean="0">
                <a:solidFill>
                  <a:prstClr val="white"/>
                </a:solidFill>
                <a:cs typeface="Times New Roman" pitchFamily="18" charset="0"/>
              </a:rPr>
              <a:t>21</a:t>
            </a:r>
            <a:r>
              <a:rPr lang="ru-RU" sz="1400" b="1" dirty="0" smtClean="0">
                <a:solidFill>
                  <a:prstClr val="white"/>
                </a:solidFill>
                <a:cs typeface="Times New Roman" pitchFamily="18" charset="0"/>
              </a:rPr>
              <a:t>.10.20</a:t>
            </a:r>
            <a:r>
              <a:rPr lang="en-US" sz="1400" b="1" dirty="0" smtClean="0">
                <a:solidFill>
                  <a:prstClr val="white"/>
                </a:solidFill>
                <a:cs typeface="Times New Roman" pitchFamily="18" charset="0"/>
              </a:rPr>
              <a:t>2</a:t>
            </a:r>
            <a:r>
              <a:rPr lang="ru-RU" sz="1400" b="1" dirty="0" smtClean="0">
                <a:solidFill>
                  <a:prstClr val="white"/>
                </a:solidFill>
                <a:cs typeface="Times New Roman" pitchFamily="18" charset="0"/>
              </a:rPr>
              <a:t>2 № </a:t>
            </a:r>
            <a:r>
              <a:rPr lang="en-US" sz="1400" b="1" dirty="0" smtClean="0">
                <a:solidFill>
                  <a:prstClr val="white"/>
                </a:solidFill>
                <a:cs typeface="Times New Roman" pitchFamily="18" charset="0"/>
              </a:rPr>
              <a:t>7</a:t>
            </a:r>
            <a:r>
              <a:rPr lang="ru-RU" sz="1400" b="1" dirty="0" smtClean="0">
                <a:solidFill>
                  <a:prstClr val="white"/>
                </a:solidFill>
                <a:cs typeface="Times New Roman" pitchFamily="18" charset="0"/>
              </a:rPr>
              <a:t>18</a:t>
            </a:r>
            <a:endParaRPr lang="ru-RU" sz="1400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785786" y="4857760"/>
          <a:ext cx="7776864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215008" y="2143116"/>
          <a:ext cx="8928992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48064" y="2143116"/>
            <a:ext cx="3995936" cy="25955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33045">
              <a:lnSpc>
                <a:spcPct val="100000"/>
              </a:lnSpc>
              <a:spcBef>
                <a:spcPts val="105"/>
              </a:spcBef>
            </a:pPr>
            <a:r>
              <a:rPr lang="en-US" sz="1400" spc="-5" dirty="0" smtClean="0">
                <a:latin typeface="Tahoma"/>
                <a:cs typeface="Tahoma"/>
              </a:rPr>
              <a:t>-</a:t>
            </a:r>
            <a:r>
              <a:rPr lang="ru-RU" sz="1400" spc="-5" dirty="0" smtClean="0">
                <a:latin typeface="Tahoma"/>
                <a:cs typeface="Tahoma"/>
              </a:rPr>
              <a:t>сохранение</a:t>
            </a:r>
            <a:r>
              <a:rPr lang="ru-RU" sz="1400" spc="-45" dirty="0" smtClean="0">
                <a:latin typeface="Tahoma"/>
                <a:cs typeface="Tahoma"/>
              </a:rPr>
              <a:t> </a:t>
            </a:r>
            <a:r>
              <a:rPr lang="ru-RU" sz="1400" spc="-5" dirty="0" smtClean="0">
                <a:latin typeface="Tahoma"/>
                <a:cs typeface="Tahoma"/>
              </a:rPr>
              <a:t>населения,</a:t>
            </a:r>
            <a:r>
              <a:rPr lang="ru-RU" sz="1400" spc="-45" dirty="0" smtClean="0">
                <a:latin typeface="Tahoma"/>
                <a:cs typeface="Tahoma"/>
              </a:rPr>
              <a:t> </a:t>
            </a:r>
            <a:r>
              <a:rPr lang="ru-RU" sz="1400" dirty="0" smtClean="0">
                <a:latin typeface="Tahoma"/>
                <a:cs typeface="Tahoma"/>
              </a:rPr>
              <a:t>здоровье</a:t>
            </a:r>
          </a:p>
          <a:p>
            <a:pPr marL="12700">
              <a:lnSpc>
                <a:spcPct val="100000"/>
              </a:lnSpc>
            </a:pPr>
            <a:r>
              <a:rPr lang="ru-RU" sz="1400" dirty="0" smtClean="0">
                <a:latin typeface="Tahoma"/>
                <a:cs typeface="Tahoma"/>
              </a:rPr>
              <a:t>и</a:t>
            </a:r>
            <a:r>
              <a:rPr lang="ru-RU" sz="1400" spc="-45" dirty="0" smtClean="0">
                <a:latin typeface="Tahoma"/>
                <a:cs typeface="Tahoma"/>
              </a:rPr>
              <a:t> </a:t>
            </a:r>
            <a:r>
              <a:rPr lang="ru-RU" sz="1400" spc="-5" dirty="0" smtClean="0">
                <a:latin typeface="Tahoma"/>
                <a:cs typeface="Tahoma"/>
              </a:rPr>
              <a:t>благополучие</a:t>
            </a:r>
            <a:r>
              <a:rPr lang="ru-RU" sz="1400" spc="-60" dirty="0" smtClean="0">
                <a:latin typeface="Tahoma"/>
                <a:cs typeface="Tahoma"/>
              </a:rPr>
              <a:t> </a:t>
            </a:r>
            <a:r>
              <a:rPr lang="ru-RU" sz="1400" spc="-5" dirty="0" smtClean="0">
                <a:latin typeface="Tahoma"/>
                <a:cs typeface="Tahoma"/>
              </a:rPr>
              <a:t>людей</a:t>
            </a:r>
            <a:endParaRPr lang="ru-RU" sz="1400" dirty="0" smtClean="0">
              <a:latin typeface="Tahoma"/>
              <a:cs typeface="Tahoma"/>
            </a:endParaRPr>
          </a:p>
          <a:p>
            <a:pPr marL="12700" marR="5080" indent="220979">
              <a:lnSpc>
                <a:spcPct val="100000"/>
              </a:lnSpc>
              <a:spcBef>
                <a:spcPts val="1080"/>
              </a:spcBef>
            </a:pPr>
            <a:r>
              <a:rPr lang="en-US" sz="1400" spc="-5" dirty="0" smtClean="0">
                <a:latin typeface="Tahoma"/>
                <a:cs typeface="Tahoma"/>
              </a:rPr>
              <a:t>-</a:t>
            </a:r>
            <a:r>
              <a:rPr lang="ru-RU" sz="1400" spc="-5" dirty="0" smtClean="0">
                <a:latin typeface="Tahoma"/>
                <a:cs typeface="Tahoma"/>
              </a:rPr>
              <a:t>возможности для</a:t>
            </a:r>
            <a:r>
              <a:rPr lang="ru-RU" sz="1400" dirty="0" smtClean="0">
                <a:latin typeface="Tahoma"/>
                <a:cs typeface="Tahoma"/>
              </a:rPr>
              <a:t> </a:t>
            </a:r>
            <a:r>
              <a:rPr lang="ru-RU" sz="1400" spc="-5" dirty="0" smtClean="0">
                <a:latin typeface="Tahoma"/>
                <a:cs typeface="Tahoma"/>
              </a:rPr>
              <a:t>самореализации </a:t>
            </a:r>
            <a:r>
              <a:rPr lang="ru-RU" sz="1400" spc="-434" dirty="0" smtClean="0">
                <a:latin typeface="Tahoma"/>
                <a:cs typeface="Tahoma"/>
              </a:rPr>
              <a:t> </a:t>
            </a:r>
            <a:r>
              <a:rPr lang="ru-RU" sz="1400" dirty="0" smtClean="0">
                <a:latin typeface="Tahoma"/>
                <a:cs typeface="Tahoma"/>
              </a:rPr>
              <a:t>и</a:t>
            </a:r>
            <a:r>
              <a:rPr lang="ru-RU" sz="1400" spc="-30" dirty="0" smtClean="0">
                <a:latin typeface="Tahoma"/>
                <a:cs typeface="Tahoma"/>
              </a:rPr>
              <a:t> </a:t>
            </a:r>
            <a:r>
              <a:rPr lang="ru-RU" sz="1400" spc="-5" dirty="0" smtClean="0">
                <a:latin typeface="Tahoma"/>
                <a:cs typeface="Tahoma"/>
              </a:rPr>
              <a:t>развития</a:t>
            </a:r>
            <a:r>
              <a:rPr lang="ru-RU" sz="1400" spc="-15" dirty="0" smtClean="0">
                <a:latin typeface="Tahoma"/>
                <a:cs typeface="Tahoma"/>
              </a:rPr>
              <a:t> </a:t>
            </a:r>
            <a:r>
              <a:rPr lang="ru-RU" sz="1400" spc="-5" dirty="0" smtClean="0">
                <a:latin typeface="Tahoma"/>
                <a:cs typeface="Tahoma"/>
              </a:rPr>
              <a:t>талантов</a:t>
            </a:r>
            <a:endParaRPr lang="ru-RU" sz="1400" dirty="0" smtClean="0">
              <a:latin typeface="Tahoma"/>
              <a:cs typeface="Tahoma"/>
            </a:endParaRPr>
          </a:p>
          <a:p>
            <a:pPr marL="12700" marR="172085" indent="220979">
              <a:lnSpc>
                <a:spcPct val="100000"/>
              </a:lnSpc>
              <a:spcBef>
                <a:spcPts val="1080"/>
              </a:spcBef>
            </a:pPr>
            <a:r>
              <a:rPr lang="en-US" sz="1400" spc="-5" dirty="0" smtClean="0">
                <a:latin typeface="Tahoma"/>
                <a:cs typeface="Tahoma"/>
              </a:rPr>
              <a:t>-</a:t>
            </a:r>
            <a:r>
              <a:rPr lang="ru-RU" sz="1400" spc="-5" dirty="0" smtClean="0">
                <a:latin typeface="Tahoma"/>
                <a:cs typeface="Tahoma"/>
              </a:rPr>
              <a:t>комфортная</a:t>
            </a:r>
            <a:r>
              <a:rPr lang="ru-RU" sz="1400" spc="-40" dirty="0" smtClean="0">
                <a:latin typeface="Tahoma"/>
                <a:cs typeface="Tahoma"/>
              </a:rPr>
              <a:t> </a:t>
            </a:r>
            <a:r>
              <a:rPr lang="ru-RU" sz="1400" dirty="0" smtClean="0">
                <a:latin typeface="Tahoma"/>
                <a:cs typeface="Tahoma"/>
              </a:rPr>
              <a:t>и</a:t>
            </a:r>
            <a:r>
              <a:rPr lang="ru-RU" sz="1400" spc="-15" dirty="0" smtClean="0">
                <a:latin typeface="Tahoma"/>
                <a:cs typeface="Tahoma"/>
              </a:rPr>
              <a:t> </a:t>
            </a:r>
            <a:r>
              <a:rPr lang="ru-RU" sz="1400" spc="-5" dirty="0" smtClean="0">
                <a:latin typeface="Tahoma"/>
                <a:cs typeface="Tahoma"/>
              </a:rPr>
              <a:t>безопасная</a:t>
            </a:r>
            <a:r>
              <a:rPr lang="ru-RU" sz="1400" spc="-40" dirty="0" smtClean="0">
                <a:latin typeface="Tahoma"/>
                <a:cs typeface="Tahoma"/>
              </a:rPr>
              <a:t> </a:t>
            </a:r>
            <a:r>
              <a:rPr lang="ru-RU" sz="1400" dirty="0" smtClean="0">
                <a:latin typeface="Tahoma"/>
                <a:cs typeface="Tahoma"/>
              </a:rPr>
              <a:t>среда </a:t>
            </a:r>
            <a:r>
              <a:rPr lang="ru-RU" sz="1400" spc="-440" dirty="0" smtClean="0">
                <a:latin typeface="Tahoma"/>
                <a:cs typeface="Tahoma"/>
              </a:rPr>
              <a:t> </a:t>
            </a:r>
            <a:r>
              <a:rPr lang="ru-RU" sz="1400" spc="-5" dirty="0" smtClean="0">
                <a:latin typeface="Tahoma"/>
                <a:cs typeface="Tahoma"/>
              </a:rPr>
              <a:t>для</a:t>
            </a:r>
            <a:r>
              <a:rPr lang="ru-RU" sz="1400" spc="-40" dirty="0" smtClean="0">
                <a:latin typeface="Tahoma"/>
                <a:cs typeface="Tahoma"/>
              </a:rPr>
              <a:t> </a:t>
            </a:r>
            <a:r>
              <a:rPr lang="ru-RU" sz="1400" spc="-5" dirty="0" smtClean="0">
                <a:latin typeface="Tahoma"/>
                <a:cs typeface="Tahoma"/>
              </a:rPr>
              <a:t>жизни</a:t>
            </a:r>
            <a:endParaRPr lang="ru-RU" sz="1400" dirty="0" smtClean="0">
              <a:latin typeface="Tahoma"/>
              <a:cs typeface="Tahoma"/>
            </a:endParaRPr>
          </a:p>
          <a:p>
            <a:pPr marL="12700" marR="129539" indent="220979">
              <a:lnSpc>
                <a:spcPct val="100000"/>
              </a:lnSpc>
              <a:spcBef>
                <a:spcPts val="1080"/>
              </a:spcBef>
            </a:pPr>
            <a:r>
              <a:rPr lang="en-US" sz="1400" dirty="0" smtClean="0">
                <a:latin typeface="Tahoma"/>
                <a:cs typeface="Tahoma"/>
              </a:rPr>
              <a:t>-</a:t>
            </a:r>
            <a:r>
              <a:rPr lang="ru-RU" sz="1400" dirty="0" smtClean="0">
                <a:latin typeface="Tahoma"/>
                <a:cs typeface="Tahoma"/>
              </a:rPr>
              <a:t>достойный,</a:t>
            </a:r>
            <a:r>
              <a:rPr lang="ru-RU" sz="1400" spc="-55" dirty="0" smtClean="0">
                <a:latin typeface="Tahoma"/>
                <a:cs typeface="Tahoma"/>
              </a:rPr>
              <a:t> </a:t>
            </a:r>
            <a:r>
              <a:rPr lang="ru-RU" sz="1400" spc="-5" dirty="0" smtClean="0">
                <a:latin typeface="Tahoma"/>
                <a:cs typeface="Tahoma"/>
              </a:rPr>
              <a:t>эффективный</a:t>
            </a:r>
            <a:r>
              <a:rPr lang="ru-RU" sz="1400" spc="-45" dirty="0" smtClean="0">
                <a:latin typeface="Tahoma"/>
                <a:cs typeface="Tahoma"/>
              </a:rPr>
              <a:t> </a:t>
            </a:r>
            <a:r>
              <a:rPr lang="ru-RU" sz="1400" spc="-5" dirty="0" smtClean="0">
                <a:latin typeface="Tahoma"/>
                <a:cs typeface="Tahoma"/>
              </a:rPr>
              <a:t>труд</a:t>
            </a:r>
            <a:r>
              <a:rPr lang="ru-RU" sz="1400" spc="-15" dirty="0" smtClean="0">
                <a:latin typeface="Tahoma"/>
                <a:cs typeface="Tahoma"/>
              </a:rPr>
              <a:t> </a:t>
            </a:r>
            <a:r>
              <a:rPr lang="ru-RU" sz="1400" dirty="0" smtClean="0">
                <a:latin typeface="Tahoma"/>
                <a:cs typeface="Tahoma"/>
              </a:rPr>
              <a:t>и </a:t>
            </a:r>
            <a:r>
              <a:rPr lang="ru-RU" sz="1400" spc="-440" dirty="0" smtClean="0">
                <a:latin typeface="Tahoma"/>
                <a:cs typeface="Tahoma"/>
              </a:rPr>
              <a:t> </a:t>
            </a:r>
            <a:r>
              <a:rPr lang="ru-RU" sz="1400" spc="-5" dirty="0" smtClean="0">
                <a:latin typeface="Tahoma"/>
                <a:cs typeface="Tahoma"/>
              </a:rPr>
              <a:t>успешное</a:t>
            </a:r>
            <a:r>
              <a:rPr lang="ru-RU" sz="1400" spc="-35" dirty="0" smtClean="0">
                <a:latin typeface="Tahoma"/>
                <a:cs typeface="Tahoma"/>
              </a:rPr>
              <a:t> </a:t>
            </a:r>
            <a:r>
              <a:rPr lang="ru-RU" sz="1400" spc="-5" dirty="0" smtClean="0">
                <a:latin typeface="Tahoma"/>
                <a:cs typeface="Tahoma"/>
              </a:rPr>
              <a:t>предпринимательство</a:t>
            </a:r>
            <a:endParaRPr lang="ru-RU" sz="1400" dirty="0" smtClean="0">
              <a:latin typeface="Tahoma"/>
              <a:cs typeface="Tahoma"/>
            </a:endParaRPr>
          </a:p>
          <a:p>
            <a:pPr marL="233045">
              <a:lnSpc>
                <a:spcPct val="100000"/>
              </a:lnSpc>
              <a:spcBef>
                <a:spcPts val="1085"/>
              </a:spcBef>
            </a:pPr>
            <a:r>
              <a:rPr lang="en-US" sz="1400" dirty="0" smtClean="0">
                <a:latin typeface="Tahoma"/>
                <a:cs typeface="Tahoma"/>
              </a:rPr>
              <a:t>-</a:t>
            </a:r>
            <a:r>
              <a:rPr lang="ru-RU" sz="1400" dirty="0" smtClean="0">
                <a:latin typeface="Tahoma"/>
                <a:cs typeface="Tahoma"/>
              </a:rPr>
              <a:t>цифровая</a:t>
            </a:r>
            <a:r>
              <a:rPr lang="ru-RU" sz="1400" spc="-45" dirty="0" smtClean="0">
                <a:latin typeface="Tahoma"/>
                <a:cs typeface="Tahoma"/>
              </a:rPr>
              <a:t> </a:t>
            </a:r>
            <a:r>
              <a:rPr lang="ru-RU" sz="1400" dirty="0" smtClean="0">
                <a:latin typeface="Tahoma"/>
                <a:cs typeface="Tahoma"/>
              </a:rPr>
              <a:t>трансформация</a:t>
            </a:r>
            <a:endParaRPr lang="ru-RU" sz="14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1748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Заголовок 1"/>
          <p:cNvSpPr>
            <a:spLocks noGrp="1"/>
          </p:cNvSpPr>
          <p:nvPr>
            <p:ph type="title"/>
          </p:nvPr>
        </p:nvSpPr>
        <p:spPr>
          <a:xfrm>
            <a:off x="1928813" y="357166"/>
            <a:ext cx="6643715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Исполнение Указа Президента №597 от 07.05.2012                       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                                                                    </a:t>
            </a:r>
            <a:r>
              <a:rPr lang="ru-RU" sz="1000" b="1" dirty="0" smtClean="0">
                <a:solidFill>
                  <a:srgbClr val="002060"/>
                </a:solidFill>
              </a:rPr>
              <a:t>(тыс. рублей)</a:t>
            </a:r>
          </a:p>
        </p:txBody>
      </p:sp>
      <p:graphicFrame>
        <p:nvGraphicFramePr>
          <p:cNvPr id="10" name="Диаграмма 2"/>
          <p:cNvGraphicFramePr>
            <a:graphicFrameLocks/>
          </p:cNvGraphicFramePr>
          <p:nvPr/>
        </p:nvGraphicFramePr>
        <p:xfrm>
          <a:off x="214282" y="2428868"/>
          <a:ext cx="8643937" cy="3960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3" name="AutoShape 4" descr="Картинки по запросу исполнение указов президента 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4" name="AutoShape 6" descr="Картинки по запросу исполнение указов президента 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5" name="AutoShape 8" descr="Картинки по запросу исполнение указов президента 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6" name="AutoShape 10" descr="Картинки по запросу исполнение указов президента 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4463"/>
            <a:ext cx="1928793" cy="14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AutoShape 2" descr="Картинки по запросу Дети-сиро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571480"/>
            <a:ext cx="4786346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На содержание детей сирот, детей находящихся под опекой и попечительством граждан, в приемных семьях, на оплату бесплатного проезда детей-</a:t>
            </a:r>
            <a:r>
              <a:rPr lang="en-US" sz="2000" b="1" dirty="0" smtClean="0">
                <a:solidFill>
                  <a:schemeClr val="tx2"/>
                </a:solidFill>
              </a:rPr>
              <a:t>14211.4</a:t>
            </a:r>
            <a:r>
              <a:rPr lang="ru-RU" sz="2000" b="1" dirty="0" smtClean="0">
                <a:solidFill>
                  <a:schemeClr val="tx2"/>
                </a:solidFill>
              </a:rPr>
              <a:t> тыс.рублей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204805" name="AutoShape 5" descr="Картинки по запросу детские са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857496"/>
            <a:ext cx="9001156" cy="12144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 Орловском районе функционирует</a:t>
            </a:r>
          </a:p>
          <a:p>
            <a:pPr algn="ctr"/>
            <a:r>
              <a:rPr lang="ru-RU" sz="3600" dirty="0" smtClean="0"/>
              <a:t> </a:t>
            </a:r>
            <a:r>
              <a:rPr lang="en-US" sz="3600" dirty="0" smtClean="0"/>
              <a:t>10</a:t>
            </a:r>
            <a:r>
              <a:rPr lang="ru-RU" sz="3600" dirty="0" smtClean="0"/>
              <a:t> приемных семей</a:t>
            </a:r>
            <a:endParaRPr lang="ru-RU" sz="3600" dirty="0"/>
          </a:p>
        </p:txBody>
      </p:sp>
      <p:sp>
        <p:nvSpPr>
          <p:cNvPr id="204808" name="AutoShape 8" descr="Картинки по запросу приемные семьи в Орловском рай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s7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256"/>
            <a:ext cx="4286248" cy="2414587"/>
          </a:xfrm>
          <a:prstGeom prst="rect">
            <a:avLst/>
          </a:prstGeom>
        </p:spPr>
      </p:pic>
      <p:pic>
        <p:nvPicPr>
          <p:cNvPr id="12" name="Рисунок 11" descr="c30aa0f3c9f2afdb6d2e52cd2d2d8eb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181475"/>
            <a:ext cx="4286250" cy="246223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71480"/>
            <a:ext cx="392909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yarnews.net/files/1/1000/54076.jpg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 bwMode="auto">
          <a:xfrm>
            <a:off x="214282" y="1285860"/>
            <a:ext cx="8643998" cy="5072058"/>
          </a:xfrm>
          <a:prstGeom prst="rect">
            <a:avLst/>
          </a:prstGeom>
          <a:noFill/>
        </p:spPr>
      </p:pic>
      <p:pic>
        <p:nvPicPr>
          <p:cNvPr id="14338" name="Picture 2" descr="http://www.islam.ru/sites/default/files/tass_2619540-pic700-700x467-4939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1"/>
            <a:ext cx="2357454" cy="16430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642918"/>
            <a:ext cx="6143668" cy="128588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Динамика расходов бюджета Орловского района по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 Управлению культуры и спорта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214414" y="2000240"/>
          <a:ext cx="7643866" cy="485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642918"/>
            <a:ext cx="5178431" cy="1571636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5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5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Расходы на дополнительное образование </a:t>
            </a:r>
            <a:r>
              <a:rPr lang="ru-RU" sz="3500" dirty="0" smtClean="0">
                <a:solidFill>
                  <a:srgbClr val="00B050"/>
                </a:solidFill>
              </a:rPr>
              <a:t/>
            </a:r>
            <a:br>
              <a:rPr lang="ru-RU" sz="3500" dirty="0" smtClean="0">
                <a:solidFill>
                  <a:srgbClr val="00B050"/>
                </a:solidFill>
              </a:rPr>
            </a:br>
            <a:endParaRPr lang="ru-RU" sz="3500" dirty="0">
              <a:solidFill>
                <a:srgbClr val="00B050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28596" y="2500306"/>
          <a:ext cx="8262974" cy="4357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AutoShape 5" descr="Картинки по запросу ДШИ Орловского рай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191" name="AutoShape 7" descr="Картинки по запросу ДШИ Орловского рай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0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3361179" cy="232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86116" y="428604"/>
            <a:ext cx="5857884" cy="1000132"/>
          </a:xfrm>
        </p:spPr>
        <p:txBody>
          <a:bodyPr/>
          <a:lstStyle/>
          <a:p>
            <a:r>
              <a:rPr lang="ru-RU" sz="3200" dirty="0" smtClean="0"/>
              <a:t>Расходы по разделу «Культура»</a:t>
            </a:r>
            <a:endParaRPr lang="ru-RU" sz="32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397000"/>
          <a:ext cx="8858280" cy="517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4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 descr="http://ukis.muzkult.ru/img/upload/1419/image_image_1721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3000395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571480"/>
            <a:ext cx="5535621" cy="928694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5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Расходы по разделу «Физическая культура и спорт»</a:t>
            </a:r>
            <a:r>
              <a:rPr lang="ru-RU" sz="3500" dirty="0" smtClean="0">
                <a:solidFill>
                  <a:srgbClr val="00B050"/>
                </a:solidFill>
              </a:rPr>
              <a:t/>
            </a:r>
            <a:br>
              <a:rPr lang="ru-RU" sz="3500" dirty="0" smtClean="0">
                <a:solidFill>
                  <a:srgbClr val="00B050"/>
                </a:solidFill>
              </a:rPr>
            </a:br>
            <a:endParaRPr lang="ru-RU" sz="3500" dirty="0">
              <a:solidFill>
                <a:srgbClr val="00B050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57158" y="1571612"/>
          <a:ext cx="857256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AutoShape 5" descr="Картинки по запросу ДШИ Орловского рай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191" name="AutoShape 7" descr="Картинки по запросу ДШИ Орловского рай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http://ukis.rnd.muzkult.ru/img/upload/1419/image_image_45775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0"/>
            <a:ext cx="3071834" cy="1727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0"/>
            <a:ext cx="6607191" cy="1785926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Дополнительные средства из бюджета Орловского района   на 202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r>
              <a:rPr lang="ru-RU" sz="35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5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500" dirty="0">
              <a:solidFill>
                <a:srgbClr val="00B050"/>
              </a:solidFill>
            </a:endParaRPr>
          </a:p>
        </p:txBody>
      </p:sp>
      <p:sp>
        <p:nvSpPr>
          <p:cNvPr id="4" name="AutoShape 5" descr="Картинки по запросу ДШИ Орловского рай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191" name="AutoShape 7" descr="Картинки по запросу ДШИ Орловского рай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02" name="AutoShape 2" descr="Картинки по запросу Культура Орловский РД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https://im0-tub-ru.yandex.net/i?id=eff37b27d83105933bd19e7121eb676a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2071670" cy="1714512"/>
          </a:xfrm>
          <a:prstGeom prst="rect">
            <a:avLst/>
          </a:prstGeom>
          <a:noFill/>
        </p:spPr>
      </p:pic>
      <p:graphicFrame>
        <p:nvGraphicFramePr>
          <p:cNvPr id="10" name="Схема 9"/>
          <p:cNvGraphicFramePr/>
          <p:nvPr/>
        </p:nvGraphicFramePr>
        <p:xfrm>
          <a:off x="357158" y="1857340"/>
          <a:ext cx="642942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Овал 11"/>
          <p:cNvSpPr/>
          <p:nvPr/>
        </p:nvSpPr>
        <p:spPr>
          <a:xfrm>
            <a:off x="6786578" y="3143248"/>
            <a:ext cx="2357422" cy="2286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39090.7 </a:t>
            </a:r>
            <a:r>
              <a:rPr lang="ru-RU" sz="2000" b="1" dirty="0" smtClean="0"/>
              <a:t>рублей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argasoklib.sokik.ru/files/kargasoklib/struktura/otdel_komlekt/otdel_komlekt_2.jpg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0" y="857232"/>
            <a:ext cx="8937656" cy="5715039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785794"/>
            <a:ext cx="8072494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Комплектование книжных фондов муниципальных библиотек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3286116" y="2000240"/>
          <a:ext cx="5500726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Стрелка вправо 14"/>
          <p:cNvSpPr/>
          <p:nvPr/>
        </p:nvSpPr>
        <p:spPr>
          <a:xfrm>
            <a:off x="1142976" y="2500306"/>
            <a:ext cx="2214578" cy="2286016"/>
          </a:xfrm>
          <a:prstGeom prst="rightArrow">
            <a:avLst>
              <a:gd name="adj1" fmla="val 50000"/>
              <a:gd name="adj2" fmla="val 471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Социальная%20защита%20населения%20города%20Москв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2643206" cy="22145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85728"/>
            <a:ext cx="5614998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Динамика расходов бюджета Орловского района на социальную политику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1400" dirty="0" smtClean="0"/>
              <a:t>тыс.рублей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28596" y="2428868"/>
          <a:ext cx="8215370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8684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На исполнительно-распорядительные функции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за счет местного бюджета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                                                          </a:t>
            </a:r>
            <a:r>
              <a:rPr lang="ru-RU" sz="1400" dirty="0" smtClean="0"/>
              <a:t>тыс.рублей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00034" y="1571612"/>
          <a:ext cx="8429684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C:\Users\user\Pictures\b5d6ab6ed57a14a18543f5b4b4a8ff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7166"/>
            <a:ext cx="2357422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88424" cy="92278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составления проекта 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решения о бюджете Орловского района на 2023 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на плановый период 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годов</a:t>
            </a:r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72319133"/>
              </p:ext>
            </p:extLst>
          </p:nvPr>
        </p:nvGraphicFramePr>
        <p:xfrm>
          <a:off x="179512" y="1340768"/>
          <a:ext cx="88569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0"/>
            <a:ext cx="762000" cy="366712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70796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23685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На исполнительно-распорядительные функции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за счет областного  бюджета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                </a:t>
            </a:r>
            <a:r>
              <a:rPr lang="ru-RU" sz="1400" dirty="0" smtClean="0"/>
              <a:t>тыс.рублей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85720" y="1785926"/>
          <a:ext cx="864399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2754" name="AutoShape 2" descr="Картинки по запросу социальная защи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https://yt3.ggpht.com/-Vw9P7mGIz5Y/AAAAAAAAAAI/AAAAAAAAAAA/GARLyrqL_4A/s900-c-k-no-mo-rj-c0xffffff/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2071702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714356"/>
            <a:ext cx="4900618" cy="150019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Расходы </a:t>
            </a:r>
            <a:r>
              <a:rPr lang="ru-RU" dirty="0" smtClean="0">
                <a:solidFill>
                  <a:srgbClr val="FF0000"/>
                </a:solidFill>
              </a:rPr>
              <a:t>для МБУ «ЦСО»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242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357158" y="2285992"/>
          <a:ext cx="8358246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C:\Users\user\Pictures\iK4PPMV9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2643206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286248" y="642918"/>
          <a:ext cx="464347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2" name="Picture 4" descr="C:\Users\user\Pictures\EA4CCARWkAAaqb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571480"/>
            <a:ext cx="328614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14356"/>
            <a:ext cx="818388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Меры социальной поддержки отдельным категориям граждан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500034" y="1785926"/>
          <a:ext cx="8143932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2214554"/>
            <a:ext cx="1143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https://upload.wikimedia.org/wikipedia/commons/thumb/0/0c/Elongated_circle_2025.svg/1200px-Elongated_circle_2025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2285992"/>
            <a:ext cx="1437869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285984" y="714356"/>
            <a:ext cx="6357982" cy="1357322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Расходы по обеспечению мер </a:t>
            </a:r>
            <a:r>
              <a:rPr lang="ru-RU" sz="1600" dirty="0" err="1" smtClean="0"/>
              <a:t>соцподдержки</a:t>
            </a:r>
            <a:r>
              <a:rPr lang="ru-RU" sz="1600" dirty="0" smtClean="0"/>
              <a:t>  ветеранам труда, ветеранам труда РО, сельским специалистам, реабилитированным, труженикам тыла предусмотрены в сумме на 2023г – 93160,0 т.р.; 2024г — 96738,5 т.р.; 2025г — 100455,5 т.р.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5984" y="2071678"/>
            <a:ext cx="6572296" cy="25003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На поддержку детей из многодетных семей по выплате компенсаций на ЖКУ по региональным стандартам, а также на ежемесячные денежные выплаты на приобретение школьной формы, проезда и приобретение лекарственных препаратов детям до 6 лет планируются средства в 2023г — 12890,0 т.р., 2024 — 13402,1 т.р., 2025г — 13924,8 т.р. Размер пособия на приобретение школьной формы, проезда и приобретение лекарственных препаратов детям до 6 лет в текущем году – 472,0 руб.</a:t>
            </a:r>
            <a:endParaRPr lang="ru-RU" sz="1600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214546" y="4643446"/>
            <a:ext cx="6643734" cy="192882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На обеспечение МСП детей 1-2 г жизни из малоимущих семей для приобретения специальных молочных продуктов детского питания расходы предусмотрены в 2023г — 4888,1 т.р., 2024 — 5084,9 т.р., 2025г — 5291,5 т.р.  Размер пособия в текущем году — 936,0 руб.</a:t>
            </a:r>
          </a:p>
          <a:p>
            <a:pPr lvl="0"/>
            <a:endParaRPr lang="ru-RU" sz="1600" dirty="0"/>
          </a:p>
        </p:txBody>
      </p:sp>
      <p:sp>
        <p:nvSpPr>
          <p:cNvPr id="194562" name="AutoShape 2" descr="Картинки по запросу ветераны тру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5" name="AutoShape 3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 descr="http://pensiaexpert.ru/wp-content/uploads/2017/05/kakoj-nuzhen-stazh-dlya-veterana-truda-v-rossii-v-2017-god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18" y="642918"/>
            <a:ext cx="2286017" cy="1571636"/>
          </a:xfrm>
          <a:prstGeom prst="rect">
            <a:avLst/>
          </a:prstGeom>
          <a:noFill/>
        </p:spPr>
      </p:pic>
      <p:pic>
        <p:nvPicPr>
          <p:cNvPr id="18436" name="Picture 4" descr="http://malodeneg.com/wp-content/uploads/2018/01/ZHilishhnye-lgoty-mnogodetnym-semyam-2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214554"/>
            <a:ext cx="2214578" cy="2357454"/>
          </a:xfrm>
          <a:prstGeom prst="rect">
            <a:avLst/>
          </a:prstGeom>
          <a:noFill/>
        </p:spPr>
      </p:pic>
      <p:pic>
        <p:nvPicPr>
          <p:cNvPr id="18438" name="Picture 6" descr="https://medaboutme.ru/upload/iblock/385/v_rossii_importozamestyat_detskoe_pit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86322"/>
            <a:ext cx="2285983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428860" y="642918"/>
            <a:ext cx="6429420" cy="1857388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1600" dirty="0" smtClean="0"/>
          </a:p>
          <a:p>
            <a:pPr lvl="0"/>
            <a:r>
              <a:rPr lang="ru-RU" sz="1600" dirty="0" smtClean="0"/>
              <a:t>Расходы по выплате ежемесячного пособия на ребенка планируются в 2023г — 25118,6 т.р., 2024г - 26171,5 т.р., 2025 г — 27224,4 т.р. Размер пособия на сегодняшний день составляет 472,0 руб., на детей одиноких матерей - 944,0 руб., на детей, родители которых уклоняются от уплаты алиментов  и на детей военнослужащих срочной службы составляет - 708,0 руб.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28860" y="2571744"/>
            <a:ext cx="6429420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Расходы по выплате регионального материнского капитала планируются в 2023г — 7092,7 т.р., 2024г — 7376,4 т.р., 2025г — 7671,4 т.р. В 2022 году его размер составляет - 130806,0 рублей.</a:t>
            </a:r>
            <a:endParaRPr lang="ru-RU" sz="1600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214546" y="3929066"/>
            <a:ext cx="6643734" cy="264320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Расходы на выплату ежемесячной денежной выплаты на полноценное питание беременным женщинам из малоимущих семей, кормящим матерям и детям до 3-х лет из малоимущих семей составят в 2023г — 3927,3 т.р., 2024г — 4085,9 т.р., 2025г — 4250,3 т.р. В текущем году размер пособия составляет – 1237,0 руб.</a:t>
            </a:r>
          </a:p>
          <a:p>
            <a:pPr lvl="0"/>
            <a:endParaRPr lang="ru-RU" dirty="0"/>
          </a:p>
        </p:txBody>
      </p:sp>
      <p:sp>
        <p:nvSpPr>
          <p:cNvPr id="194562" name="AutoShape 2" descr="Картинки по запросу ветераны тру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0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 descr="http://www.o-krohe.ru/images/article/orig/2018/02/s-novyh-detskih-posobij-ne-stanut-vychitat-nalog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571480"/>
            <a:ext cx="2428860" cy="1671656"/>
          </a:xfrm>
          <a:prstGeom prst="rect">
            <a:avLst/>
          </a:prstGeom>
          <a:noFill/>
        </p:spPr>
      </p:pic>
      <p:pic>
        <p:nvPicPr>
          <p:cNvPr id="17412" name="Picture 4" descr="http://krab-info.ru/wp-content/uploads/2017/04/70709179-752x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57430"/>
            <a:ext cx="2156987" cy="1428760"/>
          </a:xfrm>
          <a:prstGeom prst="rect">
            <a:avLst/>
          </a:prstGeom>
          <a:noFill/>
        </p:spPr>
      </p:pic>
      <p:sp>
        <p:nvSpPr>
          <p:cNvPr id="17414" name="AutoShape 6" descr="https://fiverr-res.cloudinary.com/images/t_main1,q_auto,f_auto/gigs/99719903/original/15949df47f09b355eec4cc6da2eacc8facfcbece/nutrition-plan-for-pregnant-woman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6" name="Picture 8" descr="https://i.sunhome.ru/journal/230/racion-pitaniya-zhenschini-v2.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857628"/>
            <a:ext cx="2214578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428860" y="642918"/>
            <a:ext cx="6429420" cy="1571636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Расходы на осуществление ежемесячных выплат на детей в возрасте от трех до семи лет включительно составят в 2023г — 153882,4 т.р.Размер выплаты в 2022 году составляет 100% - 13319,00 руб., 75% - 9989,25 руб., 50% - 6659,50 руб.</a:t>
            </a:r>
          </a:p>
          <a:p>
            <a:pPr lvl="0"/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28860" y="2357430"/>
            <a:ext cx="6429420" cy="24288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На организацию и обеспечение отдыха и оздоровления детей предусмотрено в 2023г — 11296,5 т.р., 2024г — 11748,4 т.р., 2025г — 12218,3 т.р.  Предусмотрены расходы за счет местного бюджета на транспортные услуги по доставке детей из малоимущих семей в детские оздоровительные лагеря и санатории в 2023,2024,2025 — 800,0 т.р.</a:t>
            </a:r>
          </a:p>
          <a:p>
            <a:pPr lvl="0"/>
            <a:endParaRPr lang="ru-RU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571736" y="4572008"/>
            <a:ext cx="6357982" cy="2000264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На обеспечение МСП по выплате адресных субсидий на оплату жилья и коммунальных услуг предусмотрено в 2023г — 4912,4 т.р., 2024г — 5099,0 т.р., 2025г — 5292,8 т.р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94562" name="AutoShape 2" descr="Картинки по запросу ветераны тру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50" name="AutoShape 2" descr="Картинки по запросу третий ребе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C:\Users\user\Pictures\1475086377_3f7887c5b42079a47c3bcaab960f5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786322"/>
            <a:ext cx="2224310" cy="1857388"/>
          </a:xfrm>
          <a:prstGeom prst="rect">
            <a:avLst/>
          </a:prstGeom>
          <a:noFill/>
        </p:spPr>
      </p:pic>
      <p:pic>
        <p:nvPicPr>
          <p:cNvPr id="16386" name="Picture 2" descr="http://fb.ru/media/i/5/1/7/7/3/i/517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" y="571480"/>
            <a:ext cx="2562101" cy="1776371"/>
          </a:xfrm>
          <a:prstGeom prst="rect">
            <a:avLst/>
          </a:prstGeom>
          <a:noFill/>
        </p:spPr>
      </p:pic>
      <p:pic>
        <p:nvPicPr>
          <p:cNvPr id="16388" name="Picture 4" descr="http://s.fishki.net/upload/post/201505/08/1526889/23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500306"/>
            <a:ext cx="2357454" cy="1849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71736" y="714356"/>
            <a:ext cx="6357982" cy="20717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Расходы на ежемесячную выплату в связи с рождением (усыновлением) первого ребенка в 2023 г — 30441,8 т.р., в 2024 — 31657,6 т.р. Размер выплаты в 2022 году составляет 13319,0 руб.</a:t>
            </a:r>
          </a:p>
          <a:p>
            <a:pPr lvl="0"/>
            <a:endParaRPr lang="ru-RU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643174" y="2857496"/>
            <a:ext cx="6143668" cy="1714512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Компенсация расходов по оплате жилищно-коммунальных услуг, оказываемых отдельным категориям граждан из числа ветеранов и инвалидов. На 2023 год расходы составят — 18822,3 т.р., в 2024г — 18823,9 т.р.</a:t>
            </a:r>
          </a:p>
          <a:p>
            <a:pPr lvl="0"/>
            <a:endParaRPr lang="ru-RU" dirty="0"/>
          </a:p>
        </p:txBody>
      </p:sp>
      <p:sp>
        <p:nvSpPr>
          <p:cNvPr id="194562" name="AutoShape 2" descr="Картинки по запросу ветераны тру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50" name="AutoShape 2" descr="Картинки по запросу третий ребе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874" name="AutoShape 2" descr="Картинки по запросу беременные жены военнослужащи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876" name="AutoShape 4" descr="Картинки по запросу беременные жены военнослужащи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880" name="AutoShape 8" descr="Картинки по запросу компенсация жкх ветеранам тру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C:\Users\user\Pictures\388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642918"/>
            <a:ext cx="2214578" cy="2000264"/>
          </a:xfrm>
          <a:prstGeom prst="rect">
            <a:avLst/>
          </a:prstGeom>
          <a:noFill/>
        </p:spPr>
      </p:pic>
      <p:pic>
        <p:nvPicPr>
          <p:cNvPr id="5123" name="Picture 3" descr="C:\Users\user\Pictures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86058"/>
            <a:ext cx="2143140" cy="1643074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00570"/>
            <a:ext cx="2357454" cy="210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Скругленный прямоугольник 14"/>
          <p:cNvSpPr/>
          <p:nvPr/>
        </p:nvSpPr>
        <p:spPr>
          <a:xfrm>
            <a:off x="2643174" y="4572008"/>
            <a:ext cx="6215106" cy="20717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На выплату ежегодной денежной выплаты гражданам, награжденным нагрудными знаками «Почетный донор СССР», «Почетный донор России» предусмотрено в 2022г  - 424,3 т.р., 2023г — 441,2 т.р.</a:t>
            </a:r>
          </a:p>
          <a:p>
            <a:pPr lvl="0"/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7485249"/>
              </p:ext>
            </p:extLst>
          </p:nvPr>
        </p:nvGraphicFramePr>
        <p:xfrm>
          <a:off x="-5454487" y="-567789"/>
          <a:ext cx="856297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5149187"/>
            <a:ext cx="9144000" cy="116378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C2434BB-D04D-478B-A2A0-AF6C607511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39"/>
            <a:ext cx="112676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9070" y="5155943"/>
            <a:ext cx="9054930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Предложенный на рассмотрение Собрания депутатов Орловского района проект бюджета Орловского района на 2023 год и на плановый период </a:t>
            </a:r>
          </a:p>
          <a:p>
            <a:pPr lvl="0"/>
            <a:r>
              <a:rPr lang="ru-RU" sz="16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2024 и 2025 годов создаст дополнительные условия для выполнения поставленных Президентом России, Губернатором области и Главой Администрации района приоритетных задач</a:t>
            </a:r>
            <a:endParaRPr lang="ru-RU" sz="16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Номер слайда 7"/>
          <p:cNvSpPr txBox="1">
            <a:spLocks/>
          </p:cNvSpPr>
          <p:nvPr/>
        </p:nvSpPr>
        <p:spPr>
          <a:xfrm>
            <a:off x="7114308" y="-532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F39995-16CF-4D62-BCE6-FD7BF02B238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6198" name="AutoShape 6" descr="https://s3.nat-geo.ru/images/2019/5/16/815d0f9cc720417088b89aba69be3e64.max-1200x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463" y="714356"/>
            <a:ext cx="857094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>
            <a:spLocks noChangeArrowheads="1"/>
          </p:cNvSpPr>
          <p:nvPr/>
        </p:nvSpPr>
        <p:spPr bwMode="auto">
          <a:xfrm>
            <a:off x="0" y="0"/>
            <a:ext cx="9144000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4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Контактная информация</a:t>
            </a:r>
          </a:p>
          <a:p>
            <a:pPr algn="ctr" eaLnBrk="0" hangingPunct="0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Финансовый отдел Администрации Орловского района</a:t>
            </a:r>
          </a:p>
          <a:p>
            <a:pPr algn="ctr"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347510, Ростовская область, п.Орловский ул.Пионерская 75</a:t>
            </a:r>
            <a:endParaRPr lang="ru-RU" dirty="0">
              <a:ea typeface="Calibri" pitchFamily="34" charset="0"/>
              <a:cs typeface="Arial" charset="0"/>
            </a:endParaRPr>
          </a:p>
          <a:p>
            <a:pPr algn="ctr" eaLnBrk="0" hangingPunct="0"/>
            <a:r>
              <a:rPr lang="ru-RU" dirty="0">
                <a:latin typeface="Calibri" pitchFamily="34" charset="0"/>
                <a:ea typeface="Calibri" pitchFamily="34" charset="0"/>
                <a:cs typeface="Calibri" pitchFamily="34" charset="0"/>
              </a:rPr>
              <a:t>Руководитель: Заведующий финансовым отделом Администрации Орловского района</a:t>
            </a:r>
          </a:p>
          <a:p>
            <a:pPr algn="ctr" eaLnBrk="0" hangingPunct="0"/>
            <a:r>
              <a:rPr lang="ru-RU" dirty="0">
                <a:latin typeface="Calibri" pitchFamily="34" charset="0"/>
                <a:ea typeface="Calibri" pitchFamily="34" charset="0"/>
                <a:cs typeface="Calibri" pitchFamily="34" charset="0"/>
              </a:rPr>
              <a:t> –</a:t>
            </a:r>
            <a:r>
              <a:rPr lang="ru-RU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Лячина</a:t>
            </a:r>
            <a:r>
              <a:rPr lang="ru-RU" dirty="0">
                <a:latin typeface="Calibri" pitchFamily="34" charset="0"/>
                <a:ea typeface="Calibri" pitchFamily="34" charset="0"/>
                <a:cs typeface="Calibri" pitchFamily="34" charset="0"/>
              </a:rPr>
              <a:t> Елена Анатольевна</a:t>
            </a:r>
            <a:endParaRPr lang="ru-RU" dirty="0">
              <a:cs typeface="Arial" charset="0"/>
            </a:endParaRPr>
          </a:p>
          <a:p>
            <a:pPr algn="ctr"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Тел.(факс) : (86375) 31-7-37,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E-mail</a:t>
            </a:r>
            <a:r>
              <a:rPr lang="ru-RU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: </a:t>
            </a:r>
            <a:r>
              <a:rPr lang="en-US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rayfo</a:t>
            </a:r>
            <a:r>
              <a:rPr lang="ru-RU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@</a:t>
            </a:r>
            <a:r>
              <a:rPr lang="en-US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orlovsky</a:t>
            </a:r>
            <a:r>
              <a:rPr lang="ru-RU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.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Calibri" pitchFamily="34" charset="0"/>
              </a:rPr>
              <a:t>donland.ru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График (режим) работы:</a:t>
            </a:r>
          </a:p>
          <a:p>
            <a:pPr algn="ctr"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понедельник – пятница – 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9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.00 </a:t>
            </a:r>
            <a:r>
              <a:rPr lang="ru-RU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– 17.00;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предпраздничные дни – </a:t>
            </a:r>
            <a:r>
              <a:rPr lang="en-US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9</a:t>
            </a:r>
            <a:r>
              <a:rPr lang="ru-RU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.00 </a:t>
            </a:r>
            <a:r>
              <a:rPr lang="ru-RU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– 16.00;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суббота и воскресенье – выходные дни;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перерыв – 12.00 – 13.00. </a:t>
            </a:r>
            <a:endParaRPr lang="en-US" dirty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График приема: последний понедельник месяца с 14 до 15 часов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3"/>
          <p:cNvPicPr/>
          <p:nvPr/>
        </p:nvPicPr>
        <p:blipFill>
          <a:blip r:embed="rId3" cstate="print">
            <a:lum bright="48000" contrast="-24000"/>
          </a:blip>
          <a:stretch>
            <a:fillRect/>
          </a:stretch>
        </p:blipFill>
        <p:spPr>
          <a:xfrm>
            <a:off x="1" y="1928802"/>
            <a:ext cx="1285852" cy="3929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76123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бюджета Орловского района 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2023-2025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4454209"/>
              </p:ext>
            </p:extLst>
          </p:nvPr>
        </p:nvGraphicFramePr>
        <p:xfrm>
          <a:off x="142844" y="1928803"/>
          <a:ext cx="8793194" cy="3689958"/>
        </p:xfrm>
        <a:graphic>
          <a:graphicData uri="http://schemas.openxmlformats.org/drawingml/2006/table">
            <a:tbl>
              <a:tblPr/>
              <a:tblGrid>
                <a:gridCol w="2051745"/>
                <a:gridCol w="1945702"/>
                <a:gridCol w="1671659"/>
                <a:gridCol w="1598980"/>
                <a:gridCol w="1525108"/>
              </a:tblGrid>
              <a:tr h="863959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 бюджета</a:t>
                      </a:r>
                      <a:endParaRPr kumimoji="0" lang="ru-RU" sz="1600" b="1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</a:t>
                      </a: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год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 бюджета</a:t>
                      </a:r>
                      <a:endParaRPr kumimoji="0" lang="ru-RU" sz="1600" b="1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2023 год 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 бюджета</a:t>
                      </a:r>
                      <a:endParaRPr kumimoji="0" lang="ru-RU" sz="1600" b="1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2024 год 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 бюджета</a:t>
                      </a:r>
                      <a:endParaRPr kumimoji="0" lang="ru-RU" sz="1600" b="1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2025 год 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1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1 418 838</a:t>
                      </a: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r>
                        <a:rPr kumimoji="0" lang="en-US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1 457 918,8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1 590 492,9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1 351 264,3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7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Безвозмездные поступления из областного</a:t>
                      </a:r>
                      <a:r>
                        <a:rPr lang="ru-RU" sz="1600" baseline="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бюджета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6858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1 154 651,3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1 457 918,8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1 590 492,9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1 351 264,3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5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1 418 838</a:t>
                      </a:r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r>
                        <a:rPr kumimoji="0" lang="en-US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kumimoji="0"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1 457 918,8</a:t>
                      </a:r>
                      <a:endParaRPr kumimoji="0"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1 590 492,9</a:t>
                      </a:r>
                      <a:endParaRPr kumimoji="0"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1 351 264,3</a:t>
                      </a:r>
                      <a:endParaRPr kumimoji="0"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5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 Профицит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600301" y="1606779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05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7868" y="5882395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- </a:t>
            </a:r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Объем межбюджетных трансфертов будет уточнен </a:t>
            </a: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по </a:t>
            </a:r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результатам рассмотрения проекта </a:t>
            </a: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областного бюджета в законодательном Собрании Ростовской области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034" name="Диаграмма 9"/>
          <p:cNvGraphicFramePr>
            <a:graphicFrameLocks/>
          </p:cNvGraphicFramePr>
          <p:nvPr/>
        </p:nvGraphicFramePr>
        <p:xfrm>
          <a:off x="1117600" y="1452563"/>
          <a:ext cx="7731125" cy="5222875"/>
        </p:xfrm>
        <a:graphic>
          <a:graphicData uri="http://schemas.openxmlformats.org/presentationml/2006/ole">
            <p:oleObj spid="_x0000_s2052" name="Worksheet" r:id="rId5" imgW="8839290" imgH="6048270" progId="Excel.Sheet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 bwMode="auto">
          <a:xfrm>
            <a:off x="5643576" y="260351"/>
            <a:ext cx="368140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Финансовый отдел Администрации Орловского района</a:t>
            </a: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61263" y="1214428"/>
            <a:ext cx="16192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err="1" smtClean="0">
                <a:solidFill>
                  <a:prstClr val="black"/>
                </a:solidFill>
                <a:latin typeface="Trebuchet MS"/>
              </a:rPr>
              <a:t>млн</a:t>
            </a:r>
            <a:r>
              <a:rPr lang="ru-RU" sz="1400" b="1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rebuchet MS"/>
              </a:rPr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80804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консолидированного</a:t>
            </a:r>
            <a:r>
              <a:rPr lang="en-US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БЮДЖЕТА и</a:t>
            </a:r>
            <a:b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</a:b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бюджета Орловского района</a:t>
            </a:r>
          </a:p>
        </p:txBody>
      </p:sp>
      <p:sp>
        <p:nvSpPr>
          <p:cNvPr id="44038" name="Номер слайда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78D0EF3-BBBD-40F9-8A4F-81DF78820818}" type="slidenum">
              <a:rPr lang="ru-RU">
                <a:cs typeface="Arial" charset="0"/>
              </a:rPr>
              <a:pPr/>
              <a:t>5</a:t>
            </a:fld>
            <a:endParaRPr lang="ru-RU" dirty="0"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46757" y="3255268"/>
            <a:ext cx="171450" cy="1619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256282" y="3675360"/>
            <a:ext cx="161925" cy="1619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458788" y="3071813"/>
            <a:ext cx="6062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Trebuchet MS"/>
              </a:rPr>
              <a:t>БР</a:t>
            </a:r>
            <a:endParaRPr lang="ru-RU" b="1" dirty="0">
              <a:solidFill>
                <a:prstClr val="black"/>
              </a:solidFill>
              <a:latin typeface="Trebuchet MS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Trebuchet MS"/>
              </a:rPr>
              <a:t>КБР</a:t>
            </a:r>
            <a:endParaRPr lang="ru-RU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4282" y="5384304"/>
            <a:ext cx="1540951" cy="1473696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 l="-26000" t="-3000" r="-26000" b="-1000"/>
            </a:stretch>
          </a:blipFill>
          <a:ln w="53975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857356" y="5730382"/>
            <a:ext cx="1241581" cy="1127618"/>
          </a:xfrm>
          <a:prstGeom prst="ellipse">
            <a:avLst/>
          </a:prstGeom>
          <a:blipFill dpi="0" rotWithShape="1">
            <a:blip r:embed="rId9" cstate="print"/>
            <a:srcRect/>
            <a:stretch>
              <a:fillRect l="-27000" r="-26000" b="-1000"/>
            </a:stretch>
          </a:blipFill>
          <a:ln w="53975"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143240" y="5384304"/>
            <a:ext cx="1512168" cy="1473696"/>
          </a:xfrm>
          <a:prstGeom prst="ellipse">
            <a:avLst/>
          </a:prstGeom>
          <a:blipFill dpi="0" rotWithShape="1">
            <a:blip r:embed="rId10" cstate="print"/>
            <a:srcRect/>
            <a:stretch>
              <a:fillRect l="-21000" t="-2000" r="-26000" b="1000"/>
            </a:stretch>
          </a:blipFill>
          <a:ln w="53975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429131" y="5429264"/>
            <a:ext cx="1500192" cy="1341908"/>
          </a:xfrm>
          <a:prstGeom prst="ellipse">
            <a:avLst/>
          </a:prstGeom>
          <a:blipFill dpi="0" rotWithShape="1">
            <a:blip r:embed="rId11" cstate="print"/>
            <a:srcRect/>
            <a:stretch>
              <a:fillRect l="-33000" t="-3000" r="2000" b="-1000"/>
            </a:stretch>
          </a:blipFill>
          <a:ln w="53975"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857884" y="5384304"/>
            <a:ext cx="1512341" cy="1473696"/>
          </a:xfrm>
          <a:prstGeom prst="ellipse">
            <a:avLst/>
          </a:prstGeom>
          <a:blipFill dpi="0" rotWithShape="1">
            <a:blip r:embed="rId12" cstate="print"/>
            <a:srcRect/>
            <a:stretch>
              <a:fillRect l="-59000" t="-26000" r="-43000" b="-24000"/>
            </a:stretch>
          </a:blipFill>
          <a:ln w="53975" cmpd="thinThick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286644" y="5373216"/>
            <a:ext cx="1567012" cy="1484784"/>
          </a:xfrm>
          <a:prstGeom prst="ellipse">
            <a:avLst/>
          </a:prstGeom>
          <a:blipFill dpi="0" rotWithShape="1">
            <a:blip r:embed="rId13" cstate="print"/>
            <a:srcRect/>
            <a:stretch>
              <a:fillRect l="-26000" t="-3000" r="-26000" b="-1000"/>
            </a:stretch>
          </a:blipFill>
          <a:ln w="53975"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054" name="Picture 6" descr="C:\Users\user\Pictures\публичный декабрь 2018\i3CK35GM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29124" y="5429240"/>
            <a:ext cx="1428760" cy="14287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" descr="Администрация Орловского района.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60482" y="116632"/>
            <a:ext cx="497336" cy="454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934388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9"/>
            <a:ext cx="8229600" cy="114300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Структура налоговых и неналоговых доходов бюджета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Орловского района  в 2023  году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113666" name="Содержимое 3"/>
          <p:cNvGraphicFramePr>
            <a:graphicFrameLocks noGrp="1"/>
          </p:cNvGraphicFramePr>
          <p:nvPr/>
        </p:nvGraphicFramePr>
        <p:xfrm>
          <a:off x="142875" y="1757363"/>
          <a:ext cx="8737600" cy="5130800"/>
        </p:xfrm>
        <a:graphic>
          <a:graphicData uri="http://schemas.openxmlformats.org/presentationml/2006/ole">
            <p:oleObj spid="_x0000_s113666" name="Worksheet" r:id="rId3" imgW="8848745" imgH="528633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6" y="500041"/>
            <a:ext cx="8856984" cy="524991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0405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251520" y="2204868"/>
          <a:ext cx="8712968" cy="2697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440160"/>
                <a:gridCol w="1476786"/>
                <a:gridCol w="1835582"/>
                <a:gridCol w="1800200"/>
              </a:tblGrid>
              <a:tr h="914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5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</a:t>
                      </a:r>
                      <a:r>
                        <a:rPr kumimoji="0" lang="en-US" sz="15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</a:t>
                      </a:r>
                      <a:r>
                        <a:rPr kumimoji="0" lang="ru-RU" sz="15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</a:t>
                      </a:r>
                      <a:r>
                        <a:rPr kumimoji="0" lang="en-US" sz="15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kumimoji="0" lang="ru-RU" sz="15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</a:t>
                      </a:r>
                      <a:r>
                        <a:rPr kumimoji="0" lang="en-US" sz="15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r>
                        <a:rPr kumimoji="0" lang="ru-RU" sz="15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</a:t>
                      </a:r>
                      <a:r>
                        <a:rPr kumimoji="0" lang="en-US" sz="15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kumimoji="0" lang="ru-RU" sz="15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2048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500" b="1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3333CC"/>
                          </a:solidFill>
                          <a:latin typeface="Arial" pitchFamily="34" charset="0"/>
                          <a:cs typeface="Arial" pitchFamily="34" charset="0"/>
                        </a:rPr>
                        <a:t>Межбюджетные трансферты ВСЕГО *)</a:t>
                      </a:r>
                      <a:endParaRPr lang="ru-RU" sz="1500" b="1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33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33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1154.7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3333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33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1168.9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3333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33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1276.6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3333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3333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1025.1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3333C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500" b="1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из них:</a:t>
                      </a:r>
                      <a:endParaRPr lang="ru-RU" sz="1500" b="1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ru-RU" sz="1600" b="1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ru-RU" sz="1600" b="1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ru-RU" sz="1600" b="1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ru-RU" sz="1600" b="1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1159">
                <a:tc>
                  <a:txBody>
                    <a:bodyPr/>
                    <a:lstStyle/>
                    <a:p>
                      <a:pPr marL="108000" algn="ctr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500" b="1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600" b="1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139.7</a:t>
                      </a:r>
                      <a:endParaRPr lang="ru-RU" sz="1600" b="1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600" b="1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146.9</a:t>
                      </a:r>
                      <a:endParaRPr lang="ru-RU" sz="1600" b="1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600" b="1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94.3</a:t>
                      </a:r>
                      <a:endParaRPr lang="ru-RU" sz="1600" b="1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600" b="1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73.6</a:t>
                      </a:r>
                      <a:endParaRPr lang="ru-RU" sz="1600" b="1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108000" algn="ctr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Целевые трансферты из областного бюджета</a:t>
                      </a:r>
                      <a:endParaRPr lang="ru-RU" sz="1500" b="1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0000"/>
                        </a:lnSpc>
                      </a:pPr>
                      <a:r>
                        <a:rPr kumimoji="0" lang="en-US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1015.0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00000"/>
                        </a:lnSpc>
                      </a:pPr>
                      <a:r>
                        <a:rPr kumimoji="0" lang="en-US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1022.0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600" b="1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1182.3</a:t>
                      </a:r>
                      <a:endParaRPr lang="ru-RU" sz="1600" b="1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1600" b="1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951.5</a:t>
                      </a:r>
                      <a:endParaRPr lang="ru-RU" sz="1600" b="1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6983760" y="1628800"/>
            <a:ext cx="21602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040" y="5143515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Объем межбюджетных трансфертов будет уточнен по результатам рассмотрения проекта областного бюджета в Законодательном Собрании Ростовской области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82765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3061741837"/>
              </p:ext>
            </p:extLst>
          </p:nvPr>
        </p:nvGraphicFramePr>
        <p:xfrm>
          <a:off x="611560" y="1340768"/>
          <a:ext cx="813690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7016" y="571483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l" rotWithShape="0">
                    <a:prstClr val="black">
                      <a:lumMod val="95000"/>
                      <a:lumOff val="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Субвенции из областного бюджета на выполнение переданных органам местного самоуправления государственных полномочий в 202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l" rotWithShape="0">
                    <a:prstClr val="black">
                      <a:lumMod val="95000"/>
                      <a:lumOff val="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l" rotWithShape="0">
                    <a:prstClr val="black">
                      <a:lumMod val="95000"/>
                      <a:lumOff val="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году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l" rotWithShape="0">
                  <a:prstClr val="black">
                    <a:lumMod val="95000"/>
                    <a:lumOff val="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2348880"/>
            <a:ext cx="2376264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Всего субвенций 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954.5</a:t>
            </a:r>
            <a:endParaRPr lang="ru-RU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4E876-F1D1-4C8B-BD1F-9C7219D2B9C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694270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C:\Users\user\Pictures\i-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357562"/>
            <a:ext cx="2447908" cy="2428892"/>
          </a:xfrm>
          <a:prstGeom prst="rect">
            <a:avLst/>
          </a:prstGeom>
          <a:noFill/>
        </p:spPr>
      </p:pic>
      <p:graphicFrame>
        <p:nvGraphicFramePr>
          <p:cNvPr id="16" name="Диаграмма 15"/>
          <p:cNvGraphicFramePr/>
          <p:nvPr/>
        </p:nvGraphicFramePr>
        <p:xfrm>
          <a:off x="0" y="1142984"/>
          <a:ext cx="7572396" cy="5214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42844" y="500042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Субсидии из областного бюджета местным бюджетам на софинансирование расходных обязательств муниципальных образований в 202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2660917"/>
            <a:ext cx="31683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Общий объем субсидий</a:t>
            </a:r>
          </a:p>
          <a:p>
            <a:pPr algn="ctr"/>
            <a:r>
              <a:rPr lang="en-US" sz="1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131 198.4</a:t>
            </a:r>
            <a:r>
              <a:rPr lang="ru-RU" sz="1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тыс. рублей </a:t>
            </a: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5940152" y="1316765"/>
            <a:ext cx="288032" cy="3384376"/>
          </a:xfrm>
          <a:prstGeom prst="rightBrace">
            <a:avLst/>
          </a:prstGeom>
          <a:ln w="38100">
            <a:solidFill>
              <a:srgbClr val="FF0000"/>
            </a:solidFill>
            <a:round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24" name="Рисунок 23" descr="ВОдопрово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316767"/>
            <a:ext cx="2520280" cy="1387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399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1897</Words>
  <Application>Microsoft Office PowerPoint</Application>
  <PresentationFormat>Экран (4:3)</PresentationFormat>
  <Paragraphs>340</Paragraphs>
  <Slides>39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Городская</vt:lpstr>
      <vt:lpstr>1_Городская</vt:lpstr>
      <vt:lpstr>5_Городская</vt:lpstr>
      <vt:lpstr>7_Городская</vt:lpstr>
      <vt:lpstr>19_Городская</vt:lpstr>
      <vt:lpstr>Worksheet</vt:lpstr>
      <vt:lpstr>Слайд 1</vt:lpstr>
      <vt:lpstr>Основные направления бюджетной и налоговой политики Орловского района на 2023-2025 годы</vt:lpstr>
      <vt:lpstr>Особенности составления проекта решения о бюджете Орловского района на 2023 год и на плановый период 2024 и 2025 годов</vt:lpstr>
      <vt:lpstr>Основные характеристики бюджета Орловского района   на 2023-2025 годы</vt:lpstr>
      <vt:lpstr>Собственные доходы консолидированного БЮДЖЕТА и бюджета Орловского района</vt:lpstr>
      <vt:lpstr>Структура налоговых и неналоговых доходов бюджета Орловского района  в 2023  году</vt:lpstr>
      <vt:lpstr>Безвозмездные поступления из областного бюджета</vt:lpstr>
      <vt:lpstr>Слайд 8</vt:lpstr>
      <vt:lpstr>Слайд 9</vt:lpstr>
      <vt:lpstr>Слайд 10</vt:lpstr>
      <vt:lpstr>Слайд 11</vt:lpstr>
      <vt:lpstr>Слайд 12</vt:lpstr>
      <vt:lpstr>На обеспечение жильем жителей района в 2023 - 2025 годах предусмотрено  32402,9  тыс. рублей</vt:lpstr>
      <vt:lpstr>Особенности межбюджетных отношений  в Орловском районе на 2023 год</vt:lpstr>
      <vt:lpstr>Расходы бюджета Орловского района на 2023-2025 годы по Управлению образования</vt:lpstr>
      <vt:lpstr>Слайд 16</vt:lpstr>
      <vt:lpstr>Организация отдыха детей в каникулярное время</vt:lpstr>
      <vt:lpstr>На обеспечение ежемесячного вознаграждения за классное руководство предусмотрено  на 2023 год  по 18 483.2 тыс.рублей</vt:lpstr>
      <vt:lpstr> На обеспечение питанием школьников 1- 4 классов </vt:lpstr>
      <vt:lpstr> Исполнение Указа Президента №597 от 07.05.2012                                                                                             (тыс. рублей)</vt:lpstr>
      <vt:lpstr>Слайд 21</vt:lpstr>
      <vt:lpstr>Динамика расходов бюджета Орловского района по  Управлению культуры и спорта</vt:lpstr>
      <vt:lpstr> Расходы на дополнительное образование  </vt:lpstr>
      <vt:lpstr>Расходы по разделу «Культура»</vt:lpstr>
      <vt:lpstr> Расходы по разделу «Физическая культура и спорт» </vt:lpstr>
      <vt:lpstr>   Дополнительные средства из бюджета Орловского района   на 2023 год </vt:lpstr>
      <vt:lpstr>Слайд 27</vt:lpstr>
      <vt:lpstr>  Динамика расходов бюджета Орловского района на социальную политику тыс.рублей </vt:lpstr>
      <vt:lpstr>  На исполнительно-распорядительные функции за счет местного бюджета                                                           тыс.рублей </vt:lpstr>
      <vt:lpstr>  На исполнительно-распорядительные функции за счет областного  бюджета                                                           тыс.рублей </vt:lpstr>
      <vt:lpstr>Расходы для МБУ «ЦСО»</vt:lpstr>
      <vt:lpstr>.</vt:lpstr>
      <vt:lpstr>Меры социальной поддержки отдельным категориям граждан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финансов Ростовской области</dc:title>
  <dc:creator>Yureva_AD</dc:creator>
  <cp:lastModifiedBy>user</cp:lastModifiedBy>
  <cp:revision>175</cp:revision>
  <dcterms:created xsi:type="dcterms:W3CDTF">2018-11-09T14:42:42Z</dcterms:created>
  <dcterms:modified xsi:type="dcterms:W3CDTF">2022-11-28T13:20:00Z</dcterms:modified>
</cp:coreProperties>
</file>