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3.xml" ContentType="application/vnd.openxmlformats-officedocument.drawingml.diagramLayout+xml"/>
  <Override PartName="/ppt/diagrams/drawing7.xml" ContentType="application/vnd.ms-office.drawingml.diagramDrawing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rawings/drawing3.xml" ContentType="application/vnd.openxmlformats-officedocument.drawingml.chartshapes+xml"/>
  <Override PartName="/ppt/diagrams/colors12.xml" ContentType="application/vnd.openxmlformats-officedocument.drawingml.diagramColors+xml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diagrams/data7.xml" ContentType="application/vnd.openxmlformats-officedocument.drawingml.diagramData+xml"/>
  <Override PartName="/ppt/notesSlides/notesSlide13.xml" ContentType="application/vnd.openxmlformats-officedocument.presentationml.notesSlide+xml"/>
  <Override PartName="/ppt/diagrams/colors9.xml" ContentType="application/vnd.openxmlformats-officedocument.drawingml.diagramColors+xml"/>
  <Override PartName="/ppt/charts/chart8.xml" ContentType="application/vnd.openxmlformats-officedocument.drawingml.chart+xml"/>
  <Override PartName="/ppt/diagrams/quickStyle14.xml" ContentType="application/vnd.openxmlformats-officedocument.drawingml.diagramStyl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charts/chart4.xml" ContentType="application/vnd.openxmlformats-officedocument.drawingml.chart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diagrams/drawing11.xml" ContentType="application/vnd.ms-office.drawingml.diagramDrawing+xml"/>
  <Override PartName="/ppt/slideMasters/slideMaster5.xml" ContentType="application/vnd.openxmlformats-officedocument.presentationml.slide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xls" ContentType="application/vnd.ms-exce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diagrams/layout3.xml" ContentType="application/vnd.openxmlformats-officedocument.drawingml.diagramLayout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charts/chart5.xml" ContentType="application/vnd.openxmlformats-officedocument.drawingml.chart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drawing5.xml" ContentType="application/vnd.ms-office.drawingml.diagramDrawing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rawings/drawing1.xml" ContentType="application/vnd.openxmlformats-officedocument.drawingml.chartshapes+xml"/>
  <Override PartName="/ppt/diagrams/colors10.xml" ContentType="application/vnd.openxmlformats-officedocument.drawingml.diagramColors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diagrams/layout4.xml" ContentType="application/vnd.openxmlformats-officedocument.drawingml.diagramLayout+xml"/>
  <Override PartName="/ppt/charts/chart12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charts/chart6.xml" ContentType="application/vnd.openxmlformats-officedocument.drawingml.chart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notesSlides/notesSlide6.xml" ContentType="application/vnd.openxmlformats-officedocument.presentationml.notesSlid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charts/chart2.xml" ContentType="application/vnd.openxmlformats-officedocument.drawingml.chart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iagrams/quickStyle2.xml" ContentType="application/vnd.openxmlformats-officedocument.drawingml.diagramStyle+xml"/>
  <Override PartName="/ppt/drawings/drawing2.xml" ContentType="application/vnd.openxmlformats-officedocument.drawingml.chartshapes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charts/chart7.xml" ContentType="application/vnd.openxmlformats-officedocument.drawingml.chart+xml"/>
  <Override PartName="/ppt/diagrams/quickStyle13.xml" ContentType="application/vnd.openxmlformats-officedocument.drawingml.diagramStyle+xml"/>
  <Override PartName="/ppt/diagrams/drawing14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20" r:id="rId3"/>
    <p:sldMasterId id="2147483745" r:id="rId4"/>
    <p:sldMasterId id="2147483757" r:id="rId5"/>
  </p:sldMasterIdLst>
  <p:notesMasterIdLst>
    <p:notesMasterId r:id="rId47"/>
  </p:notesMasterIdLst>
  <p:sldIdLst>
    <p:sldId id="302" r:id="rId6"/>
    <p:sldId id="296" r:id="rId7"/>
    <p:sldId id="297" r:id="rId8"/>
    <p:sldId id="263" r:id="rId9"/>
    <p:sldId id="264" r:id="rId10"/>
    <p:sldId id="295" r:id="rId11"/>
    <p:sldId id="266" r:id="rId12"/>
    <p:sldId id="281" r:id="rId13"/>
    <p:sldId id="299" r:id="rId14"/>
    <p:sldId id="267" r:id="rId15"/>
    <p:sldId id="268" r:id="rId16"/>
    <p:sldId id="301" r:id="rId17"/>
    <p:sldId id="292" r:id="rId18"/>
    <p:sldId id="294" r:id="rId19"/>
    <p:sldId id="305" r:id="rId20"/>
    <p:sldId id="306" r:id="rId21"/>
    <p:sldId id="307" r:id="rId22"/>
    <p:sldId id="308" r:id="rId23"/>
    <p:sldId id="309" r:id="rId24"/>
    <p:sldId id="310" r:id="rId25"/>
    <p:sldId id="311" r:id="rId26"/>
    <p:sldId id="312" r:id="rId27"/>
    <p:sldId id="315" r:id="rId28"/>
    <p:sldId id="316" r:id="rId29"/>
    <p:sldId id="317" r:id="rId30"/>
    <p:sldId id="318" r:id="rId31"/>
    <p:sldId id="319" r:id="rId32"/>
    <p:sldId id="320" r:id="rId33"/>
    <p:sldId id="323" r:id="rId34"/>
    <p:sldId id="324" r:id="rId35"/>
    <p:sldId id="325" r:id="rId36"/>
    <p:sldId id="326" r:id="rId37"/>
    <p:sldId id="327" r:id="rId38"/>
    <p:sldId id="328" r:id="rId39"/>
    <p:sldId id="329" r:id="rId40"/>
    <p:sldId id="330" r:id="rId41"/>
    <p:sldId id="331" r:id="rId42"/>
    <p:sldId id="332" r:id="rId43"/>
    <p:sldId id="333" r:id="rId44"/>
    <p:sldId id="303" r:id="rId45"/>
    <p:sldId id="334" r:id="rId46"/>
  </p:sldIdLst>
  <p:sldSz cx="9144000" cy="6858000" type="screen4x3"/>
  <p:notesSz cx="6669088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87" autoAdjust="0"/>
    <p:restoredTop sz="94713" autoAdjust="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54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5"/>
  <c:chart>
    <c:autoTitleDeleted val="1"/>
    <c:plotArea>
      <c:layout>
        <c:manualLayout>
          <c:layoutTarget val="inner"/>
          <c:xMode val="edge"/>
          <c:yMode val="edge"/>
          <c:x val="1.7397157444649754E-2"/>
          <c:y val="5.8765097528846878E-2"/>
          <c:w val="0.52219505109068565"/>
          <c:h val="0.8429720110463916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43000"/>
                    <a:satMod val="165000"/>
                  </a:schemeClr>
                </a:gs>
                <a:gs pos="55000">
                  <a:schemeClr val="accent4">
                    <a:tint val="83000"/>
                    <a:satMod val="155000"/>
                  </a:schemeClr>
                </a:gs>
                <a:gs pos="100000">
                  <a:schemeClr val="accent4">
                    <a:shade val="85000"/>
                  </a:schemeClr>
                </a:gs>
              </a:gsLst>
              <a:path path="circle">
                <a:fillToRect l="-40000" t="-90000" r="140000" b="190000"/>
              </a:path>
            </a:gradFill>
            <a:ln w="9525" cap="flat" cmpd="sng" algn="ctr">
              <a:solidFill>
                <a:schemeClr val="accent4"/>
              </a:solidFill>
              <a:prstDash val="solid"/>
            </a:ln>
            <a:effectLst>
              <a:outerShdw blurRad="50800" dist="25400" dir="5400000" rotWithShape="0">
                <a:srgbClr val="000000">
                  <a:alpha val="45000"/>
                </a:srgbClr>
              </a:outerShdw>
            </a:effectLst>
          </c:spPr>
          <c:dPt>
            <c:idx val="0"/>
            <c:spPr>
              <a:gradFill rotWithShape="1">
                <a:gsLst>
                  <a:gs pos="0">
                    <a:schemeClr val="accent6">
                      <a:tint val="43000"/>
                      <a:satMod val="165000"/>
                    </a:schemeClr>
                  </a:gs>
                  <a:gs pos="55000">
                    <a:schemeClr val="accent6">
                      <a:tint val="83000"/>
                      <a:satMod val="155000"/>
                    </a:schemeClr>
                  </a:gs>
                  <a:gs pos="100000">
                    <a:schemeClr val="accent6">
                      <a:shade val="85000"/>
                    </a:schemeClr>
                  </a:gs>
                </a:gsLst>
                <a:path path="circle">
                  <a:fillToRect l="-40000" t="-90000" r="140000" b="190000"/>
                </a:path>
              </a:gradFill>
              <a:ln w="9525" cap="flat" cmpd="sng" algn="ctr">
                <a:solidFill>
                  <a:schemeClr val="accent6"/>
                </a:solidFill>
                <a:prstDash val="solid"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</c:spPr>
          </c:dPt>
          <c:cat>
            <c:strRef>
              <c:f>Лист1!$A$2:$A$3</c:f>
              <c:strCache>
                <c:ptCount val="2"/>
                <c:pt idx="0">
                  <c:v>29 субвенций -предоставление мер социальной поддержки отдельным категориям граждан в общем объеме                394.3  млн. рублей </c:v>
                </c:pt>
                <c:pt idx="1">
                  <c:v>17 субвенций -  финансовое обеспечение текущей деятельности муниципальных учреждений и органов местного самоуправления в общем объеме 464.8 млн. рублей 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394.3</c:v>
                </c:pt>
                <c:pt idx="1">
                  <c:v>464.8</c:v>
                </c:pt>
              </c:numCache>
            </c:numRef>
          </c:val>
        </c:ser>
        <c:firstSliceAng val="130"/>
      </c:pieChart>
    </c:plotArea>
    <c:legend>
      <c:legendPos val="r"/>
      <c:layout>
        <c:manualLayout>
          <c:xMode val="edge"/>
          <c:yMode val="edge"/>
          <c:x val="0.56549677862734959"/>
          <c:y val="1.4274802799688941E-2"/>
          <c:w val="0.40825122184064327"/>
          <c:h val="0.88242318313838164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Коммунальные услуги</c:v>
                </c:pt>
              </c:strCache>
            </c:strRef>
          </c:tx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614.5</c:v>
                </c:pt>
                <c:pt idx="1">
                  <c:v>632.79999999999995</c:v>
                </c:pt>
                <c:pt idx="2">
                  <c:v>645.9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Материальные затраты</c:v>
                </c:pt>
              </c:strCache>
            </c:strRef>
          </c:tx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169.8</c:v>
                </c:pt>
                <c:pt idx="1">
                  <c:v>159.4</c:v>
                </c:pt>
                <c:pt idx="2">
                  <c:v>146.30000000000001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Налоги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Лист1!$D$2:$D$4</c:f>
              <c:numCache>
                <c:formatCode>0.0</c:formatCode>
                <c:ptCount val="3"/>
                <c:pt idx="0">
                  <c:v>20.8</c:v>
                </c:pt>
                <c:pt idx="1">
                  <c:v>20.8</c:v>
                </c:pt>
                <c:pt idx="2">
                  <c:v>20.8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Выплата  за выслугу лет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Лист1!$E$2:$E$4</c:f>
              <c:numCache>
                <c:formatCode>0.0</c:formatCode>
                <c:ptCount val="3"/>
                <c:pt idx="0">
                  <c:v>194.7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hape val="box"/>
        <c:axId val="40290560"/>
        <c:axId val="40325120"/>
        <c:axId val="0"/>
      </c:bar3DChart>
      <c:catAx>
        <c:axId val="40290560"/>
        <c:scaling>
          <c:orientation val="minMax"/>
        </c:scaling>
        <c:axPos val="b"/>
        <c:tickLblPos val="nextTo"/>
        <c:crossAx val="40325120"/>
        <c:crosses val="autoZero"/>
        <c:auto val="1"/>
        <c:lblAlgn val="ctr"/>
        <c:lblOffset val="100"/>
      </c:catAx>
      <c:valAx>
        <c:axId val="40325120"/>
        <c:scaling>
          <c:orientation val="minMax"/>
        </c:scaling>
        <c:axPos val="l"/>
        <c:majorGridlines/>
        <c:numFmt formatCode="0.0" sourceLinked="1"/>
        <c:tickLblPos val="nextTo"/>
        <c:crossAx val="40290560"/>
        <c:crosses val="autoZero"/>
        <c:crossBetween val="between"/>
        <c:majorUnit val="200"/>
        <c:minorUnit val="200"/>
      </c:valAx>
    </c:plotArea>
    <c:legend>
      <c:legendPos val="r"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9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оплата труда</c:v>
                </c:pt>
              </c:strCache>
            </c:strRef>
          </c:tx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13130.8</c:v>
                </c:pt>
                <c:pt idx="1">
                  <c:v>13626.8</c:v>
                </c:pt>
                <c:pt idx="2">
                  <c:v>14142.8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материальные затраты</c:v>
                </c:pt>
              </c:strCache>
            </c:strRef>
          </c:tx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775.2</c:v>
                </c:pt>
                <c:pt idx="1">
                  <c:v>775.2</c:v>
                </c:pt>
                <c:pt idx="2">
                  <c:v>775.2</c:v>
                </c:pt>
              </c:numCache>
            </c:numRef>
          </c:val>
        </c:ser>
        <c:shape val="box"/>
        <c:axId val="40126336"/>
        <c:axId val="40127872"/>
        <c:axId val="0"/>
      </c:bar3DChart>
      <c:catAx>
        <c:axId val="40126336"/>
        <c:scaling>
          <c:orientation val="minMax"/>
        </c:scaling>
        <c:axPos val="b"/>
        <c:tickLblPos val="nextTo"/>
        <c:crossAx val="40127872"/>
        <c:crosses val="autoZero"/>
        <c:auto val="1"/>
        <c:lblAlgn val="ctr"/>
        <c:lblOffset val="100"/>
      </c:catAx>
      <c:valAx>
        <c:axId val="40127872"/>
        <c:scaling>
          <c:orientation val="minMax"/>
        </c:scaling>
        <c:axPos val="l"/>
        <c:majorGridlines/>
        <c:numFmt formatCode="General" sourceLinked="1"/>
        <c:tickLblPos val="nextTo"/>
        <c:crossAx val="401263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4313584986947159"/>
          <c:y val="0.10772999502527218"/>
          <c:w val="0.33958333333333435"/>
          <c:h val="0.77359990157480563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perspective val="30"/>
    </c:view3D>
    <c:plotArea>
      <c:layout/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>
                <c:manualLayout>
                  <c:x val="1.4336869008430541E-2"/>
                  <c:y val="-7.285435967813463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82548</a:t>
                    </a:r>
                    <a:r>
                      <a:rPr lang="ru-RU" dirty="0" smtClean="0"/>
                      <a:t>,0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1.7204242810116635E-2"/>
                  <c:y val="-3.3625089082215995E-2"/>
                </c:manualLayout>
              </c:layout>
              <c:showVal val="1"/>
            </c:dLbl>
            <c:dLbl>
              <c:idx val="2"/>
              <c:layout>
                <c:manualLayout>
                  <c:x val="1.7204242810116635E-2"/>
                  <c:y val="-3.9229270595918658E-2"/>
                </c:manualLayout>
              </c:layout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84201.1</c:v>
                </c:pt>
                <c:pt idx="1">
                  <c:v>89183.9</c:v>
                </c:pt>
                <c:pt idx="2">
                  <c:v>94487.1</c:v>
                </c:pt>
              </c:numCache>
            </c:numRef>
          </c:val>
        </c:ser>
        <c:shape val="cylinder"/>
        <c:axId val="40296448"/>
        <c:axId val="40297984"/>
        <c:axId val="40128960"/>
      </c:bar3DChart>
      <c:catAx>
        <c:axId val="40296448"/>
        <c:scaling>
          <c:orientation val="minMax"/>
        </c:scaling>
        <c:axPos val="b"/>
        <c:tickLblPos val="nextTo"/>
        <c:txPr>
          <a:bodyPr/>
          <a:lstStyle/>
          <a:p>
            <a:pPr>
              <a:defRPr sz="2000" b="1" baseline="0">
                <a:solidFill>
                  <a:srgbClr val="002060"/>
                </a:solidFill>
              </a:defRPr>
            </a:pPr>
            <a:endParaRPr lang="ru-RU"/>
          </a:p>
        </c:txPr>
        <c:crossAx val="40297984"/>
        <c:crosses val="autoZero"/>
        <c:auto val="1"/>
        <c:lblAlgn val="ctr"/>
        <c:lblOffset val="100"/>
      </c:catAx>
      <c:valAx>
        <c:axId val="40297984"/>
        <c:scaling>
          <c:orientation val="minMax"/>
        </c:scaling>
        <c:axPos val="l"/>
        <c:majorGridlines/>
        <c:numFmt formatCode="General" sourceLinked="1"/>
        <c:tickLblPos val="nextTo"/>
        <c:crossAx val="40296448"/>
        <c:crosses val="autoZero"/>
        <c:crossBetween val="between"/>
      </c:valAx>
      <c:serAx>
        <c:axId val="40128960"/>
        <c:scaling>
          <c:orientation val="minMax"/>
        </c:scaling>
        <c:delete val="1"/>
        <c:axPos val="b"/>
        <c:tickLblPos val="none"/>
        <c:crossAx val="40297984"/>
        <c:crosses val="autoZero"/>
      </c:ser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rotY val="230"/>
      <c:perspective val="30"/>
    </c:view3D>
    <c:plotArea>
      <c:layout>
        <c:manualLayout>
          <c:layoutTarget val="inner"/>
          <c:xMode val="edge"/>
          <c:yMode val="edge"/>
          <c:x val="0"/>
          <c:y val="4.2211842593125465E-2"/>
          <c:w val="0.77862153348437901"/>
          <c:h val="0.571237076670134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prstMaterial="plastic">
              <a:bevelT w="889000" h="571500"/>
              <a:bevelB w="889000" h="571500"/>
            </a:sp3d>
          </c:spPr>
          <c:explosion val="47"/>
          <c:dPt>
            <c:idx val="0"/>
            <c:spPr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 prstMaterial="plastic">
                <a:bevelT w="889000" h="571500"/>
                <a:bevelB w="889000" h="571500"/>
              </a:sp3d>
            </c:spPr>
          </c:dPt>
          <c:dPt>
            <c:idx val="1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 prstMaterial="plastic">
                <a:bevelT w="889000" h="571500"/>
                <a:bevelB w="889000" h="571500"/>
              </a:sp3d>
            </c:spPr>
          </c:dPt>
          <c:dPt>
            <c:idx val="2"/>
            <c:spPr>
              <a:solidFill>
                <a:srgbClr val="FF9900"/>
              </a:solidFill>
              <a:scene3d>
                <a:camera prst="orthographicFront"/>
                <a:lightRig rig="threePt" dir="t"/>
              </a:scene3d>
              <a:sp3d prstMaterial="plastic">
                <a:bevelT w="889000" h="571500"/>
                <a:bevelB w="889000" h="571500"/>
              </a:sp3d>
            </c:spPr>
          </c:dPt>
          <c:dPt>
            <c:idx val="3"/>
            <c:spPr>
              <a:solidFill>
                <a:srgbClr val="00FF00"/>
              </a:solidFill>
              <a:scene3d>
                <a:camera prst="orthographicFront"/>
                <a:lightRig rig="threePt" dir="t"/>
              </a:scene3d>
              <a:sp3d prstMaterial="plastic">
                <a:bevelT w="889000" h="571500"/>
                <a:bevelB w="889000" h="571500"/>
              </a:sp3d>
            </c:spPr>
          </c:dPt>
          <c:dPt>
            <c:idx val="4"/>
            <c:explosion val="44"/>
            <c:spPr>
              <a:solidFill>
                <a:srgbClr val="FF7C80"/>
              </a:solidFill>
              <a:scene3d>
                <a:camera prst="orthographicFront"/>
                <a:lightRig rig="threePt" dir="t"/>
              </a:scene3d>
              <a:sp3d prstMaterial="plastic">
                <a:bevelT w="889000" h="571500"/>
                <a:bevelB w="889000" h="571500"/>
              </a:sp3d>
            </c:spPr>
          </c:dPt>
          <c:dPt>
            <c:idx val="5"/>
            <c:spPr>
              <a:solidFill>
                <a:srgbClr val="CC66FF"/>
              </a:solidFill>
              <a:scene3d>
                <a:camera prst="orthographicFront"/>
                <a:lightRig rig="threePt" dir="t"/>
              </a:scene3d>
              <a:sp3d prstMaterial="plastic">
                <a:bevelT w="889000" h="571500"/>
                <a:bevelB w="889000" h="571500"/>
              </a:sp3d>
            </c:spPr>
          </c:dPt>
          <c:dPt>
            <c:idx val="8"/>
            <c:explosion val="63"/>
          </c:dPt>
          <c:dLbls>
            <c:dLbl>
              <c:idx val="3"/>
              <c:layout>
                <c:manualLayout>
                  <c:x val="1.7268774638832994E-2"/>
                  <c:y val="-8.197390671704062E-2"/>
                </c:manualLayout>
              </c:layout>
              <c:showVal val="1"/>
            </c:dLbl>
            <c:dLbl>
              <c:idx val="4"/>
              <c:layout>
                <c:manualLayout>
                  <c:x val="7.7687432088866058E-3"/>
                  <c:y val="7.2921283481489525E-3"/>
                </c:manualLayout>
              </c:layout>
              <c:showVal val="1"/>
            </c:dLbl>
            <c:showVal val="1"/>
            <c:showLeaderLines val="1"/>
          </c:dLbls>
          <c:cat>
            <c:strRef>
              <c:f>Лист1!$A$2:$A$10</c:f>
              <c:strCache>
                <c:ptCount val="9"/>
                <c:pt idx="0">
                  <c:v>Модернизация первичного звена здравоохранения</c:v>
                </c:pt>
                <c:pt idx="1">
                  <c:v>Обеспечение жильем молодых семей</c:v>
                </c:pt>
                <c:pt idx="2">
                  <c:v>На организацию отдыха детей в каникулярное время</c:v>
                </c:pt>
                <c:pt idx="3">
                  <c:v>Внедрение целевой модели и обновление материально-технической базы </c:v>
                </c:pt>
                <c:pt idx="4">
                  <c:v>Иные направления</c:v>
                </c:pt>
                <c:pt idx="5">
                  <c:v>Организация бесплатного горячего питания обучающихся</c:v>
                </c:pt>
                <c:pt idx="6">
                  <c:v>Возмещение предприятиям ЖКХ части платы граждан за коммунальные услуги </c:v>
                </c:pt>
                <c:pt idx="7">
                  <c:v>Современная городская среда</c:v>
                </c:pt>
                <c:pt idx="8">
                  <c:v>Приобретение модульных зданий учреждений здравоохранения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55873.5</c:v>
                </c:pt>
                <c:pt idx="1">
                  <c:v>3574.5</c:v>
                </c:pt>
                <c:pt idx="2">
                  <c:v>2055.8000000000002</c:v>
                </c:pt>
                <c:pt idx="3">
                  <c:v>5566</c:v>
                </c:pt>
                <c:pt idx="4">
                  <c:v>1943.1</c:v>
                </c:pt>
                <c:pt idx="5">
                  <c:v>13733.5</c:v>
                </c:pt>
                <c:pt idx="6">
                  <c:v>1343.4</c:v>
                </c:pt>
                <c:pt idx="7">
                  <c:v>27074.6</c:v>
                </c:pt>
                <c:pt idx="8">
                  <c:v>20034</c:v>
                </c:pt>
              </c:numCache>
            </c:numRef>
          </c:val>
        </c:ser>
      </c:pie3DChart>
      <c:spPr>
        <a:effectLst>
          <a:softEdge rad="635000"/>
        </a:effectLst>
        <a:scene3d>
          <a:camera prst="orthographicFront"/>
          <a:lightRig rig="threePt" dir="t"/>
        </a:scene3d>
        <a:sp3d>
          <a:bevelT w="6350"/>
        </a:sp3d>
      </c:spPr>
    </c:plotArea>
    <c:legend>
      <c:legendPos val="b"/>
      <c:layout>
        <c:manualLayout>
          <c:xMode val="edge"/>
          <c:yMode val="edge"/>
          <c:x val="0.10440051414040415"/>
          <c:y val="0.65682639456839098"/>
          <c:w val="0.89454242738461154"/>
          <c:h val="0.25250987284322268"/>
        </c:manualLayout>
      </c:layout>
      <c:txPr>
        <a:bodyPr/>
        <a:lstStyle/>
        <a:p>
          <a:pPr>
            <a:lnSpc>
              <a:spcPct val="100000"/>
            </a:lnSpc>
            <a:defRPr sz="1400" kern="0" spc="0" baseline="0">
              <a:solidFill>
                <a:schemeClr val="tx1"/>
              </a:solidFill>
              <a:latin typeface="Times New Roman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.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45000"/>
                    <a:satMod val="155000"/>
                  </a:schemeClr>
                </a:gs>
                <a:gs pos="60000">
                  <a:schemeClr val="accent1">
                    <a:shade val="95000"/>
                    <a:satMod val="150000"/>
                  </a:schemeClr>
                </a:gs>
                <a:gs pos="100000">
                  <a:schemeClr val="accent1">
                    <a:tint val="87000"/>
                    <a:satMod val="250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1">
                  <a:satMod val="150000"/>
                </a:schemeClr>
              </a:solidFill>
              <a:prstDash val="solid"/>
            </a:ln>
            <a:effectLst>
              <a:outerShdw blurRad="65500" dist="38100" dir="5400000" rotWithShape="0">
                <a:srgbClr val="000000">
                  <a:alpha val="40000"/>
                </a:srgbClr>
              </a:outerShdw>
            </a:effectLst>
          </c:spPr>
          <c:dPt>
            <c:idx val="1"/>
            <c:spPr>
              <a:gradFill rotWithShape="1">
                <a:gsLst>
                  <a:gs pos="0">
                    <a:schemeClr val="accent4">
                      <a:shade val="45000"/>
                      <a:satMod val="155000"/>
                    </a:schemeClr>
                  </a:gs>
                  <a:gs pos="60000">
                    <a:schemeClr val="accent4">
                      <a:shade val="95000"/>
                      <a:satMod val="150000"/>
                    </a:schemeClr>
                  </a:gs>
                  <a:gs pos="100000">
                    <a:schemeClr val="accent4">
                      <a:tint val="87000"/>
                      <a:satMod val="250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4">
                    <a:satMod val="150000"/>
                  </a:schemeClr>
                </a:solidFill>
                <a:prstDash val="solid"/>
              </a:ln>
              <a:effectLst>
                <a:outerShdw blurRad="65500" dist="38100" dir="5400000" rotWithShape="0">
                  <a:srgbClr val="000000">
                    <a:alpha val="40000"/>
                  </a:srgbClr>
                </a:outerShdw>
              </a:effectLst>
            </c:spPr>
          </c:dPt>
          <c:dPt>
            <c:idx val="2"/>
            <c:spPr>
              <a:gradFill rotWithShape="1">
                <a:gsLst>
                  <a:gs pos="0">
                    <a:schemeClr val="accent5">
                      <a:shade val="45000"/>
                      <a:satMod val="155000"/>
                    </a:schemeClr>
                  </a:gs>
                  <a:gs pos="60000">
                    <a:schemeClr val="accent5">
                      <a:shade val="95000"/>
                      <a:satMod val="150000"/>
                    </a:schemeClr>
                  </a:gs>
                  <a:gs pos="100000">
                    <a:schemeClr val="accent5">
                      <a:tint val="87000"/>
                      <a:satMod val="2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65500" dist="38100" dir="5400000" rotWithShape="0">
                  <a:srgbClr val="000000">
                    <a:alpha val="40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contrasting" dir="t">
                  <a:rot lat="0" lon="0" rev="12000000"/>
                </a:lightRig>
              </a:scene3d>
              <a:sp3d prstMaterial="powder">
                <a:bevelT h="50800"/>
              </a:sp3d>
            </c:spPr>
          </c:dPt>
          <c:dLbls>
            <c:dLbl>
              <c:idx val="0"/>
              <c:layout>
                <c:manualLayout>
                  <c:x val="1.5194575512614229E-3"/>
                  <c:y val="-9.8764740831988537E-2"/>
                </c:manualLayout>
              </c:layout>
              <c:showVal val="1"/>
            </c:dLbl>
            <c:dLbl>
              <c:idx val="1"/>
              <c:layout>
                <c:manualLayout>
                  <c:x val="3.0389151025227196E-3"/>
                  <c:y val="-4.2327746070851976E-2"/>
                </c:manualLayout>
              </c:layout>
              <c:showVal val="1"/>
            </c:dLbl>
            <c:dLbl>
              <c:idx val="2"/>
              <c:layout>
                <c:manualLayout>
                  <c:x val="1.36751179613522E-2"/>
                  <c:y val="-4.5149595808908802E-2"/>
                </c:manualLayout>
              </c:layout>
              <c:showVal val="1"/>
            </c:dLbl>
            <c:dLbl>
              <c:idx val="3"/>
              <c:layout>
                <c:manualLayout>
                  <c:x val="4.2544811435317895E-2"/>
                  <c:y val="-5.361514502307891E-2"/>
                </c:manualLayout>
              </c:layout>
              <c:showVal val="1"/>
            </c:dLbl>
            <c:txPr>
              <a:bodyPr/>
              <a:lstStyle/>
              <a:p>
                <a:pPr>
                  <a:defRPr b="1" i="0" baseline="0"/>
                </a:pPr>
                <a:endParaRPr lang="ru-RU"/>
              </a:p>
            </c:txPr>
            <c:dLblPos val="outEnd"/>
            <c:showVal val="1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567175.30000000005</c:v>
                </c:pt>
                <c:pt idx="1">
                  <c:v>531259.80000000005</c:v>
                </c:pt>
                <c:pt idx="2">
                  <c:v>521275</c:v>
                </c:pt>
              </c:numCache>
            </c:numRef>
          </c:val>
        </c:ser>
        <c:gapWidth val="100"/>
        <c:axId val="134899584"/>
        <c:axId val="134901120"/>
      </c:barChart>
      <c:catAx>
        <c:axId val="134899584"/>
        <c:scaling>
          <c:orientation val="minMax"/>
        </c:scaling>
        <c:axPos val="b"/>
        <c:tickLblPos val="nextTo"/>
        <c:txPr>
          <a:bodyPr/>
          <a:lstStyle/>
          <a:p>
            <a:pPr>
              <a:defRPr b="1" i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4901120"/>
        <c:crosses val="autoZero"/>
        <c:auto val="1"/>
        <c:lblAlgn val="ctr"/>
        <c:lblOffset val="100"/>
      </c:catAx>
      <c:valAx>
        <c:axId val="134901120"/>
        <c:scaling>
          <c:orientation val="minMax"/>
        </c:scaling>
        <c:axPos val="l"/>
        <c:majorGridlines/>
        <c:numFmt formatCode="General" sourceLinked="1"/>
        <c:tickLblPos val="nextTo"/>
        <c:crossAx val="134899584"/>
        <c:crosses val="autoZero"/>
        <c:crossBetween val="between"/>
      </c:valAx>
    </c:plotArea>
    <c:legend>
      <c:legendPos val="r"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4"/>
  <c:chart>
    <c:autoTitleDeleted val="1"/>
    <c:view3D>
      <c:depthPercent val="100"/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показатель по Орловскому району</c:v>
                </c:pt>
              </c:strCache>
            </c:strRef>
          </c:tx>
          <c:dPt>
            <c:idx val="0"/>
            <c:spPr>
              <a:solidFill>
                <a:schemeClr val="accent6"/>
              </a:solidFill>
              <a:ln w="31750" cap="flat" cmpd="sng" algn="ctr">
                <a:solidFill>
                  <a:schemeClr val="lt1"/>
                </a:solidFill>
                <a:prstDash val="solid"/>
              </a:ln>
              <a:effectLst>
                <a:outerShdw blurRad="51500" dist="25400" dir="5400000" rotWithShape="0">
                  <a:srgbClr val="000000">
                    <a:alpha val="40000"/>
                  </a:srgbClr>
                </a:outerShdw>
              </a:effectLst>
            </c:spPr>
          </c:dPt>
          <c:dPt>
            <c:idx val="1"/>
            <c:spPr>
              <a:solidFill>
                <a:schemeClr val="accent3"/>
              </a:solidFill>
              <a:ln w="31750" cap="flat" cmpd="sng" algn="ctr">
                <a:solidFill>
                  <a:schemeClr val="lt1"/>
                </a:solidFill>
                <a:prstDash val="solid"/>
              </a:ln>
              <a:effectLst>
                <a:outerShdw blurRad="51500" dist="25400" dir="5400000" rotWithShape="0">
                  <a:srgbClr val="000000">
                    <a:alpha val="40000"/>
                  </a:srgbClr>
                </a:outerShdw>
              </a:effectLst>
            </c:spPr>
          </c:dPt>
          <c:dPt>
            <c:idx val="2"/>
            <c:spPr>
              <a:solidFill>
                <a:schemeClr val="accent2"/>
              </a:solidFill>
              <a:ln w="31750" cap="flat" cmpd="sng" algn="ctr">
                <a:solidFill>
                  <a:schemeClr val="lt1"/>
                </a:solidFill>
                <a:prstDash val="solid"/>
              </a:ln>
              <a:effectLst>
                <a:outerShdw blurRad="51500" dist="25400" dir="5400000" rotWithShape="0">
                  <a:srgbClr val="000000">
                    <a:alpha val="40000"/>
                  </a:srgbClr>
                </a:outerShdw>
              </a:effectLst>
            </c:spPr>
          </c:dPt>
          <c:dLbls>
            <c:numFmt formatCode="#,##0.0" sourceLinked="0"/>
            <c:txPr>
              <a:bodyPr/>
              <a:lstStyle/>
              <a:p>
                <a:pPr>
                  <a:defRPr sz="2000" b="1" baseline="0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заработная плата педагогические работников общего образования</c:v>
                </c:pt>
                <c:pt idx="1">
                  <c:v>заработная плата педагогические работников дошкольного образования</c:v>
                </c:pt>
                <c:pt idx="2">
                  <c:v>заработная плата педагогических работников дополнительного образования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33056.5</c:v>
                </c:pt>
                <c:pt idx="1">
                  <c:v>31752.5</c:v>
                </c:pt>
                <c:pt idx="2">
                  <c:v>34378.699999999997</c:v>
                </c:pt>
              </c:numCache>
            </c:numRef>
          </c:val>
        </c:ser>
        <c:shape val="pyramid"/>
        <c:axId val="39045760"/>
        <c:axId val="39047552"/>
        <c:axId val="0"/>
      </c:bar3DChart>
      <c:catAx>
        <c:axId val="3904576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100" b="1" baseline="0"/>
            </a:pPr>
            <a:endParaRPr lang="ru-RU"/>
          </a:p>
        </c:txPr>
        <c:crossAx val="39047552"/>
        <c:crosses val="autoZero"/>
        <c:auto val="1"/>
        <c:lblAlgn val="ctr"/>
        <c:lblOffset val="100"/>
      </c:catAx>
      <c:valAx>
        <c:axId val="39047552"/>
        <c:scaling>
          <c:orientation val="minMax"/>
        </c:scaling>
        <c:axPos val="l"/>
        <c:majorGridlines/>
        <c:numFmt formatCode="General" sourceLinked="1"/>
        <c:tickLblPos val="nextTo"/>
        <c:crossAx val="39045760"/>
        <c:crosses val="autoZero"/>
        <c:crossBetween val="between"/>
        <c:majorUnit val="10000"/>
      </c:valAx>
      <c:spPr>
        <a:noFill/>
        <a:ln w="25397">
          <a:noFill/>
        </a:ln>
      </c:spPr>
    </c:plotArea>
    <c:plotVisOnly val="1"/>
    <c:dispBlanksAs val="gap"/>
  </c:chart>
  <c:spPr>
    <a:solidFill>
      <a:schemeClr val="accent4">
        <a:lumMod val="60000"/>
        <a:lumOff val="40000"/>
      </a:scheme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1141548119067085"/>
          <c:y val="2.6757755647487409E-2"/>
          <c:w val="0.87187048574545423"/>
          <c:h val="0.86444342771411764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/>
            </a:solidFill>
            <a:ln w="25400" cap="flat" cmpd="sng" algn="ctr">
              <a:solidFill>
                <a:schemeClr val="accent2">
                  <a:shade val="50000"/>
                </a:schemeClr>
              </a:solidFill>
              <a:prstDash val="solid"/>
            </a:ln>
            <a:effectLst/>
          </c:spPr>
          <c:dLbls>
            <c:dLbl>
              <c:idx val="0"/>
              <c:layout>
                <c:manualLayout>
                  <c:x val="2.2633703939865055E-2"/>
                  <c:y val="-0.44129722341161315"/>
                </c:manualLayout>
              </c:layout>
              <c:showVal val="1"/>
            </c:dLbl>
            <c:dLbl>
              <c:idx val="1"/>
              <c:layout>
                <c:manualLayout>
                  <c:x val="6.8615504156960119E-2"/>
                  <c:y val="-0.41471828626648338"/>
                </c:manualLayout>
              </c:layout>
              <c:showVal val="1"/>
            </c:dLbl>
            <c:dLbl>
              <c:idx val="2"/>
              <c:layout>
                <c:manualLayout>
                  <c:x val="7.7972163814727533E-2"/>
                  <c:y val="-0.39423837089529989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77288.800000000003</c:v>
                </c:pt>
                <c:pt idx="1">
                  <c:v>76358.899999999994</c:v>
                </c:pt>
                <c:pt idx="2">
                  <c:v>54129.9</c:v>
                </c:pt>
              </c:numCache>
            </c:numRef>
          </c:val>
        </c:ser>
        <c:shape val="box"/>
        <c:axId val="39366016"/>
        <c:axId val="39126144"/>
        <c:axId val="0"/>
      </c:bar3DChart>
      <c:catAx>
        <c:axId val="39366016"/>
        <c:scaling>
          <c:orientation val="minMax"/>
        </c:scaling>
        <c:axPos val="b"/>
        <c:tickLblPos val="nextTo"/>
        <c:txPr>
          <a:bodyPr/>
          <a:lstStyle/>
          <a:p>
            <a:pPr>
              <a:defRPr sz="2000" b="1"/>
            </a:pPr>
            <a:endParaRPr lang="ru-RU"/>
          </a:p>
        </c:txPr>
        <c:crossAx val="39126144"/>
        <c:crosses val="autoZero"/>
        <c:auto val="1"/>
        <c:lblAlgn val="ctr"/>
        <c:lblOffset val="100"/>
      </c:catAx>
      <c:valAx>
        <c:axId val="39126144"/>
        <c:scaling>
          <c:orientation val="minMax"/>
        </c:scaling>
        <c:axPos val="l"/>
        <c:majorGridlines/>
        <c:numFmt formatCode="0.0" sourceLinked="1"/>
        <c:tickLblPos val="nextTo"/>
        <c:crossAx val="3936601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/>
    <c:view3D>
      <c:rAngAx val="1"/>
    </c:view3D>
    <c:plotArea>
      <c:layout>
        <c:manualLayout>
          <c:layoutTarget val="inner"/>
          <c:xMode val="edge"/>
          <c:yMode val="edge"/>
          <c:x val="0.10041190980390355"/>
          <c:y val="9.5434461474615305E-4"/>
          <c:w val="0.86232414624564968"/>
          <c:h val="0.88224692575873875"/>
        </c:manualLayout>
      </c:layout>
      <c:bar3DChart>
        <c:barDir val="bar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.</c:v>
                </c:pt>
              </c:strCache>
            </c:strRef>
          </c:tx>
          <c:dPt>
            <c:idx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4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2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Lbls>
            <c:txPr>
              <a:bodyPr/>
              <a:lstStyle/>
              <a:p>
                <a:pPr>
                  <a:defRPr sz="28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2024 год </c:v>
                </c:pt>
                <c:pt idx="1">
                  <c:v>2023 год</c:v>
                </c:pt>
                <c:pt idx="2">
                  <c:v>2022 год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15923.9</c:v>
                </c:pt>
                <c:pt idx="1">
                  <c:v>15419.6</c:v>
                </c:pt>
                <c:pt idx="2">
                  <c:v>14934.1</c:v>
                </c:pt>
              </c:numCache>
            </c:numRef>
          </c:val>
        </c:ser>
        <c:shape val="cylinder"/>
        <c:axId val="39525760"/>
        <c:axId val="39527552"/>
        <c:axId val="0"/>
      </c:bar3DChart>
      <c:catAx>
        <c:axId val="39525760"/>
        <c:scaling>
          <c:orientation val="minMax"/>
        </c:scaling>
        <c:axPos val="l"/>
        <c:tickLblPos val="nextTo"/>
        <c:txPr>
          <a:bodyPr/>
          <a:lstStyle/>
          <a:p>
            <a:pPr>
              <a:defRPr sz="3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9527552"/>
        <c:crosses val="autoZero"/>
        <c:auto val="1"/>
        <c:lblAlgn val="ctr"/>
        <c:lblOffset val="100"/>
      </c:catAx>
      <c:valAx>
        <c:axId val="39527552"/>
        <c:scaling>
          <c:orientation val="minMax"/>
          <c:max val="11000"/>
        </c:scaling>
        <c:axPos val="b"/>
        <c:majorGridlines/>
        <c:numFmt formatCode="0.0" sourceLinked="1"/>
        <c:tickLblPos val="nextTo"/>
        <c:crossAx val="39525760"/>
        <c:crosses val="autoZero"/>
        <c:crossBetween val="between"/>
        <c:majorUnit val="2000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4"/>
  <c:chart>
    <c:view3D>
      <c:rotX val="50"/>
      <c:rotY val="70"/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МБУК "ОРДК"</c:v>
                </c:pt>
              </c:strCache>
            </c:strRef>
          </c:tx>
          <c:dLbls>
            <c:dLbl>
              <c:idx val="0"/>
              <c:layout>
                <c:manualLayout>
                  <c:x val="-3.0651126465099797E-3"/>
                  <c:y val="-3.9263636771168751E-2"/>
                </c:manualLayout>
              </c:layout>
              <c:showVal val="1"/>
            </c:dLbl>
            <c:dLbl>
              <c:idx val="1"/>
              <c:layout>
                <c:manualLayout>
                  <c:x val="3.3716239111609682E-2"/>
                  <c:y val="-2.4539772981980491E-2"/>
                </c:manualLayout>
              </c:layout>
              <c:showVal val="1"/>
            </c:dLbl>
            <c:dLbl>
              <c:idx val="2"/>
              <c:layout>
                <c:manualLayout>
                  <c:x val="2.9118570141844723E-2"/>
                  <c:y val="-2.4539772981980491E-2"/>
                </c:manualLayout>
              </c:layout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11916.1</c:v>
                </c:pt>
                <c:pt idx="1">
                  <c:v>12221.2</c:v>
                </c:pt>
                <c:pt idx="2">
                  <c:v>12537.5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МБУК "ОМЦБ"</c:v>
                </c:pt>
              </c:strCache>
            </c:strRef>
          </c:tx>
          <c:dLbls>
            <c:dLbl>
              <c:idx val="0"/>
              <c:layout>
                <c:manualLayout>
                  <c:x val="7.6627816162749302E-2"/>
                  <c:y val="-5.1533523262158966E-2"/>
                </c:manualLayout>
              </c:layout>
              <c:showVal val="1"/>
            </c:dLbl>
            <c:dLbl>
              <c:idx val="1"/>
              <c:layout>
                <c:manualLayout>
                  <c:x val="7.2030147192984381E-2"/>
                  <c:y val="-4.9079545963960781E-2"/>
                </c:manualLayout>
              </c:layout>
              <c:showVal val="1"/>
            </c:dLbl>
            <c:dLbl>
              <c:idx val="2"/>
              <c:layout>
                <c:manualLayout>
                  <c:x val="9.1953379395299739E-2"/>
                  <c:y val="-3.4355682174772653E-2"/>
                </c:manualLayout>
              </c:layout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12882.1</c:v>
                </c:pt>
                <c:pt idx="1">
                  <c:v>13185.2</c:v>
                </c:pt>
                <c:pt idx="2">
                  <c:v>13506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Аппарат</c:v>
                </c:pt>
              </c:strCache>
            </c:strRef>
          </c:tx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1956.1</c:v>
                </c:pt>
                <c:pt idx="1">
                  <c:v>2018.4</c:v>
                </c:pt>
                <c:pt idx="2">
                  <c:v>2086.1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Бухгатрерия</c:v>
                </c:pt>
              </c:strCache>
            </c:strRef>
          </c:tx>
          <c:dLbls>
            <c:dLbl>
              <c:idx val="0"/>
              <c:layout>
                <c:manualLayout>
                  <c:x val="5.2106914990669523E-2"/>
                  <c:y val="-4.1717614069366964E-2"/>
                </c:manualLayout>
              </c:layout>
              <c:showVal val="1"/>
            </c:dLbl>
            <c:dLbl>
              <c:idx val="1"/>
              <c:layout>
                <c:manualLayout>
                  <c:x val="6.2834809253454402E-2"/>
                  <c:y val="-2.6993750280178516E-2"/>
                </c:manualLayout>
              </c:layout>
              <c:showVal val="1"/>
            </c:dLbl>
            <c:dLbl>
              <c:idx val="2"/>
              <c:layout>
                <c:manualLayout>
                  <c:x val="5.0574358667414269E-2"/>
                  <c:y val="-6.6257387051347413E-2"/>
                </c:manualLayout>
              </c:layout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3002.2</c:v>
                </c:pt>
                <c:pt idx="1">
                  <c:v>3115.2</c:v>
                </c:pt>
                <c:pt idx="2">
                  <c:v>3231.2</c:v>
                </c:pt>
              </c:numCache>
            </c:numRef>
          </c:val>
        </c:ser>
        <c:shape val="cylinder"/>
        <c:axId val="39456128"/>
        <c:axId val="39470208"/>
        <c:axId val="0"/>
      </c:bar3DChart>
      <c:catAx>
        <c:axId val="39456128"/>
        <c:scaling>
          <c:orientation val="minMax"/>
        </c:scaling>
        <c:axPos val="b"/>
        <c:tickLblPos val="nextTo"/>
        <c:crossAx val="39470208"/>
        <c:crosses val="autoZero"/>
        <c:auto val="1"/>
        <c:lblAlgn val="ctr"/>
        <c:lblOffset val="100"/>
      </c:catAx>
      <c:valAx>
        <c:axId val="39470208"/>
        <c:scaling>
          <c:orientation val="minMax"/>
        </c:scaling>
        <c:axPos val="l"/>
        <c:majorGridlines/>
        <c:numFmt formatCode="0.0" sourceLinked="1"/>
        <c:tickLblPos val="nextTo"/>
        <c:crossAx val="39456128"/>
        <c:crosses val="autoZero"/>
        <c:crossBetween val="between"/>
      </c:valAx>
    </c:plotArea>
    <c:legend>
      <c:legendPos val="r"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9"/>
  <c:chart>
    <c:title/>
    <c:view3D>
      <c:rAngAx val="1"/>
    </c:view3D>
    <c:plotArea>
      <c:layout>
        <c:manualLayout>
          <c:layoutTarget val="inner"/>
          <c:xMode val="edge"/>
          <c:yMode val="edge"/>
          <c:x val="0.10041190980390355"/>
          <c:y val="9.5434461474615305E-4"/>
          <c:w val="0.86232414624564968"/>
          <c:h val="0.88224692575873875"/>
        </c:manualLayout>
      </c:layout>
      <c:bar3DChart>
        <c:barDir val="bar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 проведение спортивных мероприятий</c:v>
                </c:pt>
              </c:strCache>
            </c:strRef>
          </c:tx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2023 год</c:v>
                </c:pt>
                <c:pt idx="2">
                  <c:v>2022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1181.5</c:v>
                </c:pt>
                <c:pt idx="1">
                  <c:v>1181.5</c:v>
                </c:pt>
                <c:pt idx="2">
                  <c:v>1181.5</c:v>
                </c:pt>
              </c:numCache>
            </c:numRef>
          </c:val>
        </c:ser>
        <c:shape val="cylinder"/>
        <c:axId val="39612416"/>
        <c:axId val="39613952"/>
        <c:axId val="0"/>
      </c:bar3DChart>
      <c:catAx>
        <c:axId val="39612416"/>
        <c:scaling>
          <c:orientation val="minMax"/>
        </c:scaling>
        <c:axPos val="l"/>
        <c:tickLblPos val="nextTo"/>
        <c:crossAx val="39613952"/>
        <c:crosses val="autoZero"/>
        <c:auto val="1"/>
        <c:lblAlgn val="ctr"/>
        <c:lblOffset val="100"/>
      </c:catAx>
      <c:valAx>
        <c:axId val="39613952"/>
        <c:scaling>
          <c:orientation val="minMax"/>
        </c:scaling>
        <c:axPos val="b"/>
        <c:majorGridlines/>
        <c:numFmt formatCode="General" sourceLinked="1"/>
        <c:tickLblPos val="nextTo"/>
        <c:crossAx val="39612416"/>
        <c:crosses val="autoZero"/>
        <c:crossBetween val="between"/>
        <c:majorUnit val="100"/>
      </c:valAx>
      <c:spPr>
        <a:noFill/>
        <a:ln w="25400">
          <a:noFill/>
        </a:ln>
      </c:spPr>
    </c:plotArea>
    <c:legend>
      <c:legendPos val="r"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13637454242004968"/>
          <c:y val="3.5807801638312681E-2"/>
          <c:w val="0.85426879792218302"/>
          <c:h val="0.83190262848425645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dLbls>
            <c:dLbl>
              <c:idx val="0"/>
              <c:layout>
                <c:manualLayout>
                  <c:x val="5.9258844499192775E-2"/>
                  <c:y val="-0.4581414608110439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showVal val="1"/>
            </c:dLbl>
            <c:dLbl>
              <c:idx val="1"/>
              <c:layout>
                <c:manualLayout>
                  <c:x val="2.8069978973301872E-2"/>
                  <c:y val="-0.44543815932326036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showVal val="1"/>
            </c:dLbl>
            <c:dLbl>
              <c:idx val="2"/>
              <c:layout>
                <c:manualLayout>
                  <c:x val="7.01749474332546E-2"/>
                  <c:y val="-0.42723715308288984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307628.9</a:t>
                    </a:r>
                  </a:p>
                  <a:p>
                    <a:endParaRPr lang="en-US" b="1" dirty="0"/>
                  </a:p>
                </c:rich>
              </c:tx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478488.9</c:v>
                </c:pt>
                <c:pt idx="1">
                  <c:v>497626</c:v>
                </c:pt>
                <c:pt idx="2">
                  <c:v>307628.90000000002</c:v>
                </c:pt>
              </c:numCache>
            </c:numRef>
          </c:val>
        </c:ser>
        <c:shape val="cylinder"/>
        <c:axId val="40248832"/>
        <c:axId val="40250368"/>
        <c:axId val="0"/>
      </c:bar3DChart>
      <c:catAx>
        <c:axId val="40248832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40250368"/>
        <c:crosses val="autoZero"/>
        <c:auto val="1"/>
        <c:lblAlgn val="ctr"/>
        <c:lblOffset val="100"/>
      </c:catAx>
      <c:valAx>
        <c:axId val="40250368"/>
        <c:scaling>
          <c:orientation val="minMax"/>
          <c:max val="500000"/>
          <c:min val="100000"/>
        </c:scaling>
        <c:axPos val="l"/>
        <c:majorGridlines/>
        <c:numFmt formatCode="0.0" sourceLinked="1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40248832"/>
        <c:crosses val="autoZero"/>
        <c:crossBetween val="between"/>
        <c:majorUnit val="50000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1.jpeg"/><Relationship Id="rId2" Type="http://schemas.openxmlformats.org/officeDocument/2006/relationships/image" Target="../media/image561.png"/><Relationship Id="rId1" Type="http://schemas.openxmlformats.org/officeDocument/2006/relationships/image" Target="../media/image551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1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jpeg"/><Relationship Id="rId2" Type="http://schemas.openxmlformats.org/officeDocument/2006/relationships/image" Target="../media/image281.jpeg"/><Relationship Id="rId1" Type="http://schemas.openxmlformats.org/officeDocument/2006/relationships/image" Target="../media/image271.jpeg"/><Relationship Id="rId6" Type="http://schemas.openxmlformats.org/officeDocument/2006/relationships/image" Target="../media/image321.jpeg"/><Relationship Id="rId5" Type="http://schemas.openxmlformats.org/officeDocument/2006/relationships/image" Target="../media/image311.jpeg"/><Relationship Id="rId4" Type="http://schemas.openxmlformats.org/officeDocument/2006/relationships/image" Target="../media/image30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F5CF1F-E49F-47FF-A5D9-B1EB70C7D097}" type="doc">
      <dgm:prSet loTypeId="urn:microsoft.com/office/officeart/2005/8/layout/list1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A4B73DE0-32F8-49F1-AC20-49AAA18BBD3A}">
      <dgm:prSet phldrT="[Текст]" custT="1"/>
      <dgm:spPr>
        <a:solidFill>
          <a:srgbClr val="798FEF"/>
        </a:solidFill>
      </dgm:spPr>
      <dgm:t>
        <a:bodyPr/>
        <a:lstStyle/>
        <a:p>
          <a:r>
            <a:rPr lang="ru-RU" sz="1600" dirty="0" smtClean="0">
              <a:latin typeface="+mn-lt"/>
              <a:cs typeface="Times New Roman" pitchFamily="18" charset="0"/>
            </a:rPr>
            <a:t>Ключевые задачи </a:t>
          </a:r>
          <a:endParaRPr lang="ru-RU" sz="1600" dirty="0">
            <a:latin typeface="+mn-lt"/>
            <a:cs typeface="Times New Roman" pitchFamily="18" charset="0"/>
          </a:endParaRPr>
        </a:p>
      </dgm:t>
    </dgm:pt>
    <dgm:pt modelId="{A99717EB-0707-420A-AD7E-3A59E5E69A21}" type="parTrans" cxnId="{5A5E6194-C008-4F37-9A2B-B6570B397773}">
      <dgm:prSet/>
      <dgm:spPr/>
      <dgm:t>
        <a:bodyPr/>
        <a:lstStyle/>
        <a:p>
          <a:endParaRPr lang="ru-RU"/>
        </a:p>
      </dgm:t>
    </dgm:pt>
    <dgm:pt modelId="{4B8FC7DA-5348-4003-A11E-B6DD704AECE0}" type="sibTrans" cxnId="{5A5E6194-C008-4F37-9A2B-B6570B397773}">
      <dgm:prSet/>
      <dgm:spPr/>
      <dgm:t>
        <a:bodyPr/>
        <a:lstStyle/>
        <a:p>
          <a:endParaRPr lang="ru-RU"/>
        </a:p>
      </dgm:t>
    </dgm:pt>
    <dgm:pt modelId="{269377AA-FDAF-4C39-8B74-C06DF0DC7415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Реализация Указов Президента РФ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2CC69758-51B0-487D-9FD3-0FAEB14B66D7}" type="parTrans" cxnId="{C20AE3B4-004B-4844-88C4-0E699AEF7FE4}">
      <dgm:prSet/>
      <dgm:spPr/>
      <dgm:t>
        <a:bodyPr/>
        <a:lstStyle/>
        <a:p>
          <a:endParaRPr lang="ru-RU"/>
        </a:p>
      </dgm:t>
    </dgm:pt>
    <dgm:pt modelId="{4112B08A-6FA1-44C7-811C-52DAE95AEEF4}" type="sibTrans" cxnId="{C20AE3B4-004B-4844-88C4-0E699AEF7FE4}">
      <dgm:prSet/>
      <dgm:spPr/>
      <dgm:t>
        <a:bodyPr/>
        <a:lstStyle/>
        <a:p>
          <a:endParaRPr lang="ru-RU"/>
        </a:p>
      </dgm:t>
    </dgm:pt>
    <dgm:pt modelId="{0BAC5FAB-4B02-4866-8A56-4276214D7CA9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Достижение целей социально-экономического развития Орловского района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633142BF-CA61-40F9-9FC4-8A45CE4D086E}" type="parTrans" cxnId="{E22E8F8C-DF3B-4E64-A4A6-891D4B7F9D70}">
      <dgm:prSet/>
      <dgm:spPr/>
      <dgm:t>
        <a:bodyPr/>
        <a:lstStyle/>
        <a:p>
          <a:endParaRPr lang="ru-RU"/>
        </a:p>
      </dgm:t>
    </dgm:pt>
    <dgm:pt modelId="{A5E6ADF0-0698-41CB-A513-75D6B59C42A2}" type="sibTrans" cxnId="{E22E8F8C-DF3B-4E64-A4A6-891D4B7F9D70}">
      <dgm:prSet/>
      <dgm:spPr/>
      <dgm:t>
        <a:bodyPr/>
        <a:lstStyle/>
        <a:p>
          <a:endParaRPr lang="ru-RU"/>
        </a:p>
      </dgm:t>
    </dgm:pt>
    <dgm:pt modelId="{363C4B64-4271-4C5C-A2D5-81BFE41AF5D6}" type="pres">
      <dgm:prSet presAssocID="{B5F5CF1F-E49F-47FF-A5D9-B1EB70C7D09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D763DFF-C08E-4675-861A-6D01FB8DB106}" type="pres">
      <dgm:prSet presAssocID="{A4B73DE0-32F8-49F1-AC20-49AAA18BBD3A}" presName="parentLin" presStyleCnt="0"/>
      <dgm:spPr/>
    </dgm:pt>
    <dgm:pt modelId="{E504CC2F-A816-4B60-9213-A556C22E9A2A}" type="pres">
      <dgm:prSet presAssocID="{A4B73DE0-32F8-49F1-AC20-49AAA18BBD3A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D0021C37-0F45-4058-82C2-A1CF623EA893}" type="pres">
      <dgm:prSet presAssocID="{A4B73DE0-32F8-49F1-AC20-49AAA18BBD3A}" presName="parentText" presStyleLbl="node1" presStyleIdx="0" presStyleCnt="1" custLinFactNeighborX="-7407" custLinFactNeighborY="652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2B2C9E-F1F0-42B8-9D06-DE5D5248B9BF}" type="pres">
      <dgm:prSet presAssocID="{A4B73DE0-32F8-49F1-AC20-49AAA18BBD3A}" presName="negativeSpace" presStyleCnt="0"/>
      <dgm:spPr/>
    </dgm:pt>
    <dgm:pt modelId="{BBD502DB-C157-407E-AE8C-5931A288433A}" type="pres">
      <dgm:prSet presAssocID="{A4B73DE0-32F8-49F1-AC20-49AAA18BBD3A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22E8F8C-DF3B-4E64-A4A6-891D4B7F9D70}" srcId="{A4B73DE0-32F8-49F1-AC20-49AAA18BBD3A}" destId="{0BAC5FAB-4B02-4866-8A56-4276214D7CA9}" srcOrd="1" destOrd="0" parTransId="{633142BF-CA61-40F9-9FC4-8A45CE4D086E}" sibTransId="{A5E6ADF0-0698-41CB-A513-75D6B59C42A2}"/>
    <dgm:cxn modelId="{0DB2B779-D2ED-4ADA-A021-7F3D9F303694}" type="presOf" srcId="{A4B73DE0-32F8-49F1-AC20-49AAA18BBD3A}" destId="{E504CC2F-A816-4B60-9213-A556C22E9A2A}" srcOrd="0" destOrd="0" presId="urn:microsoft.com/office/officeart/2005/8/layout/list1"/>
    <dgm:cxn modelId="{C20AE3B4-004B-4844-88C4-0E699AEF7FE4}" srcId="{A4B73DE0-32F8-49F1-AC20-49AAA18BBD3A}" destId="{269377AA-FDAF-4C39-8B74-C06DF0DC7415}" srcOrd="0" destOrd="0" parTransId="{2CC69758-51B0-487D-9FD3-0FAEB14B66D7}" sibTransId="{4112B08A-6FA1-44C7-811C-52DAE95AEEF4}"/>
    <dgm:cxn modelId="{E26C63A1-404D-4E16-A91D-FA5BC069DC05}" type="presOf" srcId="{0BAC5FAB-4B02-4866-8A56-4276214D7CA9}" destId="{BBD502DB-C157-407E-AE8C-5931A288433A}" srcOrd="0" destOrd="1" presId="urn:microsoft.com/office/officeart/2005/8/layout/list1"/>
    <dgm:cxn modelId="{5A5E6194-C008-4F37-9A2B-B6570B397773}" srcId="{B5F5CF1F-E49F-47FF-A5D9-B1EB70C7D097}" destId="{A4B73DE0-32F8-49F1-AC20-49AAA18BBD3A}" srcOrd="0" destOrd="0" parTransId="{A99717EB-0707-420A-AD7E-3A59E5E69A21}" sibTransId="{4B8FC7DA-5348-4003-A11E-B6DD704AECE0}"/>
    <dgm:cxn modelId="{571720BF-C33E-4902-AE65-D82883D7F247}" type="presOf" srcId="{B5F5CF1F-E49F-47FF-A5D9-B1EB70C7D097}" destId="{363C4B64-4271-4C5C-A2D5-81BFE41AF5D6}" srcOrd="0" destOrd="0" presId="urn:microsoft.com/office/officeart/2005/8/layout/list1"/>
    <dgm:cxn modelId="{75AD7816-AE03-453B-9781-BD933B5DC310}" type="presOf" srcId="{269377AA-FDAF-4C39-8B74-C06DF0DC7415}" destId="{BBD502DB-C157-407E-AE8C-5931A288433A}" srcOrd="0" destOrd="0" presId="urn:microsoft.com/office/officeart/2005/8/layout/list1"/>
    <dgm:cxn modelId="{AD69F7C1-A15B-4E83-97E5-53AABB362AB6}" type="presOf" srcId="{A4B73DE0-32F8-49F1-AC20-49AAA18BBD3A}" destId="{D0021C37-0F45-4058-82C2-A1CF623EA893}" srcOrd="1" destOrd="0" presId="urn:microsoft.com/office/officeart/2005/8/layout/list1"/>
    <dgm:cxn modelId="{D87BDB8B-4654-440C-A8C2-054DF05D8146}" type="presParOf" srcId="{363C4B64-4271-4C5C-A2D5-81BFE41AF5D6}" destId="{2D763DFF-C08E-4675-861A-6D01FB8DB106}" srcOrd="0" destOrd="0" presId="urn:microsoft.com/office/officeart/2005/8/layout/list1"/>
    <dgm:cxn modelId="{CCEA8003-0765-44E7-A15A-00C14A498749}" type="presParOf" srcId="{2D763DFF-C08E-4675-861A-6D01FB8DB106}" destId="{E504CC2F-A816-4B60-9213-A556C22E9A2A}" srcOrd="0" destOrd="0" presId="urn:microsoft.com/office/officeart/2005/8/layout/list1"/>
    <dgm:cxn modelId="{0F360A16-5D15-4A88-B2D1-A5E861B8E982}" type="presParOf" srcId="{2D763DFF-C08E-4675-861A-6D01FB8DB106}" destId="{D0021C37-0F45-4058-82C2-A1CF623EA893}" srcOrd="1" destOrd="0" presId="urn:microsoft.com/office/officeart/2005/8/layout/list1"/>
    <dgm:cxn modelId="{1C0BE841-2B0C-4FD5-AE7B-4F9E15621C95}" type="presParOf" srcId="{363C4B64-4271-4C5C-A2D5-81BFE41AF5D6}" destId="{902B2C9E-F1F0-42B8-9D06-DE5D5248B9BF}" srcOrd="1" destOrd="0" presId="urn:microsoft.com/office/officeart/2005/8/layout/list1"/>
    <dgm:cxn modelId="{F0630988-29A6-4ECD-A198-FA8AB605B4B8}" type="presParOf" srcId="{363C4B64-4271-4C5C-A2D5-81BFE41AF5D6}" destId="{BBD502DB-C157-407E-AE8C-5931A288433A}" srcOrd="2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A38BACC-09F5-4D64-8C73-CD9242867E2E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0A16C95-87BB-465C-804D-FB403574F7B5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На повышение заработной платы работникам муниципальных учреждений культуры</a:t>
          </a:r>
          <a:endParaRPr lang="ru-RU" dirty="0"/>
        </a:p>
      </dgm:t>
    </dgm:pt>
    <dgm:pt modelId="{BFCBED2F-6CEF-4A37-9A0D-745B75653F67}" type="parTrans" cxnId="{97A71ACD-C636-41CA-B18A-C2F802C6FC05}">
      <dgm:prSet/>
      <dgm:spPr/>
      <dgm:t>
        <a:bodyPr/>
        <a:lstStyle/>
        <a:p>
          <a:endParaRPr lang="ru-RU"/>
        </a:p>
      </dgm:t>
    </dgm:pt>
    <dgm:pt modelId="{C1EFE97F-A36A-4757-8F60-1CC0FADEC9C7}" type="sibTrans" cxnId="{97A71ACD-C636-41CA-B18A-C2F802C6FC05}">
      <dgm:prSet/>
      <dgm:spPr/>
      <dgm:t>
        <a:bodyPr/>
        <a:lstStyle/>
        <a:p>
          <a:endParaRPr lang="ru-RU"/>
        </a:p>
      </dgm:t>
    </dgm:pt>
    <dgm:pt modelId="{EFDEBAE1-1A09-4C55-80DD-A079DCB971FE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endParaRPr lang="ru-RU" dirty="0"/>
        </a:p>
      </dgm:t>
    </dgm:pt>
    <dgm:pt modelId="{73E114FB-0ECB-4D25-B07F-87894046E245}" type="parTrans" cxnId="{B19A93AA-95AE-4B36-9BA0-DCB78E20FDA8}">
      <dgm:prSet/>
      <dgm:spPr/>
      <dgm:t>
        <a:bodyPr/>
        <a:lstStyle/>
        <a:p>
          <a:endParaRPr lang="ru-RU"/>
        </a:p>
      </dgm:t>
    </dgm:pt>
    <dgm:pt modelId="{0FD6D028-876D-48EF-8D5A-6F5064D4E7B1}" type="sibTrans" cxnId="{B19A93AA-95AE-4B36-9BA0-DCB78E20FDA8}">
      <dgm:prSet/>
      <dgm:spPr/>
      <dgm:t>
        <a:bodyPr/>
        <a:lstStyle/>
        <a:p>
          <a:endParaRPr lang="ru-RU"/>
        </a:p>
      </dgm:t>
    </dgm:pt>
    <dgm:pt modelId="{19BDAF3A-74AD-45AB-B6F1-D090824D171B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ru-RU" dirty="0" smtClean="0"/>
            <a:t>Местный бюджет-</a:t>
          </a:r>
          <a:r>
            <a:rPr lang="en-US" dirty="0" smtClean="0"/>
            <a:t>10</a:t>
          </a:r>
          <a:r>
            <a:rPr lang="ru-RU" dirty="0" smtClean="0"/>
            <a:t> 000,2 тыс.рублей</a:t>
          </a:r>
          <a:endParaRPr lang="ru-RU" dirty="0"/>
        </a:p>
      </dgm:t>
    </dgm:pt>
    <dgm:pt modelId="{2E97CEC3-0E74-4CA4-AF48-24EBEC80C329}" type="parTrans" cxnId="{6C74FC3C-5167-46CB-AF08-97BEB15D66E3}">
      <dgm:prSet/>
      <dgm:spPr/>
      <dgm:t>
        <a:bodyPr/>
        <a:lstStyle/>
        <a:p>
          <a:endParaRPr lang="ru-RU"/>
        </a:p>
      </dgm:t>
    </dgm:pt>
    <dgm:pt modelId="{61E722C9-C92F-4F80-86EB-AA8285E42858}" type="sibTrans" cxnId="{6C74FC3C-5167-46CB-AF08-97BEB15D66E3}">
      <dgm:prSet/>
      <dgm:spPr/>
      <dgm:t>
        <a:bodyPr/>
        <a:lstStyle/>
        <a:p>
          <a:endParaRPr lang="ru-RU"/>
        </a:p>
      </dgm:t>
    </dgm:pt>
    <dgm:pt modelId="{630B34D0-3B3C-463C-A26F-475E15515869}" type="pres">
      <dgm:prSet presAssocID="{AA38BACC-09F5-4D64-8C73-CD9242867E2E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97CE095-FC25-4598-9DA6-3ED6908C6175}" type="pres">
      <dgm:prSet presAssocID="{A0A16C95-87BB-465C-804D-FB403574F7B5}" presName="linNode" presStyleCnt="0"/>
      <dgm:spPr/>
    </dgm:pt>
    <dgm:pt modelId="{897D2FA9-6492-4AF3-93EA-C0981F602CE1}" type="pres">
      <dgm:prSet presAssocID="{A0A16C95-87BB-465C-804D-FB403574F7B5}" presName="parentShp" presStyleLbl="node1" presStyleIdx="0" presStyleCnt="1" custLinFactNeighborX="-20833" custLinFactNeighborY="-114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AC891A-2C21-4A8D-85C0-A72B17173982}" type="pres">
      <dgm:prSet presAssocID="{A0A16C95-87BB-465C-804D-FB403574F7B5}" presName="childShp" presStyleLbl="bgAccFollowNode1" presStyleIdx="0" presStyleCnt="1" custScaleY="371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17EAEAF-AF45-4DAD-97C6-72C0502A9DB0}" type="presOf" srcId="{A0A16C95-87BB-465C-804D-FB403574F7B5}" destId="{897D2FA9-6492-4AF3-93EA-C0981F602CE1}" srcOrd="0" destOrd="0" presId="urn:microsoft.com/office/officeart/2005/8/layout/vList6"/>
    <dgm:cxn modelId="{F4C5A37E-FC41-4A79-9CBD-AE4AFEAED1FF}" type="presOf" srcId="{EFDEBAE1-1A09-4C55-80DD-A079DCB971FE}" destId="{5DAC891A-2C21-4A8D-85C0-A72B17173982}" srcOrd="0" destOrd="0" presId="urn:microsoft.com/office/officeart/2005/8/layout/vList6"/>
    <dgm:cxn modelId="{B19A93AA-95AE-4B36-9BA0-DCB78E20FDA8}" srcId="{A0A16C95-87BB-465C-804D-FB403574F7B5}" destId="{EFDEBAE1-1A09-4C55-80DD-A079DCB971FE}" srcOrd="0" destOrd="0" parTransId="{73E114FB-0ECB-4D25-B07F-87894046E245}" sibTransId="{0FD6D028-876D-48EF-8D5A-6F5064D4E7B1}"/>
    <dgm:cxn modelId="{6C74FC3C-5167-46CB-AF08-97BEB15D66E3}" srcId="{A0A16C95-87BB-465C-804D-FB403574F7B5}" destId="{19BDAF3A-74AD-45AB-B6F1-D090824D171B}" srcOrd="1" destOrd="0" parTransId="{2E97CEC3-0E74-4CA4-AF48-24EBEC80C329}" sibTransId="{61E722C9-C92F-4F80-86EB-AA8285E42858}"/>
    <dgm:cxn modelId="{D4856E93-D264-458D-8D91-15053ACD5BCF}" type="presOf" srcId="{19BDAF3A-74AD-45AB-B6F1-D090824D171B}" destId="{5DAC891A-2C21-4A8D-85C0-A72B17173982}" srcOrd="0" destOrd="1" presId="urn:microsoft.com/office/officeart/2005/8/layout/vList6"/>
    <dgm:cxn modelId="{D03E65A7-C0B5-4975-82B8-52382013C489}" type="presOf" srcId="{AA38BACC-09F5-4D64-8C73-CD9242867E2E}" destId="{630B34D0-3B3C-463C-A26F-475E15515869}" srcOrd="0" destOrd="0" presId="urn:microsoft.com/office/officeart/2005/8/layout/vList6"/>
    <dgm:cxn modelId="{97A71ACD-C636-41CA-B18A-C2F802C6FC05}" srcId="{AA38BACC-09F5-4D64-8C73-CD9242867E2E}" destId="{A0A16C95-87BB-465C-804D-FB403574F7B5}" srcOrd="0" destOrd="0" parTransId="{BFCBED2F-6CEF-4A37-9A0D-745B75653F67}" sibTransId="{C1EFE97F-A36A-4757-8F60-1CC0FADEC9C7}"/>
    <dgm:cxn modelId="{15FE2782-F088-4D58-9467-D3DF7F194058}" type="presParOf" srcId="{630B34D0-3B3C-463C-A26F-475E15515869}" destId="{A97CE095-FC25-4598-9DA6-3ED6908C6175}" srcOrd="0" destOrd="0" presId="urn:microsoft.com/office/officeart/2005/8/layout/vList6"/>
    <dgm:cxn modelId="{44724AE2-E1BF-4079-8A02-208C1104CCD9}" type="presParOf" srcId="{A97CE095-FC25-4598-9DA6-3ED6908C6175}" destId="{897D2FA9-6492-4AF3-93EA-C0981F602CE1}" srcOrd="0" destOrd="0" presId="urn:microsoft.com/office/officeart/2005/8/layout/vList6"/>
    <dgm:cxn modelId="{44648476-EE48-4B02-88F3-664130798FDE}" type="presParOf" srcId="{A97CE095-FC25-4598-9DA6-3ED6908C6175}" destId="{5DAC891A-2C21-4A8D-85C0-A72B17173982}" srcOrd="1" destOrd="0" presId="urn:microsoft.com/office/officeart/2005/8/layout/vList6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9158A7F-8F30-46AE-A243-310F5E65EA3F}" type="doc">
      <dgm:prSet loTypeId="urn:microsoft.com/office/officeart/2005/8/layout/equation2" loCatId="process" qsTypeId="urn:microsoft.com/office/officeart/2005/8/quickstyle/simple1" qsCatId="simple" csTypeId="urn:microsoft.com/office/officeart/2005/8/colors/accent1_2" csCatId="accent1" phldr="1"/>
      <dgm:spPr/>
    </dgm:pt>
    <dgm:pt modelId="{99656F05-353F-4EEB-AD3B-77BE5C6531CF}">
      <dgm:prSet phldrT="[Текст]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dirty="0" smtClean="0"/>
            <a:t>240.7 </a:t>
          </a:r>
          <a:r>
            <a:rPr lang="ru-RU" b="1" dirty="0" err="1" smtClean="0"/>
            <a:t>тыс.руб</a:t>
          </a:r>
          <a:endParaRPr lang="ru-RU" b="1" dirty="0"/>
        </a:p>
      </dgm:t>
    </dgm:pt>
    <dgm:pt modelId="{7AFB95CF-4F7C-4AE4-9CA6-C85198188335}" type="parTrans" cxnId="{54E3D664-0246-454B-B9FE-3B08F3ACA859}">
      <dgm:prSet/>
      <dgm:spPr/>
      <dgm:t>
        <a:bodyPr/>
        <a:lstStyle/>
        <a:p>
          <a:endParaRPr lang="ru-RU"/>
        </a:p>
      </dgm:t>
    </dgm:pt>
    <dgm:pt modelId="{1021D96A-9A8B-47A5-B832-91E11BBCD370}" type="sibTrans" cxnId="{54E3D664-0246-454B-B9FE-3B08F3ACA859}">
      <dgm:prSet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3BE49881-1812-4570-9C63-F8D5200E5B7D}">
      <dgm:prSet phldrT="[Текст]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dirty="0" smtClean="0"/>
            <a:t>12.7</a:t>
          </a:r>
          <a:r>
            <a:rPr lang="ru-RU" b="1" dirty="0" smtClean="0"/>
            <a:t> </a:t>
          </a:r>
          <a:r>
            <a:rPr lang="ru-RU" b="1" dirty="0" err="1" smtClean="0"/>
            <a:t>тыс.руб</a:t>
          </a:r>
          <a:endParaRPr lang="ru-RU" b="1" dirty="0"/>
        </a:p>
      </dgm:t>
    </dgm:pt>
    <dgm:pt modelId="{F193A43B-6647-4565-897F-A7812B94D429}" type="parTrans" cxnId="{504000A7-5290-4C81-8809-ADB45E823E5A}">
      <dgm:prSet/>
      <dgm:spPr/>
      <dgm:t>
        <a:bodyPr/>
        <a:lstStyle/>
        <a:p>
          <a:endParaRPr lang="ru-RU"/>
        </a:p>
      </dgm:t>
    </dgm:pt>
    <dgm:pt modelId="{1E913DC4-5EEE-406F-A1E3-2709D03BA557}" type="sibTrans" cxnId="{504000A7-5290-4C81-8809-ADB45E823E5A}">
      <dgm:prSet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532BC46-3133-42E1-8B14-B7D0F065656F}">
      <dgm:prSet phldrT="[Текст]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dirty="0" smtClean="0"/>
            <a:t>253.4</a:t>
          </a:r>
          <a:r>
            <a:rPr lang="ru-RU" b="1" dirty="0" smtClean="0"/>
            <a:t> тыс.руб.</a:t>
          </a:r>
          <a:endParaRPr lang="ru-RU" b="1" dirty="0"/>
        </a:p>
      </dgm:t>
    </dgm:pt>
    <dgm:pt modelId="{E0573036-F3C2-43F5-87A9-96E50D0816DF}" type="parTrans" cxnId="{EAB2DDB7-EB83-43E0-9B1A-0F3051BEA249}">
      <dgm:prSet/>
      <dgm:spPr/>
      <dgm:t>
        <a:bodyPr/>
        <a:lstStyle/>
        <a:p>
          <a:endParaRPr lang="ru-RU"/>
        </a:p>
      </dgm:t>
    </dgm:pt>
    <dgm:pt modelId="{FBBD9A05-FACC-4D5D-8B25-B95BBCE2FF4F}" type="sibTrans" cxnId="{EAB2DDB7-EB83-43E0-9B1A-0F3051BEA249}">
      <dgm:prSet/>
      <dgm:spPr/>
      <dgm:t>
        <a:bodyPr/>
        <a:lstStyle/>
        <a:p>
          <a:endParaRPr lang="ru-RU"/>
        </a:p>
      </dgm:t>
    </dgm:pt>
    <dgm:pt modelId="{5FB879FD-40A6-40F5-BB46-4E904D46B11F}" type="pres">
      <dgm:prSet presAssocID="{49158A7F-8F30-46AE-A243-310F5E65EA3F}" presName="Name0" presStyleCnt="0">
        <dgm:presLayoutVars>
          <dgm:dir/>
          <dgm:resizeHandles val="exact"/>
        </dgm:presLayoutVars>
      </dgm:prSet>
      <dgm:spPr/>
    </dgm:pt>
    <dgm:pt modelId="{DEC8E970-AA46-436A-9EFA-E2AFB476003D}" type="pres">
      <dgm:prSet presAssocID="{49158A7F-8F30-46AE-A243-310F5E65EA3F}" presName="vNodes" presStyleCnt="0"/>
      <dgm:spPr/>
    </dgm:pt>
    <dgm:pt modelId="{35364C45-7070-4B23-84E3-D3E845B2F5A2}" type="pres">
      <dgm:prSet presAssocID="{99656F05-353F-4EEB-AD3B-77BE5C6531CF}" presName="node" presStyleLbl="node1" presStyleIdx="0" presStyleCnt="3" custScaleX="2201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3F8E90-3A27-42B3-BFCE-3158857AC80C}" type="pres">
      <dgm:prSet presAssocID="{1021D96A-9A8B-47A5-B832-91E11BBCD370}" presName="spacerT" presStyleCnt="0"/>
      <dgm:spPr/>
    </dgm:pt>
    <dgm:pt modelId="{6653A627-4576-4BC4-99CE-A64684BAC3C2}" type="pres">
      <dgm:prSet presAssocID="{1021D96A-9A8B-47A5-B832-91E11BBCD370}" presName="sibTrans" presStyleLbl="sibTrans2D1" presStyleIdx="0" presStyleCnt="2"/>
      <dgm:spPr/>
      <dgm:t>
        <a:bodyPr/>
        <a:lstStyle/>
        <a:p>
          <a:endParaRPr lang="ru-RU"/>
        </a:p>
      </dgm:t>
    </dgm:pt>
    <dgm:pt modelId="{DB2D5BB4-A5F5-405C-8C96-ABE54CAB8106}" type="pres">
      <dgm:prSet presAssocID="{1021D96A-9A8B-47A5-B832-91E11BBCD370}" presName="spacerB" presStyleCnt="0"/>
      <dgm:spPr/>
    </dgm:pt>
    <dgm:pt modelId="{13FD93DA-1F3D-4F14-ACC0-25DDB678BAFC}" type="pres">
      <dgm:prSet presAssocID="{3BE49881-1812-4570-9C63-F8D5200E5B7D}" presName="node" presStyleLbl="node1" presStyleIdx="1" presStyleCnt="3" custScaleX="2029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9CE466-6001-48C9-9427-7DB01B6E31FA}" type="pres">
      <dgm:prSet presAssocID="{49158A7F-8F30-46AE-A243-310F5E65EA3F}" presName="sibTransLast" presStyleLbl="sibTrans2D1" presStyleIdx="1" presStyleCnt="2"/>
      <dgm:spPr/>
      <dgm:t>
        <a:bodyPr/>
        <a:lstStyle/>
        <a:p>
          <a:endParaRPr lang="ru-RU"/>
        </a:p>
      </dgm:t>
    </dgm:pt>
    <dgm:pt modelId="{A3699C19-C53C-4575-B8E8-08F0826B4930}" type="pres">
      <dgm:prSet presAssocID="{49158A7F-8F30-46AE-A243-310F5E65EA3F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63BA92CC-C06E-4397-A2A8-4B1E33CE39B8}" type="pres">
      <dgm:prSet presAssocID="{49158A7F-8F30-46AE-A243-310F5E65EA3F}" presName="lastNode" presStyleLbl="node1" presStyleIdx="2" presStyleCnt="3" custScaleX="1473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D92CE40-7DA0-431B-87EF-895DEAFDD770}" type="presOf" srcId="{49158A7F-8F30-46AE-A243-310F5E65EA3F}" destId="{5FB879FD-40A6-40F5-BB46-4E904D46B11F}" srcOrd="0" destOrd="0" presId="urn:microsoft.com/office/officeart/2005/8/layout/equation2"/>
    <dgm:cxn modelId="{B39F24A1-9C48-4682-A77A-03ADAFBE23CD}" type="presOf" srcId="{99656F05-353F-4EEB-AD3B-77BE5C6531CF}" destId="{35364C45-7070-4B23-84E3-D3E845B2F5A2}" srcOrd="0" destOrd="0" presId="urn:microsoft.com/office/officeart/2005/8/layout/equation2"/>
    <dgm:cxn modelId="{EAB2DDB7-EB83-43E0-9B1A-0F3051BEA249}" srcId="{49158A7F-8F30-46AE-A243-310F5E65EA3F}" destId="{2532BC46-3133-42E1-8B14-B7D0F065656F}" srcOrd="2" destOrd="0" parTransId="{E0573036-F3C2-43F5-87A9-96E50D0816DF}" sibTransId="{FBBD9A05-FACC-4D5D-8B25-B95BBCE2FF4F}"/>
    <dgm:cxn modelId="{504000A7-5290-4C81-8809-ADB45E823E5A}" srcId="{49158A7F-8F30-46AE-A243-310F5E65EA3F}" destId="{3BE49881-1812-4570-9C63-F8D5200E5B7D}" srcOrd="1" destOrd="0" parTransId="{F193A43B-6647-4565-897F-A7812B94D429}" sibTransId="{1E913DC4-5EEE-406F-A1E3-2709D03BA557}"/>
    <dgm:cxn modelId="{FB5182E6-218F-4D0A-9341-CCE6145FDD9E}" type="presOf" srcId="{1E913DC4-5EEE-406F-A1E3-2709D03BA557}" destId="{A3699C19-C53C-4575-B8E8-08F0826B4930}" srcOrd="1" destOrd="0" presId="urn:microsoft.com/office/officeart/2005/8/layout/equation2"/>
    <dgm:cxn modelId="{2103BFDE-EEF1-49C2-BAC2-B0B2154BD454}" type="presOf" srcId="{2532BC46-3133-42E1-8B14-B7D0F065656F}" destId="{63BA92CC-C06E-4397-A2A8-4B1E33CE39B8}" srcOrd="0" destOrd="0" presId="urn:microsoft.com/office/officeart/2005/8/layout/equation2"/>
    <dgm:cxn modelId="{0ABDC561-E67C-4ED3-959A-0F620567E83B}" type="presOf" srcId="{1E913DC4-5EEE-406F-A1E3-2709D03BA557}" destId="{359CE466-6001-48C9-9427-7DB01B6E31FA}" srcOrd="0" destOrd="0" presId="urn:microsoft.com/office/officeart/2005/8/layout/equation2"/>
    <dgm:cxn modelId="{54E3D664-0246-454B-B9FE-3B08F3ACA859}" srcId="{49158A7F-8F30-46AE-A243-310F5E65EA3F}" destId="{99656F05-353F-4EEB-AD3B-77BE5C6531CF}" srcOrd="0" destOrd="0" parTransId="{7AFB95CF-4F7C-4AE4-9CA6-C85198188335}" sibTransId="{1021D96A-9A8B-47A5-B832-91E11BBCD370}"/>
    <dgm:cxn modelId="{79693417-E546-47A6-B5B5-FB7727F1415A}" type="presOf" srcId="{1021D96A-9A8B-47A5-B832-91E11BBCD370}" destId="{6653A627-4576-4BC4-99CE-A64684BAC3C2}" srcOrd="0" destOrd="0" presId="urn:microsoft.com/office/officeart/2005/8/layout/equation2"/>
    <dgm:cxn modelId="{157B3D33-5A0C-43FE-A147-A4CE749E7BF8}" type="presOf" srcId="{3BE49881-1812-4570-9C63-F8D5200E5B7D}" destId="{13FD93DA-1F3D-4F14-ACC0-25DDB678BAFC}" srcOrd="0" destOrd="0" presId="urn:microsoft.com/office/officeart/2005/8/layout/equation2"/>
    <dgm:cxn modelId="{29A0A39B-B005-458F-B299-5DC7F1A5A724}" type="presParOf" srcId="{5FB879FD-40A6-40F5-BB46-4E904D46B11F}" destId="{DEC8E970-AA46-436A-9EFA-E2AFB476003D}" srcOrd="0" destOrd="0" presId="urn:microsoft.com/office/officeart/2005/8/layout/equation2"/>
    <dgm:cxn modelId="{98216940-FBB3-438E-BC2E-40344CDF9BD7}" type="presParOf" srcId="{DEC8E970-AA46-436A-9EFA-E2AFB476003D}" destId="{35364C45-7070-4B23-84E3-D3E845B2F5A2}" srcOrd="0" destOrd="0" presId="urn:microsoft.com/office/officeart/2005/8/layout/equation2"/>
    <dgm:cxn modelId="{7B29B670-337A-4883-86B0-E64EB9B7A35A}" type="presParOf" srcId="{DEC8E970-AA46-436A-9EFA-E2AFB476003D}" destId="{E03F8E90-3A27-42B3-BFCE-3158857AC80C}" srcOrd="1" destOrd="0" presId="urn:microsoft.com/office/officeart/2005/8/layout/equation2"/>
    <dgm:cxn modelId="{6F3E5DB4-A025-450C-97CA-2DAA0D6FE8BD}" type="presParOf" srcId="{DEC8E970-AA46-436A-9EFA-E2AFB476003D}" destId="{6653A627-4576-4BC4-99CE-A64684BAC3C2}" srcOrd="2" destOrd="0" presId="urn:microsoft.com/office/officeart/2005/8/layout/equation2"/>
    <dgm:cxn modelId="{8FD61893-F9F0-4971-815A-175E84A1589A}" type="presParOf" srcId="{DEC8E970-AA46-436A-9EFA-E2AFB476003D}" destId="{DB2D5BB4-A5F5-405C-8C96-ABE54CAB8106}" srcOrd="3" destOrd="0" presId="urn:microsoft.com/office/officeart/2005/8/layout/equation2"/>
    <dgm:cxn modelId="{B1D8450C-7DEA-466D-8E81-1B2904787B90}" type="presParOf" srcId="{DEC8E970-AA46-436A-9EFA-E2AFB476003D}" destId="{13FD93DA-1F3D-4F14-ACC0-25DDB678BAFC}" srcOrd="4" destOrd="0" presId="urn:microsoft.com/office/officeart/2005/8/layout/equation2"/>
    <dgm:cxn modelId="{FAD72B22-3277-41C6-9048-0C979E16E5A5}" type="presParOf" srcId="{5FB879FD-40A6-40F5-BB46-4E904D46B11F}" destId="{359CE466-6001-48C9-9427-7DB01B6E31FA}" srcOrd="1" destOrd="0" presId="urn:microsoft.com/office/officeart/2005/8/layout/equation2"/>
    <dgm:cxn modelId="{A610754D-9126-471F-88AB-1730593221ED}" type="presParOf" srcId="{359CE466-6001-48C9-9427-7DB01B6E31FA}" destId="{A3699C19-C53C-4575-B8E8-08F0826B4930}" srcOrd="0" destOrd="0" presId="urn:microsoft.com/office/officeart/2005/8/layout/equation2"/>
    <dgm:cxn modelId="{82C747BC-B558-498F-BA9B-BE7165B5A120}" type="presParOf" srcId="{5FB879FD-40A6-40F5-BB46-4E904D46B11F}" destId="{63BA92CC-C06E-4397-A2A8-4B1E33CE39B8}" srcOrd="2" destOrd="0" presId="urn:microsoft.com/office/officeart/2005/8/layout/equation2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82BF76F-9760-4EC5-9A32-0BCFCD8C4D9E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DC0966D-18F4-4F1D-AB4D-F0459C712BE4}">
      <dgm:prSet phldrT="[Текст]" custT="1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dirty="0" smtClean="0">
              <a:solidFill>
                <a:schemeClr val="tx1"/>
              </a:solidFill>
            </a:rPr>
            <a:t>На 202</a:t>
          </a:r>
          <a:r>
            <a:rPr lang="en-US" sz="1200" dirty="0" smtClean="0">
              <a:solidFill>
                <a:schemeClr val="tx1"/>
              </a:solidFill>
            </a:rPr>
            <a:t>3</a:t>
          </a:r>
          <a:r>
            <a:rPr lang="ru-RU" sz="1200" dirty="0" smtClean="0">
              <a:solidFill>
                <a:schemeClr val="tx1"/>
              </a:solidFill>
            </a:rPr>
            <a:t> год- </a:t>
          </a:r>
          <a:r>
            <a:rPr lang="en-US" sz="1200" dirty="0" smtClean="0">
              <a:solidFill>
                <a:schemeClr val="tx1"/>
              </a:solidFill>
            </a:rPr>
            <a:t>432.6 </a:t>
          </a:r>
          <a:r>
            <a:rPr lang="ru-RU" sz="1200" dirty="0" smtClean="0">
              <a:solidFill>
                <a:schemeClr val="tx1"/>
              </a:solidFill>
            </a:rPr>
            <a:t>тыс.</a:t>
          </a:r>
          <a:r>
            <a:rPr lang="en-US" sz="1200" dirty="0" smtClean="0">
              <a:solidFill>
                <a:schemeClr val="tx1"/>
              </a:solidFill>
            </a:rPr>
            <a:t> </a:t>
          </a:r>
          <a:r>
            <a:rPr lang="ru-RU" sz="1200" dirty="0" smtClean="0">
              <a:solidFill>
                <a:schemeClr val="tx1"/>
              </a:solidFill>
            </a:rPr>
            <a:t>рублей</a:t>
          </a:r>
          <a:endParaRPr lang="ru-RU" sz="1200" dirty="0">
            <a:solidFill>
              <a:schemeClr val="tx1"/>
            </a:solidFill>
          </a:endParaRPr>
        </a:p>
      </dgm:t>
    </dgm:pt>
    <dgm:pt modelId="{F69598A2-E56C-4B71-A8C2-B692D85437FA}" type="parTrans" cxnId="{9A7EC9E0-05BC-411B-A264-F4DB0C9F41CC}">
      <dgm:prSet/>
      <dgm:spPr/>
      <dgm:t>
        <a:bodyPr/>
        <a:lstStyle/>
        <a:p>
          <a:endParaRPr lang="ru-RU"/>
        </a:p>
      </dgm:t>
    </dgm:pt>
    <dgm:pt modelId="{25CC34B7-5420-4CD3-984B-EE57D5E5C420}" type="sibTrans" cxnId="{9A7EC9E0-05BC-411B-A264-F4DB0C9F41CC}">
      <dgm:prSet/>
      <dgm:spPr/>
      <dgm:t>
        <a:bodyPr/>
        <a:lstStyle/>
        <a:p>
          <a:endParaRPr lang="ru-RU"/>
        </a:p>
      </dgm:t>
    </dgm:pt>
    <dgm:pt modelId="{279C8F0E-B18C-42D0-9E1D-1871330EA5CA}">
      <dgm:prSet phldrT="[Текст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dirty="0" smtClean="0">
              <a:solidFill>
                <a:schemeClr val="tx1"/>
              </a:solidFill>
            </a:rPr>
            <a:t>На 202</a:t>
          </a:r>
          <a:r>
            <a:rPr lang="en-US" sz="1200" dirty="0" smtClean="0">
              <a:solidFill>
                <a:schemeClr val="tx1"/>
              </a:solidFill>
            </a:rPr>
            <a:t>2</a:t>
          </a:r>
          <a:r>
            <a:rPr lang="ru-RU" sz="1200" dirty="0" smtClean="0">
              <a:solidFill>
                <a:schemeClr val="tx1"/>
              </a:solidFill>
            </a:rPr>
            <a:t> год-</a:t>
          </a:r>
          <a:r>
            <a:rPr lang="en-US" sz="1200" dirty="0" smtClean="0">
              <a:solidFill>
                <a:schemeClr val="tx1"/>
              </a:solidFill>
            </a:rPr>
            <a:t>430.1</a:t>
          </a:r>
          <a:r>
            <a:rPr lang="ru-RU" sz="1200" dirty="0" smtClean="0">
              <a:solidFill>
                <a:schemeClr val="tx1"/>
              </a:solidFill>
            </a:rPr>
            <a:t> тыс.рублей</a:t>
          </a:r>
          <a:endParaRPr lang="ru-RU" sz="1200" dirty="0">
            <a:solidFill>
              <a:schemeClr val="tx1"/>
            </a:solidFill>
          </a:endParaRPr>
        </a:p>
      </dgm:t>
    </dgm:pt>
    <dgm:pt modelId="{4527DD3C-690A-4663-AC2C-D888E8C648F7}" type="parTrans" cxnId="{FDCBFC08-DB29-4C6E-A72A-5CAA03F55EB0}">
      <dgm:prSet/>
      <dgm:spPr/>
      <dgm:t>
        <a:bodyPr/>
        <a:lstStyle/>
        <a:p>
          <a:endParaRPr lang="ru-RU"/>
        </a:p>
      </dgm:t>
    </dgm:pt>
    <dgm:pt modelId="{762F4FDC-2F6E-4024-9F9A-6151EE085639}" type="sibTrans" cxnId="{FDCBFC08-DB29-4C6E-A72A-5CAA03F55EB0}">
      <dgm:prSet/>
      <dgm:spPr/>
      <dgm:t>
        <a:bodyPr/>
        <a:lstStyle/>
        <a:p>
          <a:endParaRPr lang="ru-RU"/>
        </a:p>
      </dgm:t>
    </dgm:pt>
    <dgm:pt modelId="{E75F28AA-B471-4CDD-AA2F-0C5FF04E8441}">
      <dgm:prSet phldrT="[Текст]" custT="1"/>
      <dgm:spPr/>
      <dgm:t>
        <a:bodyPr/>
        <a:lstStyle/>
        <a:p>
          <a:r>
            <a:rPr lang="ru-RU" sz="1100" dirty="0" smtClean="0">
              <a:solidFill>
                <a:schemeClr val="tx1"/>
              </a:solidFill>
            </a:rPr>
            <a:t>На 202</a:t>
          </a:r>
          <a:r>
            <a:rPr lang="en-US" sz="1100" dirty="0" smtClean="0">
              <a:solidFill>
                <a:schemeClr val="tx1"/>
              </a:solidFill>
            </a:rPr>
            <a:t>4</a:t>
          </a:r>
          <a:r>
            <a:rPr lang="ru-RU" sz="1100" dirty="0" smtClean="0">
              <a:solidFill>
                <a:schemeClr val="tx1"/>
              </a:solidFill>
            </a:rPr>
            <a:t> год </a:t>
          </a:r>
          <a:r>
            <a:rPr lang="en-US" sz="1100" dirty="0" smtClean="0">
              <a:solidFill>
                <a:schemeClr val="tx1"/>
              </a:solidFill>
            </a:rPr>
            <a:t>433.7</a:t>
          </a:r>
        </a:p>
        <a:p>
          <a:r>
            <a:rPr lang="ru-RU" sz="1100" dirty="0" smtClean="0">
              <a:solidFill>
                <a:schemeClr val="tx1"/>
              </a:solidFill>
            </a:rPr>
            <a:t>тыс.рублей</a:t>
          </a:r>
          <a:endParaRPr lang="ru-RU" sz="1100" dirty="0">
            <a:solidFill>
              <a:schemeClr val="tx1"/>
            </a:solidFill>
          </a:endParaRPr>
        </a:p>
      </dgm:t>
    </dgm:pt>
    <dgm:pt modelId="{8196EF3E-FDC0-4937-8023-6965571E197D}" type="parTrans" cxnId="{9D7BF6EE-FA84-494C-BBCE-A465B43A972B}">
      <dgm:prSet/>
      <dgm:spPr/>
      <dgm:t>
        <a:bodyPr/>
        <a:lstStyle/>
        <a:p>
          <a:endParaRPr lang="ru-RU"/>
        </a:p>
      </dgm:t>
    </dgm:pt>
    <dgm:pt modelId="{D24E8D5F-B4C8-4A18-9E4E-1C09834A9BFB}" type="sibTrans" cxnId="{9D7BF6EE-FA84-494C-BBCE-A465B43A972B}">
      <dgm:prSet/>
      <dgm:spPr/>
      <dgm:t>
        <a:bodyPr/>
        <a:lstStyle/>
        <a:p>
          <a:endParaRPr lang="ru-RU"/>
        </a:p>
      </dgm:t>
    </dgm:pt>
    <dgm:pt modelId="{85A62F5D-1BBE-420A-935E-54F7F4EBD6CD}">
      <dgm:prSet phldrT="[Текст]" custT="1"/>
      <dgm:spPr/>
      <dgm:t>
        <a:bodyPr/>
        <a:lstStyle/>
        <a:p>
          <a:endParaRPr lang="ru-RU" sz="2000" dirty="0" smtClean="0">
            <a:latin typeface="Times New Roman" pitchFamily="18" charset="0"/>
            <a:cs typeface="Times New Roman" pitchFamily="18" charset="0"/>
          </a:endParaRPr>
        </a:p>
        <a:p>
          <a:endParaRPr lang="ru-RU" sz="2000" dirty="0" smtClean="0">
            <a:latin typeface="Times New Roman" pitchFamily="18" charset="0"/>
            <a:cs typeface="Times New Roman" pitchFamily="18" charset="0"/>
          </a:endParaRPr>
        </a:p>
        <a:p>
          <a:endParaRPr lang="ru-RU" sz="2000" dirty="0" smtClean="0">
            <a:latin typeface="Times New Roman" pitchFamily="18" charset="0"/>
            <a:cs typeface="Times New Roman" pitchFamily="18" charset="0"/>
          </a:endParaRPr>
        </a:p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На обеспечение мобильных бригад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FE00D8C8-54F2-48A0-B89C-4257D6F9911B}" type="parTrans" cxnId="{1AC63B87-FD40-49A0-9AA8-374BA9C92B7D}">
      <dgm:prSet/>
      <dgm:spPr/>
      <dgm:t>
        <a:bodyPr/>
        <a:lstStyle/>
        <a:p>
          <a:endParaRPr lang="ru-RU"/>
        </a:p>
      </dgm:t>
    </dgm:pt>
    <dgm:pt modelId="{7F822F15-5349-417C-9085-04BE6F5546DB}" type="sibTrans" cxnId="{1AC63B87-FD40-49A0-9AA8-374BA9C92B7D}">
      <dgm:prSet/>
      <dgm:spPr/>
      <dgm:t>
        <a:bodyPr/>
        <a:lstStyle/>
        <a:p>
          <a:endParaRPr lang="ru-RU"/>
        </a:p>
      </dgm:t>
    </dgm:pt>
    <dgm:pt modelId="{C48348DF-7790-4A73-9D6B-864FC6ACA3E7}" type="pres">
      <dgm:prSet presAssocID="{E82BF76F-9760-4EC5-9A32-0BCFCD8C4D9E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83829C-133F-419B-85F5-17A746C00650}" type="pres">
      <dgm:prSet presAssocID="{E82BF76F-9760-4EC5-9A32-0BCFCD8C4D9E}" presName="ellipse" presStyleLbl="trBgShp" presStyleIdx="0" presStyleCnt="1"/>
      <dgm:spPr/>
      <dgm:t>
        <a:bodyPr/>
        <a:lstStyle/>
        <a:p>
          <a:endParaRPr lang="ru-RU"/>
        </a:p>
      </dgm:t>
    </dgm:pt>
    <dgm:pt modelId="{0C5854B9-BB1D-4304-A0BE-3B9EFB1CB512}" type="pres">
      <dgm:prSet presAssocID="{E82BF76F-9760-4EC5-9A32-0BCFCD8C4D9E}" presName="arrow1" presStyleLbl="fgShp" presStyleIdx="0" presStyleCnt="1" custScaleX="147762" custScaleY="198509" custLinFactNeighborX="20150" custLinFactNeighborY="-6774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0DA60E04-C5E3-4B0B-8567-018D5056FE7F}" type="pres">
      <dgm:prSet presAssocID="{E82BF76F-9760-4EC5-9A32-0BCFCD8C4D9E}" presName="rectangle" presStyleLbl="revTx" presStyleIdx="0" presStyleCnt="1" custScaleY="862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44CFA4-44E4-46A6-A120-65D7322E1BB9}" type="pres">
      <dgm:prSet presAssocID="{279C8F0E-B18C-42D0-9E1D-1871330EA5CA}" presName="item1" presStyleLbl="node1" presStyleIdx="0" presStyleCnt="3" custScaleX="153968" custScaleY="91091" custLinFactNeighborX="3521" custLinFactNeighborY="-844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7F662A-1DD6-472C-B89C-1C9128DB1928}" type="pres">
      <dgm:prSet presAssocID="{E75F28AA-B471-4CDD-AA2F-0C5FF04E8441}" presName="item2" presStyleLbl="node1" presStyleIdx="1" presStyleCnt="3" custScaleX="170547" custScaleY="122627" custLinFactNeighborX="3764" custLinFactNeighborY="-932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3B625B-F627-4EE8-82D9-4C9025CF866D}" type="pres">
      <dgm:prSet presAssocID="{85A62F5D-1BBE-420A-935E-54F7F4EBD6CD}" presName="item3" presStyleLbl="node1" presStyleIdx="2" presStyleCnt="3" custScaleX="153969" custScaleY="127575" custLinFactNeighborX="45824" custLinFactNeighborY="-665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D71AD4-A942-4479-908E-4799BCF23D16}" type="pres">
      <dgm:prSet presAssocID="{E82BF76F-9760-4EC5-9A32-0BCFCD8C4D9E}" presName="funnel" presStyleLbl="trAlignAcc1" presStyleIdx="0" presStyleCnt="1" custScaleX="134329" custScaleY="165245" custLinFactNeighborX="2133" custLinFactNeighborY="-1880"/>
      <dgm:spPr/>
      <dgm:t>
        <a:bodyPr/>
        <a:lstStyle/>
        <a:p>
          <a:endParaRPr lang="ru-RU"/>
        </a:p>
      </dgm:t>
    </dgm:pt>
  </dgm:ptLst>
  <dgm:cxnLst>
    <dgm:cxn modelId="{9A7EC9E0-05BC-411B-A264-F4DB0C9F41CC}" srcId="{E82BF76F-9760-4EC5-9A32-0BCFCD8C4D9E}" destId="{1DC0966D-18F4-4F1D-AB4D-F0459C712BE4}" srcOrd="0" destOrd="0" parTransId="{F69598A2-E56C-4B71-A8C2-B692D85437FA}" sibTransId="{25CC34B7-5420-4CD3-984B-EE57D5E5C420}"/>
    <dgm:cxn modelId="{F2C95FE6-79B2-4C57-8FA5-48258BAB67C9}" type="presOf" srcId="{279C8F0E-B18C-42D0-9E1D-1871330EA5CA}" destId="{E67F662A-1DD6-472C-B89C-1C9128DB1928}" srcOrd="0" destOrd="0" presId="urn:microsoft.com/office/officeart/2005/8/layout/funnel1"/>
    <dgm:cxn modelId="{7BE8DFCF-081B-49CD-BF20-75ACEC38DF7F}" type="presOf" srcId="{85A62F5D-1BBE-420A-935E-54F7F4EBD6CD}" destId="{0DA60E04-C5E3-4B0B-8567-018D5056FE7F}" srcOrd="0" destOrd="0" presId="urn:microsoft.com/office/officeart/2005/8/layout/funnel1"/>
    <dgm:cxn modelId="{BF593930-62FB-4D30-998F-C65AB092AE4E}" type="presOf" srcId="{1DC0966D-18F4-4F1D-AB4D-F0459C712BE4}" destId="{223B625B-F627-4EE8-82D9-4C9025CF866D}" srcOrd="0" destOrd="0" presId="urn:microsoft.com/office/officeart/2005/8/layout/funnel1"/>
    <dgm:cxn modelId="{A93564AA-DE5E-45B5-B158-0EC624327331}" type="presOf" srcId="{E82BF76F-9760-4EC5-9A32-0BCFCD8C4D9E}" destId="{C48348DF-7790-4A73-9D6B-864FC6ACA3E7}" srcOrd="0" destOrd="0" presId="urn:microsoft.com/office/officeart/2005/8/layout/funnel1"/>
    <dgm:cxn modelId="{1AC63B87-FD40-49A0-9AA8-374BA9C92B7D}" srcId="{E82BF76F-9760-4EC5-9A32-0BCFCD8C4D9E}" destId="{85A62F5D-1BBE-420A-935E-54F7F4EBD6CD}" srcOrd="3" destOrd="0" parTransId="{FE00D8C8-54F2-48A0-B89C-4257D6F9911B}" sibTransId="{7F822F15-5349-417C-9085-04BE6F5546DB}"/>
    <dgm:cxn modelId="{FDCBFC08-DB29-4C6E-A72A-5CAA03F55EB0}" srcId="{E82BF76F-9760-4EC5-9A32-0BCFCD8C4D9E}" destId="{279C8F0E-B18C-42D0-9E1D-1871330EA5CA}" srcOrd="1" destOrd="0" parTransId="{4527DD3C-690A-4663-AC2C-D888E8C648F7}" sibTransId="{762F4FDC-2F6E-4024-9F9A-6151EE085639}"/>
    <dgm:cxn modelId="{9D7BF6EE-FA84-494C-BBCE-A465B43A972B}" srcId="{E82BF76F-9760-4EC5-9A32-0BCFCD8C4D9E}" destId="{E75F28AA-B471-4CDD-AA2F-0C5FF04E8441}" srcOrd="2" destOrd="0" parTransId="{8196EF3E-FDC0-4937-8023-6965571E197D}" sibTransId="{D24E8D5F-B4C8-4A18-9E4E-1C09834A9BFB}"/>
    <dgm:cxn modelId="{13C9FECA-4AAF-4D6D-9BDB-B1985FEA8119}" type="presOf" srcId="{E75F28AA-B471-4CDD-AA2F-0C5FF04E8441}" destId="{D944CFA4-44E4-46A6-A120-65D7322E1BB9}" srcOrd="0" destOrd="0" presId="urn:microsoft.com/office/officeart/2005/8/layout/funnel1"/>
    <dgm:cxn modelId="{D0A0D611-DCD8-4C68-9CC2-E45545A0C7EE}" type="presParOf" srcId="{C48348DF-7790-4A73-9D6B-864FC6ACA3E7}" destId="{EE83829C-133F-419B-85F5-17A746C00650}" srcOrd="0" destOrd="0" presId="urn:microsoft.com/office/officeart/2005/8/layout/funnel1"/>
    <dgm:cxn modelId="{08EB4C6C-8FE9-491E-9499-4AED45EC2CF7}" type="presParOf" srcId="{C48348DF-7790-4A73-9D6B-864FC6ACA3E7}" destId="{0C5854B9-BB1D-4304-A0BE-3B9EFB1CB512}" srcOrd="1" destOrd="0" presId="urn:microsoft.com/office/officeart/2005/8/layout/funnel1"/>
    <dgm:cxn modelId="{3440FF0D-A18C-4D54-AF8E-EB756F45E964}" type="presParOf" srcId="{C48348DF-7790-4A73-9D6B-864FC6ACA3E7}" destId="{0DA60E04-C5E3-4B0B-8567-018D5056FE7F}" srcOrd="2" destOrd="0" presId="urn:microsoft.com/office/officeart/2005/8/layout/funnel1"/>
    <dgm:cxn modelId="{10BB8EEC-1259-49CB-AB6B-62FC74D5835F}" type="presParOf" srcId="{C48348DF-7790-4A73-9D6B-864FC6ACA3E7}" destId="{D944CFA4-44E4-46A6-A120-65D7322E1BB9}" srcOrd="3" destOrd="0" presId="urn:microsoft.com/office/officeart/2005/8/layout/funnel1"/>
    <dgm:cxn modelId="{59424F25-DCA9-4308-865F-489C65C4086F}" type="presParOf" srcId="{C48348DF-7790-4A73-9D6B-864FC6ACA3E7}" destId="{E67F662A-1DD6-472C-B89C-1C9128DB1928}" srcOrd="4" destOrd="0" presId="urn:microsoft.com/office/officeart/2005/8/layout/funnel1"/>
    <dgm:cxn modelId="{F9BE112C-105A-4428-9521-6E4494033E16}" type="presParOf" srcId="{C48348DF-7790-4A73-9D6B-864FC6ACA3E7}" destId="{223B625B-F627-4EE8-82D9-4C9025CF866D}" srcOrd="5" destOrd="0" presId="urn:microsoft.com/office/officeart/2005/8/layout/funnel1"/>
    <dgm:cxn modelId="{D0EE79BD-DB9D-45C9-8D91-734E48F0D441}" type="presParOf" srcId="{C48348DF-7790-4A73-9D6B-864FC6ACA3E7}" destId="{7ED71AD4-A942-4479-908E-4799BCF23D16}" srcOrd="6" destOrd="0" presId="urn:microsoft.com/office/officeart/2005/8/layout/funnel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8F360C0-30D3-4AEA-9940-2A058B6B8754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E5B1F2DD-6588-4527-AC6C-0EFAF41CA859}">
      <dgm:prSet phldrT="[Текст]" custT="1"/>
      <dgm:spPr/>
      <dgm:t>
        <a:bodyPr/>
        <a:lstStyle/>
        <a:p>
          <a:r>
            <a:rPr lang="en-US" sz="3200" dirty="0" smtClean="0">
              <a:latin typeface="Times New Roman" pitchFamily="18" charset="0"/>
              <a:cs typeface="Times New Roman" pitchFamily="18" charset="0"/>
            </a:rPr>
            <a:t>375501</a:t>
          </a:r>
          <a:r>
            <a:rPr lang="ru-RU" sz="3200" dirty="0" smtClean="0">
              <a:latin typeface="Times New Roman" pitchFamily="18" charset="0"/>
              <a:cs typeface="Times New Roman" pitchFamily="18" charset="0"/>
            </a:rPr>
            <a:t>,7 тыс.рублей</a:t>
          </a:r>
          <a:endParaRPr lang="ru-RU" sz="3200" dirty="0">
            <a:latin typeface="Times New Roman" pitchFamily="18" charset="0"/>
            <a:cs typeface="Times New Roman" pitchFamily="18" charset="0"/>
          </a:endParaRPr>
        </a:p>
      </dgm:t>
    </dgm:pt>
    <dgm:pt modelId="{1F29930A-335E-4D54-8BB0-4F626636FCB0}" type="parTrans" cxnId="{C884C03F-F995-4DC8-965B-99123DB1B848}">
      <dgm:prSet/>
      <dgm:spPr/>
      <dgm:t>
        <a:bodyPr/>
        <a:lstStyle/>
        <a:p>
          <a:endParaRPr lang="ru-RU"/>
        </a:p>
      </dgm:t>
    </dgm:pt>
    <dgm:pt modelId="{A4D80864-3D90-427F-95DF-0D6AAF0D97BD}" type="sibTrans" cxnId="{C884C03F-F995-4DC8-965B-99123DB1B848}">
      <dgm:prSet/>
      <dgm:spPr/>
      <dgm:t>
        <a:bodyPr/>
        <a:lstStyle/>
        <a:p>
          <a:endParaRPr lang="ru-RU"/>
        </a:p>
      </dgm:t>
    </dgm:pt>
    <dgm:pt modelId="{6F16DC65-F772-4456-9E2B-854BA6E9F75E}">
      <dgm:prSet phldrT="[Текст]" custT="1"/>
      <dgm:spPr/>
      <dgm:t>
        <a:bodyPr/>
        <a:lstStyle/>
        <a:p>
          <a:r>
            <a:rPr lang="ru-RU" sz="3200" dirty="0" smtClean="0">
              <a:latin typeface="Times New Roman" pitchFamily="18" charset="0"/>
              <a:cs typeface="Times New Roman" pitchFamily="18" charset="0"/>
            </a:rPr>
            <a:t>389598,7 тыс.рублей</a:t>
          </a:r>
          <a:endParaRPr lang="ru-RU" sz="3200" dirty="0">
            <a:latin typeface="Times New Roman" pitchFamily="18" charset="0"/>
            <a:cs typeface="Times New Roman" pitchFamily="18" charset="0"/>
          </a:endParaRPr>
        </a:p>
      </dgm:t>
    </dgm:pt>
    <dgm:pt modelId="{989B9B33-6CC1-47B2-8C7C-89AA3CDD3430}" type="parTrans" cxnId="{04188A33-06E7-4A6F-AC61-6F6815372552}">
      <dgm:prSet/>
      <dgm:spPr/>
      <dgm:t>
        <a:bodyPr/>
        <a:lstStyle/>
        <a:p>
          <a:endParaRPr lang="ru-RU"/>
        </a:p>
      </dgm:t>
    </dgm:pt>
    <dgm:pt modelId="{08ECE728-A821-4D77-AC14-D8477B37BFBC}" type="sibTrans" cxnId="{04188A33-06E7-4A6F-AC61-6F6815372552}">
      <dgm:prSet/>
      <dgm:spPr/>
      <dgm:t>
        <a:bodyPr/>
        <a:lstStyle/>
        <a:p>
          <a:endParaRPr lang="ru-RU"/>
        </a:p>
      </dgm:t>
    </dgm:pt>
    <dgm:pt modelId="{3292D9AD-0894-4E04-9042-76F95FC69EDF}">
      <dgm:prSet phldrT="[Текст]" custT="1"/>
      <dgm:spPr/>
      <dgm:t>
        <a:bodyPr/>
        <a:lstStyle/>
        <a:p>
          <a:r>
            <a:rPr lang="ru-RU" sz="3200" dirty="0" smtClean="0">
              <a:latin typeface="Times New Roman" pitchFamily="18" charset="0"/>
              <a:cs typeface="Times New Roman" pitchFamily="18" charset="0"/>
            </a:rPr>
            <a:t>193781,3</a:t>
          </a:r>
        </a:p>
        <a:p>
          <a:r>
            <a:rPr lang="ru-RU" sz="3200" dirty="0" smtClean="0">
              <a:latin typeface="Times New Roman" pitchFamily="18" charset="0"/>
              <a:cs typeface="Times New Roman" pitchFamily="18" charset="0"/>
            </a:rPr>
            <a:t>тыс.рублей</a:t>
          </a:r>
          <a:endParaRPr lang="ru-RU" sz="3200" dirty="0">
            <a:latin typeface="Times New Roman" pitchFamily="18" charset="0"/>
            <a:cs typeface="Times New Roman" pitchFamily="18" charset="0"/>
          </a:endParaRPr>
        </a:p>
      </dgm:t>
    </dgm:pt>
    <dgm:pt modelId="{6F8102CA-4A09-4AA9-B42C-CB0F32758F73}" type="parTrans" cxnId="{E5826C36-A5F6-4A48-B016-CCCE8B327F56}">
      <dgm:prSet/>
      <dgm:spPr/>
      <dgm:t>
        <a:bodyPr/>
        <a:lstStyle/>
        <a:p>
          <a:endParaRPr lang="ru-RU"/>
        </a:p>
      </dgm:t>
    </dgm:pt>
    <dgm:pt modelId="{17424A05-EFCE-4B75-B3B6-DE19CA325A1C}" type="sibTrans" cxnId="{E5826C36-A5F6-4A48-B016-CCCE8B327F56}">
      <dgm:prSet/>
      <dgm:spPr/>
      <dgm:t>
        <a:bodyPr/>
        <a:lstStyle/>
        <a:p>
          <a:endParaRPr lang="ru-RU"/>
        </a:p>
      </dgm:t>
    </dgm:pt>
    <dgm:pt modelId="{AB1DE6EC-8243-4DFF-BCFA-6D16DF009305}" type="pres">
      <dgm:prSet presAssocID="{88F360C0-30D3-4AEA-9940-2A058B6B8754}" presName="Name0" presStyleCnt="0">
        <dgm:presLayoutVars>
          <dgm:dir/>
          <dgm:resizeHandles val="exact"/>
        </dgm:presLayoutVars>
      </dgm:prSet>
      <dgm:spPr/>
    </dgm:pt>
    <dgm:pt modelId="{CE007168-AC40-4F8F-A388-F661AB72B026}" type="pres">
      <dgm:prSet presAssocID="{88F360C0-30D3-4AEA-9940-2A058B6B8754}" presName="fgShape" presStyleLbl="fgShp" presStyleIdx="0" presStyleCnt="1"/>
      <dgm:spPr/>
    </dgm:pt>
    <dgm:pt modelId="{B54C77E5-F4C5-465B-90B3-F5AA22A62B89}" type="pres">
      <dgm:prSet presAssocID="{88F360C0-30D3-4AEA-9940-2A058B6B8754}" presName="linComp" presStyleCnt="0"/>
      <dgm:spPr/>
    </dgm:pt>
    <dgm:pt modelId="{848D075C-B9D6-405A-A0CE-A96833326C7A}" type="pres">
      <dgm:prSet presAssocID="{E5B1F2DD-6588-4527-AC6C-0EFAF41CA859}" presName="compNode" presStyleCnt="0"/>
      <dgm:spPr/>
    </dgm:pt>
    <dgm:pt modelId="{84B9CF98-B7C1-419D-B530-6A224B24495D}" type="pres">
      <dgm:prSet presAssocID="{E5B1F2DD-6588-4527-AC6C-0EFAF41CA859}" presName="bkgdShape" presStyleLbl="node1" presStyleIdx="0" presStyleCnt="3"/>
      <dgm:spPr/>
      <dgm:t>
        <a:bodyPr/>
        <a:lstStyle/>
        <a:p>
          <a:endParaRPr lang="ru-RU"/>
        </a:p>
      </dgm:t>
    </dgm:pt>
    <dgm:pt modelId="{2F20FF53-2FF5-4011-B17B-DB77ADDC9F2B}" type="pres">
      <dgm:prSet presAssocID="{E5B1F2DD-6588-4527-AC6C-0EFAF41CA859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755A9F-A825-47F9-A243-2F5D1B665124}" type="pres">
      <dgm:prSet presAssocID="{E5B1F2DD-6588-4527-AC6C-0EFAF41CA859}" presName="invisiNode" presStyleLbl="node1" presStyleIdx="0" presStyleCnt="3"/>
      <dgm:spPr/>
    </dgm:pt>
    <dgm:pt modelId="{B1D95E87-78B9-4BE5-AC26-7AD4E236E739}" type="pres">
      <dgm:prSet presAssocID="{E5B1F2DD-6588-4527-AC6C-0EFAF41CA859}" presName="imagNode" presStyleLbl="fgImgPlace1" presStyleIdx="0" presStyleCnt="3" custLinFactX="200000" custLinFactNeighborX="215399" custLinFactNeighborY="305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C583FE7-ACB5-4151-8A8B-129AE9587BFF}" type="pres">
      <dgm:prSet presAssocID="{A4D80864-3D90-427F-95DF-0D6AAF0D97B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09AF0D9-38F3-4BC2-8362-01FA7DFCE0BD}" type="pres">
      <dgm:prSet presAssocID="{6F16DC65-F772-4456-9E2B-854BA6E9F75E}" presName="compNode" presStyleCnt="0"/>
      <dgm:spPr/>
    </dgm:pt>
    <dgm:pt modelId="{D79BCE32-F1D7-4C95-9B95-7BE966E8DEB5}" type="pres">
      <dgm:prSet presAssocID="{6F16DC65-F772-4456-9E2B-854BA6E9F75E}" presName="bkgdShape" presStyleLbl="node1" presStyleIdx="1" presStyleCnt="3"/>
      <dgm:spPr/>
      <dgm:t>
        <a:bodyPr/>
        <a:lstStyle/>
        <a:p>
          <a:endParaRPr lang="ru-RU"/>
        </a:p>
      </dgm:t>
    </dgm:pt>
    <dgm:pt modelId="{48C1F34E-2F91-48DA-81E9-2F2B7BD6314F}" type="pres">
      <dgm:prSet presAssocID="{6F16DC65-F772-4456-9E2B-854BA6E9F75E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8A4AB1-C26D-45EC-B5AF-6FF65CA70D45}" type="pres">
      <dgm:prSet presAssocID="{6F16DC65-F772-4456-9E2B-854BA6E9F75E}" presName="invisiNode" presStyleLbl="node1" presStyleIdx="1" presStyleCnt="3"/>
      <dgm:spPr/>
    </dgm:pt>
    <dgm:pt modelId="{CEFCDE25-495D-479D-A329-A9A55C70B65A}" type="pres">
      <dgm:prSet presAssocID="{6F16DC65-F772-4456-9E2B-854BA6E9F75E}" presName="imagNode" presStyleLbl="fgImgPlace1" presStyleIdx="1" presStyleCnt="3" custLinFactX="-97616" custLinFactNeighborX="-100000" custLinFactNeighborY="832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A92FC48-EFC8-4246-94EA-DB8AB26E8CEE}" type="pres">
      <dgm:prSet presAssocID="{08ECE728-A821-4D77-AC14-D8477B37BFB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2278A49-0FE4-468D-92B7-CAFD06CB9E55}" type="pres">
      <dgm:prSet presAssocID="{3292D9AD-0894-4E04-9042-76F95FC69EDF}" presName="compNode" presStyleCnt="0"/>
      <dgm:spPr/>
    </dgm:pt>
    <dgm:pt modelId="{05AD6B39-62DE-4934-BED7-4D5DCDEC5942}" type="pres">
      <dgm:prSet presAssocID="{3292D9AD-0894-4E04-9042-76F95FC69EDF}" presName="bkgdShape" presStyleLbl="node1" presStyleIdx="2" presStyleCnt="3"/>
      <dgm:spPr/>
      <dgm:t>
        <a:bodyPr/>
        <a:lstStyle/>
        <a:p>
          <a:endParaRPr lang="ru-RU"/>
        </a:p>
      </dgm:t>
    </dgm:pt>
    <dgm:pt modelId="{22172B15-9654-4CB5-9DC1-4762A4800991}" type="pres">
      <dgm:prSet presAssocID="{3292D9AD-0894-4E04-9042-76F95FC69EDF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D6535B-C262-4BC5-9D3C-392FED7032DD}" type="pres">
      <dgm:prSet presAssocID="{3292D9AD-0894-4E04-9042-76F95FC69EDF}" presName="invisiNode" presStyleLbl="node1" presStyleIdx="2" presStyleCnt="3"/>
      <dgm:spPr/>
    </dgm:pt>
    <dgm:pt modelId="{87941D9D-5C4A-489D-BC60-44DABAB329D6}" type="pres">
      <dgm:prSet presAssocID="{3292D9AD-0894-4E04-9042-76F95FC69EDF}" presName="imagNode" presStyleLbl="fgImgPlace1" presStyleIdx="2" presStyleCnt="3" custLinFactX="-94225" custLinFactNeighborX="-100000" custLinFactNeighborY="832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04188A33-06E7-4A6F-AC61-6F6815372552}" srcId="{88F360C0-30D3-4AEA-9940-2A058B6B8754}" destId="{6F16DC65-F772-4456-9E2B-854BA6E9F75E}" srcOrd="1" destOrd="0" parTransId="{989B9B33-6CC1-47B2-8C7C-89AA3CDD3430}" sibTransId="{08ECE728-A821-4D77-AC14-D8477B37BFBC}"/>
    <dgm:cxn modelId="{D7EBA828-E3B6-46DB-916B-D9B618917F59}" type="presOf" srcId="{08ECE728-A821-4D77-AC14-D8477B37BFBC}" destId="{0A92FC48-EFC8-4246-94EA-DB8AB26E8CEE}" srcOrd="0" destOrd="0" presId="urn:microsoft.com/office/officeart/2005/8/layout/hList7"/>
    <dgm:cxn modelId="{9D06C889-8B1A-4125-82AD-6A27AC4104DF}" type="presOf" srcId="{3292D9AD-0894-4E04-9042-76F95FC69EDF}" destId="{22172B15-9654-4CB5-9DC1-4762A4800991}" srcOrd="1" destOrd="0" presId="urn:microsoft.com/office/officeart/2005/8/layout/hList7"/>
    <dgm:cxn modelId="{E5826C36-A5F6-4A48-B016-CCCE8B327F56}" srcId="{88F360C0-30D3-4AEA-9940-2A058B6B8754}" destId="{3292D9AD-0894-4E04-9042-76F95FC69EDF}" srcOrd="2" destOrd="0" parTransId="{6F8102CA-4A09-4AA9-B42C-CB0F32758F73}" sibTransId="{17424A05-EFCE-4B75-B3B6-DE19CA325A1C}"/>
    <dgm:cxn modelId="{BBC04D57-DC83-4C7C-81F3-F62C15FF031E}" type="presOf" srcId="{E5B1F2DD-6588-4527-AC6C-0EFAF41CA859}" destId="{2F20FF53-2FF5-4011-B17B-DB77ADDC9F2B}" srcOrd="1" destOrd="0" presId="urn:microsoft.com/office/officeart/2005/8/layout/hList7"/>
    <dgm:cxn modelId="{2CCFD1D5-3A63-46FB-82E0-3301EE64864F}" type="presOf" srcId="{A4D80864-3D90-427F-95DF-0D6AAF0D97BD}" destId="{EC583FE7-ACB5-4151-8A8B-129AE9587BFF}" srcOrd="0" destOrd="0" presId="urn:microsoft.com/office/officeart/2005/8/layout/hList7"/>
    <dgm:cxn modelId="{7E13FC5D-0B22-412F-8003-9C416A9202DA}" type="presOf" srcId="{E5B1F2DD-6588-4527-AC6C-0EFAF41CA859}" destId="{84B9CF98-B7C1-419D-B530-6A224B24495D}" srcOrd="0" destOrd="0" presId="urn:microsoft.com/office/officeart/2005/8/layout/hList7"/>
    <dgm:cxn modelId="{C884C03F-F995-4DC8-965B-99123DB1B848}" srcId="{88F360C0-30D3-4AEA-9940-2A058B6B8754}" destId="{E5B1F2DD-6588-4527-AC6C-0EFAF41CA859}" srcOrd="0" destOrd="0" parTransId="{1F29930A-335E-4D54-8BB0-4F626636FCB0}" sibTransId="{A4D80864-3D90-427F-95DF-0D6AAF0D97BD}"/>
    <dgm:cxn modelId="{D151BCE2-543E-4C91-97F1-725A68280B99}" type="presOf" srcId="{3292D9AD-0894-4E04-9042-76F95FC69EDF}" destId="{05AD6B39-62DE-4934-BED7-4D5DCDEC5942}" srcOrd="0" destOrd="0" presId="urn:microsoft.com/office/officeart/2005/8/layout/hList7"/>
    <dgm:cxn modelId="{EB5280EA-0E4C-487C-BC2C-6CDAF44B2264}" type="presOf" srcId="{88F360C0-30D3-4AEA-9940-2A058B6B8754}" destId="{AB1DE6EC-8243-4DFF-BCFA-6D16DF009305}" srcOrd="0" destOrd="0" presId="urn:microsoft.com/office/officeart/2005/8/layout/hList7"/>
    <dgm:cxn modelId="{9591F4B2-54B9-4723-8DE6-69134806B650}" type="presOf" srcId="{6F16DC65-F772-4456-9E2B-854BA6E9F75E}" destId="{D79BCE32-F1D7-4C95-9B95-7BE966E8DEB5}" srcOrd="0" destOrd="0" presId="urn:microsoft.com/office/officeart/2005/8/layout/hList7"/>
    <dgm:cxn modelId="{BF543016-A9E2-4244-BF88-54059C6C2D69}" type="presOf" srcId="{6F16DC65-F772-4456-9E2B-854BA6E9F75E}" destId="{48C1F34E-2F91-48DA-81E9-2F2B7BD6314F}" srcOrd="1" destOrd="0" presId="urn:microsoft.com/office/officeart/2005/8/layout/hList7"/>
    <dgm:cxn modelId="{D40CB7B1-A6BB-4A9C-9440-07C2D50A9D6C}" type="presParOf" srcId="{AB1DE6EC-8243-4DFF-BCFA-6D16DF009305}" destId="{CE007168-AC40-4F8F-A388-F661AB72B026}" srcOrd="0" destOrd="0" presId="urn:microsoft.com/office/officeart/2005/8/layout/hList7"/>
    <dgm:cxn modelId="{FE95319B-22BE-46FA-A6CF-4FAD35CAB46C}" type="presParOf" srcId="{AB1DE6EC-8243-4DFF-BCFA-6D16DF009305}" destId="{B54C77E5-F4C5-465B-90B3-F5AA22A62B89}" srcOrd="1" destOrd="0" presId="urn:microsoft.com/office/officeart/2005/8/layout/hList7"/>
    <dgm:cxn modelId="{97191A0B-F88F-4B5E-AB93-7ADE9B32CD73}" type="presParOf" srcId="{B54C77E5-F4C5-465B-90B3-F5AA22A62B89}" destId="{848D075C-B9D6-405A-A0CE-A96833326C7A}" srcOrd="0" destOrd="0" presId="urn:microsoft.com/office/officeart/2005/8/layout/hList7"/>
    <dgm:cxn modelId="{848AEC12-D5C7-4739-8E31-C9DC921A4C99}" type="presParOf" srcId="{848D075C-B9D6-405A-A0CE-A96833326C7A}" destId="{84B9CF98-B7C1-419D-B530-6A224B24495D}" srcOrd="0" destOrd="0" presId="urn:microsoft.com/office/officeart/2005/8/layout/hList7"/>
    <dgm:cxn modelId="{ACED7E9D-30D7-444E-B815-DF71FDE16431}" type="presParOf" srcId="{848D075C-B9D6-405A-A0CE-A96833326C7A}" destId="{2F20FF53-2FF5-4011-B17B-DB77ADDC9F2B}" srcOrd="1" destOrd="0" presId="urn:microsoft.com/office/officeart/2005/8/layout/hList7"/>
    <dgm:cxn modelId="{E14DE9E1-7551-451B-9ACE-EABEB866E15D}" type="presParOf" srcId="{848D075C-B9D6-405A-A0CE-A96833326C7A}" destId="{F6755A9F-A825-47F9-A243-2F5D1B665124}" srcOrd="2" destOrd="0" presId="urn:microsoft.com/office/officeart/2005/8/layout/hList7"/>
    <dgm:cxn modelId="{05BD7CC3-296B-46C2-9BFF-AA1046BB2C3B}" type="presParOf" srcId="{848D075C-B9D6-405A-A0CE-A96833326C7A}" destId="{B1D95E87-78B9-4BE5-AC26-7AD4E236E739}" srcOrd="3" destOrd="0" presId="urn:microsoft.com/office/officeart/2005/8/layout/hList7"/>
    <dgm:cxn modelId="{9261721B-B841-48DB-8D4D-988635D8CD84}" type="presParOf" srcId="{B54C77E5-F4C5-465B-90B3-F5AA22A62B89}" destId="{EC583FE7-ACB5-4151-8A8B-129AE9587BFF}" srcOrd="1" destOrd="0" presId="urn:microsoft.com/office/officeart/2005/8/layout/hList7"/>
    <dgm:cxn modelId="{FFF10AB7-1C0C-43DC-8D0D-D42ED0FA9D0B}" type="presParOf" srcId="{B54C77E5-F4C5-465B-90B3-F5AA22A62B89}" destId="{509AF0D9-38F3-4BC2-8362-01FA7DFCE0BD}" srcOrd="2" destOrd="0" presId="urn:microsoft.com/office/officeart/2005/8/layout/hList7"/>
    <dgm:cxn modelId="{35771CE4-B601-4DD5-8286-AA328E09947A}" type="presParOf" srcId="{509AF0D9-38F3-4BC2-8362-01FA7DFCE0BD}" destId="{D79BCE32-F1D7-4C95-9B95-7BE966E8DEB5}" srcOrd="0" destOrd="0" presId="urn:microsoft.com/office/officeart/2005/8/layout/hList7"/>
    <dgm:cxn modelId="{1BD5DB5B-4D25-4442-9746-6EBEF23AC2A4}" type="presParOf" srcId="{509AF0D9-38F3-4BC2-8362-01FA7DFCE0BD}" destId="{48C1F34E-2F91-48DA-81E9-2F2B7BD6314F}" srcOrd="1" destOrd="0" presId="urn:microsoft.com/office/officeart/2005/8/layout/hList7"/>
    <dgm:cxn modelId="{AAAB3937-005F-42B2-B653-F19D2774F383}" type="presParOf" srcId="{509AF0D9-38F3-4BC2-8362-01FA7DFCE0BD}" destId="{DE8A4AB1-C26D-45EC-B5AF-6FF65CA70D45}" srcOrd="2" destOrd="0" presId="urn:microsoft.com/office/officeart/2005/8/layout/hList7"/>
    <dgm:cxn modelId="{3CD83B22-0CAF-465B-ACFA-C1FC69A5E1DD}" type="presParOf" srcId="{509AF0D9-38F3-4BC2-8362-01FA7DFCE0BD}" destId="{CEFCDE25-495D-479D-A329-A9A55C70B65A}" srcOrd="3" destOrd="0" presId="urn:microsoft.com/office/officeart/2005/8/layout/hList7"/>
    <dgm:cxn modelId="{65D81F91-0059-44C2-AA83-1CB72173317B}" type="presParOf" srcId="{B54C77E5-F4C5-465B-90B3-F5AA22A62B89}" destId="{0A92FC48-EFC8-4246-94EA-DB8AB26E8CEE}" srcOrd="3" destOrd="0" presId="urn:microsoft.com/office/officeart/2005/8/layout/hList7"/>
    <dgm:cxn modelId="{DE8CF9D3-7862-416A-9A37-8609575E0445}" type="presParOf" srcId="{B54C77E5-F4C5-465B-90B3-F5AA22A62B89}" destId="{92278A49-0FE4-468D-92B7-CAFD06CB9E55}" srcOrd="4" destOrd="0" presId="urn:microsoft.com/office/officeart/2005/8/layout/hList7"/>
    <dgm:cxn modelId="{2FFFD573-5239-4257-8C55-D4C4053CE808}" type="presParOf" srcId="{92278A49-0FE4-468D-92B7-CAFD06CB9E55}" destId="{05AD6B39-62DE-4934-BED7-4D5DCDEC5942}" srcOrd="0" destOrd="0" presId="urn:microsoft.com/office/officeart/2005/8/layout/hList7"/>
    <dgm:cxn modelId="{14342E81-B5CA-4B60-924E-C732D653B671}" type="presParOf" srcId="{92278A49-0FE4-468D-92B7-CAFD06CB9E55}" destId="{22172B15-9654-4CB5-9DC1-4762A4800991}" srcOrd="1" destOrd="0" presId="urn:microsoft.com/office/officeart/2005/8/layout/hList7"/>
    <dgm:cxn modelId="{04373141-7CDB-49C9-A42A-0F56460BBDC4}" type="presParOf" srcId="{92278A49-0FE4-468D-92B7-CAFD06CB9E55}" destId="{1AD6535B-C262-4BC5-9D3C-392FED7032DD}" srcOrd="2" destOrd="0" presId="urn:microsoft.com/office/officeart/2005/8/layout/hList7"/>
    <dgm:cxn modelId="{EFD52679-227B-482A-A700-18B389A6590E}" type="presParOf" srcId="{92278A49-0FE4-468D-92B7-CAFD06CB9E55}" destId="{87941D9D-5C4A-489D-BC60-44DABAB329D6}" srcOrd="3" destOrd="0" presId="urn:microsoft.com/office/officeart/2005/8/layout/hList7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106739E-2F3B-4B4D-A193-9ECF6642E2A1}" type="doc">
      <dgm:prSet loTypeId="urn:microsoft.com/office/officeart/2005/8/layout/process2" loCatId="process" qsTypeId="urn:microsoft.com/office/officeart/2005/8/quickstyle/3d4" qsCatId="3D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F7A0EC31-2FCB-442E-9629-1024AD2F3FFF}" type="pres">
      <dgm:prSet presAssocID="{B106739E-2F3B-4B4D-A193-9ECF6642E2A1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3EF43A73-9E05-41DF-8222-B1707A3175C4}" type="presOf" srcId="{B106739E-2F3B-4B4D-A193-9ECF6642E2A1}" destId="{F7A0EC31-2FCB-442E-9629-1024AD2F3FFF}" srcOrd="0" destOrd="0" presId="urn:microsoft.com/office/officeart/2005/8/layout/process2"/>
  </dgm:cxnLst>
  <dgm:bg>
    <a:noFill/>
    <a:effectLst>
      <a:softEdge rad="127000"/>
    </a:effectLst>
  </dgm:bg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95805F-8C65-4DEB-AEA4-4FAC78BB6A84}" type="doc">
      <dgm:prSet loTypeId="urn:microsoft.com/office/officeart/2005/8/layout/process1" loCatId="process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049DB7E3-5B37-4AC5-A6BF-F5F76968F0C3}">
      <dgm:prSet phldrT="[Текст]" custT="1"/>
      <dgm:spPr>
        <a:solidFill>
          <a:schemeClr val="accent5"/>
        </a:solidFill>
      </dgm:spPr>
      <dgm:t>
        <a:bodyPr/>
        <a:lstStyle/>
        <a:p>
          <a:r>
            <a:rPr lang="ru-RU" sz="1600" dirty="0" smtClean="0">
              <a:latin typeface="+mn-lt"/>
              <a:cs typeface="Times New Roman" pitchFamily="18" charset="0"/>
            </a:rPr>
            <a:t>Указ Президента РФ от 07.05.2018 </a:t>
          </a:r>
          <a:r>
            <a:rPr lang="en-US" sz="1600" dirty="0" smtClean="0">
              <a:latin typeface="+mn-lt"/>
              <a:cs typeface="Times New Roman" pitchFamily="18" charset="0"/>
            </a:rPr>
            <a:t>N 204</a:t>
          </a:r>
          <a:endParaRPr lang="ru-RU" sz="1600" dirty="0" smtClean="0">
            <a:latin typeface="+mn-lt"/>
            <a:cs typeface="Times New Roman" pitchFamily="18" charset="0"/>
          </a:endParaRPr>
        </a:p>
        <a:p>
          <a:r>
            <a:rPr lang="ru-RU" sz="1600" dirty="0" smtClean="0">
              <a:latin typeface="+mn-lt"/>
              <a:cs typeface="Times New Roman" pitchFamily="18" charset="0"/>
            </a:rPr>
            <a:t>«О национальных целях и стратегических задачах развития Российской Федерации на период до 2024 года»</a:t>
          </a:r>
          <a:endParaRPr lang="ru-RU" sz="1600" dirty="0">
            <a:latin typeface="+mn-lt"/>
            <a:cs typeface="Times New Roman" pitchFamily="18" charset="0"/>
          </a:endParaRPr>
        </a:p>
      </dgm:t>
    </dgm:pt>
    <dgm:pt modelId="{44ECC4CF-DFD6-4A5E-B67E-371E8E9462EA}" type="parTrans" cxnId="{52075446-E4BB-4836-989D-7191D320DBDB}">
      <dgm:prSet/>
      <dgm:spPr/>
      <dgm:t>
        <a:bodyPr/>
        <a:lstStyle/>
        <a:p>
          <a:endParaRPr lang="ru-RU"/>
        </a:p>
      </dgm:t>
    </dgm:pt>
    <dgm:pt modelId="{5DB83BC0-EA22-4814-9A07-FAFCAFF96FB3}" type="sibTrans" cxnId="{52075446-E4BB-4836-989D-7191D320DBDB}">
      <dgm:prSet custT="1"/>
      <dgm:spPr>
        <a:solidFill>
          <a:schemeClr val="accent5"/>
        </a:solidFill>
      </dgm:spPr>
      <dgm:t>
        <a:bodyPr/>
        <a:lstStyle/>
        <a:p>
          <a:pPr algn="ctr"/>
          <a:r>
            <a:rPr lang="ru-RU" sz="1600" dirty="0" smtClean="0">
              <a:latin typeface="+mn-lt"/>
              <a:cs typeface="Times New Roman" pitchFamily="18" charset="0"/>
            </a:rPr>
            <a:t>Приоритетные цели</a:t>
          </a:r>
          <a:endParaRPr lang="ru-RU" sz="1600" dirty="0">
            <a:latin typeface="+mn-lt"/>
            <a:cs typeface="Times New Roman" pitchFamily="18" charset="0"/>
          </a:endParaRPr>
        </a:p>
      </dgm:t>
    </dgm:pt>
    <dgm:pt modelId="{434858B6-00F6-4895-A3D0-B010B4F79D5D}">
      <dgm:prSet phldrT="[Текст]" custT="1"/>
      <dgm:spPr>
        <a:solidFill>
          <a:srgbClr val="37C991"/>
        </a:solidFill>
      </dgm:spPr>
      <dgm:t>
        <a:bodyPr/>
        <a:lstStyle/>
        <a:p>
          <a:r>
            <a:rPr lang="ru-RU" sz="1500" dirty="0" smtClean="0"/>
            <a:t/>
          </a:r>
          <a:br>
            <a:rPr lang="ru-RU" sz="1500" dirty="0" smtClean="0"/>
          </a:br>
          <a:endParaRPr lang="ru-RU" sz="1800" dirty="0"/>
        </a:p>
      </dgm:t>
    </dgm:pt>
    <dgm:pt modelId="{85413B95-97BE-4BBA-B667-C45EA782D3A2}" type="parTrans" cxnId="{D61634ED-BC40-40AC-9492-754C199475BE}">
      <dgm:prSet/>
      <dgm:spPr/>
      <dgm:t>
        <a:bodyPr/>
        <a:lstStyle/>
        <a:p>
          <a:endParaRPr lang="ru-RU"/>
        </a:p>
      </dgm:t>
    </dgm:pt>
    <dgm:pt modelId="{9C0FE56C-FFFC-4850-A25B-A3F1AFFF736B}" type="sibTrans" cxnId="{D61634ED-BC40-40AC-9492-754C199475BE}">
      <dgm:prSet custFlipHor="1" custScaleX="166692" custScaleY="80238" custLinFactNeighborX="5470" custLinFactNeighborY="-13"/>
      <dgm:spPr/>
      <dgm:t>
        <a:bodyPr/>
        <a:lstStyle/>
        <a:p>
          <a:endParaRPr lang="ru-RU"/>
        </a:p>
      </dgm:t>
    </dgm:pt>
    <dgm:pt modelId="{9FEB4771-AB2B-441E-8DB5-D6FD8D7BD6C7}" type="pres">
      <dgm:prSet presAssocID="{4595805F-8C65-4DEB-AEA4-4FAC78BB6A8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CC5BE02-E85D-48BF-B3B1-BBB17648B4B7}" type="pres">
      <dgm:prSet presAssocID="{049DB7E3-5B37-4AC5-A6BF-F5F76968F0C3}" presName="node" presStyleLbl="node1" presStyleIdx="0" presStyleCnt="2" custScaleX="48067" custScaleY="62875" custLinFactNeighborX="5170" custLinFactNeighborY="1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A74E66-CE1D-4BDD-B13E-A38CE2F4B32E}" type="pres">
      <dgm:prSet presAssocID="{5DB83BC0-EA22-4814-9A07-FAFCAFF96FB3}" presName="sibTrans" presStyleLbl="sibTrans2D1" presStyleIdx="0" presStyleCnt="1" custAng="0" custScaleX="175887" custScaleY="112253" custLinFactNeighborX="-2925" custLinFactNeighborY="8265"/>
      <dgm:spPr/>
      <dgm:t>
        <a:bodyPr/>
        <a:lstStyle/>
        <a:p>
          <a:endParaRPr lang="ru-RU"/>
        </a:p>
      </dgm:t>
    </dgm:pt>
    <dgm:pt modelId="{3159C208-71BE-4337-90A0-5E0D0206E2FF}" type="pres">
      <dgm:prSet presAssocID="{5DB83BC0-EA22-4814-9A07-FAFCAFF96FB3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29215270-C0A3-49A1-9A1B-A9703DE55304}" type="pres">
      <dgm:prSet presAssocID="{434858B6-00F6-4895-A3D0-B010B4F79D5D}" presName="node" presStyleLbl="node1" presStyleIdx="1" presStyleCnt="2" custScaleX="72605" custScaleY="66365" custLinFactNeighborX="8671" custLinFactNeighborY="-24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2075446-E4BB-4836-989D-7191D320DBDB}" srcId="{4595805F-8C65-4DEB-AEA4-4FAC78BB6A84}" destId="{049DB7E3-5B37-4AC5-A6BF-F5F76968F0C3}" srcOrd="0" destOrd="0" parTransId="{44ECC4CF-DFD6-4A5E-B67E-371E8E9462EA}" sibTransId="{5DB83BC0-EA22-4814-9A07-FAFCAFF96FB3}"/>
    <dgm:cxn modelId="{9878947C-7E6B-40E4-8B86-F730119C2398}" type="presOf" srcId="{5DB83BC0-EA22-4814-9A07-FAFCAFF96FB3}" destId="{3159C208-71BE-4337-90A0-5E0D0206E2FF}" srcOrd="1" destOrd="0" presId="urn:microsoft.com/office/officeart/2005/8/layout/process1"/>
    <dgm:cxn modelId="{A2154A8C-93DF-47E5-8DE1-8C5755F6557B}" type="presOf" srcId="{049DB7E3-5B37-4AC5-A6BF-F5F76968F0C3}" destId="{4CC5BE02-E85D-48BF-B3B1-BBB17648B4B7}" srcOrd="0" destOrd="0" presId="urn:microsoft.com/office/officeart/2005/8/layout/process1"/>
    <dgm:cxn modelId="{5962498A-60E1-4D27-9F36-BB27A570E6F1}" type="presOf" srcId="{4595805F-8C65-4DEB-AEA4-4FAC78BB6A84}" destId="{9FEB4771-AB2B-441E-8DB5-D6FD8D7BD6C7}" srcOrd="0" destOrd="0" presId="urn:microsoft.com/office/officeart/2005/8/layout/process1"/>
    <dgm:cxn modelId="{E2A5681B-704A-44D0-8EB8-F1D7FC26C0F0}" type="presOf" srcId="{5DB83BC0-EA22-4814-9A07-FAFCAFF96FB3}" destId="{CBA74E66-CE1D-4BDD-B13E-A38CE2F4B32E}" srcOrd="0" destOrd="0" presId="urn:microsoft.com/office/officeart/2005/8/layout/process1"/>
    <dgm:cxn modelId="{C117DBDC-DEA4-4DA5-BE59-29D17AAEC517}" type="presOf" srcId="{434858B6-00F6-4895-A3D0-B010B4F79D5D}" destId="{29215270-C0A3-49A1-9A1B-A9703DE55304}" srcOrd="0" destOrd="0" presId="urn:microsoft.com/office/officeart/2005/8/layout/process1"/>
    <dgm:cxn modelId="{D61634ED-BC40-40AC-9492-754C199475BE}" srcId="{4595805F-8C65-4DEB-AEA4-4FAC78BB6A84}" destId="{434858B6-00F6-4895-A3D0-B010B4F79D5D}" srcOrd="1" destOrd="0" parTransId="{85413B95-97BE-4BBA-B667-C45EA782D3A2}" sibTransId="{9C0FE56C-FFFC-4850-A25B-A3F1AFFF736B}"/>
    <dgm:cxn modelId="{5B21100C-2B8D-48EB-AACF-D0658CFE6CD5}" type="presParOf" srcId="{9FEB4771-AB2B-441E-8DB5-D6FD8D7BD6C7}" destId="{4CC5BE02-E85D-48BF-B3B1-BBB17648B4B7}" srcOrd="0" destOrd="0" presId="urn:microsoft.com/office/officeart/2005/8/layout/process1"/>
    <dgm:cxn modelId="{103944FD-9434-437E-9C9D-DD4047398815}" type="presParOf" srcId="{9FEB4771-AB2B-441E-8DB5-D6FD8D7BD6C7}" destId="{CBA74E66-CE1D-4BDD-B13E-A38CE2F4B32E}" srcOrd="1" destOrd="0" presId="urn:microsoft.com/office/officeart/2005/8/layout/process1"/>
    <dgm:cxn modelId="{46497D0F-EF34-4723-9D93-9A01D21765BA}" type="presParOf" srcId="{CBA74E66-CE1D-4BDD-B13E-A38CE2F4B32E}" destId="{3159C208-71BE-4337-90A0-5E0D0206E2FF}" srcOrd="0" destOrd="0" presId="urn:microsoft.com/office/officeart/2005/8/layout/process1"/>
    <dgm:cxn modelId="{C876E116-6656-47D2-A970-1AFC6F398329}" type="presParOf" srcId="{9FEB4771-AB2B-441E-8DB5-D6FD8D7BD6C7}" destId="{29215270-C0A3-49A1-9A1B-A9703DE55304}" srcOrd="2" destOrd="0" presId="urn:microsoft.com/office/officeart/2005/8/layout/process1"/>
  </dgm:cxnLst>
  <dgm:bg/>
  <dgm:whole/>
  <dgm:extLst>
    <a:ext uri="http://schemas.microsoft.com/office/drawing/2008/diagram">
      <dsp:dataModelExt xmlns=""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B68CADC-F66D-46A8-B1D7-E8C7A079E5E5}" type="doc">
      <dgm:prSet loTypeId="urn:microsoft.com/office/officeart/2005/8/layout/list1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A628D0E-6814-4B62-BAF7-89F653EC900B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Бюджет сформирован с учетом изменений, внесенных в бюджетное и налоговое законодательство </a:t>
          </a:r>
          <a:endParaRPr lang="ru-RU" sz="1400" dirty="0"/>
        </a:p>
      </dgm:t>
    </dgm:pt>
    <dgm:pt modelId="{A33C49FB-1023-4C95-8A99-CFC72A55FA55}" type="parTrans" cxnId="{786D1A79-B5B7-439F-ABD8-16DAEC3B93BB}">
      <dgm:prSet/>
      <dgm:spPr/>
      <dgm:t>
        <a:bodyPr/>
        <a:lstStyle/>
        <a:p>
          <a:endParaRPr lang="ru-RU" sz="1600"/>
        </a:p>
      </dgm:t>
    </dgm:pt>
    <dgm:pt modelId="{AB6359DB-DD5D-4AAC-9426-B19D50DD3CFD}" type="sibTrans" cxnId="{786D1A79-B5B7-439F-ABD8-16DAEC3B93BB}">
      <dgm:prSet/>
      <dgm:spPr/>
      <dgm:t>
        <a:bodyPr/>
        <a:lstStyle/>
        <a:p>
          <a:endParaRPr lang="ru-RU" sz="1600"/>
        </a:p>
      </dgm:t>
    </dgm:pt>
    <dgm:pt modelId="{3E22E395-1146-40FD-8FA3-E52DDD1EB0F3}">
      <dgm:prSet phldrT="[Текст]" custT="1"/>
      <dgm:spPr/>
      <dgm:t>
        <a:bodyPr/>
        <a:lstStyle/>
        <a:p>
          <a:r>
            <a:rPr lang="ru-RU" sz="1600" dirty="0" smtClean="0"/>
            <a:t> </a:t>
          </a:r>
          <a:endParaRPr lang="ru-RU" sz="1600" dirty="0"/>
        </a:p>
      </dgm:t>
    </dgm:pt>
    <dgm:pt modelId="{9681B6BE-DF48-4FB5-8641-3B24144CC058}" type="parTrans" cxnId="{A7F89D58-7BE1-4C2B-AF09-0D419F6C6584}">
      <dgm:prSet/>
      <dgm:spPr/>
      <dgm:t>
        <a:bodyPr/>
        <a:lstStyle/>
        <a:p>
          <a:endParaRPr lang="ru-RU" sz="1600"/>
        </a:p>
      </dgm:t>
    </dgm:pt>
    <dgm:pt modelId="{A1ADD9FA-519C-482F-A178-54123F09165D}" type="sibTrans" cxnId="{A7F89D58-7BE1-4C2B-AF09-0D419F6C6584}">
      <dgm:prSet/>
      <dgm:spPr/>
      <dgm:t>
        <a:bodyPr/>
        <a:lstStyle/>
        <a:p>
          <a:endParaRPr lang="ru-RU" sz="1600"/>
        </a:p>
      </dgm:t>
    </dgm:pt>
    <dgm:pt modelId="{1213E4FE-01F5-429F-808D-F7FA8ED21E9F}">
      <dgm:prSet phldrT="[Текст]" custT="1"/>
      <dgm:spPr/>
      <dgm:t>
        <a:bodyPr/>
        <a:lstStyle/>
        <a:p>
          <a:r>
            <a:rPr lang="ru-RU" sz="1600" dirty="0" smtClean="0"/>
            <a:t> </a:t>
          </a:r>
          <a:endParaRPr lang="ru-RU" sz="1600" dirty="0"/>
        </a:p>
      </dgm:t>
    </dgm:pt>
    <dgm:pt modelId="{8D6729D4-6886-4603-948E-D804EF9F9868}" type="parTrans" cxnId="{41E13DD6-DCAA-437D-BF40-D4B87B461822}">
      <dgm:prSet/>
      <dgm:spPr/>
      <dgm:t>
        <a:bodyPr/>
        <a:lstStyle/>
        <a:p>
          <a:endParaRPr lang="ru-RU" sz="1600"/>
        </a:p>
      </dgm:t>
    </dgm:pt>
    <dgm:pt modelId="{7A5BA11F-9F09-414D-A381-EF5A803BE9A9}" type="sibTrans" cxnId="{41E13DD6-DCAA-437D-BF40-D4B87B461822}">
      <dgm:prSet/>
      <dgm:spPr/>
      <dgm:t>
        <a:bodyPr/>
        <a:lstStyle/>
        <a:p>
          <a:endParaRPr lang="ru-RU" sz="1600"/>
        </a:p>
      </dgm:t>
    </dgm:pt>
    <dgm:pt modelId="{AB6FB6C4-D2DC-4473-9E5A-8E323BA501FA}">
      <dgm:prSet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Реализация региональных проектов в рамках Указа Президента Российской Федерации от 07.05.2018  № 204 «О национальных целях и стратегических задачах развития Российской Федерации на период до 2024 года» </a:t>
          </a:r>
          <a:endParaRPr lang="ru-RU" sz="1400" dirty="0"/>
        </a:p>
      </dgm:t>
    </dgm:pt>
    <dgm:pt modelId="{CAF8975C-02A5-4869-B924-E8965EF39FD2}" type="parTrans" cxnId="{6E798B83-CF13-4674-AE1D-D4EB20A260A2}">
      <dgm:prSet/>
      <dgm:spPr/>
      <dgm:t>
        <a:bodyPr/>
        <a:lstStyle/>
        <a:p>
          <a:endParaRPr lang="ru-RU" sz="1600"/>
        </a:p>
      </dgm:t>
    </dgm:pt>
    <dgm:pt modelId="{3083036F-D947-47E4-8E10-2987C6ED5026}" type="sibTrans" cxnId="{6E798B83-CF13-4674-AE1D-D4EB20A260A2}">
      <dgm:prSet/>
      <dgm:spPr/>
      <dgm:t>
        <a:bodyPr/>
        <a:lstStyle/>
        <a:p>
          <a:endParaRPr lang="ru-RU" sz="1600"/>
        </a:p>
      </dgm:t>
    </dgm:pt>
    <dgm:pt modelId="{DFACB6D5-BF1C-4830-8CC3-4561A5E67FFB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1600" dirty="0"/>
        </a:p>
      </dgm:t>
    </dgm:pt>
    <dgm:pt modelId="{5D1C91A1-429E-47B1-9516-31ADBFEE52B9}" type="sibTrans" cxnId="{01ED948B-959B-48A9-93D4-5467E838BAFB}">
      <dgm:prSet/>
      <dgm:spPr/>
      <dgm:t>
        <a:bodyPr/>
        <a:lstStyle/>
        <a:p>
          <a:endParaRPr lang="ru-RU" sz="1600"/>
        </a:p>
      </dgm:t>
    </dgm:pt>
    <dgm:pt modelId="{6A1442B9-24F1-4C48-9962-E15494C42E5F}" type="parTrans" cxnId="{01ED948B-959B-48A9-93D4-5467E838BAFB}">
      <dgm:prSet/>
      <dgm:spPr/>
      <dgm:t>
        <a:bodyPr/>
        <a:lstStyle/>
        <a:p>
          <a:endParaRPr lang="ru-RU" sz="1600"/>
        </a:p>
      </dgm:t>
    </dgm:pt>
    <dgm:pt modelId="{AE924A65-0C55-4490-B3B4-80DBF5020269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Уточнение объема безвозмездных поступлений бюджета в соответствии с </a:t>
          </a:r>
          <a:r>
            <a:rPr lang="ru-RU" sz="1400" b="1" cap="none" spc="0" dirty="0" smtClean="0">
              <a:ln w="0"/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проектом  во втором чтении областного закона «Об областном бюджете на 202</a:t>
          </a:r>
          <a:r>
            <a:rPr lang="en-US" sz="1400" b="1" cap="none" spc="0" dirty="0" smtClean="0">
              <a:ln w="0"/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ru-RU" sz="1400" b="1" cap="none" spc="0" dirty="0" smtClean="0">
              <a:ln w="0"/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год и на плановый период 202</a:t>
          </a:r>
          <a:r>
            <a:rPr lang="en-US" sz="1400" b="1" cap="none" spc="0" dirty="0" smtClean="0">
              <a:ln w="0"/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ru-RU" sz="1400" b="1" cap="none" spc="0" dirty="0" smtClean="0">
              <a:ln w="0"/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и 202</a:t>
          </a:r>
          <a:r>
            <a:rPr lang="en-US" sz="1400" b="1" cap="none" spc="0" dirty="0" smtClean="0">
              <a:ln w="0"/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r>
            <a:rPr lang="ru-RU" sz="1400" b="1" cap="none" spc="0" dirty="0" smtClean="0">
              <a:ln w="0"/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годов» </a:t>
          </a:r>
          <a:endParaRPr lang="ru-RU" sz="1400" b="1" cap="none" spc="0" dirty="0">
            <a:ln w="0"/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31E0B0-6000-4F33-B273-6415BA1EDC37}" type="parTrans" cxnId="{BAB9BF12-2347-47C1-90FA-00E8F4385BAD}">
      <dgm:prSet/>
      <dgm:spPr/>
      <dgm:t>
        <a:bodyPr/>
        <a:lstStyle/>
        <a:p>
          <a:endParaRPr lang="ru-RU" sz="1600"/>
        </a:p>
      </dgm:t>
    </dgm:pt>
    <dgm:pt modelId="{7871F9DB-2CA0-418A-8438-9C0DD3185FA9}" type="sibTrans" cxnId="{BAB9BF12-2347-47C1-90FA-00E8F4385BAD}">
      <dgm:prSet/>
      <dgm:spPr/>
      <dgm:t>
        <a:bodyPr/>
        <a:lstStyle/>
        <a:p>
          <a:endParaRPr lang="ru-RU" sz="1600"/>
        </a:p>
      </dgm:t>
    </dgm:pt>
    <dgm:pt modelId="{41EA82C5-FB88-440E-B93B-2305FE859496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   </a:t>
          </a:r>
          <a:endParaRPr lang="ru-RU" sz="1600" dirty="0"/>
        </a:p>
      </dgm:t>
    </dgm:pt>
    <dgm:pt modelId="{4D8B2F69-1648-4357-A416-3F418DD4E702}" type="sibTrans" cxnId="{862C7862-60D2-4FE2-A8D9-6C7C4E582E67}">
      <dgm:prSet/>
      <dgm:spPr/>
      <dgm:t>
        <a:bodyPr/>
        <a:lstStyle/>
        <a:p>
          <a:endParaRPr lang="ru-RU" sz="1600"/>
        </a:p>
      </dgm:t>
    </dgm:pt>
    <dgm:pt modelId="{93CD0C4D-B977-4DA0-A83A-FB6A6B596529}" type="parTrans" cxnId="{862C7862-60D2-4FE2-A8D9-6C7C4E582E67}">
      <dgm:prSet/>
      <dgm:spPr/>
      <dgm:t>
        <a:bodyPr/>
        <a:lstStyle/>
        <a:p>
          <a:endParaRPr lang="ru-RU" sz="1600"/>
        </a:p>
      </dgm:t>
    </dgm:pt>
    <dgm:pt modelId="{03C63120-2936-4B7E-A0C7-9DD08AD6D020}">
      <dgm:prSet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Параметры бюджета Орловского района сформированы с учетом Плана мероприятий по росту доходного потенциала Орловского района, оптимизации расходов бюджета Орловского района до 2024 года  </a:t>
          </a:r>
          <a:endParaRPr lang="ru-RU" sz="1400" dirty="0"/>
        </a:p>
      </dgm:t>
    </dgm:pt>
    <dgm:pt modelId="{FFC4430F-3C31-47F6-B15C-0B9484731766}" type="parTrans" cxnId="{D0529196-919E-4D4B-8A91-D8D9794C86AE}">
      <dgm:prSet/>
      <dgm:spPr/>
      <dgm:t>
        <a:bodyPr/>
        <a:lstStyle/>
        <a:p>
          <a:endParaRPr lang="ru-RU" sz="1600"/>
        </a:p>
      </dgm:t>
    </dgm:pt>
    <dgm:pt modelId="{B61928ED-FB8D-4DDA-93AC-6654F64A251A}" type="sibTrans" cxnId="{D0529196-919E-4D4B-8A91-D8D9794C86AE}">
      <dgm:prSet/>
      <dgm:spPr/>
      <dgm:t>
        <a:bodyPr/>
        <a:lstStyle/>
        <a:p>
          <a:endParaRPr lang="ru-RU" sz="1600"/>
        </a:p>
      </dgm:t>
    </dgm:pt>
    <dgm:pt modelId="{3F8404BE-52A4-4426-AD10-8F0DAA73901B}">
      <dgm:prSet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Соблюдение условий в соответствии с заключенными соглашениями по предоставлению из областного бюджета дотаций на выравнивание бюджетной обеспеченности и бюджетных кредитов</a:t>
          </a:r>
          <a:endParaRPr lang="ru-RU" sz="1400" dirty="0"/>
        </a:p>
      </dgm:t>
    </dgm:pt>
    <dgm:pt modelId="{C48D93A5-65CE-4E50-A724-427872638762}" type="parTrans" cxnId="{0402A399-EE0B-4A85-9609-037ADF22373F}">
      <dgm:prSet/>
      <dgm:spPr/>
      <dgm:t>
        <a:bodyPr/>
        <a:lstStyle/>
        <a:p>
          <a:endParaRPr lang="ru-RU" sz="1600"/>
        </a:p>
      </dgm:t>
    </dgm:pt>
    <dgm:pt modelId="{4919B711-75CA-4F58-A6C3-90F0C988D76C}" type="sibTrans" cxnId="{0402A399-EE0B-4A85-9609-037ADF22373F}">
      <dgm:prSet/>
      <dgm:spPr/>
      <dgm:t>
        <a:bodyPr/>
        <a:lstStyle/>
        <a:p>
          <a:endParaRPr lang="ru-RU" sz="1600"/>
        </a:p>
      </dgm:t>
    </dgm:pt>
    <dgm:pt modelId="{5281C0E4-6C1A-4BB8-B5A4-65563F317115}">
      <dgm:prSet phldrT="[Текст]" custT="1"/>
      <dgm:spPr/>
      <dgm:t>
        <a:bodyPr/>
        <a:lstStyle/>
        <a:p>
          <a:r>
            <a:rPr lang="ru-RU" sz="1600" dirty="0" smtClean="0"/>
            <a:t> </a:t>
          </a:r>
          <a:endParaRPr lang="ru-RU" sz="1600" dirty="0"/>
        </a:p>
      </dgm:t>
    </dgm:pt>
    <dgm:pt modelId="{D9F4BC28-7549-4E39-ACA6-8D86F51D97C3}" type="sibTrans" cxnId="{5C10D4AD-EE03-499C-8070-A43FF2DA506D}">
      <dgm:prSet/>
      <dgm:spPr/>
      <dgm:t>
        <a:bodyPr/>
        <a:lstStyle/>
        <a:p>
          <a:endParaRPr lang="ru-RU" sz="1600"/>
        </a:p>
      </dgm:t>
    </dgm:pt>
    <dgm:pt modelId="{62EC34F3-1F8D-45D5-8774-B4396377A1C0}" type="parTrans" cxnId="{5C10D4AD-EE03-499C-8070-A43FF2DA506D}">
      <dgm:prSet/>
      <dgm:spPr/>
      <dgm:t>
        <a:bodyPr/>
        <a:lstStyle/>
        <a:p>
          <a:endParaRPr lang="ru-RU" sz="1600"/>
        </a:p>
      </dgm:t>
    </dgm:pt>
    <dgm:pt modelId="{37F123A6-7AA6-4BA9-9446-E2B413A3FDE8}" type="pres">
      <dgm:prSet presAssocID="{AB68CADC-F66D-46A8-B1D7-E8C7A079E5E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9BD20C7-22CE-4E8F-ACA4-64BF8DE3854D}" type="pres">
      <dgm:prSet presAssocID="{5281C0E4-6C1A-4BB8-B5A4-65563F317115}" presName="parentLin" presStyleCnt="0"/>
      <dgm:spPr/>
      <dgm:t>
        <a:bodyPr/>
        <a:lstStyle/>
        <a:p>
          <a:endParaRPr lang="ru-RU"/>
        </a:p>
      </dgm:t>
    </dgm:pt>
    <dgm:pt modelId="{0ED74504-9021-4897-8CF7-5EC10A4E1388}" type="pres">
      <dgm:prSet presAssocID="{5281C0E4-6C1A-4BB8-B5A4-65563F317115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8DCAAF0D-2425-4921-A5CA-9BDA5ABDF3CB}" type="pres">
      <dgm:prSet presAssocID="{5281C0E4-6C1A-4BB8-B5A4-65563F317115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9ADB87-7B2E-4BBC-BB11-8EDD0C770078}" type="pres">
      <dgm:prSet presAssocID="{5281C0E4-6C1A-4BB8-B5A4-65563F317115}" presName="negativeSpace" presStyleCnt="0"/>
      <dgm:spPr/>
      <dgm:t>
        <a:bodyPr/>
        <a:lstStyle/>
        <a:p>
          <a:endParaRPr lang="ru-RU"/>
        </a:p>
      </dgm:t>
    </dgm:pt>
    <dgm:pt modelId="{F602E3C6-2DBA-4BB6-8D2F-BE9FB2D014DD}" type="pres">
      <dgm:prSet presAssocID="{5281C0E4-6C1A-4BB8-B5A4-65563F317115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1A6FC3-9158-4BB5-B5A1-966C7BB2FB51}" type="pres">
      <dgm:prSet presAssocID="{D9F4BC28-7549-4E39-ACA6-8D86F51D97C3}" presName="spaceBetweenRectangles" presStyleCnt="0"/>
      <dgm:spPr/>
      <dgm:t>
        <a:bodyPr/>
        <a:lstStyle/>
        <a:p>
          <a:endParaRPr lang="ru-RU"/>
        </a:p>
      </dgm:t>
    </dgm:pt>
    <dgm:pt modelId="{4515BB34-AD08-4100-899F-0843A03D2CA3}" type="pres">
      <dgm:prSet presAssocID="{3E22E395-1146-40FD-8FA3-E52DDD1EB0F3}" presName="parentLin" presStyleCnt="0"/>
      <dgm:spPr/>
      <dgm:t>
        <a:bodyPr/>
        <a:lstStyle/>
        <a:p>
          <a:endParaRPr lang="ru-RU"/>
        </a:p>
      </dgm:t>
    </dgm:pt>
    <dgm:pt modelId="{F3D65873-DC93-4182-BBE1-9BC7C89A277C}" type="pres">
      <dgm:prSet presAssocID="{3E22E395-1146-40FD-8FA3-E52DDD1EB0F3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19AAA84B-73EA-4D96-B4BA-88319CC7E294}" type="pres">
      <dgm:prSet presAssocID="{3E22E395-1146-40FD-8FA3-E52DDD1EB0F3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321B9D-A435-4880-AA00-5ACB2BA559C6}" type="pres">
      <dgm:prSet presAssocID="{3E22E395-1146-40FD-8FA3-E52DDD1EB0F3}" presName="negativeSpace" presStyleCnt="0"/>
      <dgm:spPr/>
      <dgm:t>
        <a:bodyPr/>
        <a:lstStyle/>
        <a:p>
          <a:endParaRPr lang="ru-RU"/>
        </a:p>
      </dgm:t>
    </dgm:pt>
    <dgm:pt modelId="{B93DDC4F-4E9C-424C-A24B-494910A4D1AE}" type="pres">
      <dgm:prSet presAssocID="{3E22E395-1146-40FD-8FA3-E52DDD1EB0F3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885EB3-7260-495A-BBB1-75D9409EC5BB}" type="pres">
      <dgm:prSet presAssocID="{A1ADD9FA-519C-482F-A178-54123F09165D}" presName="spaceBetweenRectangles" presStyleCnt="0"/>
      <dgm:spPr/>
      <dgm:t>
        <a:bodyPr/>
        <a:lstStyle/>
        <a:p>
          <a:endParaRPr lang="ru-RU"/>
        </a:p>
      </dgm:t>
    </dgm:pt>
    <dgm:pt modelId="{3248F8EC-BA64-4229-B2A4-B472B370523A}" type="pres">
      <dgm:prSet presAssocID="{DFACB6D5-BF1C-4830-8CC3-4561A5E67FFB}" presName="parentLin" presStyleCnt="0"/>
      <dgm:spPr/>
      <dgm:t>
        <a:bodyPr/>
        <a:lstStyle/>
        <a:p>
          <a:endParaRPr lang="ru-RU"/>
        </a:p>
      </dgm:t>
    </dgm:pt>
    <dgm:pt modelId="{23EA94DA-97F0-4168-AD86-EB6C6DF00768}" type="pres">
      <dgm:prSet presAssocID="{DFACB6D5-BF1C-4830-8CC3-4561A5E67FFB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68067353-7616-46E5-80B2-52C588AE712C}" type="pres">
      <dgm:prSet presAssocID="{DFACB6D5-BF1C-4830-8CC3-4561A5E67FFB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E83BE7-7DD7-4F7B-B119-D7000697B728}" type="pres">
      <dgm:prSet presAssocID="{DFACB6D5-BF1C-4830-8CC3-4561A5E67FFB}" presName="negativeSpace" presStyleCnt="0"/>
      <dgm:spPr/>
      <dgm:t>
        <a:bodyPr/>
        <a:lstStyle/>
        <a:p>
          <a:endParaRPr lang="ru-RU"/>
        </a:p>
      </dgm:t>
    </dgm:pt>
    <dgm:pt modelId="{8F5EA9E2-B337-43EA-A3D3-6223A648A5A4}" type="pres">
      <dgm:prSet presAssocID="{DFACB6D5-BF1C-4830-8CC3-4561A5E67FFB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7931BA-F502-4E17-966A-D47724A7420F}" type="pres">
      <dgm:prSet presAssocID="{5D1C91A1-429E-47B1-9516-31ADBFEE52B9}" presName="spaceBetweenRectangles" presStyleCnt="0"/>
      <dgm:spPr/>
      <dgm:t>
        <a:bodyPr/>
        <a:lstStyle/>
        <a:p>
          <a:endParaRPr lang="ru-RU"/>
        </a:p>
      </dgm:t>
    </dgm:pt>
    <dgm:pt modelId="{15A6A094-BA89-4319-9A37-1DB160D5863F}" type="pres">
      <dgm:prSet presAssocID="{1213E4FE-01F5-429F-808D-F7FA8ED21E9F}" presName="parentLin" presStyleCnt="0"/>
      <dgm:spPr/>
      <dgm:t>
        <a:bodyPr/>
        <a:lstStyle/>
        <a:p>
          <a:endParaRPr lang="ru-RU"/>
        </a:p>
      </dgm:t>
    </dgm:pt>
    <dgm:pt modelId="{88C1CEEB-7826-4F64-BC8A-9BA019D0D0D7}" type="pres">
      <dgm:prSet presAssocID="{1213E4FE-01F5-429F-808D-F7FA8ED21E9F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28ADFDFE-039A-458B-9242-A81EFD534447}" type="pres">
      <dgm:prSet presAssocID="{1213E4FE-01F5-429F-808D-F7FA8ED21E9F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FEB0B6-0B0D-4A99-9738-279901A3584C}" type="pres">
      <dgm:prSet presAssocID="{1213E4FE-01F5-429F-808D-F7FA8ED21E9F}" presName="negativeSpace" presStyleCnt="0"/>
      <dgm:spPr/>
      <dgm:t>
        <a:bodyPr/>
        <a:lstStyle/>
        <a:p>
          <a:endParaRPr lang="ru-RU"/>
        </a:p>
      </dgm:t>
    </dgm:pt>
    <dgm:pt modelId="{997058C1-8BD9-433E-B28F-781BF45EDB6D}" type="pres">
      <dgm:prSet presAssocID="{1213E4FE-01F5-429F-808D-F7FA8ED21E9F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FFF1AD-421E-4F40-97A3-97218AEE641A}" type="pres">
      <dgm:prSet presAssocID="{7A5BA11F-9F09-414D-A381-EF5A803BE9A9}" presName="spaceBetweenRectangles" presStyleCnt="0"/>
      <dgm:spPr/>
      <dgm:t>
        <a:bodyPr/>
        <a:lstStyle/>
        <a:p>
          <a:endParaRPr lang="ru-RU"/>
        </a:p>
      </dgm:t>
    </dgm:pt>
    <dgm:pt modelId="{CC0C92E3-9D0A-4692-8FB3-AFE69D66C96C}" type="pres">
      <dgm:prSet presAssocID="{41EA82C5-FB88-440E-B93B-2305FE859496}" presName="parentLin" presStyleCnt="0"/>
      <dgm:spPr/>
      <dgm:t>
        <a:bodyPr/>
        <a:lstStyle/>
        <a:p>
          <a:endParaRPr lang="ru-RU"/>
        </a:p>
      </dgm:t>
    </dgm:pt>
    <dgm:pt modelId="{442B7E9D-7659-424C-A792-556047FD0C5C}" type="pres">
      <dgm:prSet presAssocID="{41EA82C5-FB88-440E-B93B-2305FE859496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DFAAA4E6-DBFC-4E6A-A786-B1D779C41CB5}" type="pres">
      <dgm:prSet presAssocID="{41EA82C5-FB88-440E-B93B-2305FE859496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9141CD-56FD-46AA-BAB0-C53F5A25DC63}" type="pres">
      <dgm:prSet presAssocID="{41EA82C5-FB88-440E-B93B-2305FE859496}" presName="negativeSpace" presStyleCnt="0"/>
      <dgm:spPr/>
      <dgm:t>
        <a:bodyPr/>
        <a:lstStyle/>
        <a:p>
          <a:endParaRPr lang="ru-RU"/>
        </a:p>
      </dgm:t>
    </dgm:pt>
    <dgm:pt modelId="{2EF90AF6-44C5-47CE-A56D-C23289A9D00E}" type="pres">
      <dgm:prSet presAssocID="{41EA82C5-FB88-440E-B93B-2305FE859496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EA6F8A1-A304-4B2F-A675-E1383AFE0440}" type="presOf" srcId="{DFACB6D5-BF1C-4830-8CC3-4561A5E67FFB}" destId="{68067353-7616-46E5-80B2-52C588AE712C}" srcOrd="1" destOrd="0" presId="urn:microsoft.com/office/officeart/2005/8/layout/list1"/>
    <dgm:cxn modelId="{D0529196-919E-4D4B-8A91-D8D9794C86AE}" srcId="{1213E4FE-01F5-429F-808D-F7FA8ED21E9F}" destId="{03C63120-2936-4B7E-A0C7-9DD08AD6D020}" srcOrd="0" destOrd="0" parTransId="{FFC4430F-3C31-47F6-B15C-0B9484731766}" sibTransId="{B61928ED-FB8D-4DDA-93AC-6654F64A251A}"/>
    <dgm:cxn modelId="{786D1A79-B5B7-439F-ABD8-16DAEC3B93BB}" srcId="{5281C0E4-6C1A-4BB8-B5A4-65563F317115}" destId="{9A628D0E-6814-4B62-BAF7-89F653EC900B}" srcOrd="0" destOrd="0" parTransId="{A33C49FB-1023-4C95-8A99-CFC72A55FA55}" sibTransId="{AB6359DB-DD5D-4AAC-9426-B19D50DD3CFD}"/>
    <dgm:cxn modelId="{862C7862-60D2-4FE2-A8D9-6C7C4E582E67}" srcId="{AB68CADC-F66D-46A8-B1D7-E8C7A079E5E5}" destId="{41EA82C5-FB88-440E-B93B-2305FE859496}" srcOrd="4" destOrd="0" parTransId="{93CD0C4D-B977-4DA0-A83A-FB6A6B596529}" sibTransId="{4D8B2F69-1648-4357-A416-3F418DD4E702}"/>
    <dgm:cxn modelId="{5FE7BB11-93B0-4402-952B-66CECD7D2808}" type="presOf" srcId="{3F8404BE-52A4-4426-AD10-8F0DAA73901B}" destId="{2EF90AF6-44C5-47CE-A56D-C23289A9D00E}" srcOrd="0" destOrd="0" presId="urn:microsoft.com/office/officeart/2005/8/layout/list1"/>
    <dgm:cxn modelId="{A7F89D58-7BE1-4C2B-AF09-0D419F6C6584}" srcId="{AB68CADC-F66D-46A8-B1D7-E8C7A079E5E5}" destId="{3E22E395-1146-40FD-8FA3-E52DDD1EB0F3}" srcOrd="1" destOrd="0" parTransId="{9681B6BE-DF48-4FB5-8641-3B24144CC058}" sibTransId="{A1ADD9FA-519C-482F-A178-54123F09165D}"/>
    <dgm:cxn modelId="{D0CC7E41-05D3-43B7-AD9B-329B5637D617}" type="presOf" srcId="{41EA82C5-FB88-440E-B93B-2305FE859496}" destId="{442B7E9D-7659-424C-A792-556047FD0C5C}" srcOrd="0" destOrd="0" presId="urn:microsoft.com/office/officeart/2005/8/layout/list1"/>
    <dgm:cxn modelId="{7BD96E6C-882B-453E-B186-43CA537B2B73}" type="presOf" srcId="{41EA82C5-FB88-440E-B93B-2305FE859496}" destId="{DFAAA4E6-DBFC-4E6A-A786-B1D779C41CB5}" srcOrd="1" destOrd="0" presId="urn:microsoft.com/office/officeart/2005/8/layout/list1"/>
    <dgm:cxn modelId="{41E13DD6-DCAA-437D-BF40-D4B87B461822}" srcId="{AB68CADC-F66D-46A8-B1D7-E8C7A079E5E5}" destId="{1213E4FE-01F5-429F-808D-F7FA8ED21E9F}" srcOrd="3" destOrd="0" parTransId="{8D6729D4-6886-4603-948E-D804EF9F9868}" sibTransId="{7A5BA11F-9F09-414D-A381-EF5A803BE9A9}"/>
    <dgm:cxn modelId="{E4578FDE-454B-4A4C-9A1F-E39DBFE3888A}" type="presOf" srcId="{5281C0E4-6C1A-4BB8-B5A4-65563F317115}" destId="{8DCAAF0D-2425-4921-A5CA-9BDA5ABDF3CB}" srcOrd="1" destOrd="0" presId="urn:microsoft.com/office/officeart/2005/8/layout/list1"/>
    <dgm:cxn modelId="{8714A52A-0F78-4591-9747-1EFA9F46C248}" type="presOf" srcId="{AB6FB6C4-D2DC-4473-9E5A-8E323BA501FA}" destId="{8F5EA9E2-B337-43EA-A3D3-6223A648A5A4}" srcOrd="0" destOrd="0" presId="urn:microsoft.com/office/officeart/2005/8/layout/list1"/>
    <dgm:cxn modelId="{75838654-2D94-4002-A245-EF8EC804B0B2}" type="presOf" srcId="{AB68CADC-F66D-46A8-B1D7-E8C7A079E5E5}" destId="{37F123A6-7AA6-4BA9-9446-E2B413A3FDE8}" srcOrd="0" destOrd="0" presId="urn:microsoft.com/office/officeart/2005/8/layout/list1"/>
    <dgm:cxn modelId="{C64B7B6A-9B11-42A3-95A7-178722269651}" type="presOf" srcId="{3E22E395-1146-40FD-8FA3-E52DDD1EB0F3}" destId="{F3D65873-DC93-4182-BBE1-9BC7C89A277C}" srcOrd="0" destOrd="0" presId="urn:microsoft.com/office/officeart/2005/8/layout/list1"/>
    <dgm:cxn modelId="{9189F866-6487-4B9E-9EB8-17635B196360}" type="presOf" srcId="{3E22E395-1146-40FD-8FA3-E52DDD1EB0F3}" destId="{19AAA84B-73EA-4D96-B4BA-88319CC7E294}" srcOrd="1" destOrd="0" presId="urn:microsoft.com/office/officeart/2005/8/layout/list1"/>
    <dgm:cxn modelId="{BAB9BF12-2347-47C1-90FA-00E8F4385BAD}" srcId="{3E22E395-1146-40FD-8FA3-E52DDD1EB0F3}" destId="{AE924A65-0C55-4490-B3B4-80DBF5020269}" srcOrd="0" destOrd="0" parTransId="{E131E0B0-6000-4F33-B273-6415BA1EDC37}" sibTransId="{7871F9DB-2CA0-418A-8438-9C0DD3185FA9}"/>
    <dgm:cxn modelId="{CA22393D-380C-41BA-A491-18EDEC2D9563}" type="presOf" srcId="{1213E4FE-01F5-429F-808D-F7FA8ED21E9F}" destId="{88C1CEEB-7826-4F64-BC8A-9BA019D0D0D7}" srcOrd="0" destOrd="0" presId="urn:microsoft.com/office/officeart/2005/8/layout/list1"/>
    <dgm:cxn modelId="{F3A9A148-94AD-41F3-9773-C14A90B4DA4D}" type="presOf" srcId="{9A628D0E-6814-4B62-BAF7-89F653EC900B}" destId="{F602E3C6-2DBA-4BB6-8D2F-BE9FB2D014DD}" srcOrd="0" destOrd="0" presId="urn:microsoft.com/office/officeart/2005/8/layout/list1"/>
    <dgm:cxn modelId="{190F683B-D63A-4DD2-BA98-743E86192B01}" type="presOf" srcId="{03C63120-2936-4B7E-A0C7-9DD08AD6D020}" destId="{997058C1-8BD9-433E-B28F-781BF45EDB6D}" srcOrd="0" destOrd="0" presId="urn:microsoft.com/office/officeart/2005/8/layout/list1"/>
    <dgm:cxn modelId="{0402A399-EE0B-4A85-9609-037ADF22373F}" srcId="{41EA82C5-FB88-440E-B93B-2305FE859496}" destId="{3F8404BE-52A4-4426-AD10-8F0DAA73901B}" srcOrd="0" destOrd="0" parTransId="{C48D93A5-65CE-4E50-A724-427872638762}" sibTransId="{4919B711-75CA-4F58-A6C3-90F0C988D76C}"/>
    <dgm:cxn modelId="{543C127B-FAE3-44EF-A859-3FA45CF46A14}" type="presOf" srcId="{DFACB6D5-BF1C-4830-8CC3-4561A5E67FFB}" destId="{23EA94DA-97F0-4168-AD86-EB6C6DF00768}" srcOrd="0" destOrd="0" presId="urn:microsoft.com/office/officeart/2005/8/layout/list1"/>
    <dgm:cxn modelId="{39A2DD30-D8F1-448F-97AC-092FE9929B01}" type="presOf" srcId="{5281C0E4-6C1A-4BB8-B5A4-65563F317115}" destId="{0ED74504-9021-4897-8CF7-5EC10A4E1388}" srcOrd="0" destOrd="0" presId="urn:microsoft.com/office/officeart/2005/8/layout/list1"/>
    <dgm:cxn modelId="{5C10D4AD-EE03-499C-8070-A43FF2DA506D}" srcId="{AB68CADC-F66D-46A8-B1D7-E8C7A079E5E5}" destId="{5281C0E4-6C1A-4BB8-B5A4-65563F317115}" srcOrd="0" destOrd="0" parTransId="{62EC34F3-1F8D-45D5-8774-B4396377A1C0}" sibTransId="{D9F4BC28-7549-4E39-ACA6-8D86F51D97C3}"/>
    <dgm:cxn modelId="{849792FF-10AF-44AF-AD2F-E9B72A39CA82}" type="presOf" srcId="{1213E4FE-01F5-429F-808D-F7FA8ED21E9F}" destId="{28ADFDFE-039A-458B-9242-A81EFD534447}" srcOrd="1" destOrd="0" presId="urn:microsoft.com/office/officeart/2005/8/layout/list1"/>
    <dgm:cxn modelId="{01ED948B-959B-48A9-93D4-5467E838BAFB}" srcId="{AB68CADC-F66D-46A8-B1D7-E8C7A079E5E5}" destId="{DFACB6D5-BF1C-4830-8CC3-4561A5E67FFB}" srcOrd="2" destOrd="0" parTransId="{6A1442B9-24F1-4C48-9962-E15494C42E5F}" sibTransId="{5D1C91A1-429E-47B1-9516-31ADBFEE52B9}"/>
    <dgm:cxn modelId="{6E798B83-CF13-4674-AE1D-D4EB20A260A2}" srcId="{DFACB6D5-BF1C-4830-8CC3-4561A5E67FFB}" destId="{AB6FB6C4-D2DC-4473-9E5A-8E323BA501FA}" srcOrd="0" destOrd="0" parTransId="{CAF8975C-02A5-4869-B924-E8965EF39FD2}" sibTransId="{3083036F-D947-47E4-8E10-2987C6ED5026}"/>
    <dgm:cxn modelId="{C2849E52-8C22-4212-B2CF-965A80DC91C2}" type="presOf" srcId="{AE924A65-0C55-4490-B3B4-80DBF5020269}" destId="{B93DDC4F-4E9C-424C-A24B-494910A4D1AE}" srcOrd="0" destOrd="0" presId="urn:microsoft.com/office/officeart/2005/8/layout/list1"/>
    <dgm:cxn modelId="{C741F35E-D73F-44DF-97F1-5DAC39FC3167}" type="presParOf" srcId="{37F123A6-7AA6-4BA9-9446-E2B413A3FDE8}" destId="{E9BD20C7-22CE-4E8F-ACA4-64BF8DE3854D}" srcOrd="0" destOrd="0" presId="urn:microsoft.com/office/officeart/2005/8/layout/list1"/>
    <dgm:cxn modelId="{6AC8D374-6AFB-4C93-AF23-4E7F0C19C0AE}" type="presParOf" srcId="{E9BD20C7-22CE-4E8F-ACA4-64BF8DE3854D}" destId="{0ED74504-9021-4897-8CF7-5EC10A4E1388}" srcOrd="0" destOrd="0" presId="urn:microsoft.com/office/officeart/2005/8/layout/list1"/>
    <dgm:cxn modelId="{02054C19-6351-4E36-9F8C-A95325880AA1}" type="presParOf" srcId="{E9BD20C7-22CE-4E8F-ACA4-64BF8DE3854D}" destId="{8DCAAF0D-2425-4921-A5CA-9BDA5ABDF3CB}" srcOrd="1" destOrd="0" presId="urn:microsoft.com/office/officeart/2005/8/layout/list1"/>
    <dgm:cxn modelId="{DCCE12D7-5C2C-48FF-ACC5-BDAFCCD442E2}" type="presParOf" srcId="{37F123A6-7AA6-4BA9-9446-E2B413A3FDE8}" destId="{739ADB87-7B2E-4BBC-BB11-8EDD0C770078}" srcOrd="1" destOrd="0" presId="urn:microsoft.com/office/officeart/2005/8/layout/list1"/>
    <dgm:cxn modelId="{3ABED822-AB81-4025-8E73-85E6D6CC25E6}" type="presParOf" srcId="{37F123A6-7AA6-4BA9-9446-E2B413A3FDE8}" destId="{F602E3C6-2DBA-4BB6-8D2F-BE9FB2D014DD}" srcOrd="2" destOrd="0" presId="urn:microsoft.com/office/officeart/2005/8/layout/list1"/>
    <dgm:cxn modelId="{3C582678-EDF1-4603-98ED-523CC1A83EDB}" type="presParOf" srcId="{37F123A6-7AA6-4BA9-9446-E2B413A3FDE8}" destId="{891A6FC3-9158-4BB5-B5A1-966C7BB2FB51}" srcOrd="3" destOrd="0" presId="urn:microsoft.com/office/officeart/2005/8/layout/list1"/>
    <dgm:cxn modelId="{AD1C8F40-B8D0-4A95-A22C-B0B8BB7C030D}" type="presParOf" srcId="{37F123A6-7AA6-4BA9-9446-E2B413A3FDE8}" destId="{4515BB34-AD08-4100-899F-0843A03D2CA3}" srcOrd="4" destOrd="0" presId="urn:microsoft.com/office/officeart/2005/8/layout/list1"/>
    <dgm:cxn modelId="{242FF0FE-7385-49A3-B271-4D1A87CB0F3C}" type="presParOf" srcId="{4515BB34-AD08-4100-899F-0843A03D2CA3}" destId="{F3D65873-DC93-4182-BBE1-9BC7C89A277C}" srcOrd="0" destOrd="0" presId="urn:microsoft.com/office/officeart/2005/8/layout/list1"/>
    <dgm:cxn modelId="{A30EB872-49EE-426D-A441-B89AA31D27A6}" type="presParOf" srcId="{4515BB34-AD08-4100-899F-0843A03D2CA3}" destId="{19AAA84B-73EA-4D96-B4BA-88319CC7E294}" srcOrd="1" destOrd="0" presId="urn:microsoft.com/office/officeart/2005/8/layout/list1"/>
    <dgm:cxn modelId="{5D0D9F7B-D567-4716-9DC1-1BC8007B26F2}" type="presParOf" srcId="{37F123A6-7AA6-4BA9-9446-E2B413A3FDE8}" destId="{B3321B9D-A435-4880-AA00-5ACB2BA559C6}" srcOrd="5" destOrd="0" presId="urn:microsoft.com/office/officeart/2005/8/layout/list1"/>
    <dgm:cxn modelId="{1B77D27B-E47B-4A3B-974E-BCC1F5812203}" type="presParOf" srcId="{37F123A6-7AA6-4BA9-9446-E2B413A3FDE8}" destId="{B93DDC4F-4E9C-424C-A24B-494910A4D1AE}" srcOrd="6" destOrd="0" presId="urn:microsoft.com/office/officeart/2005/8/layout/list1"/>
    <dgm:cxn modelId="{76808C96-2248-40F6-B6C7-FEDD9D035EAE}" type="presParOf" srcId="{37F123A6-7AA6-4BA9-9446-E2B413A3FDE8}" destId="{42885EB3-7260-495A-BBB1-75D9409EC5BB}" srcOrd="7" destOrd="0" presId="urn:microsoft.com/office/officeart/2005/8/layout/list1"/>
    <dgm:cxn modelId="{BF311376-6C5A-406D-9618-3DC56B701B62}" type="presParOf" srcId="{37F123A6-7AA6-4BA9-9446-E2B413A3FDE8}" destId="{3248F8EC-BA64-4229-B2A4-B472B370523A}" srcOrd="8" destOrd="0" presId="urn:microsoft.com/office/officeart/2005/8/layout/list1"/>
    <dgm:cxn modelId="{2698E160-8020-437D-A430-50AD222443B9}" type="presParOf" srcId="{3248F8EC-BA64-4229-B2A4-B472B370523A}" destId="{23EA94DA-97F0-4168-AD86-EB6C6DF00768}" srcOrd="0" destOrd="0" presId="urn:microsoft.com/office/officeart/2005/8/layout/list1"/>
    <dgm:cxn modelId="{AF311F8D-868F-414A-995F-98A3F75C257E}" type="presParOf" srcId="{3248F8EC-BA64-4229-B2A4-B472B370523A}" destId="{68067353-7616-46E5-80B2-52C588AE712C}" srcOrd="1" destOrd="0" presId="urn:microsoft.com/office/officeart/2005/8/layout/list1"/>
    <dgm:cxn modelId="{E3880DE1-6911-4109-B324-747FB96245EF}" type="presParOf" srcId="{37F123A6-7AA6-4BA9-9446-E2B413A3FDE8}" destId="{8BE83BE7-7DD7-4F7B-B119-D7000697B728}" srcOrd="9" destOrd="0" presId="urn:microsoft.com/office/officeart/2005/8/layout/list1"/>
    <dgm:cxn modelId="{F4974E44-8BD3-44A8-9F93-3E3D43E5B850}" type="presParOf" srcId="{37F123A6-7AA6-4BA9-9446-E2B413A3FDE8}" destId="{8F5EA9E2-B337-43EA-A3D3-6223A648A5A4}" srcOrd="10" destOrd="0" presId="urn:microsoft.com/office/officeart/2005/8/layout/list1"/>
    <dgm:cxn modelId="{59C82B7D-A04D-47A2-A59E-BA447572A768}" type="presParOf" srcId="{37F123A6-7AA6-4BA9-9446-E2B413A3FDE8}" destId="{577931BA-F502-4E17-966A-D47724A7420F}" srcOrd="11" destOrd="0" presId="urn:microsoft.com/office/officeart/2005/8/layout/list1"/>
    <dgm:cxn modelId="{8B229EE0-01D8-4864-A5A1-CE6600D72825}" type="presParOf" srcId="{37F123A6-7AA6-4BA9-9446-E2B413A3FDE8}" destId="{15A6A094-BA89-4319-9A37-1DB160D5863F}" srcOrd="12" destOrd="0" presId="urn:microsoft.com/office/officeart/2005/8/layout/list1"/>
    <dgm:cxn modelId="{B6CBCA59-01F6-452E-9ADB-E4963FB44789}" type="presParOf" srcId="{15A6A094-BA89-4319-9A37-1DB160D5863F}" destId="{88C1CEEB-7826-4F64-BC8A-9BA019D0D0D7}" srcOrd="0" destOrd="0" presId="urn:microsoft.com/office/officeart/2005/8/layout/list1"/>
    <dgm:cxn modelId="{D5B671E9-5761-4764-BE44-85AA00CC3E9C}" type="presParOf" srcId="{15A6A094-BA89-4319-9A37-1DB160D5863F}" destId="{28ADFDFE-039A-458B-9242-A81EFD534447}" srcOrd="1" destOrd="0" presId="urn:microsoft.com/office/officeart/2005/8/layout/list1"/>
    <dgm:cxn modelId="{3B8C2AF9-FC44-4160-A801-35A0835AD3A7}" type="presParOf" srcId="{37F123A6-7AA6-4BA9-9446-E2B413A3FDE8}" destId="{ECFEB0B6-0B0D-4A99-9738-279901A3584C}" srcOrd="13" destOrd="0" presId="urn:microsoft.com/office/officeart/2005/8/layout/list1"/>
    <dgm:cxn modelId="{713FD97C-90CA-4716-8A94-7AAC284C2E8F}" type="presParOf" srcId="{37F123A6-7AA6-4BA9-9446-E2B413A3FDE8}" destId="{997058C1-8BD9-433E-B28F-781BF45EDB6D}" srcOrd="14" destOrd="0" presId="urn:microsoft.com/office/officeart/2005/8/layout/list1"/>
    <dgm:cxn modelId="{3D3933B8-FBFA-458E-A991-F1FC27CB72A9}" type="presParOf" srcId="{37F123A6-7AA6-4BA9-9446-E2B413A3FDE8}" destId="{45FFF1AD-421E-4F40-97A3-97218AEE641A}" srcOrd="15" destOrd="0" presId="urn:microsoft.com/office/officeart/2005/8/layout/list1"/>
    <dgm:cxn modelId="{9F0B994F-B235-431F-9C21-5F7DB1BE281C}" type="presParOf" srcId="{37F123A6-7AA6-4BA9-9446-E2B413A3FDE8}" destId="{CC0C92E3-9D0A-4692-8FB3-AFE69D66C96C}" srcOrd="16" destOrd="0" presId="urn:microsoft.com/office/officeart/2005/8/layout/list1"/>
    <dgm:cxn modelId="{4D5C596C-CC23-4323-9057-7FF82AA54A51}" type="presParOf" srcId="{CC0C92E3-9D0A-4692-8FB3-AFE69D66C96C}" destId="{442B7E9D-7659-424C-A792-556047FD0C5C}" srcOrd="0" destOrd="0" presId="urn:microsoft.com/office/officeart/2005/8/layout/list1"/>
    <dgm:cxn modelId="{BF94DDFB-CC90-4D68-84CE-59CA0B28842C}" type="presParOf" srcId="{CC0C92E3-9D0A-4692-8FB3-AFE69D66C96C}" destId="{DFAAA4E6-DBFC-4E6A-A786-B1D779C41CB5}" srcOrd="1" destOrd="0" presId="urn:microsoft.com/office/officeart/2005/8/layout/list1"/>
    <dgm:cxn modelId="{994E8C43-B93D-41B1-A3DF-829F34B19EA4}" type="presParOf" srcId="{37F123A6-7AA6-4BA9-9446-E2B413A3FDE8}" destId="{139141CD-56FD-46AA-BAB0-C53F5A25DC63}" srcOrd="17" destOrd="0" presId="urn:microsoft.com/office/officeart/2005/8/layout/list1"/>
    <dgm:cxn modelId="{0D7F9F70-5A3D-469A-8704-84AD33FCA1AF}" type="presParOf" srcId="{37F123A6-7AA6-4BA9-9446-E2B413A3FDE8}" destId="{2EF90AF6-44C5-47CE-A56D-C23289A9D00E}" srcOrd="18" destOrd="0" presId="urn:microsoft.com/office/officeart/2005/8/layout/list1"/>
  </dgm:cxnLst>
  <dgm:bg>
    <a:noFill/>
  </dgm:bg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AB167CC-50B1-45BB-9470-889A6EA633F4}" type="doc">
      <dgm:prSet loTypeId="urn:microsoft.com/office/officeart/2005/8/layout/vList5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FE5931-7816-435E-9390-7576AF960ACE}">
      <dgm:prSet phldrT="[Текст]" custT="1"/>
      <dgm:spPr>
        <a:solidFill>
          <a:schemeClr val="tx2">
            <a:lumMod val="60000"/>
            <a:lumOff val="40000"/>
            <a:alpha val="55000"/>
          </a:schemeClr>
        </a:solidFill>
      </dgm:spPr>
      <dgm:t>
        <a:bodyPr/>
        <a:lstStyle/>
        <a:p>
          <a:r>
            <a: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rPr>
            <a:t>35</a:t>
          </a:r>
        </a:p>
        <a:p>
          <a:r>
            <a: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rPr>
            <a:t>человек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65FF66-36B6-4C7D-8765-A4A59887A566}" type="parTrans" cxnId="{9686BE34-C564-4ED9-83C8-95D6F1E75113}">
      <dgm:prSet/>
      <dgm:spPr/>
      <dgm:t>
        <a:bodyPr/>
        <a:lstStyle/>
        <a:p>
          <a:endParaRPr lang="ru-RU" sz="1400"/>
        </a:p>
      </dgm:t>
    </dgm:pt>
    <dgm:pt modelId="{95BF5B54-5040-4833-912E-F81AF297A75D}" type="sibTrans" cxnId="{9686BE34-C564-4ED9-83C8-95D6F1E75113}">
      <dgm:prSet/>
      <dgm:spPr/>
      <dgm:t>
        <a:bodyPr/>
        <a:lstStyle/>
        <a:p>
          <a:endParaRPr lang="ru-RU" sz="1400"/>
        </a:p>
      </dgm:t>
    </dgm:pt>
    <dgm:pt modelId="{433E8E80-3760-474E-A065-205F2240239A}">
      <dgm:prSet phldrT="[Текст]" custT="1"/>
      <dgm:spPr>
        <a:solidFill>
          <a:schemeClr val="tx2">
            <a:lumMod val="20000"/>
            <a:lumOff val="80000"/>
            <a:alpha val="65000"/>
          </a:schemeClr>
        </a:solidFill>
      </dgm:spPr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41698,8тыс.рублей, в том числе 2022 год – 13899,6 тыс.рублей </a:t>
          </a:r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-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о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беспечение жилыми помещениями детей-сирот и детей, оставшихся без попечения родителей</a:t>
          </a:r>
          <a:endParaRPr lang="ru-RU" sz="1400" dirty="0"/>
        </a:p>
      </dgm:t>
    </dgm:pt>
    <dgm:pt modelId="{82FF266B-F21A-4362-9DE6-5008DD332BEA}" type="parTrans" cxnId="{72BDC493-F643-4663-AF91-31C8276BC6AA}">
      <dgm:prSet/>
      <dgm:spPr/>
      <dgm:t>
        <a:bodyPr/>
        <a:lstStyle/>
        <a:p>
          <a:endParaRPr lang="ru-RU" sz="1400"/>
        </a:p>
      </dgm:t>
    </dgm:pt>
    <dgm:pt modelId="{75118785-58E1-48C9-AF01-B23D910E32FF}" type="sibTrans" cxnId="{72BDC493-F643-4663-AF91-31C8276BC6AA}">
      <dgm:prSet/>
      <dgm:spPr/>
      <dgm:t>
        <a:bodyPr/>
        <a:lstStyle/>
        <a:p>
          <a:endParaRPr lang="ru-RU" sz="1400"/>
        </a:p>
      </dgm:t>
    </dgm:pt>
    <dgm:pt modelId="{CBDCDB82-90CD-47C9-A068-D47A078F81CC}" type="pres">
      <dgm:prSet presAssocID="{3AB167CC-50B1-45BB-9470-889A6EA633F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44ED1AC-EB19-4A93-BEF0-0B60192BB2B5}" type="pres">
      <dgm:prSet presAssocID="{BCFE5931-7816-435E-9390-7576AF960ACE}" presName="linNode" presStyleCnt="0"/>
      <dgm:spPr/>
    </dgm:pt>
    <dgm:pt modelId="{ED817245-61E0-4AE7-89CC-24C4DEF1B59D}" type="pres">
      <dgm:prSet presAssocID="{BCFE5931-7816-435E-9390-7576AF960ACE}" presName="parentText" presStyleLbl="node1" presStyleIdx="0" presStyleCnt="1" custScaleX="45719" custScaleY="6063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8EA5C5-FB6E-4136-8B10-3A86753BCC80}" type="pres">
      <dgm:prSet presAssocID="{BCFE5931-7816-435E-9390-7576AF960ACE}" presName="descendantText" presStyleLbl="alignAccFollowNode1" presStyleIdx="0" presStyleCnt="1" custScaleX="147819" custScaleY="557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A0DCCF3-9AFD-471E-8BB0-0A43DA351D20}" type="presOf" srcId="{BCFE5931-7816-435E-9390-7576AF960ACE}" destId="{ED817245-61E0-4AE7-89CC-24C4DEF1B59D}" srcOrd="0" destOrd="0" presId="urn:microsoft.com/office/officeart/2005/8/layout/vList5"/>
    <dgm:cxn modelId="{DBBE0A7A-32D5-4302-B95E-8CE601F67692}" type="presOf" srcId="{3AB167CC-50B1-45BB-9470-889A6EA633F4}" destId="{CBDCDB82-90CD-47C9-A068-D47A078F81CC}" srcOrd="0" destOrd="0" presId="urn:microsoft.com/office/officeart/2005/8/layout/vList5"/>
    <dgm:cxn modelId="{C0515F55-F763-4CE5-A013-A93532633097}" type="presOf" srcId="{433E8E80-3760-474E-A065-205F2240239A}" destId="{E48EA5C5-FB6E-4136-8B10-3A86753BCC80}" srcOrd="0" destOrd="0" presId="urn:microsoft.com/office/officeart/2005/8/layout/vList5"/>
    <dgm:cxn modelId="{9686BE34-C564-4ED9-83C8-95D6F1E75113}" srcId="{3AB167CC-50B1-45BB-9470-889A6EA633F4}" destId="{BCFE5931-7816-435E-9390-7576AF960ACE}" srcOrd="0" destOrd="0" parTransId="{0765FF66-36B6-4C7D-8765-A4A59887A566}" sibTransId="{95BF5B54-5040-4833-912E-F81AF297A75D}"/>
    <dgm:cxn modelId="{72BDC493-F643-4663-AF91-31C8276BC6AA}" srcId="{BCFE5931-7816-435E-9390-7576AF960ACE}" destId="{433E8E80-3760-474E-A065-205F2240239A}" srcOrd="0" destOrd="0" parTransId="{82FF266B-F21A-4362-9DE6-5008DD332BEA}" sibTransId="{75118785-58E1-48C9-AF01-B23D910E32FF}"/>
    <dgm:cxn modelId="{12EFB56C-2212-41FE-A767-2E25CEFFFC6F}" type="presParOf" srcId="{CBDCDB82-90CD-47C9-A068-D47A078F81CC}" destId="{D44ED1AC-EB19-4A93-BEF0-0B60192BB2B5}" srcOrd="0" destOrd="0" presId="urn:microsoft.com/office/officeart/2005/8/layout/vList5"/>
    <dgm:cxn modelId="{696C08D6-22C8-4584-85BD-A596BF658DCB}" type="presParOf" srcId="{D44ED1AC-EB19-4A93-BEF0-0B60192BB2B5}" destId="{ED817245-61E0-4AE7-89CC-24C4DEF1B59D}" srcOrd="0" destOrd="0" presId="urn:microsoft.com/office/officeart/2005/8/layout/vList5"/>
    <dgm:cxn modelId="{97FC5C82-9BDE-487A-BF9E-6B14C447773A}" type="presParOf" srcId="{D44ED1AC-EB19-4A93-BEF0-0B60192BB2B5}" destId="{E48EA5C5-FB6E-4136-8B10-3A86753BCC80}" srcOrd="1" destOrd="0" presId="urn:microsoft.com/office/officeart/2005/8/layout/vList5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AB167CC-50B1-45BB-9470-889A6EA633F4}" type="doc">
      <dgm:prSet loTypeId="urn:microsoft.com/office/officeart/2005/8/layout/vList5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FE5931-7816-435E-9390-7576AF960ACE}">
      <dgm:prSet phldrT="[Текст]" custT="1"/>
      <dgm:spPr>
        <a:solidFill>
          <a:schemeClr val="accent1">
            <a:hueOff val="0"/>
            <a:satOff val="0"/>
            <a:lumOff val="0"/>
            <a:alpha val="55000"/>
          </a:schemeClr>
        </a:solidFill>
      </dgm:spPr>
      <dgm:t>
        <a:bodyPr/>
        <a:lstStyle/>
        <a:p>
          <a:r>
            <a:rPr lang="ru-RU" sz="1400" b="1" dirty="0" smtClean="0">
              <a:solidFill>
                <a:schemeClr val="bg1"/>
              </a:solidFill>
              <a:cs typeface="Times New Roman" pitchFamily="18" charset="0"/>
            </a:rPr>
            <a:t>12</a:t>
          </a:r>
        </a:p>
        <a:p>
          <a:r>
            <a:rPr lang="ru-RU" sz="1400" b="1" dirty="0" smtClean="0">
              <a:solidFill>
                <a:schemeClr val="bg1"/>
              </a:solidFill>
              <a:cs typeface="Times New Roman" pitchFamily="18" charset="0"/>
            </a:rPr>
            <a:t>семей</a:t>
          </a:r>
          <a:endParaRPr lang="ru-RU" sz="1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65FF66-36B6-4C7D-8765-A4A59887A566}" type="parTrans" cxnId="{9686BE34-C564-4ED9-83C8-95D6F1E75113}">
      <dgm:prSet/>
      <dgm:spPr/>
      <dgm:t>
        <a:bodyPr/>
        <a:lstStyle/>
        <a:p>
          <a:endParaRPr lang="ru-RU" sz="1400"/>
        </a:p>
      </dgm:t>
    </dgm:pt>
    <dgm:pt modelId="{95BF5B54-5040-4833-912E-F81AF297A75D}" type="sibTrans" cxnId="{9686BE34-C564-4ED9-83C8-95D6F1E75113}">
      <dgm:prSet/>
      <dgm:spPr/>
      <dgm:t>
        <a:bodyPr/>
        <a:lstStyle/>
        <a:p>
          <a:endParaRPr lang="ru-RU" sz="1400"/>
        </a:p>
      </dgm:t>
    </dgm:pt>
    <dgm:pt modelId="{433E8E80-3760-474E-A065-205F2240239A}">
      <dgm:prSet phldrT="[Текст]" custT="1"/>
      <dgm:spPr>
        <a:solidFill>
          <a:schemeClr val="accent1">
            <a:tint val="40000"/>
            <a:hueOff val="0"/>
            <a:satOff val="0"/>
            <a:lumOff val="0"/>
            <a:alpha val="65000"/>
          </a:schemeClr>
        </a:solidFill>
      </dgm:spPr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1211,1 тыс.рублей, в том числе 2022 год – 403,7 тыс.рублей </a:t>
          </a:r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- о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беспечение жильем граждан, проживающих в сельской  местности</a:t>
          </a:r>
          <a:endParaRPr lang="ru-RU" sz="1400" dirty="0"/>
        </a:p>
      </dgm:t>
    </dgm:pt>
    <dgm:pt modelId="{82FF266B-F21A-4362-9DE6-5008DD332BEA}" type="parTrans" cxnId="{72BDC493-F643-4663-AF91-31C8276BC6AA}">
      <dgm:prSet/>
      <dgm:spPr/>
      <dgm:t>
        <a:bodyPr/>
        <a:lstStyle/>
        <a:p>
          <a:endParaRPr lang="ru-RU" sz="1400"/>
        </a:p>
      </dgm:t>
    </dgm:pt>
    <dgm:pt modelId="{75118785-58E1-48C9-AF01-B23D910E32FF}" type="sibTrans" cxnId="{72BDC493-F643-4663-AF91-31C8276BC6AA}">
      <dgm:prSet/>
      <dgm:spPr/>
      <dgm:t>
        <a:bodyPr/>
        <a:lstStyle/>
        <a:p>
          <a:endParaRPr lang="ru-RU" sz="1400"/>
        </a:p>
      </dgm:t>
    </dgm:pt>
    <dgm:pt modelId="{CBDCDB82-90CD-47C9-A068-D47A078F81CC}" type="pres">
      <dgm:prSet presAssocID="{3AB167CC-50B1-45BB-9470-889A6EA633F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44ED1AC-EB19-4A93-BEF0-0B60192BB2B5}" type="pres">
      <dgm:prSet presAssocID="{BCFE5931-7816-435E-9390-7576AF960ACE}" presName="linNode" presStyleCnt="0"/>
      <dgm:spPr/>
    </dgm:pt>
    <dgm:pt modelId="{ED817245-61E0-4AE7-89CC-24C4DEF1B59D}" type="pres">
      <dgm:prSet presAssocID="{BCFE5931-7816-435E-9390-7576AF960ACE}" presName="parentText" presStyleLbl="node1" presStyleIdx="0" presStyleCnt="1" custScaleX="45719" custScaleY="5532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8EA5C5-FB6E-4136-8B10-3A86753BCC80}" type="pres">
      <dgm:prSet presAssocID="{BCFE5931-7816-435E-9390-7576AF960ACE}" presName="descendantText" presStyleLbl="alignAccFollowNode1" presStyleIdx="0" presStyleCnt="1" custScaleX="147819" custScaleY="557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DF353A1-AF94-4186-83A2-293CD8B33DE2}" type="presOf" srcId="{BCFE5931-7816-435E-9390-7576AF960ACE}" destId="{ED817245-61E0-4AE7-89CC-24C4DEF1B59D}" srcOrd="0" destOrd="0" presId="urn:microsoft.com/office/officeart/2005/8/layout/vList5"/>
    <dgm:cxn modelId="{9686BE34-C564-4ED9-83C8-95D6F1E75113}" srcId="{3AB167CC-50B1-45BB-9470-889A6EA633F4}" destId="{BCFE5931-7816-435E-9390-7576AF960ACE}" srcOrd="0" destOrd="0" parTransId="{0765FF66-36B6-4C7D-8765-A4A59887A566}" sibTransId="{95BF5B54-5040-4833-912E-F81AF297A75D}"/>
    <dgm:cxn modelId="{15B19073-B097-40DE-9F12-B23A46CB0E3B}" type="presOf" srcId="{3AB167CC-50B1-45BB-9470-889A6EA633F4}" destId="{CBDCDB82-90CD-47C9-A068-D47A078F81CC}" srcOrd="0" destOrd="0" presId="urn:microsoft.com/office/officeart/2005/8/layout/vList5"/>
    <dgm:cxn modelId="{72BDC493-F643-4663-AF91-31C8276BC6AA}" srcId="{BCFE5931-7816-435E-9390-7576AF960ACE}" destId="{433E8E80-3760-474E-A065-205F2240239A}" srcOrd="0" destOrd="0" parTransId="{82FF266B-F21A-4362-9DE6-5008DD332BEA}" sibTransId="{75118785-58E1-48C9-AF01-B23D910E32FF}"/>
    <dgm:cxn modelId="{0E29281D-A844-4C00-A9A8-338037AB1865}" type="presOf" srcId="{433E8E80-3760-474E-A065-205F2240239A}" destId="{E48EA5C5-FB6E-4136-8B10-3A86753BCC80}" srcOrd="0" destOrd="0" presId="urn:microsoft.com/office/officeart/2005/8/layout/vList5"/>
    <dgm:cxn modelId="{0AF90238-68DB-408C-90A4-D0BF507DFF86}" type="presParOf" srcId="{CBDCDB82-90CD-47C9-A068-D47A078F81CC}" destId="{D44ED1AC-EB19-4A93-BEF0-0B60192BB2B5}" srcOrd="0" destOrd="0" presId="urn:microsoft.com/office/officeart/2005/8/layout/vList5"/>
    <dgm:cxn modelId="{97BDD4FE-032C-43D2-98A3-252ACFF4C905}" type="presParOf" srcId="{D44ED1AC-EB19-4A93-BEF0-0B60192BB2B5}" destId="{ED817245-61E0-4AE7-89CC-24C4DEF1B59D}" srcOrd="0" destOrd="0" presId="urn:microsoft.com/office/officeart/2005/8/layout/vList5"/>
    <dgm:cxn modelId="{9B2EBFB6-CE75-4BA0-8C8F-69DCFA179E07}" type="presParOf" srcId="{D44ED1AC-EB19-4A93-BEF0-0B60192BB2B5}" destId="{E48EA5C5-FB6E-4136-8B10-3A86753BCC80}" srcOrd="1" destOrd="0" presId="urn:microsoft.com/office/officeart/2005/8/layout/vList5"/>
  </dgm:cxnLst>
  <dgm:bg/>
  <dgm:whole/>
  <dgm:extLst>
    <a:ext uri="http://schemas.microsoft.com/office/drawing/2008/diagram">
      <dsp:dataModelExt xmlns="" xmlns:dsp="http://schemas.microsoft.com/office/drawing/2008/diagram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AB167CC-50B1-45BB-9470-889A6EA633F4}" type="doc">
      <dgm:prSet loTypeId="urn:microsoft.com/office/officeart/2005/8/layout/vList5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33E8E80-3760-474E-A065-205F2240239A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1400" dirty="0">
            <a:solidFill>
              <a:schemeClr val="tx1"/>
            </a:solidFill>
          </a:endParaRPr>
        </a:p>
      </dgm:t>
    </dgm:pt>
    <dgm:pt modelId="{82FF266B-F21A-4362-9DE6-5008DD332BEA}" type="parTrans" cxnId="{72BDC493-F643-4663-AF91-31C8276BC6AA}">
      <dgm:prSet/>
      <dgm:spPr/>
      <dgm:t>
        <a:bodyPr/>
        <a:lstStyle/>
        <a:p>
          <a:endParaRPr lang="ru-RU" sz="1400"/>
        </a:p>
      </dgm:t>
    </dgm:pt>
    <dgm:pt modelId="{75118785-58E1-48C9-AF01-B23D910E32FF}" type="sibTrans" cxnId="{72BDC493-F643-4663-AF91-31C8276BC6AA}">
      <dgm:prSet/>
      <dgm:spPr/>
      <dgm:t>
        <a:bodyPr/>
        <a:lstStyle/>
        <a:p>
          <a:endParaRPr lang="ru-RU" sz="1400"/>
        </a:p>
      </dgm:t>
    </dgm:pt>
    <dgm:pt modelId="{CBDCDB82-90CD-47C9-A068-D47A078F81CC}" type="pres">
      <dgm:prSet presAssocID="{3AB167CC-50B1-45BB-9470-889A6EA633F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138B6BA-5035-4AF9-806E-D6644B77BDB5}" type="pres">
      <dgm:prSet presAssocID="{433E8E80-3760-474E-A065-205F2240239A}" presName="linNode" presStyleCnt="0"/>
      <dgm:spPr/>
    </dgm:pt>
    <dgm:pt modelId="{79574F37-6F58-47DE-A8EC-665BDAD86A58}" type="pres">
      <dgm:prSet presAssocID="{433E8E80-3760-474E-A065-205F2240239A}" presName="parentText" presStyleLbl="node1" presStyleIdx="0" presStyleCnt="1" custScaleX="24142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9CE1707-6156-4C16-9E81-C36B70087ECF}" type="presOf" srcId="{3AB167CC-50B1-45BB-9470-889A6EA633F4}" destId="{CBDCDB82-90CD-47C9-A068-D47A078F81CC}" srcOrd="0" destOrd="0" presId="urn:microsoft.com/office/officeart/2005/8/layout/vList5"/>
    <dgm:cxn modelId="{72BDC493-F643-4663-AF91-31C8276BC6AA}" srcId="{3AB167CC-50B1-45BB-9470-889A6EA633F4}" destId="{433E8E80-3760-474E-A065-205F2240239A}" srcOrd="0" destOrd="0" parTransId="{82FF266B-F21A-4362-9DE6-5008DD332BEA}" sibTransId="{75118785-58E1-48C9-AF01-B23D910E32FF}"/>
    <dgm:cxn modelId="{C8359F13-0617-4A7F-A75E-5742501F8AA0}" type="presOf" srcId="{433E8E80-3760-474E-A065-205F2240239A}" destId="{79574F37-6F58-47DE-A8EC-665BDAD86A58}" srcOrd="0" destOrd="0" presId="urn:microsoft.com/office/officeart/2005/8/layout/vList5"/>
    <dgm:cxn modelId="{07FAA15F-0D7F-4908-847B-653C427B662F}" type="presParOf" srcId="{CBDCDB82-90CD-47C9-A068-D47A078F81CC}" destId="{3138B6BA-5035-4AF9-806E-D6644B77BDB5}" srcOrd="0" destOrd="0" presId="urn:microsoft.com/office/officeart/2005/8/layout/vList5"/>
    <dgm:cxn modelId="{E9812437-5D4A-4C4B-B3E7-D01D55D0E6B4}" type="presParOf" srcId="{3138B6BA-5035-4AF9-806E-D6644B77BDB5}" destId="{79574F37-6F58-47DE-A8EC-665BDAD86A58}" srcOrd="0" destOrd="0" presId="urn:microsoft.com/office/officeart/2005/8/layout/vList5"/>
  </dgm:cxnLst>
  <dgm:bg/>
  <dgm:whole/>
  <dgm:extLst>
    <a:ext uri="http://schemas.microsoft.com/office/drawing/2008/diagram">
      <dsp:dataModelExt xmlns="" xmlns:dsp="http://schemas.microsoft.com/office/drawing/2008/diagram" relId="rId1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AB167CC-50B1-45BB-9470-889A6EA633F4}" type="doc">
      <dgm:prSet loTypeId="urn:microsoft.com/office/officeart/2005/8/layout/vList5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FE5931-7816-435E-9390-7576AF960ACE}">
      <dgm:prSet phldrT="[Текст]" custT="1"/>
      <dgm:spPr>
        <a:solidFill>
          <a:schemeClr val="accent1">
            <a:hueOff val="0"/>
            <a:satOff val="0"/>
            <a:lumOff val="0"/>
            <a:alpha val="55000"/>
          </a:schemeClr>
        </a:solidFill>
      </dgm:spPr>
      <dgm:t>
        <a:bodyPr/>
        <a:lstStyle/>
        <a:p>
          <a:r>
            <a:rPr lang="ru-RU" sz="1400" b="1" dirty="0" smtClean="0">
              <a:solidFill>
                <a:schemeClr val="bg1"/>
              </a:solidFill>
              <a:cs typeface="Times New Roman" pitchFamily="18" charset="0"/>
            </a:rPr>
            <a:t>9</a:t>
          </a:r>
        </a:p>
        <a:p>
          <a:r>
            <a:rPr lang="ru-RU" sz="1400" b="1" dirty="0" smtClean="0">
              <a:solidFill>
                <a:schemeClr val="bg1"/>
              </a:solidFill>
              <a:cs typeface="Times New Roman" pitchFamily="18" charset="0"/>
            </a:rPr>
            <a:t>семей</a:t>
          </a:r>
          <a:endParaRPr lang="ru-RU" sz="1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65FF66-36B6-4C7D-8765-A4A59887A566}" type="parTrans" cxnId="{9686BE34-C564-4ED9-83C8-95D6F1E75113}">
      <dgm:prSet/>
      <dgm:spPr/>
      <dgm:t>
        <a:bodyPr/>
        <a:lstStyle/>
        <a:p>
          <a:endParaRPr lang="ru-RU" sz="1400"/>
        </a:p>
      </dgm:t>
    </dgm:pt>
    <dgm:pt modelId="{95BF5B54-5040-4833-912E-F81AF297A75D}" type="sibTrans" cxnId="{9686BE34-C564-4ED9-83C8-95D6F1E75113}">
      <dgm:prSet/>
      <dgm:spPr/>
      <dgm:t>
        <a:bodyPr/>
        <a:lstStyle/>
        <a:p>
          <a:endParaRPr lang="ru-RU" sz="1400"/>
        </a:p>
      </dgm:t>
    </dgm:pt>
    <dgm:pt modelId="{433E8E80-3760-474E-A065-205F2240239A}">
      <dgm:prSet phldrT="[Текст]" custT="1"/>
      <dgm:spPr>
        <a:solidFill>
          <a:schemeClr val="accent1">
            <a:tint val="40000"/>
            <a:hueOff val="0"/>
            <a:satOff val="0"/>
            <a:lumOff val="0"/>
            <a:alpha val="65000"/>
          </a:schemeClr>
        </a:solidFill>
      </dgm:spPr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9652,5 тыс. рублей, в том числе 2022 год – 3746,9 тыс.рублей </a:t>
          </a:r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-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о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беспечение жильем молодых семей</a:t>
          </a:r>
          <a:endParaRPr lang="ru-RU" sz="1400" dirty="0"/>
        </a:p>
      </dgm:t>
    </dgm:pt>
    <dgm:pt modelId="{82FF266B-F21A-4362-9DE6-5008DD332BEA}" type="parTrans" cxnId="{72BDC493-F643-4663-AF91-31C8276BC6AA}">
      <dgm:prSet/>
      <dgm:spPr/>
      <dgm:t>
        <a:bodyPr/>
        <a:lstStyle/>
        <a:p>
          <a:endParaRPr lang="ru-RU" sz="1400"/>
        </a:p>
      </dgm:t>
    </dgm:pt>
    <dgm:pt modelId="{75118785-58E1-48C9-AF01-B23D910E32FF}" type="sibTrans" cxnId="{72BDC493-F643-4663-AF91-31C8276BC6AA}">
      <dgm:prSet/>
      <dgm:spPr/>
      <dgm:t>
        <a:bodyPr/>
        <a:lstStyle/>
        <a:p>
          <a:endParaRPr lang="ru-RU" sz="1400"/>
        </a:p>
      </dgm:t>
    </dgm:pt>
    <dgm:pt modelId="{CBDCDB82-90CD-47C9-A068-D47A078F81CC}" type="pres">
      <dgm:prSet presAssocID="{3AB167CC-50B1-45BB-9470-889A6EA633F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44ED1AC-EB19-4A93-BEF0-0B60192BB2B5}" type="pres">
      <dgm:prSet presAssocID="{BCFE5931-7816-435E-9390-7576AF960ACE}" presName="linNode" presStyleCnt="0"/>
      <dgm:spPr/>
    </dgm:pt>
    <dgm:pt modelId="{ED817245-61E0-4AE7-89CC-24C4DEF1B59D}" type="pres">
      <dgm:prSet presAssocID="{BCFE5931-7816-435E-9390-7576AF960ACE}" presName="parentText" presStyleLbl="node1" presStyleIdx="0" presStyleCnt="1" custScaleX="70591" custScaleY="6848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8EA5C5-FB6E-4136-8B10-3A86753BCC80}" type="pres">
      <dgm:prSet presAssocID="{BCFE5931-7816-435E-9390-7576AF960ACE}" presName="descendantText" presStyleLbl="alignAccFollowNode1" presStyleIdx="0" presStyleCnt="1" custScaleX="147819" custScaleY="724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6FA0A8-D6A3-44E4-A2F9-C12D15D564DA}" type="presOf" srcId="{433E8E80-3760-474E-A065-205F2240239A}" destId="{E48EA5C5-FB6E-4136-8B10-3A86753BCC80}" srcOrd="0" destOrd="0" presId="urn:microsoft.com/office/officeart/2005/8/layout/vList5"/>
    <dgm:cxn modelId="{529626C3-7D43-4019-AA24-F2FD101CD733}" type="presOf" srcId="{BCFE5931-7816-435E-9390-7576AF960ACE}" destId="{ED817245-61E0-4AE7-89CC-24C4DEF1B59D}" srcOrd="0" destOrd="0" presId="urn:microsoft.com/office/officeart/2005/8/layout/vList5"/>
    <dgm:cxn modelId="{72BDC493-F643-4663-AF91-31C8276BC6AA}" srcId="{BCFE5931-7816-435E-9390-7576AF960ACE}" destId="{433E8E80-3760-474E-A065-205F2240239A}" srcOrd="0" destOrd="0" parTransId="{82FF266B-F21A-4362-9DE6-5008DD332BEA}" sibTransId="{75118785-58E1-48C9-AF01-B23D910E32FF}"/>
    <dgm:cxn modelId="{9686BE34-C564-4ED9-83C8-95D6F1E75113}" srcId="{3AB167CC-50B1-45BB-9470-889A6EA633F4}" destId="{BCFE5931-7816-435E-9390-7576AF960ACE}" srcOrd="0" destOrd="0" parTransId="{0765FF66-36B6-4C7D-8765-A4A59887A566}" sibTransId="{95BF5B54-5040-4833-912E-F81AF297A75D}"/>
    <dgm:cxn modelId="{5ECD5B84-EA65-422F-8A57-B6ABE72A8FD6}" type="presOf" srcId="{3AB167CC-50B1-45BB-9470-889A6EA633F4}" destId="{CBDCDB82-90CD-47C9-A068-D47A078F81CC}" srcOrd="0" destOrd="0" presId="urn:microsoft.com/office/officeart/2005/8/layout/vList5"/>
    <dgm:cxn modelId="{589919BD-838A-4C7B-A003-BF8B87BEFEF7}" type="presParOf" srcId="{CBDCDB82-90CD-47C9-A068-D47A078F81CC}" destId="{D44ED1AC-EB19-4A93-BEF0-0B60192BB2B5}" srcOrd="0" destOrd="0" presId="urn:microsoft.com/office/officeart/2005/8/layout/vList5"/>
    <dgm:cxn modelId="{A19850E0-0319-4D50-9F7A-F38226768540}" type="presParOf" srcId="{D44ED1AC-EB19-4A93-BEF0-0B60192BB2B5}" destId="{ED817245-61E0-4AE7-89CC-24C4DEF1B59D}" srcOrd="0" destOrd="0" presId="urn:microsoft.com/office/officeart/2005/8/layout/vList5"/>
    <dgm:cxn modelId="{5C5FCDE4-C704-485A-9C95-AF3E36FBCACF}" type="presParOf" srcId="{D44ED1AC-EB19-4A93-BEF0-0B60192BB2B5}" destId="{E48EA5C5-FB6E-4136-8B10-3A86753BCC80}" srcOrd="1" destOrd="0" presId="urn:microsoft.com/office/officeart/2005/8/layout/vList5"/>
  </dgm:cxnLst>
  <dgm:bg/>
  <dgm:whole/>
  <dgm:extLst>
    <a:ext uri="http://schemas.microsoft.com/office/drawing/2008/diagram">
      <dsp:dataModelExt xmlns="" xmlns:dsp="http://schemas.microsoft.com/office/drawing/2008/diagram" relId="rId23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98E4D25-5EFD-4AFA-8C2F-21F5311F4B9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84E3F4D-183B-4344-86FA-C697212E3B38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 Выплата заработной платы-</a:t>
          </a:r>
          <a:r>
            <a:rPr lang="en-US" sz="1600" b="1" dirty="0" smtClean="0">
              <a:latin typeface="Times New Roman" pitchFamily="18" charset="0"/>
              <a:cs typeface="Times New Roman" pitchFamily="18" charset="0"/>
            </a:rPr>
            <a:t>67438.1</a:t>
          </a:r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тыс.руб.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22F1AF1E-304A-4A02-8708-17CBD1008141}" type="parTrans" cxnId="{91580787-F3C6-44C3-AC1E-F868F059B1A3}">
      <dgm:prSet/>
      <dgm:spPr/>
      <dgm:t>
        <a:bodyPr/>
        <a:lstStyle/>
        <a:p>
          <a:endParaRPr lang="ru-RU"/>
        </a:p>
      </dgm:t>
    </dgm:pt>
    <dgm:pt modelId="{156B151B-A29F-4E4C-BD36-C1B8620B5923}" type="sibTrans" cxnId="{91580787-F3C6-44C3-AC1E-F868F059B1A3}">
      <dgm:prSet/>
      <dgm:spPr/>
      <dgm:t>
        <a:bodyPr/>
        <a:lstStyle/>
        <a:p>
          <a:endParaRPr lang="ru-RU"/>
        </a:p>
      </dgm:t>
    </dgm:pt>
    <dgm:pt modelId="{BF82CDC0-BDAE-4E4E-BE5E-3F58650FD69D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В том числе: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7F2BF672-854F-4C6B-8992-9C32B7EA11DF}" type="parTrans" cxnId="{3B0A93A6-DA20-48BA-9C93-AA90F98A9B6B}">
      <dgm:prSet/>
      <dgm:spPr/>
      <dgm:t>
        <a:bodyPr/>
        <a:lstStyle/>
        <a:p>
          <a:endParaRPr lang="ru-RU"/>
        </a:p>
      </dgm:t>
    </dgm:pt>
    <dgm:pt modelId="{812E12F0-72B9-4BCE-8DBB-CF2CA117EAB2}" type="sibTrans" cxnId="{3B0A93A6-DA20-48BA-9C93-AA90F98A9B6B}">
      <dgm:prSet/>
      <dgm:spPr/>
      <dgm:t>
        <a:bodyPr/>
        <a:lstStyle/>
        <a:p>
          <a:endParaRPr lang="ru-RU"/>
        </a:p>
      </dgm:t>
    </dgm:pt>
    <dgm:pt modelId="{23507060-DCFA-4099-98E5-1DF5C443B946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Выполнение Указов Президента РФ-</a:t>
          </a:r>
          <a:r>
            <a:rPr lang="en-US" sz="1600" b="1" dirty="0" smtClean="0">
              <a:latin typeface="Times New Roman" pitchFamily="18" charset="0"/>
              <a:cs typeface="Times New Roman" pitchFamily="18" charset="0"/>
            </a:rPr>
            <a:t>3642.6</a:t>
          </a:r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  тыс.руб.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798B17A4-C00D-442D-B5E3-7E950F9AC293}" type="parTrans" cxnId="{B7DE59BE-903D-4FC5-94A1-FDE3D1106C86}">
      <dgm:prSet/>
      <dgm:spPr/>
      <dgm:t>
        <a:bodyPr/>
        <a:lstStyle/>
        <a:p>
          <a:endParaRPr lang="ru-RU"/>
        </a:p>
      </dgm:t>
    </dgm:pt>
    <dgm:pt modelId="{9BB6E18F-6F13-421D-9118-4F7B46B374E1}" type="sibTrans" cxnId="{B7DE59BE-903D-4FC5-94A1-FDE3D1106C86}">
      <dgm:prSet/>
      <dgm:spPr/>
      <dgm:t>
        <a:bodyPr/>
        <a:lstStyle/>
        <a:p>
          <a:endParaRPr lang="ru-RU"/>
        </a:p>
      </dgm:t>
    </dgm:pt>
    <dgm:pt modelId="{906791C6-250D-4F78-B563-B701FFD5D063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Коммунальные услуги-</a:t>
          </a:r>
          <a:r>
            <a:rPr lang="en-US" sz="1800" b="1" dirty="0" smtClean="0">
              <a:latin typeface="Times New Roman" pitchFamily="18" charset="0"/>
              <a:cs typeface="Times New Roman" pitchFamily="18" charset="0"/>
            </a:rPr>
            <a:t>31234.8 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тыс.руб.</a:t>
          </a:r>
        </a:p>
        <a:p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87EA0D8C-3EE0-427C-93EC-795210BE09EF}" type="parTrans" cxnId="{E1451856-89D5-4F5C-B880-2DFEA1D2EA91}">
      <dgm:prSet/>
      <dgm:spPr/>
      <dgm:t>
        <a:bodyPr/>
        <a:lstStyle/>
        <a:p>
          <a:endParaRPr lang="ru-RU"/>
        </a:p>
      </dgm:t>
    </dgm:pt>
    <dgm:pt modelId="{F913D76A-5990-4ED6-8F5B-56BD2E3C37CA}" type="sibTrans" cxnId="{E1451856-89D5-4F5C-B880-2DFEA1D2EA91}">
      <dgm:prSet/>
      <dgm:spPr/>
      <dgm:t>
        <a:bodyPr/>
        <a:lstStyle/>
        <a:p>
          <a:endParaRPr lang="ru-RU"/>
        </a:p>
      </dgm:t>
    </dgm:pt>
    <dgm:pt modelId="{DB2430B3-D4B7-412B-92EB-6203D6C6AEAC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Организация питание школьников-</a:t>
          </a:r>
          <a:r>
            <a:rPr lang="en-US" sz="1800" b="1" dirty="0" smtClean="0">
              <a:latin typeface="Times New Roman" pitchFamily="18" charset="0"/>
              <a:cs typeface="Times New Roman" pitchFamily="18" charset="0"/>
            </a:rPr>
            <a:t>9331.3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b="1" dirty="0" err="1" smtClean="0">
              <a:latin typeface="Times New Roman" pitchFamily="18" charset="0"/>
              <a:cs typeface="Times New Roman" pitchFamily="18" charset="0"/>
            </a:rPr>
            <a:t>тыс.руб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2875FF95-F392-47EE-B6C3-D92EDB8BACE8}" type="parTrans" cxnId="{FE2DB444-D3DE-45B2-8273-6CF9BF509A8A}">
      <dgm:prSet/>
      <dgm:spPr/>
      <dgm:t>
        <a:bodyPr/>
        <a:lstStyle/>
        <a:p>
          <a:endParaRPr lang="ru-RU"/>
        </a:p>
      </dgm:t>
    </dgm:pt>
    <dgm:pt modelId="{F641FB9C-0344-4A60-A4AC-5E4FD08847D1}" type="sibTrans" cxnId="{FE2DB444-D3DE-45B2-8273-6CF9BF509A8A}">
      <dgm:prSet/>
      <dgm:spPr/>
      <dgm:t>
        <a:bodyPr/>
        <a:lstStyle/>
        <a:p>
          <a:endParaRPr lang="ru-RU"/>
        </a:p>
      </dgm:t>
    </dgm:pt>
    <dgm:pt modelId="{39A0A67A-67E7-4F99-BD88-EF57386CB7D3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 </a:t>
          </a:r>
          <a:r>
            <a:rPr lang="ru-RU" b="1" dirty="0" smtClean="0">
              <a:latin typeface="Times New Roman" pitchFamily="18" charset="0"/>
              <a:cs typeface="Times New Roman" pitchFamily="18" charset="0"/>
            </a:rPr>
            <a:t>Закупка молока губернаторская программа «Школьное молоко»-1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895.0</a:t>
          </a:r>
          <a:r>
            <a:rPr lang="ru-RU" b="1" dirty="0" smtClean="0">
              <a:latin typeface="Times New Roman" pitchFamily="18" charset="0"/>
              <a:cs typeface="Times New Roman" pitchFamily="18" charset="0"/>
            </a:rPr>
            <a:t> тыс.руб.</a:t>
          </a:r>
        </a:p>
        <a:p>
          <a:endParaRPr lang="ru-RU" dirty="0"/>
        </a:p>
      </dgm:t>
    </dgm:pt>
    <dgm:pt modelId="{8851FFE1-0882-4F96-92BE-94570D0FD22C}" type="sibTrans" cxnId="{8D00A887-0C32-45D3-A769-7DF38C3457F7}">
      <dgm:prSet/>
      <dgm:spPr/>
      <dgm:t>
        <a:bodyPr/>
        <a:lstStyle/>
        <a:p>
          <a:endParaRPr lang="ru-RU"/>
        </a:p>
      </dgm:t>
    </dgm:pt>
    <dgm:pt modelId="{2BD4F7B8-16E5-4A6A-A345-17F249EC9FF6}" type="parTrans" cxnId="{8D00A887-0C32-45D3-A769-7DF38C3457F7}">
      <dgm:prSet/>
      <dgm:spPr/>
      <dgm:t>
        <a:bodyPr/>
        <a:lstStyle/>
        <a:p>
          <a:endParaRPr lang="ru-RU"/>
        </a:p>
      </dgm:t>
    </dgm:pt>
    <dgm:pt modelId="{F8B1B220-4159-4667-A73A-0A592284088F}">
      <dgm:prSet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Приобретение продуктов питания для детских садов-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9238.7</a:t>
          </a:r>
          <a:r>
            <a:rPr lang="ru-RU" b="1" dirty="0" smtClean="0">
              <a:latin typeface="Times New Roman" pitchFamily="18" charset="0"/>
              <a:cs typeface="Times New Roman" pitchFamily="18" charset="0"/>
            </a:rPr>
            <a:t> тыс.руб.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82F500A4-2065-45CC-9A22-29062820CDDB}" type="parTrans" cxnId="{B1C8F164-F937-4AC8-B3B9-45A55CAEAD8B}">
      <dgm:prSet/>
      <dgm:spPr/>
      <dgm:t>
        <a:bodyPr/>
        <a:lstStyle/>
        <a:p>
          <a:endParaRPr lang="ru-RU"/>
        </a:p>
      </dgm:t>
    </dgm:pt>
    <dgm:pt modelId="{A1812CB5-F370-458E-A8C1-4BCEE18E44BC}" type="sibTrans" cxnId="{B1C8F164-F937-4AC8-B3B9-45A55CAEAD8B}">
      <dgm:prSet/>
      <dgm:spPr/>
      <dgm:t>
        <a:bodyPr/>
        <a:lstStyle/>
        <a:p>
          <a:endParaRPr lang="ru-RU"/>
        </a:p>
      </dgm:t>
    </dgm:pt>
    <dgm:pt modelId="{89E362C3-8453-4D3E-B656-653CCF7D9C73}">
      <dgm:prSet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Организация подвоза школьников-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21 497.1</a:t>
          </a:r>
          <a:r>
            <a:rPr lang="ru-RU" b="1" dirty="0" smtClean="0">
              <a:latin typeface="Times New Roman" pitchFamily="18" charset="0"/>
              <a:cs typeface="Times New Roman" pitchFamily="18" charset="0"/>
            </a:rPr>
            <a:t>тыс.рублей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1CF11383-5863-4EA4-AA1E-F927CE3D2F53}" type="parTrans" cxnId="{4502A1B5-F336-426C-BC5D-EC1E93992608}">
      <dgm:prSet/>
      <dgm:spPr/>
      <dgm:t>
        <a:bodyPr/>
        <a:lstStyle/>
        <a:p>
          <a:endParaRPr lang="ru-RU"/>
        </a:p>
      </dgm:t>
    </dgm:pt>
    <dgm:pt modelId="{45B3656C-7AB0-4292-9034-8FFA9104981E}" type="sibTrans" cxnId="{4502A1B5-F336-426C-BC5D-EC1E93992608}">
      <dgm:prSet/>
      <dgm:spPr/>
      <dgm:t>
        <a:bodyPr/>
        <a:lstStyle/>
        <a:p>
          <a:endParaRPr lang="ru-RU"/>
        </a:p>
      </dgm:t>
    </dgm:pt>
    <dgm:pt modelId="{E09346A3-A5F4-4C34-915E-E87299684DEB}" type="pres">
      <dgm:prSet presAssocID="{B98E4D25-5EFD-4AFA-8C2F-21F5311F4B9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660A463-90EE-4141-B6D2-326FF4CC6C29}" type="pres">
      <dgm:prSet presAssocID="{B84E3F4D-183B-4344-86FA-C697212E3B38}" presName="comp" presStyleCnt="0"/>
      <dgm:spPr/>
    </dgm:pt>
    <dgm:pt modelId="{BCEE2338-AD61-480B-AA8F-88F7CC406A8C}" type="pres">
      <dgm:prSet presAssocID="{B84E3F4D-183B-4344-86FA-C697212E3B38}" presName="box" presStyleLbl="node1" presStyleIdx="0" presStyleCnt="6" custScaleY="124614"/>
      <dgm:spPr/>
      <dgm:t>
        <a:bodyPr/>
        <a:lstStyle/>
        <a:p>
          <a:endParaRPr lang="ru-RU"/>
        </a:p>
      </dgm:t>
    </dgm:pt>
    <dgm:pt modelId="{48DDF634-B1EB-46C9-A0DA-3BCB57C8DAAF}" type="pres">
      <dgm:prSet presAssocID="{B84E3F4D-183B-4344-86FA-C697212E3B38}" presName="img" presStyleLbl="fgImgPlace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FB81DD9-0954-46C8-8A0C-A36752F4B09E}" type="pres">
      <dgm:prSet presAssocID="{B84E3F4D-183B-4344-86FA-C697212E3B38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DAF021-051B-41F0-B8DC-7AC6DBD3B88B}" type="pres">
      <dgm:prSet presAssocID="{156B151B-A29F-4E4C-BD36-C1B8620B5923}" presName="spacer" presStyleCnt="0"/>
      <dgm:spPr/>
    </dgm:pt>
    <dgm:pt modelId="{328D6D51-6D71-453A-BDC7-D0D0035B82F3}" type="pres">
      <dgm:prSet presAssocID="{906791C6-250D-4F78-B563-B701FFD5D063}" presName="comp" presStyleCnt="0"/>
      <dgm:spPr/>
    </dgm:pt>
    <dgm:pt modelId="{712A6252-4350-4C4B-8E8E-A4E69F849F79}" type="pres">
      <dgm:prSet presAssocID="{906791C6-250D-4F78-B563-B701FFD5D063}" presName="box" presStyleLbl="node1" presStyleIdx="1" presStyleCnt="6" custScaleY="72631"/>
      <dgm:spPr/>
      <dgm:t>
        <a:bodyPr/>
        <a:lstStyle/>
        <a:p>
          <a:endParaRPr lang="ru-RU"/>
        </a:p>
      </dgm:t>
    </dgm:pt>
    <dgm:pt modelId="{93C592F3-D1E1-463C-86B5-06E4597619E1}" type="pres">
      <dgm:prSet presAssocID="{906791C6-250D-4F78-B563-B701FFD5D063}" presName="img" presStyleLbl="fgImgPlace1" presStyleIdx="1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090E6BFD-E4ED-4A2B-B365-186802CD3AC7}" type="pres">
      <dgm:prSet presAssocID="{906791C6-250D-4F78-B563-B701FFD5D063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44B06E-5C2D-4F3C-A69B-529ED50F18D1}" type="pres">
      <dgm:prSet presAssocID="{F913D76A-5990-4ED6-8F5B-56BD2E3C37CA}" presName="spacer" presStyleCnt="0"/>
      <dgm:spPr/>
    </dgm:pt>
    <dgm:pt modelId="{5D90F262-8023-4AE0-BEB2-FB6CC6E9C235}" type="pres">
      <dgm:prSet presAssocID="{DB2430B3-D4B7-412B-92EB-6203D6C6AEAC}" presName="comp" presStyleCnt="0"/>
      <dgm:spPr/>
    </dgm:pt>
    <dgm:pt modelId="{FD8CB89F-35FB-4D9F-A851-3EA1ED025FD5}" type="pres">
      <dgm:prSet presAssocID="{DB2430B3-D4B7-412B-92EB-6203D6C6AEAC}" presName="box" presStyleLbl="node1" presStyleIdx="2" presStyleCnt="6"/>
      <dgm:spPr/>
      <dgm:t>
        <a:bodyPr/>
        <a:lstStyle/>
        <a:p>
          <a:endParaRPr lang="ru-RU"/>
        </a:p>
      </dgm:t>
    </dgm:pt>
    <dgm:pt modelId="{6C19BE9B-7B0E-4610-9E13-F8B67C171436}" type="pres">
      <dgm:prSet presAssocID="{DB2430B3-D4B7-412B-92EB-6203D6C6AEAC}" presName="img" presStyleLbl="fgImgPlace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08845E0E-C7C8-4889-942B-60B899E7D281}" type="pres">
      <dgm:prSet presAssocID="{DB2430B3-D4B7-412B-92EB-6203D6C6AEAC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2A8792-D739-407C-82F8-6B6ED9905D64}" type="pres">
      <dgm:prSet presAssocID="{F641FB9C-0344-4A60-A4AC-5E4FD08847D1}" presName="spacer" presStyleCnt="0"/>
      <dgm:spPr/>
    </dgm:pt>
    <dgm:pt modelId="{771E7972-24E9-41CC-88F8-8C557DCE91CB}" type="pres">
      <dgm:prSet presAssocID="{39A0A67A-67E7-4F99-BD88-EF57386CB7D3}" presName="comp" presStyleCnt="0"/>
      <dgm:spPr/>
    </dgm:pt>
    <dgm:pt modelId="{BDAE28A8-E0D2-4130-93F3-63866EE63FE0}" type="pres">
      <dgm:prSet presAssocID="{39A0A67A-67E7-4F99-BD88-EF57386CB7D3}" presName="box" presStyleLbl="node1" presStyleIdx="3" presStyleCnt="6" custLinFactNeighborX="-1802" custLinFactNeighborY="-4093"/>
      <dgm:spPr/>
      <dgm:t>
        <a:bodyPr/>
        <a:lstStyle/>
        <a:p>
          <a:endParaRPr lang="ru-RU"/>
        </a:p>
      </dgm:t>
    </dgm:pt>
    <dgm:pt modelId="{316CF592-9036-4F43-BB07-DED6D7AD74A4}" type="pres">
      <dgm:prSet presAssocID="{39A0A67A-67E7-4F99-BD88-EF57386CB7D3}" presName="img" presStyleLbl="fgImgPlace1" presStyleIdx="3" presStyleCnt="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AB77DA0C-60BD-4588-9E2D-0EA581BC4D21}" type="pres">
      <dgm:prSet presAssocID="{39A0A67A-67E7-4F99-BD88-EF57386CB7D3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6B8102-D03A-4104-850C-09B97A49E0BA}" type="pres">
      <dgm:prSet presAssocID="{8851FFE1-0882-4F96-92BE-94570D0FD22C}" presName="spacer" presStyleCnt="0"/>
      <dgm:spPr/>
    </dgm:pt>
    <dgm:pt modelId="{7187F1FD-924A-4222-B174-409104DF8EE3}" type="pres">
      <dgm:prSet presAssocID="{F8B1B220-4159-4667-A73A-0A592284088F}" presName="comp" presStyleCnt="0"/>
      <dgm:spPr/>
    </dgm:pt>
    <dgm:pt modelId="{70E6D3A7-1B3C-42EE-999E-9C56178AA0F6}" type="pres">
      <dgm:prSet presAssocID="{F8B1B220-4159-4667-A73A-0A592284088F}" presName="box" presStyleLbl="node1" presStyleIdx="4" presStyleCnt="6"/>
      <dgm:spPr/>
      <dgm:t>
        <a:bodyPr/>
        <a:lstStyle/>
        <a:p>
          <a:endParaRPr lang="ru-RU"/>
        </a:p>
      </dgm:t>
    </dgm:pt>
    <dgm:pt modelId="{1A3EADFA-6876-42E6-817A-A9EE90FA282F}" type="pres">
      <dgm:prSet presAssocID="{F8B1B220-4159-4667-A73A-0A592284088F}" presName="img" presStyleLbl="fgImgPlace1" presStyleIdx="4" presStyleCnt="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FC6F3615-12C1-41AA-B049-7A5D0C9AA451}" type="pres">
      <dgm:prSet presAssocID="{F8B1B220-4159-4667-A73A-0A592284088F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D7D679-873D-4422-8A57-9D20584AF04C}" type="pres">
      <dgm:prSet presAssocID="{A1812CB5-F370-458E-A8C1-4BCEE18E44BC}" presName="spacer" presStyleCnt="0"/>
      <dgm:spPr/>
    </dgm:pt>
    <dgm:pt modelId="{FC46B4EC-5161-435A-B945-5E805635F962}" type="pres">
      <dgm:prSet presAssocID="{89E362C3-8453-4D3E-B656-653CCF7D9C73}" presName="comp" presStyleCnt="0"/>
      <dgm:spPr/>
    </dgm:pt>
    <dgm:pt modelId="{80BEF815-19D3-4E38-B7CB-76CBD5518926}" type="pres">
      <dgm:prSet presAssocID="{89E362C3-8453-4D3E-B656-653CCF7D9C73}" presName="box" presStyleLbl="node1" presStyleIdx="5" presStyleCnt="6"/>
      <dgm:spPr/>
      <dgm:t>
        <a:bodyPr/>
        <a:lstStyle/>
        <a:p>
          <a:endParaRPr lang="ru-RU"/>
        </a:p>
      </dgm:t>
    </dgm:pt>
    <dgm:pt modelId="{E171D60D-EE79-4F04-9ABD-5E576FDFC4EF}" type="pres">
      <dgm:prSet presAssocID="{89E362C3-8453-4D3E-B656-653CCF7D9C73}" presName="img" presStyleLbl="fgImgPlace1" presStyleIdx="5" presStyleCnt="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478B5574-B7D6-49B6-A728-E6D3E2874C92}" type="pres">
      <dgm:prSet presAssocID="{89E362C3-8453-4D3E-B656-653CCF7D9C73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7DE59BE-903D-4FC5-94A1-FDE3D1106C86}" srcId="{B84E3F4D-183B-4344-86FA-C697212E3B38}" destId="{23507060-DCFA-4099-98E5-1DF5C443B946}" srcOrd="1" destOrd="0" parTransId="{798B17A4-C00D-442D-B5E3-7E950F9AC293}" sibTransId="{9BB6E18F-6F13-421D-9118-4F7B46B374E1}"/>
    <dgm:cxn modelId="{A019992D-0B36-4A82-A8AD-A438F77BA4B3}" type="presOf" srcId="{39A0A67A-67E7-4F99-BD88-EF57386CB7D3}" destId="{BDAE28A8-E0D2-4130-93F3-63866EE63FE0}" srcOrd="0" destOrd="0" presId="urn:microsoft.com/office/officeart/2005/8/layout/vList4"/>
    <dgm:cxn modelId="{203553D6-DA0D-4913-99D8-8528694DFE99}" type="presOf" srcId="{F8B1B220-4159-4667-A73A-0A592284088F}" destId="{70E6D3A7-1B3C-42EE-999E-9C56178AA0F6}" srcOrd="0" destOrd="0" presId="urn:microsoft.com/office/officeart/2005/8/layout/vList4"/>
    <dgm:cxn modelId="{4502A1B5-F336-426C-BC5D-EC1E93992608}" srcId="{B98E4D25-5EFD-4AFA-8C2F-21F5311F4B98}" destId="{89E362C3-8453-4D3E-B656-653CCF7D9C73}" srcOrd="5" destOrd="0" parTransId="{1CF11383-5863-4EA4-AA1E-F927CE3D2F53}" sibTransId="{45B3656C-7AB0-4292-9034-8FFA9104981E}"/>
    <dgm:cxn modelId="{7B52B4C0-C45E-4889-B043-8500A13526DA}" type="presOf" srcId="{906791C6-250D-4F78-B563-B701FFD5D063}" destId="{712A6252-4350-4C4B-8E8E-A4E69F849F79}" srcOrd="0" destOrd="0" presId="urn:microsoft.com/office/officeart/2005/8/layout/vList4"/>
    <dgm:cxn modelId="{03BFEC5A-B496-4684-B3E9-C196F637DB48}" type="presOf" srcId="{DB2430B3-D4B7-412B-92EB-6203D6C6AEAC}" destId="{08845E0E-C7C8-4889-942B-60B899E7D281}" srcOrd="1" destOrd="0" presId="urn:microsoft.com/office/officeart/2005/8/layout/vList4"/>
    <dgm:cxn modelId="{3FDD3C0F-A7C5-49B7-9928-BDB62B24ABB9}" type="presOf" srcId="{BF82CDC0-BDAE-4E4E-BE5E-3F58650FD69D}" destId="{BCEE2338-AD61-480B-AA8F-88F7CC406A8C}" srcOrd="0" destOrd="1" presId="urn:microsoft.com/office/officeart/2005/8/layout/vList4"/>
    <dgm:cxn modelId="{91580787-F3C6-44C3-AC1E-F868F059B1A3}" srcId="{B98E4D25-5EFD-4AFA-8C2F-21F5311F4B98}" destId="{B84E3F4D-183B-4344-86FA-C697212E3B38}" srcOrd="0" destOrd="0" parTransId="{22F1AF1E-304A-4A02-8708-17CBD1008141}" sibTransId="{156B151B-A29F-4E4C-BD36-C1B8620B5923}"/>
    <dgm:cxn modelId="{B1C8F164-F937-4AC8-B3B9-45A55CAEAD8B}" srcId="{B98E4D25-5EFD-4AFA-8C2F-21F5311F4B98}" destId="{F8B1B220-4159-4667-A73A-0A592284088F}" srcOrd="4" destOrd="0" parTransId="{82F500A4-2065-45CC-9A22-29062820CDDB}" sibTransId="{A1812CB5-F370-458E-A8C1-4BCEE18E44BC}"/>
    <dgm:cxn modelId="{900DD947-A5D2-4251-B005-81686DD893ED}" type="presOf" srcId="{F8B1B220-4159-4667-A73A-0A592284088F}" destId="{FC6F3615-12C1-41AA-B049-7A5D0C9AA451}" srcOrd="1" destOrd="0" presId="urn:microsoft.com/office/officeart/2005/8/layout/vList4"/>
    <dgm:cxn modelId="{4F09C6C7-6D76-4C27-A707-723780E31C5B}" type="presOf" srcId="{B84E3F4D-183B-4344-86FA-C697212E3B38}" destId="{FFB81DD9-0954-46C8-8A0C-A36752F4B09E}" srcOrd="1" destOrd="0" presId="urn:microsoft.com/office/officeart/2005/8/layout/vList4"/>
    <dgm:cxn modelId="{3B0A93A6-DA20-48BA-9C93-AA90F98A9B6B}" srcId="{B84E3F4D-183B-4344-86FA-C697212E3B38}" destId="{BF82CDC0-BDAE-4E4E-BE5E-3F58650FD69D}" srcOrd="0" destOrd="0" parTransId="{7F2BF672-854F-4C6B-8992-9C32B7EA11DF}" sibTransId="{812E12F0-72B9-4BCE-8DBB-CF2CA117EAB2}"/>
    <dgm:cxn modelId="{6096816D-3A30-47FA-958F-EAA85C6A1428}" type="presOf" srcId="{23507060-DCFA-4099-98E5-1DF5C443B946}" destId="{BCEE2338-AD61-480B-AA8F-88F7CC406A8C}" srcOrd="0" destOrd="2" presId="urn:microsoft.com/office/officeart/2005/8/layout/vList4"/>
    <dgm:cxn modelId="{4EB1B369-0F0E-4DF7-A0F9-AAA96C85E1C2}" type="presOf" srcId="{DB2430B3-D4B7-412B-92EB-6203D6C6AEAC}" destId="{FD8CB89F-35FB-4D9F-A851-3EA1ED025FD5}" srcOrd="0" destOrd="0" presId="urn:microsoft.com/office/officeart/2005/8/layout/vList4"/>
    <dgm:cxn modelId="{64AFC6A9-D1BD-4AC7-B2A6-BC957F223DEA}" type="presOf" srcId="{23507060-DCFA-4099-98E5-1DF5C443B946}" destId="{FFB81DD9-0954-46C8-8A0C-A36752F4B09E}" srcOrd="1" destOrd="2" presId="urn:microsoft.com/office/officeart/2005/8/layout/vList4"/>
    <dgm:cxn modelId="{7A7ECD9F-FE33-46BD-B211-525AEFD89BC8}" type="presOf" srcId="{B98E4D25-5EFD-4AFA-8C2F-21F5311F4B98}" destId="{E09346A3-A5F4-4C34-915E-E87299684DEB}" srcOrd="0" destOrd="0" presId="urn:microsoft.com/office/officeart/2005/8/layout/vList4"/>
    <dgm:cxn modelId="{E1451856-89D5-4F5C-B880-2DFEA1D2EA91}" srcId="{B98E4D25-5EFD-4AFA-8C2F-21F5311F4B98}" destId="{906791C6-250D-4F78-B563-B701FFD5D063}" srcOrd="1" destOrd="0" parTransId="{87EA0D8C-3EE0-427C-93EC-795210BE09EF}" sibTransId="{F913D76A-5990-4ED6-8F5B-56BD2E3C37CA}"/>
    <dgm:cxn modelId="{8D00A887-0C32-45D3-A769-7DF38C3457F7}" srcId="{B98E4D25-5EFD-4AFA-8C2F-21F5311F4B98}" destId="{39A0A67A-67E7-4F99-BD88-EF57386CB7D3}" srcOrd="3" destOrd="0" parTransId="{2BD4F7B8-16E5-4A6A-A345-17F249EC9FF6}" sibTransId="{8851FFE1-0882-4F96-92BE-94570D0FD22C}"/>
    <dgm:cxn modelId="{CF5F7678-FD18-41BE-B2D5-5388B4B79844}" type="presOf" srcId="{89E362C3-8453-4D3E-B656-653CCF7D9C73}" destId="{478B5574-B7D6-49B6-A728-E6D3E2874C92}" srcOrd="1" destOrd="0" presId="urn:microsoft.com/office/officeart/2005/8/layout/vList4"/>
    <dgm:cxn modelId="{E12FFDED-82C5-4F84-AEC2-55B8F10D0D2C}" type="presOf" srcId="{39A0A67A-67E7-4F99-BD88-EF57386CB7D3}" destId="{AB77DA0C-60BD-4588-9E2D-0EA581BC4D21}" srcOrd="1" destOrd="0" presId="urn:microsoft.com/office/officeart/2005/8/layout/vList4"/>
    <dgm:cxn modelId="{9EB452EE-55E7-4901-BA4D-1CDE6DC7010B}" type="presOf" srcId="{BF82CDC0-BDAE-4E4E-BE5E-3F58650FD69D}" destId="{FFB81DD9-0954-46C8-8A0C-A36752F4B09E}" srcOrd="1" destOrd="1" presId="urn:microsoft.com/office/officeart/2005/8/layout/vList4"/>
    <dgm:cxn modelId="{28952FF0-CF0A-4D67-92EB-9603C23CE843}" type="presOf" srcId="{B84E3F4D-183B-4344-86FA-C697212E3B38}" destId="{BCEE2338-AD61-480B-AA8F-88F7CC406A8C}" srcOrd="0" destOrd="0" presId="urn:microsoft.com/office/officeart/2005/8/layout/vList4"/>
    <dgm:cxn modelId="{FE2DB444-D3DE-45B2-8273-6CF9BF509A8A}" srcId="{B98E4D25-5EFD-4AFA-8C2F-21F5311F4B98}" destId="{DB2430B3-D4B7-412B-92EB-6203D6C6AEAC}" srcOrd="2" destOrd="0" parTransId="{2875FF95-F392-47EE-B6C3-D92EDB8BACE8}" sibTransId="{F641FB9C-0344-4A60-A4AC-5E4FD08847D1}"/>
    <dgm:cxn modelId="{7F64176D-8EB8-4DDE-B947-CE2EE10CF2DD}" type="presOf" srcId="{89E362C3-8453-4D3E-B656-653CCF7D9C73}" destId="{80BEF815-19D3-4E38-B7CB-76CBD5518926}" srcOrd="0" destOrd="0" presId="urn:microsoft.com/office/officeart/2005/8/layout/vList4"/>
    <dgm:cxn modelId="{4CA00008-39D5-4E79-8788-E59486C9A76F}" type="presOf" srcId="{906791C6-250D-4F78-B563-B701FFD5D063}" destId="{090E6BFD-E4ED-4A2B-B365-186802CD3AC7}" srcOrd="1" destOrd="0" presId="urn:microsoft.com/office/officeart/2005/8/layout/vList4"/>
    <dgm:cxn modelId="{16543018-0DFD-4F5D-A5E7-A4C05F3D3D83}" type="presParOf" srcId="{E09346A3-A5F4-4C34-915E-E87299684DEB}" destId="{8660A463-90EE-4141-B6D2-326FF4CC6C29}" srcOrd="0" destOrd="0" presId="urn:microsoft.com/office/officeart/2005/8/layout/vList4"/>
    <dgm:cxn modelId="{C2021E6A-9314-413F-8195-1454CFE77473}" type="presParOf" srcId="{8660A463-90EE-4141-B6D2-326FF4CC6C29}" destId="{BCEE2338-AD61-480B-AA8F-88F7CC406A8C}" srcOrd="0" destOrd="0" presId="urn:microsoft.com/office/officeart/2005/8/layout/vList4"/>
    <dgm:cxn modelId="{09A35679-955C-4BF0-9413-011FD06DB3AD}" type="presParOf" srcId="{8660A463-90EE-4141-B6D2-326FF4CC6C29}" destId="{48DDF634-B1EB-46C9-A0DA-3BCB57C8DAAF}" srcOrd="1" destOrd="0" presId="urn:microsoft.com/office/officeart/2005/8/layout/vList4"/>
    <dgm:cxn modelId="{02DC5588-3CFF-46D3-82B8-7505CC182705}" type="presParOf" srcId="{8660A463-90EE-4141-B6D2-326FF4CC6C29}" destId="{FFB81DD9-0954-46C8-8A0C-A36752F4B09E}" srcOrd="2" destOrd="0" presId="urn:microsoft.com/office/officeart/2005/8/layout/vList4"/>
    <dgm:cxn modelId="{8F2079AF-D18E-4CD1-B53C-6DC8C692A7A5}" type="presParOf" srcId="{E09346A3-A5F4-4C34-915E-E87299684DEB}" destId="{B3DAF021-051B-41F0-B8DC-7AC6DBD3B88B}" srcOrd="1" destOrd="0" presId="urn:microsoft.com/office/officeart/2005/8/layout/vList4"/>
    <dgm:cxn modelId="{6AAD99EB-ACE4-40B5-9CC9-DB2614BA54D7}" type="presParOf" srcId="{E09346A3-A5F4-4C34-915E-E87299684DEB}" destId="{328D6D51-6D71-453A-BDC7-D0D0035B82F3}" srcOrd="2" destOrd="0" presId="urn:microsoft.com/office/officeart/2005/8/layout/vList4"/>
    <dgm:cxn modelId="{6842C346-097D-4A3F-BF62-42F8902FBE31}" type="presParOf" srcId="{328D6D51-6D71-453A-BDC7-D0D0035B82F3}" destId="{712A6252-4350-4C4B-8E8E-A4E69F849F79}" srcOrd="0" destOrd="0" presId="urn:microsoft.com/office/officeart/2005/8/layout/vList4"/>
    <dgm:cxn modelId="{82BBF907-A1B6-42A9-B6AC-F30B5D94F2AF}" type="presParOf" srcId="{328D6D51-6D71-453A-BDC7-D0D0035B82F3}" destId="{93C592F3-D1E1-463C-86B5-06E4597619E1}" srcOrd="1" destOrd="0" presId="urn:microsoft.com/office/officeart/2005/8/layout/vList4"/>
    <dgm:cxn modelId="{C4452338-473E-4D90-B187-C1ACCDF8F898}" type="presParOf" srcId="{328D6D51-6D71-453A-BDC7-D0D0035B82F3}" destId="{090E6BFD-E4ED-4A2B-B365-186802CD3AC7}" srcOrd="2" destOrd="0" presId="urn:microsoft.com/office/officeart/2005/8/layout/vList4"/>
    <dgm:cxn modelId="{B0D8CB13-07B9-4033-86CA-91404547A70E}" type="presParOf" srcId="{E09346A3-A5F4-4C34-915E-E87299684DEB}" destId="{4F44B06E-5C2D-4F3C-A69B-529ED50F18D1}" srcOrd="3" destOrd="0" presId="urn:microsoft.com/office/officeart/2005/8/layout/vList4"/>
    <dgm:cxn modelId="{FD688B47-4D89-4F12-A94E-17DCBED7CF61}" type="presParOf" srcId="{E09346A3-A5F4-4C34-915E-E87299684DEB}" destId="{5D90F262-8023-4AE0-BEB2-FB6CC6E9C235}" srcOrd="4" destOrd="0" presId="urn:microsoft.com/office/officeart/2005/8/layout/vList4"/>
    <dgm:cxn modelId="{488621C9-82BB-4CA9-935B-7ACB620EE426}" type="presParOf" srcId="{5D90F262-8023-4AE0-BEB2-FB6CC6E9C235}" destId="{FD8CB89F-35FB-4D9F-A851-3EA1ED025FD5}" srcOrd="0" destOrd="0" presId="urn:microsoft.com/office/officeart/2005/8/layout/vList4"/>
    <dgm:cxn modelId="{22A2245F-BF07-4E73-A33E-4DBC902CCFB6}" type="presParOf" srcId="{5D90F262-8023-4AE0-BEB2-FB6CC6E9C235}" destId="{6C19BE9B-7B0E-4610-9E13-F8B67C171436}" srcOrd="1" destOrd="0" presId="urn:microsoft.com/office/officeart/2005/8/layout/vList4"/>
    <dgm:cxn modelId="{75DB6652-C7E3-479D-A952-A94FF7CCC45D}" type="presParOf" srcId="{5D90F262-8023-4AE0-BEB2-FB6CC6E9C235}" destId="{08845E0E-C7C8-4889-942B-60B899E7D281}" srcOrd="2" destOrd="0" presId="urn:microsoft.com/office/officeart/2005/8/layout/vList4"/>
    <dgm:cxn modelId="{0C73D1A9-7599-4753-9842-991A042F0075}" type="presParOf" srcId="{E09346A3-A5F4-4C34-915E-E87299684DEB}" destId="{202A8792-D739-407C-82F8-6B6ED9905D64}" srcOrd="5" destOrd="0" presId="urn:microsoft.com/office/officeart/2005/8/layout/vList4"/>
    <dgm:cxn modelId="{459298F3-0883-4AB9-8318-2F9C8DB2954E}" type="presParOf" srcId="{E09346A3-A5F4-4C34-915E-E87299684DEB}" destId="{771E7972-24E9-41CC-88F8-8C557DCE91CB}" srcOrd="6" destOrd="0" presId="urn:microsoft.com/office/officeart/2005/8/layout/vList4"/>
    <dgm:cxn modelId="{CF77D955-7129-4F9B-8FFF-CAF20DEB568C}" type="presParOf" srcId="{771E7972-24E9-41CC-88F8-8C557DCE91CB}" destId="{BDAE28A8-E0D2-4130-93F3-63866EE63FE0}" srcOrd="0" destOrd="0" presId="urn:microsoft.com/office/officeart/2005/8/layout/vList4"/>
    <dgm:cxn modelId="{03DF2E23-E4A8-449A-9404-95461D06DEAA}" type="presParOf" srcId="{771E7972-24E9-41CC-88F8-8C557DCE91CB}" destId="{316CF592-9036-4F43-BB07-DED6D7AD74A4}" srcOrd="1" destOrd="0" presId="urn:microsoft.com/office/officeart/2005/8/layout/vList4"/>
    <dgm:cxn modelId="{3D22B519-4F36-4EAB-AAEE-3B147067029F}" type="presParOf" srcId="{771E7972-24E9-41CC-88F8-8C557DCE91CB}" destId="{AB77DA0C-60BD-4588-9E2D-0EA581BC4D21}" srcOrd="2" destOrd="0" presId="urn:microsoft.com/office/officeart/2005/8/layout/vList4"/>
    <dgm:cxn modelId="{9E683852-7D3C-4662-9B1C-AA596A8BC5C6}" type="presParOf" srcId="{E09346A3-A5F4-4C34-915E-E87299684DEB}" destId="{7F6B8102-D03A-4104-850C-09B97A49E0BA}" srcOrd="7" destOrd="0" presId="urn:microsoft.com/office/officeart/2005/8/layout/vList4"/>
    <dgm:cxn modelId="{A2D14D84-1DC7-43BF-8764-EF0307BB86DF}" type="presParOf" srcId="{E09346A3-A5F4-4C34-915E-E87299684DEB}" destId="{7187F1FD-924A-4222-B174-409104DF8EE3}" srcOrd="8" destOrd="0" presId="urn:microsoft.com/office/officeart/2005/8/layout/vList4"/>
    <dgm:cxn modelId="{08499EE1-0A4E-4861-9462-D78ABF9FCC69}" type="presParOf" srcId="{7187F1FD-924A-4222-B174-409104DF8EE3}" destId="{70E6D3A7-1B3C-42EE-999E-9C56178AA0F6}" srcOrd="0" destOrd="0" presId="urn:microsoft.com/office/officeart/2005/8/layout/vList4"/>
    <dgm:cxn modelId="{3E4FBA4F-0AC6-4618-9857-85F90931792E}" type="presParOf" srcId="{7187F1FD-924A-4222-B174-409104DF8EE3}" destId="{1A3EADFA-6876-42E6-817A-A9EE90FA282F}" srcOrd="1" destOrd="0" presId="urn:microsoft.com/office/officeart/2005/8/layout/vList4"/>
    <dgm:cxn modelId="{00FBBDBF-BAD2-419E-8B08-47299377D04C}" type="presParOf" srcId="{7187F1FD-924A-4222-B174-409104DF8EE3}" destId="{FC6F3615-12C1-41AA-B049-7A5D0C9AA451}" srcOrd="2" destOrd="0" presId="urn:microsoft.com/office/officeart/2005/8/layout/vList4"/>
    <dgm:cxn modelId="{CE3EF618-220F-4393-9066-1312E85FFEB2}" type="presParOf" srcId="{E09346A3-A5F4-4C34-915E-E87299684DEB}" destId="{D1D7D679-873D-4422-8A57-9D20584AF04C}" srcOrd="9" destOrd="0" presId="urn:microsoft.com/office/officeart/2005/8/layout/vList4"/>
    <dgm:cxn modelId="{67B2B5D5-6D93-4451-8A27-96AE7C5C9D5B}" type="presParOf" srcId="{E09346A3-A5F4-4C34-915E-E87299684DEB}" destId="{FC46B4EC-5161-435A-B945-5E805635F962}" srcOrd="10" destOrd="0" presId="urn:microsoft.com/office/officeart/2005/8/layout/vList4"/>
    <dgm:cxn modelId="{FF0EAE3E-AE7F-442E-8D2C-CE18E086AB1B}" type="presParOf" srcId="{FC46B4EC-5161-435A-B945-5E805635F962}" destId="{80BEF815-19D3-4E38-B7CB-76CBD5518926}" srcOrd="0" destOrd="0" presId="urn:microsoft.com/office/officeart/2005/8/layout/vList4"/>
    <dgm:cxn modelId="{D73138E0-3C4B-4937-B795-9D40D0E21032}" type="presParOf" srcId="{FC46B4EC-5161-435A-B945-5E805635F962}" destId="{E171D60D-EE79-4F04-9ABD-5E576FDFC4EF}" srcOrd="1" destOrd="0" presId="urn:microsoft.com/office/officeart/2005/8/layout/vList4"/>
    <dgm:cxn modelId="{154A3326-6DE1-4D94-9A01-8A973338ACAF}" type="presParOf" srcId="{FC46B4EC-5161-435A-B945-5E805635F962}" destId="{478B5574-B7D6-49B6-A728-E6D3E2874C92}" srcOrd="2" destOrd="0" presId="urn:microsoft.com/office/officeart/2005/8/layout/vList4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F27568C-0A88-4D17-880E-D622B9F7A997}" type="doc">
      <dgm:prSet loTypeId="urn:microsoft.com/office/officeart/2005/8/layout/equation1" loCatId="relationship" qsTypeId="urn:microsoft.com/office/officeart/2005/8/quickstyle/3d7" qsCatId="3D" csTypeId="urn:microsoft.com/office/officeart/2005/8/colors/accent1_2" csCatId="accent1" phldr="1"/>
      <dgm:spPr/>
    </dgm:pt>
    <dgm:pt modelId="{B10C2DD9-5442-4A76-829D-D82FDDEF1685}">
      <dgm:prSet phldrT="[Текст]" custT="1"/>
      <dgm:spPr/>
      <dgm:t>
        <a:bodyPr/>
        <a:lstStyle/>
        <a:p>
          <a:r>
            <a:rPr lang="ru-RU" sz="1600" dirty="0" smtClean="0"/>
            <a:t>Федеральный бюджет </a:t>
          </a:r>
          <a:r>
            <a:rPr lang="en-US" sz="1600" dirty="0" smtClean="0"/>
            <a:t>9064.1</a:t>
          </a:r>
          <a:r>
            <a:rPr lang="ru-RU" sz="1600" dirty="0" smtClean="0"/>
            <a:t>тыс.рублей</a:t>
          </a:r>
          <a:endParaRPr lang="ru-RU" sz="1600" dirty="0"/>
        </a:p>
      </dgm:t>
    </dgm:pt>
    <dgm:pt modelId="{B4B5564A-49D4-4B0E-A7FA-C053C31B5D7B}" type="parTrans" cxnId="{B624A1FA-B9C3-4542-A0F2-C5FBCAB0C41D}">
      <dgm:prSet/>
      <dgm:spPr/>
      <dgm:t>
        <a:bodyPr/>
        <a:lstStyle/>
        <a:p>
          <a:endParaRPr lang="ru-RU"/>
        </a:p>
      </dgm:t>
    </dgm:pt>
    <dgm:pt modelId="{EA5E913F-0173-472D-9A3F-17D38FFDF5A0}" type="sibTrans" cxnId="{B624A1FA-B9C3-4542-A0F2-C5FBCAB0C41D}">
      <dgm:prSet/>
      <dgm:spPr/>
      <dgm:t>
        <a:bodyPr/>
        <a:lstStyle/>
        <a:p>
          <a:endParaRPr lang="ru-RU"/>
        </a:p>
      </dgm:t>
    </dgm:pt>
    <dgm:pt modelId="{E96D47A6-D0FB-4ED6-8E23-B1096ECD689D}">
      <dgm:prSet phldrT="[Текст]"/>
      <dgm:spPr/>
      <dgm:t>
        <a:bodyPr/>
        <a:lstStyle/>
        <a:p>
          <a:r>
            <a:rPr lang="ru-RU" dirty="0" smtClean="0"/>
            <a:t>Областной бюджет </a:t>
          </a:r>
          <a:r>
            <a:rPr lang="en-US" dirty="0" smtClean="0"/>
            <a:t>2334.7</a:t>
          </a:r>
          <a:r>
            <a:rPr lang="ru-RU" dirty="0" smtClean="0"/>
            <a:t> тыс.рублей</a:t>
          </a:r>
          <a:endParaRPr lang="ru-RU" dirty="0"/>
        </a:p>
      </dgm:t>
    </dgm:pt>
    <dgm:pt modelId="{02BFC93E-8210-4E82-9E7C-C99886A7ACA9}" type="parTrans" cxnId="{52F5F866-0A3D-4304-A54E-AAD34ECBBB67}">
      <dgm:prSet/>
      <dgm:spPr/>
      <dgm:t>
        <a:bodyPr/>
        <a:lstStyle/>
        <a:p>
          <a:endParaRPr lang="ru-RU"/>
        </a:p>
      </dgm:t>
    </dgm:pt>
    <dgm:pt modelId="{D6BA9926-ED89-41BE-8CE4-E719CF5DA9E1}" type="sibTrans" cxnId="{52F5F866-0A3D-4304-A54E-AAD34ECBBB67}">
      <dgm:prSet/>
      <dgm:spPr/>
      <dgm:t>
        <a:bodyPr/>
        <a:lstStyle/>
        <a:p>
          <a:endParaRPr lang="ru-RU"/>
        </a:p>
      </dgm:t>
    </dgm:pt>
    <dgm:pt modelId="{00FD3B00-02EC-4538-AB57-F7D6D2FBF44D}">
      <dgm:prSet phldrT="[Текст]" custT="1"/>
      <dgm:spPr/>
      <dgm:t>
        <a:bodyPr/>
        <a:lstStyle/>
        <a:p>
          <a:r>
            <a:rPr lang="en-US" sz="1400" b="1" dirty="0" smtClean="0"/>
            <a:t>11398.8</a:t>
          </a:r>
          <a:endParaRPr lang="ru-RU" sz="1400" b="1" dirty="0" smtClean="0"/>
        </a:p>
        <a:p>
          <a:r>
            <a:rPr lang="ru-RU" sz="1400" b="1" dirty="0" smtClean="0"/>
            <a:t>тыс.рублей</a:t>
          </a:r>
          <a:endParaRPr lang="ru-RU" sz="1400" b="1" dirty="0"/>
        </a:p>
      </dgm:t>
    </dgm:pt>
    <dgm:pt modelId="{E3690484-359D-47ED-9D5E-9E0829080B2D}" type="parTrans" cxnId="{7808B221-4FE2-4F76-85C4-0E60D0610C1C}">
      <dgm:prSet/>
      <dgm:spPr/>
      <dgm:t>
        <a:bodyPr/>
        <a:lstStyle/>
        <a:p>
          <a:endParaRPr lang="ru-RU"/>
        </a:p>
      </dgm:t>
    </dgm:pt>
    <dgm:pt modelId="{ADF4FC32-6245-4FA0-80FD-7AE540415707}" type="sibTrans" cxnId="{7808B221-4FE2-4F76-85C4-0E60D0610C1C}">
      <dgm:prSet/>
      <dgm:spPr/>
      <dgm:t>
        <a:bodyPr/>
        <a:lstStyle/>
        <a:p>
          <a:endParaRPr lang="ru-RU"/>
        </a:p>
      </dgm:t>
    </dgm:pt>
    <dgm:pt modelId="{26C25246-DD6E-45ED-BEAB-87D4B565FB59}" type="pres">
      <dgm:prSet presAssocID="{BF27568C-0A88-4D17-880E-D622B9F7A997}" presName="linearFlow" presStyleCnt="0">
        <dgm:presLayoutVars>
          <dgm:dir/>
          <dgm:resizeHandles val="exact"/>
        </dgm:presLayoutVars>
      </dgm:prSet>
      <dgm:spPr/>
    </dgm:pt>
    <dgm:pt modelId="{8A8EE487-56DA-4E16-A26F-471CC4EBF477}" type="pres">
      <dgm:prSet presAssocID="{B10C2DD9-5442-4A76-829D-D82FDDEF168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4DD71D-3F8D-4807-9DA2-4B419F692605}" type="pres">
      <dgm:prSet presAssocID="{EA5E913F-0173-472D-9A3F-17D38FFDF5A0}" presName="spacerL" presStyleCnt="0"/>
      <dgm:spPr/>
    </dgm:pt>
    <dgm:pt modelId="{C8495333-1AE7-498E-984E-FAE69C1AB6CC}" type="pres">
      <dgm:prSet presAssocID="{EA5E913F-0173-472D-9A3F-17D38FFDF5A0}" presName="sibTrans" presStyleLbl="sibTrans2D1" presStyleIdx="0" presStyleCnt="2"/>
      <dgm:spPr/>
      <dgm:t>
        <a:bodyPr/>
        <a:lstStyle/>
        <a:p>
          <a:endParaRPr lang="ru-RU"/>
        </a:p>
      </dgm:t>
    </dgm:pt>
    <dgm:pt modelId="{4734C42A-70F1-4FA2-9E4B-DA81926C7C51}" type="pres">
      <dgm:prSet presAssocID="{EA5E913F-0173-472D-9A3F-17D38FFDF5A0}" presName="spacerR" presStyleCnt="0"/>
      <dgm:spPr/>
    </dgm:pt>
    <dgm:pt modelId="{0642395D-E9F2-4D84-94AF-6A6CDB736D76}" type="pres">
      <dgm:prSet presAssocID="{E96D47A6-D0FB-4ED6-8E23-B1096ECD689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2A8C1B-C79E-44F1-87FF-BE5F4F8F4152}" type="pres">
      <dgm:prSet presAssocID="{D6BA9926-ED89-41BE-8CE4-E719CF5DA9E1}" presName="spacerL" presStyleCnt="0"/>
      <dgm:spPr/>
    </dgm:pt>
    <dgm:pt modelId="{784D67A0-633F-4AE8-A18F-746B80662327}" type="pres">
      <dgm:prSet presAssocID="{D6BA9926-ED89-41BE-8CE4-E719CF5DA9E1}" presName="sibTrans" presStyleLbl="sibTrans2D1" presStyleIdx="1" presStyleCnt="2"/>
      <dgm:spPr/>
      <dgm:t>
        <a:bodyPr/>
        <a:lstStyle/>
        <a:p>
          <a:endParaRPr lang="ru-RU"/>
        </a:p>
      </dgm:t>
    </dgm:pt>
    <dgm:pt modelId="{507B29D6-7BAF-4A4C-BFFB-DEA163B56B5B}" type="pres">
      <dgm:prSet presAssocID="{D6BA9926-ED89-41BE-8CE4-E719CF5DA9E1}" presName="spacerR" presStyleCnt="0"/>
      <dgm:spPr/>
    </dgm:pt>
    <dgm:pt modelId="{28BD63D7-13EE-408D-9D94-9F3C64F7E1CF}" type="pres">
      <dgm:prSet presAssocID="{00FD3B00-02EC-4538-AB57-F7D6D2FBF44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6B13475-04EE-46F0-BFD7-0C7A245D1DA2}" type="presOf" srcId="{D6BA9926-ED89-41BE-8CE4-E719CF5DA9E1}" destId="{784D67A0-633F-4AE8-A18F-746B80662327}" srcOrd="0" destOrd="0" presId="urn:microsoft.com/office/officeart/2005/8/layout/equation1"/>
    <dgm:cxn modelId="{187E7C15-9AE8-4E6C-819A-B85BFF439EF4}" type="presOf" srcId="{BF27568C-0A88-4D17-880E-D622B9F7A997}" destId="{26C25246-DD6E-45ED-BEAB-87D4B565FB59}" srcOrd="0" destOrd="0" presId="urn:microsoft.com/office/officeart/2005/8/layout/equation1"/>
    <dgm:cxn modelId="{B624A1FA-B9C3-4542-A0F2-C5FBCAB0C41D}" srcId="{BF27568C-0A88-4D17-880E-D622B9F7A997}" destId="{B10C2DD9-5442-4A76-829D-D82FDDEF1685}" srcOrd="0" destOrd="0" parTransId="{B4B5564A-49D4-4B0E-A7FA-C053C31B5D7B}" sibTransId="{EA5E913F-0173-472D-9A3F-17D38FFDF5A0}"/>
    <dgm:cxn modelId="{84DB57C6-AC3A-427B-84C5-066E264063AC}" type="presOf" srcId="{00FD3B00-02EC-4538-AB57-F7D6D2FBF44D}" destId="{28BD63D7-13EE-408D-9D94-9F3C64F7E1CF}" srcOrd="0" destOrd="0" presId="urn:microsoft.com/office/officeart/2005/8/layout/equation1"/>
    <dgm:cxn modelId="{7808B221-4FE2-4F76-85C4-0E60D0610C1C}" srcId="{BF27568C-0A88-4D17-880E-D622B9F7A997}" destId="{00FD3B00-02EC-4538-AB57-F7D6D2FBF44D}" srcOrd="2" destOrd="0" parTransId="{E3690484-359D-47ED-9D5E-9E0829080B2D}" sibTransId="{ADF4FC32-6245-4FA0-80FD-7AE540415707}"/>
    <dgm:cxn modelId="{EA215A4D-B1B6-47A8-879B-A201B51F1539}" type="presOf" srcId="{E96D47A6-D0FB-4ED6-8E23-B1096ECD689D}" destId="{0642395D-E9F2-4D84-94AF-6A6CDB736D76}" srcOrd="0" destOrd="0" presId="urn:microsoft.com/office/officeart/2005/8/layout/equation1"/>
    <dgm:cxn modelId="{31703BF5-DF26-42F7-8704-7064C8DCD54F}" type="presOf" srcId="{EA5E913F-0173-472D-9A3F-17D38FFDF5A0}" destId="{C8495333-1AE7-498E-984E-FAE69C1AB6CC}" srcOrd="0" destOrd="0" presId="urn:microsoft.com/office/officeart/2005/8/layout/equation1"/>
    <dgm:cxn modelId="{CF287B60-B3C6-4E2E-9BAC-3C7043CD238E}" type="presOf" srcId="{B10C2DD9-5442-4A76-829D-D82FDDEF1685}" destId="{8A8EE487-56DA-4E16-A26F-471CC4EBF477}" srcOrd="0" destOrd="0" presId="urn:microsoft.com/office/officeart/2005/8/layout/equation1"/>
    <dgm:cxn modelId="{52F5F866-0A3D-4304-A54E-AAD34ECBBB67}" srcId="{BF27568C-0A88-4D17-880E-D622B9F7A997}" destId="{E96D47A6-D0FB-4ED6-8E23-B1096ECD689D}" srcOrd="1" destOrd="0" parTransId="{02BFC93E-8210-4E82-9E7C-C99886A7ACA9}" sibTransId="{D6BA9926-ED89-41BE-8CE4-E719CF5DA9E1}"/>
    <dgm:cxn modelId="{8E190489-CAC1-424D-9E82-0943C4FD9E58}" type="presParOf" srcId="{26C25246-DD6E-45ED-BEAB-87D4B565FB59}" destId="{8A8EE487-56DA-4E16-A26F-471CC4EBF477}" srcOrd="0" destOrd="0" presId="urn:microsoft.com/office/officeart/2005/8/layout/equation1"/>
    <dgm:cxn modelId="{03F2971C-89A5-41B3-9D77-071F7659F34A}" type="presParOf" srcId="{26C25246-DD6E-45ED-BEAB-87D4B565FB59}" destId="{AD4DD71D-3F8D-4807-9DA2-4B419F692605}" srcOrd="1" destOrd="0" presId="urn:microsoft.com/office/officeart/2005/8/layout/equation1"/>
    <dgm:cxn modelId="{C88CD671-8339-464B-AF66-41FF23F200C8}" type="presParOf" srcId="{26C25246-DD6E-45ED-BEAB-87D4B565FB59}" destId="{C8495333-1AE7-498E-984E-FAE69C1AB6CC}" srcOrd="2" destOrd="0" presId="urn:microsoft.com/office/officeart/2005/8/layout/equation1"/>
    <dgm:cxn modelId="{358BB1A3-D818-4DC6-BB97-8E2111B97B86}" type="presParOf" srcId="{26C25246-DD6E-45ED-BEAB-87D4B565FB59}" destId="{4734C42A-70F1-4FA2-9E4B-DA81926C7C51}" srcOrd="3" destOrd="0" presId="urn:microsoft.com/office/officeart/2005/8/layout/equation1"/>
    <dgm:cxn modelId="{C2C3C19E-2350-437E-982D-9756FA5F8001}" type="presParOf" srcId="{26C25246-DD6E-45ED-BEAB-87D4B565FB59}" destId="{0642395D-E9F2-4D84-94AF-6A6CDB736D76}" srcOrd="4" destOrd="0" presId="urn:microsoft.com/office/officeart/2005/8/layout/equation1"/>
    <dgm:cxn modelId="{859B3136-DC51-43F3-8070-D7B04CE54FF9}" type="presParOf" srcId="{26C25246-DD6E-45ED-BEAB-87D4B565FB59}" destId="{BA2A8C1B-C79E-44F1-87FF-BE5F4F8F4152}" srcOrd="5" destOrd="0" presId="urn:microsoft.com/office/officeart/2005/8/layout/equation1"/>
    <dgm:cxn modelId="{6FD223B7-2473-4AB5-B2FF-8589B270702C}" type="presParOf" srcId="{26C25246-DD6E-45ED-BEAB-87D4B565FB59}" destId="{784D67A0-633F-4AE8-A18F-746B80662327}" srcOrd="6" destOrd="0" presId="urn:microsoft.com/office/officeart/2005/8/layout/equation1"/>
    <dgm:cxn modelId="{08914B8E-709B-4763-8C25-B55E16C7B0DE}" type="presParOf" srcId="{26C25246-DD6E-45ED-BEAB-87D4B565FB59}" destId="{507B29D6-7BAF-4A4C-BFFB-DEA163B56B5B}" srcOrd="7" destOrd="0" presId="urn:microsoft.com/office/officeart/2005/8/layout/equation1"/>
    <dgm:cxn modelId="{B8BC7CCB-DBE8-450F-8018-C3F3FFC7D3F5}" type="presParOf" srcId="{26C25246-DD6E-45ED-BEAB-87D4B565FB59}" destId="{28BD63D7-13EE-408D-9D94-9F3C64F7E1CF}" srcOrd="8" destOrd="0" presId="urn:microsoft.com/office/officeart/2005/8/layout/equation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BD502DB-C157-407E-AE8C-5931A288433A}">
      <dsp:nvSpPr>
        <dsp:cNvPr id="0" name=""/>
        <dsp:cNvSpPr/>
      </dsp:nvSpPr>
      <dsp:spPr>
        <a:xfrm>
          <a:off x="0" y="552775"/>
          <a:ext cx="7776864" cy="15734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3571" tIns="770636" rIns="603571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Реализация Указов Президента РФ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Достижение целей социально-экономического развития Орловского района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552775"/>
        <a:ext cx="7776864" cy="1573425"/>
      </dsp:txXfrm>
    </dsp:sp>
    <dsp:sp modelId="{D0021C37-0F45-4058-82C2-A1CF623EA893}">
      <dsp:nvSpPr>
        <dsp:cNvPr id="0" name=""/>
        <dsp:cNvSpPr/>
      </dsp:nvSpPr>
      <dsp:spPr>
        <a:xfrm>
          <a:off x="360041" y="77880"/>
          <a:ext cx="5443804" cy="1092240"/>
        </a:xfrm>
        <a:prstGeom prst="roundRect">
          <a:avLst/>
        </a:prstGeom>
        <a:solidFill>
          <a:srgbClr val="798FEF"/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+mn-lt"/>
              <a:cs typeface="Times New Roman" pitchFamily="18" charset="0"/>
            </a:rPr>
            <a:t>Ключевые задачи </a:t>
          </a:r>
          <a:endParaRPr lang="ru-RU" sz="1600" kern="1200" dirty="0">
            <a:latin typeface="+mn-lt"/>
            <a:cs typeface="Times New Roman" pitchFamily="18" charset="0"/>
          </a:endParaRPr>
        </a:p>
      </dsp:txBody>
      <dsp:txXfrm>
        <a:off x="360041" y="77880"/>
        <a:ext cx="5443804" cy="1092240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DAC891A-2C21-4A8D-85C0-A72B17173982}">
      <dsp:nvSpPr>
        <dsp:cNvPr id="0" name=""/>
        <dsp:cNvSpPr/>
      </dsp:nvSpPr>
      <dsp:spPr>
        <a:xfrm>
          <a:off x="2571767" y="1571607"/>
          <a:ext cx="3857652" cy="1857445"/>
        </a:xfrm>
        <a:prstGeom prst="rightArrow">
          <a:avLst>
            <a:gd name="adj1" fmla="val 75000"/>
            <a:gd name="adj2" fmla="val 50000"/>
          </a:avLst>
        </a:prstGeom>
        <a:gradFill rotWithShape="1">
          <a:gsLst>
            <a:gs pos="0">
              <a:schemeClr val="accent5">
                <a:tint val="1000"/>
                <a:satMod val="255000"/>
              </a:schemeClr>
            </a:gs>
            <a:gs pos="55000">
              <a:schemeClr val="accent5">
                <a:tint val="12000"/>
                <a:satMod val="255000"/>
              </a:schemeClr>
            </a:gs>
            <a:gs pos="100000">
              <a:schemeClr val="accent5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5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5875" tIns="15875" rIns="15875" bIns="15875" numCol="1" spcCol="1270" anchor="t" anchorCtr="0">
          <a:noAutofit/>
        </a:bodyPr>
        <a:lstStyle/>
        <a:p>
          <a:pPr marL="228600" lvl="1" indent="-228600" algn="just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500" kern="1200" dirty="0"/>
        </a:p>
        <a:p>
          <a:pPr marL="228600" lvl="1" indent="-228600" algn="just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500" kern="1200" dirty="0" smtClean="0"/>
            <a:t>Местный бюджет-</a:t>
          </a:r>
          <a:r>
            <a:rPr lang="en-US" sz="2500" kern="1200" dirty="0" smtClean="0"/>
            <a:t>10</a:t>
          </a:r>
          <a:r>
            <a:rPr lang="ru-RU" sz="2500" kern="1200" dirty="0" smtClean="0"/>
            <a:t> 000,2 тыс.рублей</a:t>
          </a:r>
          <a:endParaRPr lang="ru-RU" sz="2500" kern="1200" dirty="0"/>
        </a:p>
      </dsp:txBody>
      <dsp:txXfrm>
        <a:off x="2571767" y="1571607"/>
        <a:ext cx="3857652" cy="1857445"/>
      </dsp:txXfrm>
    </dsp:sp>
    <dsp:sp modelId="{897D2FA9-6492-4AF3-93EA-C0981F602CE1}">
      <dsp:nvSpPr>
        <dsp:cNvPr id="0" name=""/>
        <dsp:cNvSpPr/>
      </dsp:nvSpPr>
      <dsp:spPr>
        <a:xfrm>
          <a:off x="0" y="0"/>
          <a:ext cx="2571768" cy="5000660"/>
        </a:xfrm>
        <a:prstGeom prst="roundRect">
          <a:avLst/>
        </a:prstGeom>
        <a:gradFill rotWithShape="1">
          <a:gsLst>
            <a:gs pos="0">
              <a:schemeClr val="accent2">
                <a:tint val="1000"/>
                <a:satMod val="255000"/>
              </a:schemeClr>
            </a:gs>
            <a:gs pos="55000">
              <a:schemeClr val="accent2">
                <a:tint val="12000"/>
                <a:satMod val="255000"/>
              </a:schemeClr>
            </a:gs>
            <a:gs pos="100000">
              <a:schemeClr val="accent2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2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На повышение заработной платы работникам муниципальных учреждений культуры</a:t>
          </a:r>
          <a:endParaRPr lang="ru-RU" sz="2200" kern="1200" dirty="0"/>
        </a:p>
      </dsp:txBody>
      <dsp:txXfrm>
        <a:off x="0" y="0"/>
        <a:ext cx="2571768" cy="5000660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5364C45-7070-4B23-84E3-D3E845B2F5A2}">
      <dsp:nvSpPr>
        <dsp:cNvPr id="0" name=""/>
        <dsp:cNvSpPr/>
      </dsp:nvSpPr>
      <dsp:spPr>
        <a:xfrm>
          <a:off x="2189" y="760586"/>
          <a:ext cx="2104678" cy="956180"/>
        </a:xfrm>
        <a:prstGeom prst="ellipse">
          <a:avLst/>
        </a:prstGeom>
        <a:gradFill rotWithShape="1">
          <a:gsLst>
            <a:gs pos="0">
              <a:schemeClr val="accent4">
                <a:tint val="43000"/>
                <a:satMod val="165000"/>
              </a:schemeClr>
            </a:gs>
            <a:gs pos="55000">
              <a:schemeClr val="accent4">
                <a:tint val="83000"/>
                <a:satMod val="155000"/>
              </a:schemeClr>
            </a:gs>
            <a:gs pos="100000">
              <a:schemeClr val="accent4"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4"/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/>
            <a:t>240.7 </a:t>
          </a:r>
          <a:r>
            <a:rPr lang="ru-RU" sz="2300" b="1" kern="1200" dirty="0" err="1" smtClean="0"/>
            <a:t>тыс.руб</a:t>
          </a:r>
          <a:endParaRPr lang="ru-RU" sz="2300" b="1" kern="1200" dirty="0"/>
        </a:p>
      </dsp:txBody>
      <dsp:txXfrm>
        <a:off x="2189" y="760586"/>
        <a:ext cx="2104678" cy="956180"/>
      </dsp:txXfrm>
    </dsp:sp>
    <dsp:sp modelId="{6653A627-4576-4BC4-99CE-A64684BAC3C2}">
      <dsp:nvSpPr>
        <dsp:cNvPr id="0" name=""/>
        <dsp:cNvSpPr/>
      </dsp:nvSpPr>
      <dsp:spPr>
        <a:xfrm>
          <a:off x="777235" y="1794409"/>
          <a:ext cx="554584" cy="554584"/>
        </a:xfrm>
        <a:prstGeom prst="mathPlus">
          <a:avLst/>
        </a:prstGeom>
        <a:gradFill rotWithShape="1">
          <a:gsLst>
            <a:gs pos="0">
              <a:schemeClr val="accent4">
                <a:tint val="43000"/>
                <a:satMod val="165000"/>
              </a:schemeClr>
            </a:gs>
            <a:gs pos="55000">
              <a:schemeClr val="accent4">
                <a:tint val="83000"/>
                <a:satMod val="155000"/>
              </a:schemeClr>
            </a:gs>
            <a:gs pos="100000">
              <a:schemeClr val="accent4"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4"/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777235" y="1794409"/>
        <a:ext cx="554584" cy="554584"/>
      </dsp:txXfrm>
    </dsp:sp>
    <dsp:sp modelId="{13FD93DA-1F3D-4F14-ACC0-25DDB678BAFC}">
      <dsp:nvSpPr>
        <dsp:cNvPr id="0" name=""/>
        <dsp:cNvSpPr/>
      </dsp:nvSpPr>
      <dsp:spPr>
        <a:xfrm>
          <a:off x="84224" y="2426636"/>
          <a:ext cx="1940607" cy="956180"/>
        </a:xfrm>
        <a:prstGeom prst="ellipse">
          <a:avLst/>
        </a:prstGeom>
        <a:gradFill rotWithShape="1">
          <a:gsLst>
            <a:gs pos="0">
              <a:schemeClr val="accent4">
                <a:tint val="43000"/>
                <a:satMod val="165000"/>
              </a:schemeClr>
            </a:gs>
            <a:gs pos="55000">
              <a:schemeClr val="accent4">
                <a:tint val="83000"/>
                <a:satMod val="155000"/>
              </a:schemeClr>
            </a:gs>
            <a:gs pos="100000">
              <a:schemeClr val="accent4"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4"/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/>
            <a:t>12.7</a:t>
          </a:r>
          <a:r>
            <a:rPr lang="ru-RU" sz="2300" b="1" kern="1200" dirty="0" smtClean="0"/>
            <a:t> </a:t>
          </a:r>
          <a:r>
            <a:rPr lang="ru-RU" sz="2300" b="1" kern="1200" dirty="0" err="1" smtClean="0"/>
            <a:t>тыс.руб</a:t>
          </a:r>
          <a:endParaRPr lang="ru-RU" sz="2300" b="1" kern="1200" dirty="0"/>
        </a:p>
      </dsp:txBody>
      <dsp:txXfrm>
        <a:off x="84224" y="2426636"/>
        <a:ext cx="1940607" cy="956180"/>
      </dsp:txXfrm>
    </dsp:sp>
    <dsp:sp modelId="{359CE466-6001-48C9-9427-7DB01B6E31FA}">
      <dsp:nvSpPr>
        <dsp:cNvPr id="0" name=""/>
        <dsp:cNvSpPr/>
      </dsp:nvSpPr>
      <dsp:spPr>
        <a:xfrm>
          <a:off x="2250294" y="1893852"/>
          <a:ext cx="304065" cy="355699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4">
                <a:tint val="43000"/>
                <a:satMod val="165000"/>
              </a:schemeClr>
            </a:gs>
            <a:gs pos="55000">
              <a:schemeClr val="accent4">
                <a:tint val="83000"/>
                <a:satMod val="155000"/>
              </a:schemeClr>
            </a:gs>
            <a:gs pos="100000">
              <a:schemeClr val="accent4"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4"/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>
        <a:off x="2250294" y="1893852"/>
        <a:ext cx="304065" cy="355699"/>
      </dsp:txXfrm>
    </dsp:sp>
    <dsp:sp modelId="{63BA92CC-C06E-4397-A2A8-4B1E33CE39B8}">
      <dsp:nvSpPr>
        <dsp:cNvPr id="0" name=""/>
        <dsp:cNvSpPr/>
      </dsp:nvSpPr>
      <dsp:spPr>
        <a:xfrm>
          <a:off x="2680576" y="1115521"/>
          <a:ext cx="2817960" cy="1912361"/>
        </a:xfrm>
        <a:prstGeom prst="ellipse">
          <a:avLst/>
        </a:prstGeom>
        <a:gradFill rotWithShape="1">
          <a:gsLst>
            <a:gs pos="0">
              <a:schemeClr val="accent4">
                <a:tint val="43000"/>
                <a:satMod val="165000"/>
              </a:schemeClr>
            </a:gs>
            <a:gs pos="55000">
              <a:schemeClr val="accent4">
                <a:tint val="83000"/>
                <a:satMod val="155000"/>
              </a:schemeClr>
            </a:gs>
            <a:gs pos="100000">
              <a:schemeClr val="accent4"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4"/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kern="1200" dirty="0" smtClean="0"/>
            <a:t>253.4</a:t>
          </a:r>
          <a:r>
            <a:rPr lang="ru-RU" sz="3300" b="1" kern="1200" dirty="0" smtClean="0"/>
            <a:t> тыс.руб.</a:t>
          </a:r>
          <a:endParaRPr lang="ru-RU" sz="3300" b="1" kern="1200" dirty="0"/>
        </a:p>
      </dsp:txBody>
      <dsp:txXfrm>
        <a:off x="2680576" y="1115521"/>
        <a:ext cx="2817960" cy="1912361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E83829C-133F-419B-85F5-17A746C00650}">
      <dsp:nvSpPr>
        <dsp:cNvPr id="0" name=""/>
        <dsp:cNvSpPr/>
      </dsp:nvSpPr>
      <dsp:spPr>
        <a:xfrm>
          <a:off x="844790" y="1560416"/>
          <a:ext cx="3087193" cy="1072141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5854B9-BB1D-4304-A0BE-3B9EFB1CB512}">
      <dsp:nvSpPr>
        <dsp:cNvPr id="0" name=""/>
        <dsp:cNvSpPr/>
      </dsp:nvSpPr>
      <dsp:spPr>
        <a:xfrm>
          <a:off x="2071704" y="3971189"/>
          <a:ext cx="884050" cy="760106"/>
        </a:xfrm>
        <a:prstGeom prst="downArrow">
          <a:avLst/>
        </a:prstGeom>
        <a:gradFill rotWithShape="1">
          <a:gsLst>
            <a:gs pos="0">
              <a:schemeClr val="accent5">
                <a:tint val="43000"/>
                <a:satMod val="165000"/>
              </a:schemeClr>
            </a:gs>
            <a:gs pos="55000">
              <a:schemeClr val="accent5">
                <a:tint val="83000"/>
                <a:satMod val="155000"/>
              </a:schemeClr>
            </a:gs>
            <a:gs pos="100000">
              <a:schemeClr val="accent5"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5"/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</dsp:sp>
    <dsp:sp modelId="{0DA60E04-C5E3-4B0B-8567-018D5056FE7F}">
      <dsp:nvSpPr>
        <dsp:cNvPr id="0" name=""/>
        <dsp:cNvSpPr/>
      </dsp:nvSpPr>
      <dsp:spPr>
        <a:xfrm>
          <a:off x="957269" y="4541412"/>
          <a:ext cx="2871807" cy="6192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На обеспечение мобильных бригад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957269" y="4541412"/>
        <a:ext cx="2871807" cy="619233"/>
      </dsp:txXfrm>
    </dsp:sp>
    <dsp:sp modelId="{D944CFA4-44E4-46A6-A120-65D7322E1BB9}">
      <dsp:nvSpPr>
        <dsp:cNvPr id="0" name=""/>
        <dsp:cNvSpPr/>
      </dsp:nvSpPr>
      <dsp:spPr>
        <a:xfrm>
          <a:off x="1714508" y="1853437"/>
          <a:ext cx="1658124" cy="9809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</a:rPr>
            <a:t>На 202</a:t>
          </a:r>
          <a:r>
            <a:rPr lang="en-US" sz="1100" kern="1200" dirty="0" smtClean="0">
              <a:solidFill>
                <a:schemeClr val="tx1"/>
              </a:solidFill>
            </a:rPr>
            <a:t>4</a:t>
          </a:r>
          <a:r>
            <a:rPr lang="ru-RU" sz="1100" kern="1200" dirty="0" smtClean="0">
              <a:solidFill>
                <a:schemeClr val="tx1"/>
              </a:solidFill>
            </a:rPr>
            <a:t> год </a:t>
          </a:r>
          <a:r>
            <a:rPr lang="en-US" sz="1100" kern="1200" dirty="0" smtClean="0">
              <a:solidFill>
                <a:schemeClr val="tx1"/>
              </a:solidFill>
            </a:rPr>
            <a:t>433.7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</a:rPr>
            <a:t>тыс.рублей</a:t>
          </a:r>
          <a:endParaRPr lang="ru-RU" sz="1100" kern="1200" dirty="0">
            <a:solidFill>
              <a:schemeClr val="tx1"/>
            </a:solidFill>
          </a:endParaRPr>
        </a:p>
      </dsp:txBody>
      <dsp:txXfrm>
        <a:off x="1714508" y="1853437"/>
        <a:ext cx="1658124" cy="980984"/>
      </dsp:txXfrm>
    </dsp:sp>
    <dsp:sp modelId="{E67F662A-1DD6-472C-B89C-1C9128DB1928}">
      <dsp:nvSpPr>
        <dsp:cNvPr id="0" name=""/>
        <dsp:cNvSpPr/>
      </dsp:nvSpPr>
      <dsp:spPr>
        <a:xfrm>
          <a:off x="857251" y="781870"/>
          <a:ext cx="1836668" cy="1320604"/>
        </a:xfrm>
        <a:prstGeom prst="ellipse">
          <a:avLst/>
        </a:prstGeom>
        <a:solidFill>
          <a:schemeClr val="accent3"/>
        </a:solidFill>
        <a:ln w="1905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</a:rPr>
            <a:t>На 202</a:t>
          </a:r>
          <a:r>
            <a:rPr lang="en-US" sz="1200" kern="1200" dirty="0" smtClean="0">
              <a:solidFill>
                <a:schemeClr val="tx1"/>
              </a:solidFill>
            </a:rPr>
            <a:t>2</a:t>
          </a:r>
          <a:r>
            <a:rPr lang="ru-RU" sz="1200" kern="1200" dirty="0" smtClean="0">
              <a:solidFill>
                <a:schemeClr val="tx1"/>
              </a:solidFill>
            </a:rPr>
            <a:t> год-</a:t>
          </a:r>
          <a:r>
            <a:rPr lang="en-US" sz="1200" kern="1200" dirty="0" smtClean="0">
              <a:solidFill>
                <a:schemeClr val="tx1"/>
              </a:solidFill>
            </a:rPr>
            <a:t>430.1</a:t>
          </a:r>
          <a:r>
            <a:rPr lang="ru-RU" sz="1200" kern="1200" dirty="0" smtClean="0">
              <a:solidFill>
                <a:schemeClr val="tx1"/>
              </a:solidFill>
            </a:rPr>
            <a:t> тыс.рублей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857251" y="781870"/>
        <a:ext cx="1836668" cy="1320604"/>
      </dsp:txXfrm>
    </dsp:sp>
    <dsp:sp modelId="{223B625B-F627-4EE8-82D9-4C9025CF866D}">
      <dsp:nvSpPr>
        <dsp:cNvPr id="0" name=""/>
        <dsp:cNvSpPr/>
      </dsp:nvSpPr>
      <dsp:spPr>
        <a:xfrm>
          <a:off x="2500333" y="781872"/>
          <a:ext cx="1658135" cy="1373890"/>
        </a:xfrm>
        <a:prstGeom prst="ellipse">
          <a:avLst/>
        </a:prstGeom>
        <a:solidFill>
          <a:schemeClr val="accent4"/>
        </a:solidFill>
        <a:ln w="19050" cap="flat" cmpd="sng" algn="ctr">
          <a:solidFill>
            <a:schemeClr val="accent4">
              <a:shade val="50000"/>
            </a:schemeClr>
          </a:solidFill>
          <a:prstDash val="solid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</a:rPr>
            <a:t>На 202</a:t>
          </a:r>
          <a:r>
            <a:rPr lang="en-US" sz="1200" kern="1200" dirty="0" smtClean="0">
              <a:solidFill>
                <a:schemeClr val="tx1"/>
              </a:solidFill>
            </a:rPr>
            <a:t>3</a:t>
          </a:r>
          <a:r>
            <a:rPr lang="ru-RU" sz="1200" kern="1200" dirty="0" smtClean="0">
              <a:solidFill>
                <a:schemeClr val="tx1"/>
              </a:solidFill>
            </a:rPr>
            <a:t> год- </a:t>
          </a:r>
          <a:r>
            <a:rPr lang="en-US" sz="1200" kern="1200" dirty="0" smtClean="0">
              <a:solidFill>
                <a:schemeClr val="tx1"/>
              </a:solidFill>
            </a:rPr>
            <a:t>432.6 </a:t>
          </a:r>
          <a:r>
            <a:rPr lang="ru-RU" sz="1200" kern="1200" dirty="0" smtClean="0">
              <a:solidFill>
                <a:schemeClr val="tx1"/>
              </a:solidFill>
            </a:rPr>
            <a:t>тыс.</a:t>
          </a:r>
          <a:r>
            <a:rPr lang="en-US" sz="1200" kern="1200" dirty="0" smtClean="0">
              <a:solidFill>
                <a:schemeClr val="tx1"/>
              </a:solidFill>
            </a:rPr>
            <a:t> </a:t>
          </a:r>
          <a:r>
            <a:rPr lang="ru-RU" sz="1200" kern="1200" dirty="0" smtClean="0">
              <a:solidFill>
                <a:schemeClr val="tx1"/>
              </a:solidFill>
            </a:rPr>
            <a:t>рублей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2500333" y="781872"/>
        <a:ext cx="1658135" cy="1373890"/>
      </dsp:txXfrm>
    </dsp:sp>
    <dsp:sp modelId="{7ED71AD4-A942-4479-908E-4799BCF23D16}">
      <dsp:nvSpPr>
        <dsp:cNvPr id="0" name=""/>
        <dsp:cNvSpPr/>
      </dsp:nvSpPr>
      <dsp:spPr>
        <a:xfrm>
          <a:off x="214330" y="504003"/>
          <a:ext cx="4500615" cy="4429150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4B9CF98-B7C1-419D-B530-6A224B24495D}">
      <dsp:nvSpPr>
        <dsp:cNvPr id="0" name=""/>
        <dsp:cNvSpPr/>
      </dsp:nvSpPr>
      <dsp:spPr>
        <a:xfrm>
          <a:off x="1709" y="0"/>
          <a:ext cx="2660298" cy="40719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Times New Roman" pitchFamily="18" charset="0"/>
              <a:cs typeface="Times New Roman" pitchFamily="18" charset="0"/>
            </a:rPr>
            <a:t>375501</a:t>
          </a:r>
          <a:r>
            <a:rPr lang="ru-RU" sz="3200" kern="1200" dirty="0" smtClean="0">
              <a:latin typeface="Times New Roman" pitchFamily="18" charset="0"/>
              <a:cs typeface="Times New Roman" pitchFamily="18" charset="0"/>
            </a:rPr>
            <a:t>,7 тыс.рублей</a:t>
          </a:r>
          <a:endParaRPr lang="ru-RU" sz="3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709" y="1628786"/>
        <a:ext cx="2660298" cy="1628786"/>
      </dsp:txXfrm>
    </dsp:sp>
    <dsp:sp modelId="{B1D95E87-78B9-4BE5-AC26-7AD4E236E739}">
      <dsp:nvSpPr>
        <dsp:cNvPr id="0" name=""/>
        <dsp:cNvSpPr/>
      </dsp:nvSpPr>
      <dsp:spPr>
        <a:xfrm>
          <a:off x="6286540" y="285756"/>
          <a:ext cx="1355964" cy="135596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9BCE32-F1D7-4C95-9B95-7BE966E8DEB5}">
      <dsp:nvSpPr>
        <dsp:cNvPr id="0" name=""/>
        <dsp:cNvSpPr/>
      </dsp:nvSpPr>
      <dsp:spPr>
        <a:xfrm>
          <a:off x="2741816" y="0"/>
          <a:ext cx="2660298" cy="40719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Times New Roman" pitchFamily="18" charset="0"/>
              <a:cs typeface="Times New Roman" pitchFamily="18" charset="0"/>
            </a:rPr>
            <a:t>389598,7 тыс.рублей</a:t>
          </a:r>
          <a:endParaRPr lang="ru-RU" sz="3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41816" y="1628786"/>
        <a:ext cx="2660298" cy="1628786"/>
      </dsp:txXfrm>
    </dsp:sp>
    <dsp:sp modelId="{CEFCDE25-495D-479D-A329-A9A55C70B65A}">
      <dsp:nvSpPr>
        <dsp:cNvPr id="0" name=""/>
        <dsp:cNvSpPr/>
      </dsp:nvSpPr>
      <dsp:spPr>
        <a:xfrm>
          <a:off x="714380" y="357188"/>
          <a:ext cx="1355964" cy="135596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AD6B39-62DE-4934-BED7-4D5DCDEC5942}">
      <dsp:nvSpPr>
        <dsp:cNvPr id="0" name=""/>
        <dsp:cNvSpPr/>
      </dsp:nvSpPr>
      <dsp:spPr>
        <a:xfrm>
          <a:off x="5481923" y="0"/>
          <a:ext cx="2660298" cy="40719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Times New Roman" pitchFamily="18" charset="0"/>
              <a:cs typeface="Times New Roman" pitchFamily="18" charset="0"/>
            </a:rPr>
            <a:t>193781,3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Times New Roman" pitchFamily="18" charset="0"/>
              <a:cs typeface="Times New Roman" pitchFamily="18" charset="0"/>
            </a:rPr>
            <a:t>тыс.рублей</a:t>
          </a:r>
          <a:endParaRPr lang="ru-RU" sz="3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481923" y="1628786"/>
        <a:ext cx="2660298" cy="1628786"/>
      </dsp:txXfrm>
    </dsp:sp>
    <dsp:sp modelId="{87941D9D-5C4A-489D-BC60-44DABAB329D6}">
      <dsp:nvSpPr>
        <dsp:cNvPr id="0" name=""/>
        <dsp:cNvSpPr/>
      </dsp:nvSpPr>
      <dsp:spPr>
        <a:xfrm>
          <a:off x="3500468" y="357188"/>
          <a:ext cx="1355964" cy="1355964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007168-AC40-4F8F-A388-F661AB72B026}">
      <dsp:nvSpPr>
        <dsp:cNvPr id="0" name=""/>
        <dsp:cNvSpPr/>
      </dsp:nvSpPr>
      <dsp:spPr>
        <a:xfrm>
          <a:off x="325757" y="3257572"/>
          <a:ext cx="7492417" cy="61079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CC5BE02-E85D-48BF-B3B1-BBB17648B4B7}">
      <dsp:nvSpPr>
        <dsp:cNvPr id="0" name=""/>
        <dsp:cNvSpPr/>
      </dsp:nvSpPr>
      <dsp:spPr>
        <a:xfrm>
          <a:off x="67571" y="216029"/>
          <a:ext cx="2669862" cy="2095420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+mn-lt"/>
              <a:cs typeface="Times New Roman" pitchFamily="18" charset="0"/>
            </a:rPr>
            <a:t>Указ Президента РФ от 07.05.2018 </a:t>
          </a:r>
          <a:r>
            <a:rPr lang="en-US" sz="1600" kern="1200" dirty="0" smtClean="0">
              <a:latin typeface="+mn-lt"/>
              <a:cs typeface="Times New Roman" pitchFamily="18" charset="0"/>
            </a:rPr>
            <a:t>N 204</a:t>
          </a:r>
          <a:endParaRPr lang="ru-RU" sz="1600" kern="1200" dirty="0" smtClean="0">
            <a:latin typeface="+mn-lt"/>
            <a:cs typeface="Times New Roman" pitchFamily="18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+mn-lt"/>
              <a:cs typeface="Times New Roman" pitchFamily="18" charset="0"/>
            </a:rPr>
            <a:t>«О национальных целях и стратегических задачах развития Российской Федерации на период до 2024 года»</a:t>
          </a:r>
          <a:endParaRPr lang="ru-RU" sz="1600" kern="1200" dirty="0">
            <a:latin typeface="+mn-lt"/>
            <a:cs typeface="Times New Roman" pitchFamily="18" charset="0"/>
          </a:endParaRPr>
        </a:p>
      </dsp:txBody>
      <dsp:txXfrm>
        <a:off x="67571" y="216029"/>
        <a:ext cx="2669862" cy="2095420"/>
      </dsp:txXfrm>
    </dsp:sp>
    <dsp:sp modelId="{CBA74E66-CE1D-4BDD-B13E-A38CE2F4B32E}">
      <dsp:nvSpPr>
        <dsp:cNvPr id="0" name=""/>
        <dsp:cNvSpPr/>
      </dsp:nvSpPr>
      <dsp:spPr>
        <a:xfrm rot="21546443">
          <a:off x="2809403" y="566323"/>
          <a:ext cx="2012625" cy="15462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+mn-lt"/>
              <a:cs typeface="Times New Roman" pitchFamily="18" charset="0"/>
            </a:rPr>
            <a:t>Приоритетные цели</a:t>
          </a:r>
          <a:endParaRPr lang="ru-RU" sz="1600" kern="1200" dirty="0">
            <a:latin typeface="+mn-lt"/>
            <a:cs typeface="Times New Roman" pitchFamily="18" charset="0"/>
          </a:endParaRPr>
        </a:p>
      </dsp:txBody>
      <dsp:txXfrm rot="21546443">
        <a:off x="2809403" y="566323"/>
        <a:ext cx="2012625" cy="1546292"/>
      </dsp:txXfrm>
    </dsp:sp>
    <dsp:sp modelId="{29215270-C0A3-49A1-9A1B-A9703DE55304}">
      <dsp:nvSpPr>
        <dsp:cNvPr id="0" name=""/>
        <dsp:cNvSpPr/>
      </dsp:nvSpPr>
      <dsp:spPr>
        <a:xfrm>
          <a:off x="4896175" y="72024"/>
          <a:ext cx="4032816" cy="2211730"/>
        </a:xfrm>
        <a:prstGeom prst="roundRect">
          <a:avLst>
            <a:gd name="adj" fmla="val 10000"/>
          </a:avLst>
        </a:prstGeom>
        <a:solidFill>
          <a:srgbClr val="37C991"/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/>
          </a:r>
          <a:br>
            <a:rPr lang="ru-RU" sz="1500" kern="1200" dirty="0" smtClean="0"/>
          </a:br>
          <a:endParaRPr lang="ru-RU" sz="1800" kern="1200" dirty="0"/>
        </a:p>
      </dsp:txBody>
      <dsp:txXfrm>
        <a:off x="4896175" y="72024"/>
        <a:ext cx="4032816" cy="221173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602E3C6-2DBA-4BB6-8D2F-BE9FB2D014DD}">
      <dsp:nvSpPr>
        <dsp:cNvPr id="0" name=""/>
        <dsp:cNvSpPr/>
      </dsp:nvSpPr>
      <dsp:spPr>
        <a:xfrm>
          <a:off x="0" y="215647"/>
          <a:ext cx="8856984" cy="7103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7400" tIns="229108" rIns="687400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Бюджет сформирован с учетом изменений, внесенных в бюджетное и налоговое законодательство </a:t>
          </a:r>
          <a:endParaRPr lang="ru-RU" sz="1400" kern="1200" dirty="0"/>
        </a:p>
      </dsp:txBody>
      <dsp:txXfrm>
        <a:off x="0" y="215647"/>
        <a:ext cx="8856984" cy="710325"/>
      </dsp:txXfrm>
    </dsp:sp>
    <dsp:sp modelId="{8DCAAF0D-2425-4921-A5CA-9BDA5ABDF3CB}">
      <dsp:nvSpPr>
        <dsp:cNvPr id="0" name=""/>
        <dsp:cNvSpPr/>
      </dsp:nvSpPr>
      <dsp:spPr>
        <a:xfrm>
          <a:off x="442849" y="53287"/>
          <a:ext cx="6199888" cy="32472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341" tIns="0" rIns="23434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 </a:t>
          </a:r>
          <a:endParaRPr lang="ru-RU" sz="1600" kern="1200" dirty="0"/>
        </a:p>
      </dsp:txBody>
      <dsp:txXfrm>
        <a:off x="442849" y="53287"/>
        <a:ext cx="6199888" cy="324720"/>
      </dsp:txXfrm>
    </dsp:sp>
    <dsp:sp modelId="{B93DDC4F-4E9C-424C-A24B-494910A4D1AE}">
      <dsp:nvSpPr>
        <dsp:cNvPr id="0" name=""/>
        <dsp:cNvSpPr/>
      </dsp:nvSpPr>
      <dsp:spPr>
        <a:xfrm>
          <a:off x="0" y="1147732"/>
          <a:ext cx="8856984" cy="8835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1116192"/>
              <a:satOff val="6725"/>
              <a:lumOff val="539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7400" tIns="229108" rIns="687400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Уточнение объема безвозмездных поступлений бюджета в соответствии с </a:t>
          </a:r>
          <a:r>
            <a:rPr lang="ru-RU" sz="1400" b="1" kern="1200" cap="none" spc="0" dirty="0" smtClean="0">
              <a:ln w="0"/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проектом  во втором чтении областного закона «Об областном бюджете на 202</a:t>
          </a:r>
          <a:r>
            <a:rPr lang="en-US" sz="1400" b="1" kern="1200" cap="none" spc="0" dirty="0" smtClean="0">
              <a:ln w="0"/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ru-RU" sz="1400" b="1" kern="1200" cap="none" spc="0" dirty="0" smtClean="0">
              <a:ln w="0"/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год и на плановый период 202</a:t>
          </a:r>
          <a:r>
            <a:rPr lang="en-US" sz="1400" b="1" kern="1200" cap="none" spc="0" dirty="0" smtClean="0">
              <a:ln w="0"/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ru-RU" sz="1400" b="1" kern="1200" cap="none" spc="0" dirty="0" smtClean="0">
              <a:ln w="0"/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и 202</a:t>
          </a:r>
          <a:r>
            <a:rPr lang="en-US" sz="1400" b="1" kern="1200" cap="none" spc="0" dirty="0" smtClean="0">
              <a:ln w="0"/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r>
            <a:rPr lang="ru-RU" sz="1400" b="1" kern="1200" cap="none" spc="0" dirty="0" smtClean="0">
              <a:ln w="0"/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годов» </a:t>
          </a:r>
          <a:endParaRPr lang="ru-RU" sz="1400" b="1" kern="1200" cap="none" spc="0" dirty="0">
            <a:ln w="0"/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147732"/>
        <a:ext cx="8856984" cy="883575"/>
      </dsp:txXfrm>
    </dsp:sp>
    <dsp:sp modelId="{19AAA84B-73EA-4D96-B4BA-88319CC7E294}">
      <dsp:nvSpPr>
        <dsp:cNvPr id="0" name=""/>
        <dsp:cNvSpPr/>
      </dsp:nvSpPr>
      <dsp:spPr>
        <a:xfrm>
          <a:off x="442849" y="985372"/>
          <a:ext cx="6199888" cy="324720"/>
        </a:xfrm>
        <a:prstGeom prst="roundRect">
          <a:avLst/>
        </a:prstGeom>
        <a:gradFill rotWithShape="0">
          <a:gsLst>
            <a:gs pos="0">
              <a:schemeClr val="accent4">
                <a:hueOff val="-1116192"/>
                <a:satOff val="6725"/>
                <a:lumOff val="539"/>
                <a:alphaOff val="0"/>
                <a:tint val="43000"/>
                <a:satMod val="165000"/>
              </a:schemeClr>
            </a:gs>
            <a:gs pos="55000">
              <a:schemeClr val="accent4">
                <a:hueOff val="-1116192"/>
                <a:satOff val="6725"/>
                <a:lumOff val="539"/>
                <a:alphaOff val="0"/>
                <a:tint val="83000"/>
                <a:satMod val="155000"/>
              </a:schemeClr>
            </a:gs>
            <a:gs pos="100000">
              <a:schemeClr val="accent4">
                <a:hueOff val="-1116192"/>
                <a:satOff val="6725"/>
                <a:lumOff val="539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341" tIns="0" rIns="23434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 </a:t>
          </a:r>
          <a:endParaRPr lang="ru-RU" sz="1600" kern="1200" dirty="0"/>
        </a:p>
      </dsp:txBody>
      <dsp:txXfrm>
        <a:off x="442849" y="985372"/>
        <a:ext cx="6199888" cy="324720"/>
      </dsp:txXfrm>
    </dsp:sp>
    <dsp:sp modelId="{8F5EA9E2-B337-43EA-A3D3-6223A648A5A4}">
      <dsp:nvSpPr>
        <dsp:cNvPr id="0" name=""/>
        <dsp:cNvSpPr/>
      </dsp:nvSpPr>
      <dsp:spPr>
        <a:xfrm>
          <a:off x="0" y="2253067"/>
          <a:ext cx="8856984" cy="8835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7400" tIns="229108" rIns="687400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Реализация региональных проектов в рамках Указа Президента Российской Федерации от 07.05.2018  № 204 «О национальных целях и стратегических задачах развития Российской Федерации на период до 2024 года» </a:t>
          </a:r>
          <a:endParaRPr lang="ru-RU" sz="1400" kern="1200" dirty="0"/>
        </a:p>
      </dsp:txBody>
      <dsp:txXfrm>
        <a:off x="0" y="2253067"/>
        <a:ext cx="8856984" cy="883575"/>
      </dsp:txXfrm>
    </dsp:sp>
    <dsp:sp modelId="{68067353-7616-46E5-80B2-52C588AE712C}">
      <dsp:nvSpPr>
        <dsp:cNvPr id="0" name=""/>
        <dsp:cNvSpPr/>
      </dsp:nvSpPr>
      <dsp:spPr>
        <a:xfrm>
          <a:off x="442849" y="2090707"/>
          <a:ext cx="6199888" cy="324720"/>
        </a:xfrm>
        <a:prstGeom prst="roundRect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tint val="43000"/>
                <a:satMod val="165000"/>
              </a:schemeClr>
            </a:gs>
            <a:gs pos="55000">
              <a:schemeClr val="accent4">
                <a:hueOff val="-2232385"/>
                <a:satOff val="13449"/>
                <a:lumOff val="1078"/>
                <a:alphaOff val="0"/>
                <a:tint val="83000"/>
                <a:satMod val="155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341" tIns="0" rIns="23434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1600" kern="1200" dirty="0"/>
        </a:p>
      </dsp:txBody>
      <dsp:txXfrm>
        <a:off x="442849" y="2090707"/>
        <a:ext cx="6199888" cy="324720"/>
      </dsp:txXfrm>
    </dsp:sp>
    <dsp:sp modelId="{997058C1-8BD9-433E-B28F-781BF45EDB6D}">
      <dsp:nvSpPr>
        <dsp:cNvPr id="0" name=""/>
        <dsp:cNvSpPr/>
      </dsp:nvSpPr>
      <dsp:spPr>
        <a:xfrm>
          <a:off x="0" y="3358402"/>
          <a:ext cx="8856984" cy="8835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3348577"/>
              <a:satOff val="20174"/>
              <a:lumOff val="1617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7400" tIns="229108" rIns="687400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Параметры бюджета Орловского района сформированы с учетом Плана мероприятий по росту доходного потенциала Орловского района, оптимизации расходов бюджета Орловского района до 2024 года  </a:t>
          </a:r>
          <a:endParaRPr lang="ru-RU" sz="1400" kern="1200" dirty="0"/>
        </a:p>
      </dsp:txBody>
      <dsp:txXfrm>
        <a:off x="0" y="3358402"/>
        <a:ext cx="8856984" cy="883575"/>
      </dsp:txXfrm>
    </dsp:sp>
    <dsp:sp modelId="{28ADFDFE-039A-458B-9242-A81EFD534447}">
      <dsp:nvSpPr>
        <dsp:cNvPr id="0" name=""/>
        <dsp:cNvSpPr/>
      </dsp:nvSpPr>
      <dsp:spPr>
        <a:xfrm>
          <a:off x="442849" y="3196042"/>
          <a:ext cx="6199888" cy="324720"/>
        </a:xfrm>
        <a:prstGeom prst="roundRect">
          <a:avLst/>
        </a:prstGeom>
        <a:gradFill rotWithShape="0">
          <a:gsLst>
            <a:gs pos="0">
              <a:schemeClr val="accent4">
                <a:hueOff val="-3348577"/>
                <a:satOff val="20174"/>
                <a:lumOff val="1617"/>
                <a:alphaOff val="0"/>
                <a:tint val="43000"/>
                <a:satMod val="165000"/>
              </a:schemeClr>
            </a:gs>
            <a:gs pos="55000">
              <a:schemeClr val="accent4">
                <a:hueOff val="-3348577"/>
                <a:satOff val="20174"/>
                <a:lumOff val="1617"/>
                <a:alphaOff val="0"/>
                <a:tint val="83000"/>
                <a:satMod val="155000"/>
              </a:schemeClr>
            </a:gs>
            <a:gs pos="100000">
              <a:schemeClr val="accent4">
                <a:hueOff val="-3348577"/>
                <a:satOff val="20174"/>
                <a:lumOff val="1617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341" tIns="0" rIns="23434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 </a:t>
          </a:r>
          <a:endParaRPr lang="ru-RU" sz="1600" kern="1200" dirty="0"/>
        </a:p>
      </dsp:txBody>
      <dsp:txXfrm>
        <a:off x="442849" y="3196042"/>
        <a:ext cx="6199888" cy="324720"/>
      </dsp:txXfrm>
    </dsp:sp>
    <dsp:sp modelId="{2EF90AF6-44C5-47CE-A56D-C23289A9D00E}">
      <dsp:nvSpPr>
        <dsp:cNvPr id="0" name=""/>
        <dsp:cNvSpPr/>
      </dsp:nvSpPr>
      <dsp:spPr>
        <a:xfrm>
          <a:off x="0" y="4463737"/>
          <a:ext cx="8856984" cy="8835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7400" tIns="229108" rIns="687400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Соблюдение условий в соответствии с заключенными соглашениями по предоставлению из областного бюджета дотаций на выравнивание бюджетной обеспеченности и бюджетных кредитов</a:t>
          </a:r>
          <a:endParaRPr lang="ru-RU" sz="1400" kern="1200" dirty="0"/>
        </a:p>
      </dsp:txBody>
      <dsp:txXfrm>
        <a:off x="0" y="4463737"/>
        <a:ext cx="8856984" cy="883575"/>
      </dsp:txXfrm>
    </dsp:sp>
    <dsp:sp modelId="{DFAAA4E6-DBFC-4E6A-A786-B1D779C41CB5}">
      <dsp:nvSpPr>
        <dsp:cNvPr id="0" name=""/>
        <dsp:cNvSpPr/>
      </dsp:nvSpPr>
      <dsp:spPr>
        <a:xfrm>
          <a:off x="442849" y="4301377"/>
          <a:ext cx="6199888" cy="324720"/>
        </a:xfrm>
        <a:prstGeom prst="round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tint val="43000"/>
                <a:satMod val="165000"/>
              </a:schemeClr>
            </a:gs>
            <a:gs pos="55000">
              <a:schemeClr val="accent4">
                <a:hueOff val="-4464770"/>
                <a:satOff val="26899"/>
                <a:lumOff val="2156"/>
                <a:alphaOff val="0"/>
                <a:tint val="83000"/>
                <a:satMod val="155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341" tIns="0" rIns="23434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   </a:t>
          </a:r>
          <a:endParaRPr lang="ru-RU" sz="1600" kern="1200" dirty="0"/>
        </a:p>
      </dsp:txBody>
      <dsp:txXfrm>
        <a:off x="442849" y="4301377"/>
        <a:ext cx="6199888" cy="32472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48EA5C5-FB6E-4136-8B10-3A86753BCC80}">
      <dsp:nvSpPr>
        <dsp:cNvPr id="0" name=""/>
        <dsp:cNvSpPr/>
      </dsp:nvSpPr>
      <dsp:spPr>
        <a:xfrm rot="5400000">
          <a:off x="4766027" y="-3008639"/>
          <a:ext cx="697893" cy="7582090"/>
        </a:xfrm>
        <a:prstGeom prst="round2SameRect">
          <a:avLst/>
        </a:prstGeom>
        <a:solidFill>
          <a:schemeClr val="tx2">
            <a:lumMod val="20000"/>
            <a:lumOff val="80000"/>
            <a:alpha val="6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41698,8тыс.рублей, в том числе 2022 год – 13899,6 тыс.рублей </a:t>
          </a: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-</a:t>
          </a: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о</a:t>
          </a: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беспечение жилыми помещениями детей-сирот и детей, оставшихся без попечения родителей</a:t>
          </a:r>
          <a:endParaRPr lang="ru-RU" sz="1400" kern="1200" dirty="0"/>
        </a:p>
      </dsp:txBody>
      <dsp:txXfrm rot="5400000">
        <a:off x="4766027" y="-3008639"/>
        <a:ext cx="697893" cy="7582090"/>
      </dsp:txXfrm>
    </dsp:sp>
    <dsp:sp modelId="{ED817245-61E0-4AE7-89CC-24C4DEF1B59D}">
      <dsp:nvSpPr>
        <dsp:cNvPr id="0" name=""/>
        <dsp:cNvSpPr/>
      </dsp:nvSpPr>
      <dsp:spPr>
        <a:xfrm>
          <a:off x="4828" y="307993"/>
          <a:ext cx="1319100" cy="948823"/>
        </a:xfrm>
        <a:prstGeom prst="roundRect">
          <a:avLst/>
        </a:prstGeom>
        <a:solidFill>
          <a:schemeClr val="tx2">
            <a:lumMod val="60000"/>
            <a:lumOff val="40000"/>
            <a:alpha val="5500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rPr>
            <a:t>35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rPr>
            <a:t>человек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28" y="307993"/>
        <a:ext cx="1319100" cy="948823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48EA5C5-FB6E-4136-8B10-3A86753BCC80}">
      <dsp:nvSpPr>
        <dsp:cNvPr id="0" name=""/>
        <dsp:cNvSpPr/>
      </dsp:nvSpPr>
      <dsp:spPr>
        <a:xfrm rot="5400000">
          <a:off x="4489206" y="-2434363"/>
          <a:ext cx="1189697" cy="7536258"/>
        </a:xfrm>
        <a:prstGeom prst="round2SameRect">
          <a:avLst/>
        </a:prstGeom>
        <a:solidFill>
          <a:schemeClr val="accent1">
            <a:tint val="40000"/>
            <a:hueOff val="0"/>
            <a:satOff val="0"/>
            <a:lumOff val="0"/>
            <a:alpha val="6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1211,1 тыс.рублей, в том числе 2022 год – 403,7 тыс.рублей </a:t>
          </a: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- о</a:t>
          </a: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беспечение жильем граждан, проживающих в сельской  местности</a:t>
          </a:r>
          <a:endParaRPr lang="ru-RU" sz="1400" kern="1200" dirty="0"/>
        </a:p>
      </dsp:txBody>
      <dsp:txXfrm rot="5400000">
        <a:off x="4489206" y="-2434363"/>
        <a:ext cx="1189697" cy="7536258"/>
      </dsp:txXfrm>
    </dsp:sp>
    <dsp:sp modelId="{ED817245-61E0-4AE7-89CC-24C4DEF1B59D}">
      <dsp:nvSpPr>
        <dsp:cNvPr id="0" name=""/>
        <dsp:cNvSpPr/>
      </dsp:nvSpPr>
      <dsp:spPr>
        <a:xfrm>
          <a:off x="4799" y="595833"/>
          <a:ext cx="1311126" cy="14758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 val="5500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cs typeface="Times New Roman" pitchFamily="18" charset="0"/>
            </a:rPr>
            <a:t>12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cs typeface="Times New Roman" pitchFamily="18" charset="0"/>
            </a:rPr>
            <a:t>семей</a:t>
          </a:r>
          <a:endParaRPr lang="ru-RU" sz="1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99" y="595833"/>
        <a:ext cx="1311126" cy="1475865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574F37-6F58-47DE-A8EC-665BDAD86A58}">
      <dsp:nvSpPr>
        <dsp:cNvPr id="0" name=""/>
        <dsp:cNvSpPr/>
      </dsp:nvSpPr>
      <dsp:spPr>
        <a:xfrm>
          <a:off x="325107" y="0"/>
          <a:ext cx="4318192" cy="1368152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325107" y="0"/>
        <a:ext cx="4318192" cy="1368152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48EA5C5-FB6E-4136-8B10-3A86753BCC80}">
      <dsp:nvSpPr>
        <dsp:cNvPr id="0" name=""/>
        <dsp:cNvSpPr/>
      </dsp:nvSpPr>
      <dsp:spPr>
        <a:xfrm rot="5400000">
          <a:off x="2510512" y="-1093308"/>
          <a:ext cx="1003489" cy="3918228"/>
        </a:xfrm>
        <a:prstGeom prst="round2SameRect">
          <a:avLst/>
        </a:prstGeom>
        <a:solidFill>
          <a:schemeClr val="accent1">
            <a:tint val="40000"/>
            <a:hueOff val="0"/>
            <a:satOff val="0"/>
            <a:lumOff val="0"/>
            <a:alpha val="6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9652,5 тыс. рублей, в том числе 2022 год – 3746,9 тыс.рублей </a:t>
          </a: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-</a:t>
          </a: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о</a:t>
          </a: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беспечение жильем молодых семей</a:t>
          </a:r>
          <a:endParaRPr lang="ru-RU" sz="1400" kern="1200" dirty="0"/>
        </a:p>
      </dsp:txBody>
      <dsp:txXfrm rot="5400000">
        <a:off x="2510512" y="-1093308"/>
        <a:ext cx="1003489" cy="3918228"/>
      </dsp:txXfrm>
    </dsp:sp>
    <dsp:sp modelId="{ED817245-61E0-4AE7-89CC-24C4DEF1B59D}">
      <dsp:nvSpPr>
        <dsp:cNvPr id="0" name=""/>
        <dsp:cNvSpPr/>
      </dsp:nvSpPr>
      <dsp:spPr>
        <a:xfrm>
          <a:off x="620" y="272832"/>
          <a:ext cx="1052522" cy="11859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 val="5500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cs typeface="Times New Roman" pitchFamily="18" charset="0"/>
            </a:rPr>
            <a:t>9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cs typeface="Times New Roman" pitchFamily="18" charset="0"/>
            </a:rPr>
            <a:t>семей</a:t>
          </a:r>
          <a:endParaRPr lang="ru-RU" sz="1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20" y="272832"/>
        <a:ext cx="1052522" cy="1185946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CEE2338-AD61-480B-AA8F-88F7CC406A8C}">
      <dsp:nvSpPr>
        <dsp:cNvPr id="0" name=""/>
        <dsp:cNvSpPr/>
      </dsp:nvSpPr>
      <dsp:spPr>
        <a:xfrm>
          <a:off x="0" y="0"/>
          <a:ext cx="8643998" cy="116819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1000"/>
                <a:satMod val="255000"/>
              </a:schemeClr>
            </a:gs>
            <a:gs pos="55000">
              <a:schemeClr val="accent3">
                <a:tint val="12000"/>
                <a:satMod val="255000"/>
              </a:schemeClr>
            </a:gs>
            <a:gs pos="100000">
              <a:schemeClr val="accent3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3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 Выплата заработной платы-</a:t>
          </a:r>
          <a:r>
            <a:rPr lang="en-US" sz="1600" b="1" kern="1200" dirty="0" smtClean="0">
              <a:latin typeface="Times New Roman" pitchFamily="18" charset="0"/>
              <a:cs typeface="Times New Roman" pitchFamily="18" charset="0"/>
            </a:rPr>
            <a:t>67438.1</a:t>
          </a: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тыс.руб.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В том числе: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Выполнение Указов Президента РФ-</a:t>
          </a:r>
          <a:r>
            <a:rPr lang="en-US" sz="1600" b="1" kern="1200" dirty="0" smtClean="0">
              <a:latin typeface="Times New Roman" pitchFamily="18" charset="0"/>
              <a:cs typeface="Times New Roman" pitchFamily="18" charset="0"/>
            </a:rPr>
            <a:t>3642.6</a:t>
          </a: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  тыс.руб.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22544" y="0"/>
        <a:ext cx="6821453" cy="1168193"/>
      </dsp:txXfrm>
    </dsp:sp>
    <dsp:sp modelId="{48DDF634-B1EB-46C9-A0DA-3BCB57C8DAAF}">
      <dsp:nvSpPr>
        <dsp:cNvPr id="0" name=""/>
        <dsp:cNvSpPr/>
      </dsp:nvSpPr>
      <dsp:spPr>
        <a:xfrm>
          <a:off x="93744" y="209116"/>
          <a:ext cx="1728799" cy="74995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2A6252-4350-4C4B-8E8E-A4E69F849F79}">
      <dsp:nvSpPr>
        <dsp:cNvPr id="0" name=""/>
        <dsp:cNvSpPr/>
      </dsp:nvSpPr>
      <dsp:spPr>
        <a:xfrm>
          <a:off x="0" y="1296478"/>
          <a:ext cx="8643998" cy="68087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1000"/>
                <a:satMod val="255000"/>
              </a:schemeClr>
            </a:gs>
            <a:gs pos="55000">
              <a:schemeClr val="accent4">
                <a:tint val="12000"/>
                <a:satMod val="255000"/>
              </a:schemeClr>
            </a:gs>
            <a:gs pos="100000">
              <a:schemeClr val="accent4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4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Коммунальные услуги-</a:t>
          </a:r>
          <a:r>
            <a:rPr lang="en-US" sz="1800" b="1" kern="1200" dirty="0" smtClean="0">
              <a:latin typeface="Times New Roman" pitchFamily="18" charset="0"/>
              <a:cs typeface="Times New Roman" pitchFamily="18" charset="0"/>
            </a:rPr>
            <a:t>31234.8 </a:t>
          </a: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тыс.руб.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22544" y="1296478"/>
        <a:ext cx="6821453" cy="680878"/>
      </dsp:txXfrm>
    </dsp:sp>
    <dsp:sp modelId="{93C592F3-D1E1-463C-86B5-06E4597619E1}">
      <dsp:nvSpPr>
        <dsp:cNvPr id="0" name=""/>
        <dsp:cNvSpPr/>
      </dsp:nvSpPr>
      <dsp:spPr>
        <a:xfrm>
          <a:off x="93744" y="1261938"/>
          <a:ext cx="1728799" cy="74995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8CB89F-35FB-4D9F-A851-3EA1ED025FD5}">
      <dsp:nvSpPr>
        <dsp:cNvPr id="0" name=""/>
        <dsp:cNvSpPr/>
      </dsp:nvSpPr>
      <dsp:spPr>
        <a:xfrm>
          <a:off x="0" y="2105642"/>
          <a:ext cx="8643998" cy="93744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1000"/>
                <a:satMod val="255000"/>
              </a:schemeClr>
            </a:gs>
            <a:gs pos="55000">
              <a:schemeClr val="accent6">
                <a:tint val="12000"/>
                <a:satMod val="255000"/>
              </a:schemeClr>
            </a:gs>
            <a:gs pos="100000">
              <a:schemeClr val="accent6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6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Организация питание школьников-</a:t>
          </a:r>
          <a:r>
            <a:rPr lang="en-US" sz="1800" b="1" kern="1200" dirty="0" smtClean="0">
              <a:latin typeface="Times New Roman" pitchFamily="18" charset="0"/>
              <a:cs typeface="Times New Roman" pitchFamily="18" charset="0"/>
            </a:rPr>
            <a:t>9331.3</a:t>
          </a: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b="1" kern="1200" dirty="0" err="1" smtClean="0">
              <a:latin typeface="Times New Roman" pitchFamily="18" charset="0"/>
              <a:cs typeface="Times New Roman" pitchFamily="18" charset="0"/>
            </a:rPr>
            <a:t>тыс.руб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22544" y="2105642"/>
        <a:ext cx="6821453" cy="937449"/>
      </dsp:txXfrm>
    </dsp:sp>
    <dsp:sp modelId="{6C19BE9B-7B0E-4610-9E13-F8B67C171436}">
      <dsp:nvSpPr>
        <dsp:cNvPr id="0" name=""/>
        <dsp:cNvSpPr/>
      </dsp:nvSpPr>
      <dsp:spPr>
        <a:xfrm>
          <a:off x="93744" y="2199387"/>
          <a:ext cx="1728799" cy="74995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AE28A8-E0D2-4130-93F3-63866EE63FE0}">
      <dsp:nvSpPr>
        <dsp:cNvPr id="0" name=""/>
        <dsp:cNvSpPr/>
      </dsp:nvSpPr>
      <dsp:spPr>
        <a:xfrm>
          <a:off x="0" y="3098466"/>
          <a:ext cx="8643998" cy="93744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1000"/>
                <a:satMod val="255000"/>
              </a:schemeClr>
            </a:gs>
            <a:gs pos="55000">
              <a:schemeClr val="accent2">
                <a:tint val="12000"/>
                <a:satMod val="255000"/>
              </a:schemeClr>
            </a:gs>
            <a:gs pos="100000">
              <a:schemeClr val="accent2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2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 </a:t>
          </a: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Закупка молока губернаторская программа «Школьное молоко»-1</a:t>
          </a:r>
          <a:r>
            <a:rPr lang="en-US" sz="1800" b="1" kern="1200" dirty="0" smtClean="0">
              <a:latin typeface="Times New Roman" pitchFamily="18" charset="0"/>
              <a:cs typeface="Times New Roman" pitchFamily="18" charset="0"/>
            </a:rPr>
            <a:t>895.0</a:t>
          </a: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 тыс.руб.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1822544" y="3098466"/>
        <a:ext cx="6821453" cy="937449"/>
      </dsp:txXfrm>
    </dsp:sp>
    <dsp:sp modelId="{316CF592-9036-4F43-BB07-DED6D7AD74A4}">
      <dsp:nvSpPr>
        <dsp:cNvPr id="0" name=""/>
        <dsp:cNvSpPr/>
      </dsp:nvSpPr>
      <dsp:spPr>
        <a:xfrm>
          <a:off x="93744" y="3230581"/>
          <a:ext cx="1728799" cy="74995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E6D3A7-1B3C-42EE-999E-9C56178AA0F6}">
      <dsp:nvSpPr>
        <dsp:cNvPr id="0" name=""/>
        <dsp:cNvSpPr/>
      </dsp:nvSpPr>
      <dsp:spPr>
        <a:xfrm>
          <a:off x="0" y="4168031"/>
          <a:ext cx="8643998" cy="93744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1000"/>
                <a:satMod val="255000"/>
              </a:schemeClr>
            </a:gs>
            <a:gs pos="55000">
              <a:schemeClr val="dk1">
                <a:tint val="12000"/>
                <a:satMod val="255000"/>
              </a:schemeClr>
            </a:gs>
            <a:gs pos="100000">
              <a:schemeClr val="dk1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dk1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Приобретение продуктов питания для детских садов-</a:t>
          </a:r>
          <a:r>
            <a:rPr lang="en-US" sz="1800" b="1" kern="1200" dirty="0" smtClean="0">
              <a:latin typeface="Times New Roman" pitchFamily="18" charset="0"/>
              <a:cs typeface="Times New Roman" pitchFamily="18" charset="0"/>
            </a:rPr>
            <a:t>9238.7</a:t>
          </a: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 тыс.руб.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22544" y="4168031"/>
        <a:ext cx="6821453" cy="937449"/>
      </dsp:txXfrm>
    </dsp:sp>
    <dsp:sp modelId="{1A3EADFA-6876-42E6-817A-A9EE90FA282F}">
      <dsp:nvSpPr>
        <dsp:cNvPr id="0" name=""/>
        <dsp:cNvSpPr/>
      </dsp:nvSpPr>
      <dsp:spPr>
        <a:xfrm>
          <a:off x="93744" y="4261775"/>
          <a:ext cx="1728799" cy="74995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BEF815-19D3-4E38-B7CB-76CBD5518926}">
      <dsp:nvSpPr>
        <dsp:cNvPr id="0" name=""/>
        <dsp:cNvSpPr/>
      </dsp:nvSpPr>
      <dsp:spPr>
        <a:xfrm>
          <a:off x="0" y="5199225"/>
          <a:ext cx="8643998" cy="93744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1000"/>
                <a:satMod val="255000"/>
              </a:schemeClr>
            </a:gs>
            <a:gs pos="55000">
              <a:schemeClr val="accent5">
                <a:tint val="12000"/>
                <a:satMod val="255000"/>
              </a:schemeClr>
            </a:gs>
            <a:gs pos="100000">
              <a:schemeClr val="accent5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5"/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Организация подвоза школьников-</a:t>
          </a:r>
          <a:r>
            <a:rPr lang="en-US" sz="1800" b="1" kern="1200" dirty="0" smtClean="0">
              <a:latin typeface="Times New Roman" pitchFamily="18" charset="0"/>
              <a:cs typeface="Times New Roman" pitchFamily="18" charset="0"/>
            </a:rPr>
            <a:t>21 497.1</a:t>
          </a: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тыс.рублей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22544" y="5199225"/>
        <a:ext cx="6821453" cy="937449"/>
      </dsp:txXfrm>
    </dsp:sp>
    <dsp:sp modelId="{E171D60D-EE79-4F04-9ABD-5E576FDFC4EF}">
      <dsp:nvSpPr>
        <dsp:cNvPr id="0" name=""/>
        <dsp:cNvSpPr/>
      </dsp:nvSpPr>
      <dsp:spPr>
        <a:xfrm>
          <a:off x="93744" y="5292970"/>
          <a:ext cx="1728799" cy="74995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A8EE487-56DA-4E16-A26F-471CC4EBF477}">
      <dsp:nvSpPr>
        <dsp:cNvPr id="0" name=""/>
        <dsp:cNvSpPr/>
      </dsp:nvSpPr>
      <dsp:spPr>
        <a:xfrm>
          <a:off x="1537" y="246932"/>
          <a:ext cx="2038201" cy="20382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Федеральный бюджет </a:t>
          </a:r>
          <a:r>
            <a:rPr lang="en-US" sz="1600" kern="1200" dirty="0" smtClean="0"/>
            <a:t>9064.1</a:t>
          </a:r>
          <a:r>
            <a:rPr lang="ru-RU" sz="1600" kern="1200" dirty="0" smtClean="0"/>
            <a:t>тыс.рублей</a:t>
          </a:r>
          <a:endParaRPr lang="ru-RU" sz="1600" kern="1200" dirty="0"/>
        </a:p>
      </dsp:txBody>
      <dsp:txXfrm>
        <a:off x="1537" y="246932"/>
        <a:ext cx="2038201" cy="2038201"/>
      </dsp:txXfrm>
    </dsp:sp>
    <dsp:sp modelId="{C8495333-1AE7-498E-984E-FAE69C1AB6CC}">
      <dsp:nvSpPr>
        <dsp:cNvPr id="0" name=""/>
        <dsp:cNvSpPr/>
      </dsp:nvSpPr>
      <dsp:spPr>
        <a:xfrm>
          <a:off x="2205240" y="674954"/>
          <a:ext cx="1182156" cy="1182156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>
        <a:off x="2205240" y="674954"/>
        <a:ext cx="1182156" cy="1182156"/>
      </dsp:txXfrm>
    </dsp:sp>
    <dsp:sp modelId="{0642395D-E9F2-4D84-94AF-6A6CDB736D76}">
      <dsp:nvSpPr>
        <dsp:cNvPr id="0" name=""/>
        <dsp:cNvSpPr/>
      </dsp:nvSpPr>
      <dsp:spPr>
        <a:xfrm>
          <a:off x="3552899" y="246932"/>
          <a:ext cx="2038201" cy="20382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Областной бюджет </a:t>
          </a:r>
          <a:r>
            <a:rPr lang="en-US" sz="2000" kern="1200" dirty="0" smtClean="0"/>
            <a:t>2334.7</a:t>
          </a:r>
          <a:r>
            <a:rPr lang="ru-RU" sz="2000" kern="1200" dirty="0" smtClean="0"/>
            <a:t> тыс.рублей</a:t>
          </a:r>
          <a:endParaRPr lang="ru-RU" sz="2000" kern="1200" dirty="0"/>
        </a:p>
      </dsp:txBody>
      <dsp:txXfrm>
        <a:off x="3552899" y="246932"/>
        <a:ext cx="2038201" cy="2038201"/>
      </dsp:txXfrm>
    </dsp:sp>
    <dsp:sp modelId="{784D67A0-633F-4AE8-A18F-746B80662327}">
      <dsp:nvSpPr>
        <dsp:cNvPr id="0" name=""/>
        <dsp:cNvSpPr/>
      </dsp:nvSpPr>
      <dsp:spPr>
        <a:xfrm>
          <a:off x="5756602" y="674954"/>
          <a:ext cx="1182156" cy="1182156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>
        <a:off x="5756602" y="674954"/>
        <a:ext cx="1182156" cy="1182156"/>
      </dsp:txXfrm>
    </dsp:sp>
    <dsp:sp modelId="{28BD63D7-13EE-408D-9D94-9F3C64F7E1CF}">
      <dsp:nvSpPr>
        <dsp:cNvPr id="0" name=""/>
        <dsp:cNvSpPr/>
      </dsp:nvSpPr>
      <dsp:spPr>
        <a:xfrm>
          <a:off x="7104261" y="246932"/>
          <a:ext cx="2038201" cy="20382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11398.8</a:t>
          </a:r>
          <a:endParaRPr lang="ru-RU" sz="1400" b="1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тыс.рублей</a:t>
          </a:r>
          <a:endParaRPr lang="ru-RU" sz="1400" b="1" kern="1200" dirty="0"/>
        </a:p>
      </dsp:txBody>
      <dsp:txXfrm>
        <a:off x="7104261" y="246932"/>
        <a:ext cx="2038201" cy="20382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0.37168</cdr:x>
      <cdr:y>0.48571</cdr:y>
    </cdr:from>
    <cdr:to>
      <cdr:x>0.48673</cdr:x>
      <cdr:y>0.61429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024336" y="2448272"/>
          <a:ext cx="936131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2000" b="1" dirty="0" smtClean="0">
              <a:solidFill>
                <a:schemeClr val="tx1"/>
              </a:solidFill>
            </a:rPr>
            <a:t>65,1</a:t>
          </a:r>
          <a:r>
            <a:rPr lang="ru-RU" sz="2000" dirty="0" smtClean="0">
              <a:solidFill>
                <a:schemeClr val="tx1"/>
              </a:solidFill>
            </a:rPr>
            <a:t>%</a:t>
          </a:r>
        </a:p>
        <a:p xmlns:a="http://schemas.openxmlformats.org/drawingml/2006/main">
          <a:pPr algn="ctr"/>
          <a:endParaRPr lang="ru-RU" sz="2000" dirty="0"/>
        </a:p>
      </cdr:txBody>
    </cdr:sp>
  </cdr:relSizeAnchor>
  <cdr:relSizeAnchor xmlns:cdr="http://schemas.openxmlformats.org/drawingml/2006/chartDrawing">
    <cdr:from>
      <cdr:x>0.16814</cdr:x>
      <cdr:y>0.61429</cdr:y>
    </cdr:from>
    <cdr:to>
      <cdr:x>0.33628</cdr:x>
      <cdr:y>0.74286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368152" y="3096344"/>
          <a:ext cx="1368152" cy="6480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2000" b="1" dirty="0" smtClean="0">
              <a:solidFill>
                <a:schemeClr val="tx1"/>
              </a:solidFill>
            </a:rPr>
            <a:t>34,9 </a:t>
          </a:r>
          <a:r>
            <a:rPr lang="ru-RU" sz="2000" dirty="0" smtClean="0">
              <a:solidFill>
                <a:schemeClr val="tx1"/>
              </a:solidFill>
            </a:rPr>
            <a:t>%</a:t>
          </a:r>
          <a:endParaRPr lang="ru-RU" sz="20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0.0885</cdr:x>
      <cdr:y>0.91429</cdr:y>
    </cdr:from>
    <cdr:to>
      <cdr:x>0.46018</cdr:x>
      <cdr:y>0.98571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720080" y="4608512"/>
          <a:ext cx="3024336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Arial Narrow" pitchFamily="34" charset="0"/>
            </a:rPr>
            <a:t>Количество направлений - 4</a:t>
          </a:r>
          <a:r>
            <a:rPr lang="en-US" sz="1800" b="1" dirty="0" smtClean="0">
              <a:latin typeface="Arial Narrow" pitchFamily="34" charset="0"/>
            </a:rPr>
            <a:t>6</a:t>
          </a:r>
          <a:endParaRPr lang="ru-RU" sz="1800" b="1" dirty="0">
            <a:latin typeface="Arial Narrow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0.31853</cdr:x>
      <cdr:y>0.29587</cdr:y>
    </cdr:from>
    <cdr:to>
      <cdr:x>0.33278</cdr:x>
      <cdr:y>0.35767</cdr:y>
    </cdr:to>
    <cdr:sp macro="" textlink="">
      <cdr:nvSpPr>
        <cdr:cNvPr id="9" name="Прямоугольник 8"/>
        <cdr:cNvSpPr/>
      </cdr:nvSpPr>
      <cdr:spPr>
        <a:xfrm xmlns:a="http://schemas.openxmlformats.org/drawingml/2006/main" rot="21073408">
          <a:off x="4128592" y="1768328"/>
          <a:ext cx="184730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>
          <a:lvl1pPr marL="0" indent="0">
            <a:defRPr sz="1100">
              <a:latin typeface="Georgia"/>
            </a:defRPr>
          </a:lvl1pPr>
          <a:lvl2pPr marL="457200" indent="0">
            <a:defRPr sz="1100">
              <a:latin typeface="Georgia"/>
            </a:defRPr>
          </a:lvl2pPr>
          <a:lvl3pPr marL="914400" indent="0">
            <a:defRPr sz="1100">
              <a:latin typeface="Georgia"/>
            </a:defRPr>
          </a:lvl3pPr>
          <a:lvl4pPr marL="1371600" indent="0">
            <a:defRPr sz="1100">
              <a:latin typeface="Georgia"/>
            </a:defRPr>
          </a:lvl4pPr>
          <a:lvl5pPr marL="1828800" indent="0">
            <a:defRPr sz="1100">
              <a:latin typeface="Georgia"/>
            </a:defRPr>
          </a:lvl5pPr>
          <a:lvl6pPr marL="2286000" indent="0">
            <a:defRPr sz="1100">
              <a:latin typeface="Georgia"/>
            </a:defRPr>
          </a:lvl6pPr>
          <a:lvl7pPr marL="2743200" indent="0">
            <a:defRPr sz="1100">
              <a:latin typeface="Georgia"/>
            </a:defRPr>
          </a:lvl7pPr>
          <a:lvl8pPr marL="3200400" indent="0">
            <a:defRPr sz="1100">
              <a:latin typeface="Georgia"/>
            </a:defRPr>
          </a:lvl8pPr>
          <a:lvl9pPr marL="3657600" indent="0">
            <a:defRPr sz="1100">
              <a:latin typeface="Georgia"/>
            </a:defRPr>
          </a:lvl9pPr>
        </a:lstStyle>
        <a:p xmlns:a="http://schemas.openxmlformats.org/drawingml/2006/main">
          <a:pPr algn="ctr" rtl="0"/>
          <a:endParaRPr lang="ru-RU" sz="1800" b="1" kern="1200" dirty="0">
            <a:ln w="12700">
              <a:noFill/>
              <a:prstDash val="solid"/>
            </a:ln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0.39204</cdr:x>
      <cdr:y>0.08892</cdr:y>
    </cdr:from>
    <cdr:to>
      <cdr:x>0.40629</cdr:x>
      <cdr:y>0.15072</cdr:y>
    </cdr:to>
    <cdr:sp macro="" textlink="">
      <cdr:nvSpPr>
        <cdr:cNvPr id="10" name="Прямоугольник 9"/>
        <cdr:cNvSpPr/>
      </cdr:nvSpPr>
      <cdr:spPr>
        <a:xfrm xmlns:a="http://schemas.openxmlformats.org/drawingml/2006/main">
          <a:off x="5081403" y="531445"/>
          <a:ext cx="184730" cy="36933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>
          <a:lvl1pPr marL="0" indent="0">
            <a:defRPr sz="1100">
              <a:latin typeface="Georgia"/>
            </a:defRPr>
          </a:lvl1pPr>
          <a:lvl2pPr marL="457200" indent="0">
            <a:defRPr sz="1100">
              <a:latin typeface="Georgia"/>
            </a:defRPr>
          </a:lvl2pPr>
          <a:lvl3pPr marL="914400" indent="0">
            <a:defRPr sz="1100">
              <a:latin typeface="Georgia"/>
            </a:defRPr>
          </a:lvl3pPr>
          <a:lvl4pPr marL="1371600" indent="0">
            <a:defRPr sz="1100">
              <a:latin typeface="Georgia"/>
            </a:defRPr>
          </a:lvl4pPr>
          <a:lvl5pPr marL="1828800" indent="0">
            <a:defRPr sz="1100">
              <a:latin typeface="Georgia"/>
            </a:defRPr>
          </a:lvl5pPr>
          <a:lvl6pPr marL="2286000" indent="0">
            <a:defRPr sz="1100">
              <a:latin typeface="Georgia"/>
            </a:defRPr>
          </a:lvl6pPr>
          <a:lvl7pPr marL="2743200" indent="0">
            <a:defRPr sz="1100">
              <a:latin typeface="Georgia"/>
            </a:defRPr>
          </a:lvl7pPr>
          <a:lvl8pPr marL="3200400" indent="0">
            <a:defRPr sz="1100">
              <a:latin typeface="Georgia"/>
            </a:defRPr>
          </a:lvl8pPr>
          <a:lvl9pPr marL="3657600" indent="0">
            <a:defRPr sz="1100">
              <a:latin typeface="Georgia"/>
            </a:defRPr>
          </a:lvl9pPr>
        </a:lstStyle>
        <a:p xmlns:a="http://schemas.openxmlformats.org/drawingml/2006/main">
          <a:pPr algn="ctr"/>
          <a:endParaRPr lang="ru-RU" sz="1800" b="1" cap="none" spc="0" dirty="0">
            <a:ln w="12700">
              <a:noFill/>
              <a:prstDash val="solid"/>
            </a:ln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0.37719</cdr:x>
      <cdr:y>0.25806</cdr:y>
    </cdr:from>
    <cdr:to>
      <cdr:x>0.57017</cdr:x>
      <cdr:y>0.50286</cdr:y>
    </cdr:to>
    <cdr:sp macro="" textlink="">
      <cdr:nvSpPr>
        <cdr:cNvPr id="4" name="Прямая со стрелкой 3"/>
        <cdr:cNvSpPr/>
      </cdr:nvSpPr>
      <cdr:spPr>
        <a:xfrm xmlns:a="http://schemas.openxmlformats.org/drawingml/2006/main" flipV="1">
          <a:off x="3071834" y="1143008"/>
          <a:ext cx="1571616" cy="1084257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A83A7D-4E75-4ADD-899A-33029C779FF4}" type="datetimeFigureOut">
              <a:rPr lang="ru-RU" smtClean="0"/>
              <a:pPr/>
              <a:t>05.05.2022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909" y="4715907"/>
            <a:ext cx="533527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B4C11C-7F54-4DD1-AAD5-EEB34FD51B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14239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AA8A9E-AB2E-42B9-B386-B42D1ED006EF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778308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49974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216990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66665-1B03-4BB1-88F5-6A8F7E4CAE0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30473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488104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045BB0-01DD-4830-82FD-9B32B3CDB639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045BB0-01DD-4830-82FD-9B32B3CDB639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045BB0-01DD-4830-82FD-9B32B3CDB639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21657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6955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24406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НОВЫЕ ЦИФРЫ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5808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0670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460363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25920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1335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67340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8" y="3810005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6" y="3897011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6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1"/>
            <a:ext cx="9144000" cy="244171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" y="3675528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1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2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92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7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pPr>
              <a:defRPr/>
            </a:pPr>
            <a:fld id="{A11F5507-8E77-4E8D-A81F-2F975A48664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05.05.2022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87DEA3E-E4CB-407D-B657-CAF3B9840516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66FF29-F562-434C-A2D5-1A0991CE9EF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05.05.2022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89088-FD8D-4EB4-B3B2-B3EFEB08AAB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5508104" y="260648"/>
            <a:ext cx="33575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16632"/>
            <a:ext cx="545136" cy="50405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EF8119-C6F5-4106-8ECF-22D54F684B9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05.05.2022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5D06A-1891-4E5E-98F2-D16C0D4438E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5508104" y="260648"/>
            <a:ext cx="33575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16632"/>
            <a:ext cx="545136" cy="50405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8" y="3810005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6" y="3897011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6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1"/>
            <a:ext cx="9144000" cy="244171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" y="3675528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1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2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92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7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pPr>
              <a:defRPr/>
            </a:pPr>
            <a:fld id="{A11F5507-8E77-4E8D-A81F-2F975A48664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05.05.2022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87DEA3E-E4CB-407D-B657-CAF3B9840516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5508104" y="260648"/>
            <a:ext cx="33575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16632"/>
            <a:ext cx="545136" cy="50405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F7A6D5-027F-4DB0-9A16-72A98B5135F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05.05.2022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5508104" y="260648"/>
            <a:ext cx="33575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16632"/>
            <a:ext cx="545136" cy="50405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1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3CAAF5-8045-44A7-B24C-CCEF5557D62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05.05.2022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85A86-A92A-4EA4-9618-82E9287A24D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35280B-5B00-44BF-B243-C37C248B0055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05.05.2022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9D096-54BB-47B4-BC44-E02B886345B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1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31" y="2244971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10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46B022DC-AB95-42E8-B74C-2BF8C53F84E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05.05.2022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B4FE557B-FF79-4E09-86A0-C04C69E7BBD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pPr>
              <a:defRPr/>
            </a:pPr>
            <a:fld id="{DBE90372-45E1-445F-BA15-5FFFCD8B6401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05.05.2022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pPr>
              <a:defRPr/>
            </a:pPr>
            <a:fld id="{8225CCA8-A029-4ACE-A2F9-2618B1ED791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B0498F-6C31-421D-BA6E-9E04BCDF72C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05.05.2022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FCF6E5-903C-4741-80A7-091C08420D9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69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508C30-FE1B-41A3-B56E-D729D39FF96A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05.05.2022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B3E528-E862-49EE-BC26-EE88018891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F7A6D5-027F-4DB0-9A16-72A98B5135F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05.05.2022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5508104" y="260648"/>
            <a:ext cx="33575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16632"/>
            <a:ext cx="545136" cy="50405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7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12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1510CD-BA21-428B-BBCB-8EACF56A2920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05.05.2022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440790-7843-4A66-BC88-B6E142EDED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66FF29-F562-434C-A2D5-1A0991CE9EF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05.05.2022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89088-FD8D-4EB4-B3B2-B3EFEB08AAB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EF8119-C6F5-4106-8ECF-22D54F684B9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05.05.2022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5D06A-1891-4E5E-98F2-D16C0D4438E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7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1" y="4164013"/>
            <a:ext cx="1965325" cy="19051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1" y="4198939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2" y="3962403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9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5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7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1"/>
            <a:ext cx="9144000" cy="3702051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92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7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498F7-B7EE-461A-B5C1-5BD47CA1553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05.05.2022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6AA00EB-120E-4A73-BF49-F2FF72C562F6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0" name="Прямоугольник 19"/>
          <p:cNvSpPr/>
          <p:nvPr userDrawn="1"/>
        </p:nvSpPr>
        <p:spPr>
          <a:xfrm>
            <a:off x="5508104" y="260648"/>
            <a:ext cx="33575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16632"/>
            <a:ext cx="545136" cy="50405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5B473-999B-4FA7-9E65-B12FCABB75E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05.05.2022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97F8C-7B70-469F-99BD-22916FD5926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1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EF813-B8F0-4DB6-877F-B9BFA9DEE65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05.05.2022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EF5C8-DA30-4A4F-8BEB-F6AD1DBF843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D24EA-A5EE-44FC-8109-203593FB0CB6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05.05.2022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80F2B-8F70-47D5-B4A4-39A6E29FEE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1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31" y="2244971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10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2DC0CA8-4552-4DBA-83EF-D5FE054F3EA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05.05.2022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306A56E-A333-4C61-8E08-8611FFD624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98106-BE66-4603-8AB4-C630BA99F0A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05.05.2022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80F07-01D7-46F6-93BF-7E85D5443A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0E73E-393A-4B9B-AB30-D385CE0F7136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05.05.2022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1510F-C643-4AA0-8380-EABBD49AD4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1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3CAAF5-8045-44A7-B24C-CCEF5557D62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05.05.2022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85A86-A92A-4EA4-9618-82E9287A24D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5508104" y="260648"/>
            <a:ext cx="33575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16632"/>
            <a:ext cx="545136" cy="50405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69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FBD0E-FCE8-463A-8858-F1741EC2A10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05.05.2022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E658A-C51F-4CE5-A014-80C429963A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7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12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4ACB9-6B1B-4733-8D06-528C1D05A3B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05.05.2022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2272D-6230-46C0-B6E2-18597520D0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765F6-082A-467E-91F0-594766DC446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05.05.2022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E0319-4005-4E71-8877-6514BCDA0A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77E83-EA08-4D9D-AACC-0F2A089A074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05.05.2022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4BF5A-CDCA-4ABB-802A-443D3237E0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7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1" y="4164013"/>
            <a:ext cx="1965325" cy="19051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1" y="4198939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2" y="3962403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9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5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7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1"/>
            <a:ext cx="9144000" cy="3702051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92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7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D1B387A-4D12-4C2A-A411-B7714F2D2022}" type="datetime1">
              <a:rPr lang="ru-RU">
                <a:solidFill>
                  <a:srgbClr val="C0504D"/>
                </a:solidFill>
              </a:rPr>
              <a:pPr>
                <a:defRPr/>
              </a:pPr>
              <a:t>05.05.2022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>
              <a:solidFill>
                <a:srgbClr val="C0504D"/>
              </a:solidFill>
            </a:endParaRPr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D4D01D8-4116-485E-A0E2-853C21C792BC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0" name="Прямоугольник 19"/>
          <p:cNvSpPr/>
          <p:nvPr userDrawn="1"/>
        </p:nvSpPr>
        <p:spPr>
          <a:xfrm>
            <a:off x="5508104" y="260648"/>
            <a:ext cx="33575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16632"/>
            <a:ext cx="545136" cy="50405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BFF4F-3E80-40AB-93BA-77B56DF87198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05.05.2022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2E0CA-C96C-438D-A70A-838A9D6F490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1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2565B-77D2-4A83-9AA0-93A75204C5FC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05.05.2022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AF6B0-8098-427E-9DDC-9007CCF5A35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0447C-026C-4A54-A97B-AE1B647CBB4A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05.05.2022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5067B-6953-409D-8918-D636A3095D2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1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31" y="2244971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10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mtClean="0"/>
            </a:lvl1pPr>
          </a:lstStyle>
          <a:p>
            <a:pPr>
              <a:defRPr/>
            </a:pPr>
            <a:fld id="{7E850348-B09B-47C6-BB65-66B3EA2B95BB}" type="datetime1">
              <a:rPr lang="ru-RU">
                <a:solidFill>
                  <a:srgbClr val="C0504D"/>
                </a:solidFill>
              </a:rPr>
              <a:pPr>
                <a:defRPr/>
              </a:pPr>
              <a:t>05.05.2022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2CB140C-AFBD-4E60-A7B9-6BAF586F08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F91EA61-B292-49BB-A319-45078E8821E5}" type="datetime1">
              <a:rPr lang="ru-RU">
                <a:solidFill>
                  <a:srgbClr val="C0504D"/>
                </a:solidFill>
              </a:rPr>
              <a:pPr>
                <a:defRPr/>
              </a:pPr>
              <a:t>05.05.2022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4E6B7-D2C3-450A-A6ED-4F312197043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35280B-5B00-44BF-B243-C37C248B0055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05.05.2022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9D096-54BB-47B4-BC44-E02B886345B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5508104" y="260648"/>
            <a:ext cx="33575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16632"/>
            <a:ext cx="545136" cy="50405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79115-7387-46AD-B647-6D58080460A5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05.05.2022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4E876-F1D1-4C8B-BD1F-9C7219D2B9C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69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018AD-9085-419C-9095-2074C37AD66F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05.05.2022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58325-D46F-4642-BB46-4EF90B540B9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7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12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6C782-E0E3-488E-82F6-5BD98EEE64E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05.05.2022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AD41C-7F88-495F-907B-9FECA172DE3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74311-F960-47B8-91D4-15A3707170FE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05.05.2022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89F37-04E7-471A-A8B2-C158A57D6A8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232EC-2E86-4A29-A495-7585EDD536D3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05.05.2022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FBDC3-9F77-4695-B639-A1A6E4BD9C0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7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1" y="4164013"/>
            <a:ext cx="1965325" cy="19051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1" y="4198939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2" y="3962403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9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5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7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1"/>
            <a:ext cx="9144000" cy="3702051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92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7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22DEC-130C-4521-AE93-8C8A5B1220C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05.05.2022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6AA00EB-120E-4A73-BF49-F2FF72C562F6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0" name="Прямоугольник 19"/>
          <p:cNvSpPr/>
          <p:nvPr userDrawn="1"/>
        </p:nvSpPr>
        <p:spPr>
          <a:xfrm>
            <a:off x="5508104" y="260648"/>
            <a:ext cx="33575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16632"/>
            <a:ext cx="545136" cy="50405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0793A-56C9-498E-A70F-38D3F5D1C8B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05.05.2022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97F8C-7B70-469F-99BD-22916FD5926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1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9FD61-6BB8-4979-A4C0-776DD6C03323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05.05.2022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EF5C8-DA30-4A4F-8BEB-F6AD1DBF843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2DC33-0CC9-41FC-92E7-2441844BA91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05.05.2022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80F2B-8F70-47D5-B4A4-39A6E29FEE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1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31" y="2244971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10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CAA3DCE-A4F2-4A93-A30A-37FDDE2FA2C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05.05.2022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306A56E-A333-4C61-8E08-8611FFD624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1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31" y="2244971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10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46B022DC-AB95-42E8-B74C-2BF8C53F84E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05.05.2022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B4FE557B-FF79-4E09-86A0-C04C69E7BBD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5508104" y="260648"/>
            <a:ext cx="33575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16632"/>
            <a:ext cx="545136" cy="50405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15BB7-4990-4FF4-9EF0-9916C24EB1FA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05.05.2022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80F07-01D7-46F6-93BF-7E85D5443A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15890-CD32-4330-B054-6E98C7CE1C8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05.05.2022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1510F-C643-4AA0-8380-EABBD49AD4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69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A75F8-9409-4318-97A3-6291DFC8907F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05.05.2022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E658A-C51F-4CE5-A014-80C429963A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7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12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6A337-3633-4B12-8BEB-5DA97BD342D0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05.05.2022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2272D-6230-46C0-B6E2-18597520D0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6C16A-535B-4ABC-A105-7658BD06305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05.05.2022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E0319-4005-4E71-8877-6514BCDA0A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7EF45-CC39-46E4-8B1E-F5CB0DE02963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05.05.2022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4BF5A-CDCA-4ABB-802A-443D3237E0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828800"/>
            <a:ext cx="8229600" cy="4302125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1AF90-C082-4DC6-A0D4-C9C3EE8A1B6C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05.05.2022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E8EEE-9704-4CC1-BA08-1780DAC4FD5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pPr>
              <a:defRPr/>
            </a:pPr>
            <a:fld id="{DBE90372-45E1-445F-BA15-5FFFCD8B6401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05.05.2022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pPr>
              <a:defRPr/>
            </a:pPr>
            <a:fld id="{8225CCA8-A029-4ACE-A2F9-2618B1ED791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5508104" y="260648"/>
            <a:ext cx="33575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16632"/>
            <a:ext cx="545136" cy="50405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B0498F-6C31-421D-BA6E-9E04BCDF72C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05.05.2022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FCF6E5-903C-4741-80A7-091C08420D9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5508104" y="260648"/>
            <a:ext cx="33575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16632"/>
            <a:ext cx="545136" cy="50405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69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508C30-FE1B-41A3-B56E-D729D39FF96A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05.05.2022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B3E528-E862-49EE-BC26-EE88018891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5508104" y="260648"/>
            <a:ext cx="33575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16632"/>
            <a:ext cx="545136" cy="50405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7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12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1510CD-BA21-428B-BBCB-8EACF56A2920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05.05.2022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440790-7843-4A66-BC88-B6E142EDED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5508104" y="260648"/>
            <a:ext cx="33575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16632"/>
            <a:ext cx="545136" cy="50405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22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" y="308280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8" y="36025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6" y="440113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149361-940F-4DE4-A267-7C86AF4F4F9D}" type="datetime1">
              <a:rPr lang="ru-RU" smtClean="0">
                <a:solidFill>
                  <a:srgbClr val="C0504D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05.05.2022</a:t>
            </a:fld>
            <a:endParaRPr lang="en-US" dirty="0">
              <a:solidFill>
                <a:srgbClr val="C0504D"/>
              </a:solidFill>
              <a:latin typeface="Arial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C0504D"/>
              </a:solidFill>
              <a:latin typeface="Arial" charset="0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51C1-313E-498A-A33E-EDB43AC6CAA6}" type="slidenum">
              <a:rPr lang="ru-RU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22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" y="308280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8" y="36025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6" y="440113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149361-940F-4DE4-A267-7C86AF4F4F9D}" type="datetime1">
              <a:rPr lang="ru-RU" smtClean="0">
                <a:solidFill>
                  <a:srgbClr val="C0504D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05.05.2022</a:t>
            </a:fld>
            <a:endParaRPr lang="en-US" dirty="0">
              <a:solidFill>
                <a:srgbClr val="C0504D"/>
              </a:solidFill>
              <a:latin typeface="Arial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C0504D"/>
              </a:solidFill>
              <a:latin typeface="Arial" charset="0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C51C1-313E-498A-A33E-EDB43AC6CAA6}" type="slidenum">
              <a:rPr lang="ru-RU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latin typeface="Arial" charset="0"/>
            </a:endParaRPr>
          </a:p>
        </p:txBody>
      </p:sp>
      <p:sp>
        <p:nvSpPr>
          <p:cNvPr id="20" name="Прямоугольник 19"/>
          <p:cNvSpPr/>
          <p:nvPr userDrawn="1"/>
        </p:nvSpPr>
        <p:spPr>
          <a:xfrm>
            <a:off x="5508104" y="260648"/>
            <a:ext cx="33575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860032" y="116632"/>
            <a:ext cx="545136" cy="504056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7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3"/>
            <a:ext cx="9144000" cy="311151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7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7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42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31" y="496893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4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94" y="-1584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44" y="-1584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4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6" y="3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3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63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6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91"/>
            <a:ext cx="8229600" cy="4324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F73A47-0D46-4241-BFFF-87763C757D7A}" type="datetime1">
              <a:rPr lang="ru-RU" smtClean="0">
                <a:solidFill>
                  <a:srgbClr val="C0504D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05.05.2022</a:t>
            </a:fld>
            <a:endParaRPr lang="en-US" dirty="0">
              <a:solidFill>
                <a:srgbClr val="C0504D"/>
              </a:solidFill>
              <a:latin typeface="Arial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6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C0504D"/>
              </a:solidFill>
              <a:latin typeface="Arial" charset="0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0BB7F5-791E-4F5A-B069-A20C241651E3}" type="slidenum">
              <a:rPr 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latin typeface="Arial" charset="0"/>
            </a:endParaRPr>
          </a:p>
        </p:txBody>
      </p:sp>
      <p:sp>
        <p:nvSpPr>
          <p:cNvPr id="20" name="Прямоугольник 19"/>
          <p:cNvSpPr/>
          <p:nvPr userDrawn="1"/>
        </p:nvSpPr>
        <p:spPr>
          <a:xfrm>
            <a:off x="5508104" y="260648"/>
            <a:ext cx="33575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860032" y="116632"/>
            <a:ext cx="545136" cy="504056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7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3"/>
            <a:ext cx="9144000" cy="311151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7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7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42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31" y="496893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4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94" y="-1584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44" y="-1584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4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6" y="3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3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423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742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91"/>
            <a:ext cx="8229600" cy="4324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smtClean="0">
                <a:solidFill>
                  <a:schemeClr val="accent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A99EF8A-69D9-432F-B5A5-E982FAEBD15D}" type="datetime1">
              <a:rPr lang="ru-RU">
                <a:solidFill>
                  <a:srgbClr val="C0504D"/>
                </a:solidFill>
              </a:rPr>
              <a:pPr>
                <a:defRPr/>
              </a:pPr>
              <a:t>05.05.2022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6" y="612775"/>
            <a:ext cx="1325563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 dirty="0">
                <a:solidFill>
                  <a:schemeClr val="accent2"/>
                </a:solidFill>
                <a:latin typeface="Georgia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C0504D"/>
              </a:solidFill>
              <a:cs typeface="Arial" charset="0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49FF08F-0C2D-4945-8ECB-7A2A194AC70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0" name="Прямоугольник 19"/>
          <p:cNvSpPr/>
          <p:nvPr userDrawn="1"/>
        </p:nvSpPr>
        <p:spPr>
          <a:xfrm>
            <a:off x="5508104" y="260648"/>
            <a:ext cx="33575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860032" y="116632"/>
            <a:ext cx="545136" cy="504056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7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3"/>
            <a:ext cx="9144000" cy="311151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7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7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42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31" y="496893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4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94" y="-1584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44" y="-1584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4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6" y="3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3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63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6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91"/>
            <a:ext cx="8229600" cy="4324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7B9F55-912A-4666-8831-141DED8881EB}" type="datetime1">
              <a:rPr lang="ru-RU" smtClean="0">
                <a:solidFill>
                  <a:srgbClr val="C0504D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05.05.2022</a:t>
            </a:fld>
            <a:endParaRPr lang="en-US" dirty="0">
              <a:solidFill>
                <a:srgbClr val="C0504D"/>
              </a:solidFill>
              <a:latin typeface="Arial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6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C0504D"/>
              </a:solidFill>
              <a:latin typeface="Arial" charset="0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0BB7F5-791E-4F5A-B069-A20C241651E3}" type="slidenum">
              <a:rPr 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latin typeface="Arial" charset="0"/>
            </a:endParaRPr>
          </a:p>
        </p:txBody>
      </p:sp>
      <p:sp>
        <p:nvSpPr>
          <p:cNvPr id="20" name="Прямоугольник 19"/>
          <p:cNvSpPr/>
          <p:nvPr userDrawn="1"/>
        </p:nvSpPr>
        <p:spPr>
          <a:xfrm>
            <a:off x="5508104" y="260648"/>
            <a:ext cx="33575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860032" y="116632"/>
            <a:ext cx="545136" cy="504056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diagramLayout" Target="../diagrams/layout6.xml"/><Relationship Id="rId18" Type="http://schemas.openxmlformats.org/officeDocument/2006/relationships/diagramQuickStyle" Target="../diagrams/quickStyle7.xml"/><Relationship Id="rId3" Type="http://schemas.openxmlformats.org/officeDocument/2006/relationships/image" Target="../media/image24.jpeg"/><Relationship Id="rId21" Type="http://schemas.microsoft.com/office/2007/relationships/diagramDrawing" Target="../diagrams/drawing5.xml"/><Relationship Id="rId7" Type="http://schemas.openxmlformats.org/officeDocument/2006/relationships/diagramColors" Target="../diagrams/colors4.xml"/><Relationship Id="rId12" Type="http://schemas.openxmlformats.org/officeDocument/2006/relationships/diagramData" Target="../diagrams/data6.xml"/><Relationship Id="rId17" Type="http://schemas.openxmlformats.org/officeDocument/2006/relationships/diagramLayout" Target="../diagrams/layout7.xml"/><Relationship Id="rId2" Type="http://schemas.openxmlformats.org/officeDocument/2006/relationships/notesSlide" Target="../notesSlides/notesSlide12.xml"/><Relationship Id="rId16" Type="http://schemas.openxmlformats.org/officeDocument/2006/relationships/diagramData" Target="../diagrams/data7.xml"/><Relationship Id="rId20" Type="http://schemas.microsoft.com/office/2007/relationships/diagramDrawing" Target="../diagrams/drawing4.xml"/><Relationship Id="rId1" Type="http://schemas.openxmlformats.org/officeDocument/2006/relationships/slideLayout" Target="../slideLayouts/slideLayout46.xml"/><Relationship Id="rId6" Type="http://schemas.openxmlformats.org/officeDocument/2006/relationships/diagramQuickStyle" Target="../diagrams/quickStyle4.xml"/><Relationship Id="rId11" Type="http://schemas.openxmlformats.org/officeDocument/2006/relationships/diagramColors" Target="../diagrams/colors5.xml"/><Relationship Id="rId5" Type="http://schemas.openxmlformats.org/officeDocument/2006/relationships/diagramLayout" Target="../diagrams/layout4.xml"/><Relationship Id="rId15" Type="http://schemas.openxmlformats.org/officeDocument/2006/relationships/diagramColors" Target="../diagrams/colors6.xml"/><Relationship Id="rId23" Type="http://schemas.microsoft.com/office/2007/relationships/diagramDrawing" Target="../diagrams/drawing7.xml"/><Relationship Id="rId10" Type="http://schemas.openxmlformats.org/officeDocument/2006/relationships/diagramQuickStyle" Target="../diagrams/quickStyle5.xml"/><Relationship Id="rId19" Type="http://schemas.openxmlformats.org/officeDocument/2006/relationships/diagramColors" Target="../diagrams/colors7.xml"/><Relationship Id="rId4" Type="http://schemas.openxmlformats.org/officeDocument/2006/relationships/diagramData" Target="../diagrams/data4.xml"/><Relationship Id="rId9" Type="http://schemas.openxmlformats.org/officeDocument/2006/relationships/diagramLayout" Target="../diagrams/layout5.xml"/><Relationship Id="rId14" Type="http://schemas.openxmlformats.org/officeDocument/2006/relationships/diagramQuickStyle" Target="../diagrams/quickStyle6.xml"/><Relationship Id="rId22" Type="http://schemas.microsoft.com/office/2007/relationships/diagramDrawing" Target="../diagrams/drawing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0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Data" Target="../diagrams/data1.xml"/><Relationship Id="rId7" Type="http://schemas.openxmlformats.org/officeDocument/2006/relationships/diagramData" Target="../diagrams/data2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microsoft.com/office/2007/relationships/diagramDrawing" Target="../diagrams/drawing1.xml"/><Relationship Id="rId5" Type="http://schemas.openxmlformats.org/officeDocument/2006/relationships/diagramQuickStyle" Target="../diagrams/quickStyle1.xml"/><Relationship Id="rId10" Type="http://schemas.openxmlformats.org/officeDocument/2006/relationships/diagramColors" Target="../diagrams/colors2.xml"/><Relationship Id="rId4" Type="http://schemas.openxmlformats.org/officeDocument/2006/relationships/diagramLayout" Target="../diagrams/layout1.xml"/><Relationship Id="rId9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diagramData" Target="../diagrams/data9.xml"/><Relationship Id="rId7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9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9.xml"/><Relationship Id="rId4" Type="http://schemas.openxmlformats.org/officeDocument/2006/relationships/chart" Target="../charts/char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48.jpe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9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0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3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3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3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microsoft.com/office/2007/relationships/diagramDrawing" Target="../diagrams/drawing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4.jpeg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microsoft.com/office/2007/relationships/diagramDrawing" Target="../diagrams/drawing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8.jpeg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diagramData" Target="../diagrams/data14.xml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10" Type="http://schemas.microsoft.com/office/2007/relationships/diagramDrawing" Target="../diagrams/drawing14.xml"/><Relationship Id="rId4" Type="http://schemas.openxmlformats.org/officeDocument/2006/relationships/diagramLayout" Target="../diagrams/layout14.xml"/><Relationship Id="rId9" Type="http://schemas.openxmlformats.org/officeDocument/2006/relationships/image" Target="../media/image76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oleObject" Target="../embeddings/_____Microsoft_Office_Excel_97-20031.xls"/><Relationship Id="rId15" Type="http://schemas.openxmlformats.org/officeDocument/2006/relationships/image" Target="../media/image2.jpeg"/><Relationship Id="rId10" Type="http://schemas.openxmlformats.org/officeDocument/2006/relationships/image" Target="../media/image12.jpeg"/><Relationship Id="rId4" Type="http://schemas.openxmlformats.org/officeDocument/2006/relationships/image" Target="../media/image7.pn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2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0.jpeg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 rot="2048705">
            <a:off x="4886674" y="50391"/>
            <a:ext cx="1978089" cy="677893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7699CAAB-1C12-4B03-A0C3-2A9C4A690119}"/>
              </a:ext>
            </a:extLst>
          </p:cNvPr>
          <p:cNvSpPr/>
          <p:nvPr/>
        </p:nvSpPr>
        <p:spPr>
          <a:xfrm>
            <a:off x="1119430" y="513059"/>
            <a:ext cx="4568987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spc="133" dirty="0" smtClean="0">
                <a:solidFill>
                  <a:schemeClr val="bg2">
                    <a:lumMod val="9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Финансовый отдел Администрации Орловского района</a:t>
            </a:r>
            <a:endParaRPr lang="ru-RU" sz="2000" spc="133" dirty="0">
              <a:solidFill>
                <a:schemeClr val="bg2">
                  <a:lumMod val="9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3A1C0AFC-D6B0-43C8-A85A-A081517592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132"/>
            <a:ext cx="45719" cy="6861132"/>
          </a:xfrm>
          <a:prstGeom prst="rect">
            <a:avLst/>
          </a:prstGeom>
        </p:spPr>
      </p:pic>
      <p:sp>
        <p:nvSpPr>
          <p:cNvPr id="15" name="Прямоугольный треугольник 14"/>
          <p:cNvSpPr/>
          <p:nvPr/>
        </p:nvSpPr>
        <p:spPr>
          <a:xfrm flipH="1">
            <a:off x="7164288" y="3872342"/>
            <a:ext cx="1979712" cy="2985658"/>
          </a:xfrm>
          <a:prstGeom prst="rtTriangle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88720B45-D310-45BB-B37F-8E4377D17C32}"/>
              </a:ext>
            </a:extLst>
          </p:cNvPr>
          <p:cNvSpPr/>
          <p:nvPr/>
        </p:nvSpPr>
        <p:spPr>
          <a:xfrm>
            <a:off x="-9505" y="2645581"/>
            <a:ext cx="5729826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 БЮДЖЕТА </a:t>
            </a:r>
            <a:endParaRPr lang="ru-RU" sz="32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ОРЛОВСКОГО РАЙОНА</a:t>
            </a:r>
          </a:p>
          <a:p>
            <a:pPr algn="ctr"/>
            <a:endParaRPr lang="ru-RU" sz="32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600" b="1" dirty="0" smtClean="0">
                <a:solidFill>
                  <a:srgbClr val="63636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202</a:t>
            </a:r>
            <a:r>
              <a:rPr lang="en-US" sz="2600" b="1" dirty="0" smtClean="0">
                <a:solidFill>
                  <a:srgbClr val="63636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ru-RU" sz="2600" b="1" dirty="0" smtClean="0">
                <a:solidFill>
                  <a:srgbClr val="63636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год и на плановый период 202</a:t>
            </a:r>
            <a:r>
              <a:rPr lang="en-US" sz="2600" b="1" dirty="0" smtClean="0">
                <a:solidFill>
                  <a:srgbClr val="63636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ru-RU" sz="2600" b="1" dirty="0" smtClean="0">
                <a:solidFill>
                  <a:srgbClr val="63636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202</a:t>
            </a:r>
            <a:r>
              <a:rPr lang="en-US" sz="2600" b="1" dirty="0" smtClean="0">
                <a:solidFill>
                  <a:srgbClr val="63636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ru-RU" sz="2600" b="1" dirty="0" smtClean="0">
                <a:solidFill>
                  <a:srgbClr val="63636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годов</a:t>
            </a:r>
          </a:p>
        </p:txBody>
      </p:sp>
      <p:pic>
        <p:nvPicPr>
          <p:cNvPr id="10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90670"/>
            <a:ext cx="829325" cy="995190"/>
          </a:xfrm>
          <a:prstGeom prst="rect">
            <a:avLst/>
          </a:prstGeom>
          <a:noFill/>
        </p:spPr>
      </p:pic>
      <p:pic>
        <p:nvPicPr>
          <p:cNvPr id="116740" name="Picture 4" descr="https://sudisam.ru/photos/000/8b5/fil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694" y="0"/>
            <a:ext cx="3643306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457704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51520" y="548680"/>
            <a:ext cx="8568952" cy="70788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приоритеты и подходы к формированию расходов 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бюджета Орловского района на 202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-202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годы</a:t>
            </a:r>
            <a:endParaRPr lang="ru-RU" sz="2000" b="1" dirty="0">
              <a:solidFill>
                <a:schemeClr val="tx2">
                  <a:lumMod val="75000"/>
                </a:schemeClr>
              </a:solidFill>
              <a:effectLst>
                <a:outerShdw sx="1000" sy="1000" algn="ctr" rotWithShape="0">
                  <a:srgbClr val="000000">
                    <a:alpha val="55000"/>
                  </a:srgbClr>
                </a:outerShdw>
              </a:effectLst>
            </a:endParaRP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gray">
          <a:xfrm>
            <a:off x="395536" y="1268760"/>
            <a:ext cx="7704856" cy="1374422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38000"/>
                </a:srgb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4800000" scaled="0"/>
            <a:tileRect/>
          </a:gra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" name="Rectangle 17"/>
          <p:cNvSpPr>
            <a:spLocks noChangeArrowheads="1"/>
          </p:cNvSpPr>
          <p:nvPr/>
        </p:nvSpPr>
        <p:spPr bwMode="gray">
          <a:xfrm>
            <a:off x="395536" y="2714620"/>
            <a:ext cx="7488832" cy="570364"/>
          </a:xfrm>
          <a:prstGeom prst="rect">
            <a:avLst/>
          </a:prstGeom>
          <a:gradFill flip="none" rotWithShape="1">
            <a:gsLst>
              <a:gs pos="0">
                <a:srgbClr val="99CC00">
                  <a:gamma/>
                  <a:tint val="0"/>
                  <a:invGamma/>
                  <a:alpha val="0"/>
                </a:srgbClr>
              </a:gs>
              <a:gs pos="100000">
                <a:srgbClr val="99CC00"/>
              </a:gs>
            </a:gsLst>
            <a:lin ang="12000000" scaled="0"/>
            <a:tileRect/>
          </a:gradFill>
          <a:ln>
            <a:noFill/>
          </a:ln>
          <a:effectLst/>
        </p:spPr>
        <p:txBody>
          <a:bodyPr wrap="none" anchor="ctr"/>
          <a:lstStyle/>
          <a:p>
            <a:r>
              <a:rPr lang="ru-RU" dirty="0" smtClean="0"/>
              <a:t> </a:t>
            </a:r>
            <a:endParaRPr lang="en-US" dirty="0"/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6804248" y="2340000"/>
            <a:ext cx="1339200" cy="972000"/>
            <a:chOff x="2016" y="1920"/>
            <a:chExt cx="1680" cy="168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36" name="Oval 20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2431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7" name="Freeform 21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99CC00"/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=""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8" name="Text Box 32"/>
          <p:cNvSpPr txBox="1">
            <a:spLocks noChangeArrowheads="1"/>
          </p:cNvSpPr>
          <p:nvPr/>
        </p:nvSpPr>
        <p:spPr bwMode="auto">
          <a:xfrm>
            <a:off x="395536" y="2714620"/>
            <a:ext cx="6624736" cy="574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3600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Индексация социальных выплат исходя из уровня инфляции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 1 января 202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года на 4,0 процента</a:t>
            </a: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gray">
          <a:xfrm>
            <a:off x="395536" y="3286124"/>
            <a:ext cx="8316416" cy="1928826"/>
          </a:xfrm>
          <a:prstGeom prst="rect">
            <a:avLst/>
          </a:prstGeom>
          <a:gradFill flip="none" rotWithShape="1">
            <a:gsLst>
              <a:gs pos="0">
                <a:srgbClr val="FF6699">
                  <a:gamma/>
                  <a:tint val="0"/>
                  <a:invGamma/>
                  <a:alpha val="0"/>
                </a:srgbClr>
              </a:gs>
              <a:gs pos="100000">
                <a:srgbClr val="FF6699"/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Увеличение расходов на заработную плату низкооплачиваемых работников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связи с доведением минимального размера оплаты труда до величины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прожиточного минимума трудоспособного населения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20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 году до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13 617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рублей </a:t>
            </a: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Номер слайда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428596" y="1428737"/>
            <a:ext cx="6951716" cy="130380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/>
          </a:scene3d>
          <a:sp3d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36000" rIns="0" bIns="36000">
            <a:spAutoFit/>
            <a:flatTx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Базовые исходные данные на 202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и 202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годы – утвержденные ассигнования в Решении Собрания депутатов Орловского района от 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.12.20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№2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61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«О бюджете Орловского района на 202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год и на плановый период 202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и 202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годов», на 202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год – бюджетные ассигнования 202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года, установленные этим решением</a:t>
            </a:r>
          </a:p>
        </p:txBody>
      </p:sp>
      <p:sp>
        <p:nvSpPr>
          <p:cNvPr id="43" name="Rectangle 10"/>
          <p:cNvSpPr>
            <a:spLocks noChangeArrowheads="1"/>
          </p:cNvSpPr>
          <p:nvPr/>
        </p:nvSpPr>
        <p:spPr bwMode="gray">
          <a:xfrm>
            <a:off x="395536" y="5286388"/>
            <a:ext cx="7776864" cy="1382972"/>
          </a:xfrm>
          <a:prstGeom prst="rect">
            <a:avLst/>
          </a:prstGeom>
          <a:gradFill flip="none" rotWithShape="1">
            <a:gsLst>
              <a:gs pos="97000">
                <a:srgbClr val="CC99FF">
                  <a:shade val="30000"/>
                  <a:satMod val="115000"/>
                  <a:alpha val="0"/>
                </a:srgbClr>
              </a:gs>
              <a:gs pos="50000">
                <a:srgbClr val="CC99FF">
                  <a:shade val="67500"/>
                  <a:satMod val="115000"/>
                </a:srgbClr>
              </a:gs>
              <a:gs pos="100000">
                <a:srgbClr val="CC99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chemeClr val="accent4">
                <a:alpha val="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tIns="36000" anchor="ctr"/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Принятие</a:t>
            </a:r>
            <a:r>
              <a:rPr lang="ru-RU" sz="1600" dirty="0" smtClean="0"/>
              <a:t>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мер по недопущению снижения достигнутых ранее показателей 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уровня оплаты труда категорий работников социальной сферы, определенных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указах Президента Российской Федерации 2012 года, а также сохранению уровня, установленного в этих указах</a:t>
            </a:r>
            <a:endParaRPr lang="en-US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7308304" y="1268760"/>
            <a:ext cx="1656000" cy="1080000"/>
            <a:chOff x="2016" y="1920"/>
            <a:chExt cx="1680" cy="1680"/>
          </a:xfrm>
          <a:effectLst>
            <a:outerShdw blurRad="127000" dist="38100" algn="l" rotWithShape="0">
              <a:prstClr val="black"/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29" name="Oval 13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93B1FD"/>
                </a:gs>
                <a:gs pos="100000">
                  <a:srgbClr val="93B1FD">
                    <a:gamma/>
                    <a:shade val="30196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  <a:softEdge rad="63500"/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0" name="Freeform 14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93B1FD"/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=""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7643834" y="5286388"/>
            <a:ext cx="1428166" cy="1285884"/>
            <a:chOff x="2016" y="1920"/>
            <a:chExt cx="1680" cy="168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50" name="Oval 13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1" name="Freeform 14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93B1FD"/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=""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6" name="Заголовок 1"/>
          <p:cNvSpPr txBox="1">
            <a:spLocks/>
          </p:cNvSpPr>
          <p:nvPr/>
        </p:nvSpPr>
        <p:spPr>
          <a:xfrm>
            <a:off x="7623448" y="908724"/>
            <a:ext cx="1520552" cy="440433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7143768" y="3714752"/>
            <a:ext cx="1388232" cy="1214446"/>
            <a:chOff x="2016" y="1920"/>
            <a:chExt cx="1680" cy="168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39" name="Oval 13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solidFill>
              <a:srgbClr val="FF99CC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4" name="Freeform 14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solidFill>
              <a:srgbClr val="EFB3F0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=""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329500331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51520" y="548680"/>
            <a:ext cx="8568952" cy="70788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приоритеты и подходы к формированию расходов 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бюджета Орловского района на 202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-202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годы</a:t>
            </a:r>
            <a:endParaRPr lang="ru-RU" sz="2000" b="1" dirty="0">
              <a:solidFill>
                <a:schemeClr val="tx2">
                  <a:lumMod val="75000"/>
                </a:schemeClr>
              </a:solidFill>
              <a:effectLst>
                <a:outerShdw sx="1000" sy="1000" algn="ctr" rotWithShape="0">
                  <a:srgbClr val="000000">
                    <a:alpha val="55000"/>
                  </a:srgbClr>
                </a:outerShdw>
              </a:effectLst>
            </a:endParaRP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gray">
          <a:xfrm>
            <a:off x="0" y="1357297"/>
            <a:ext cx="7704856" cy="3600400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38000"/>
                </a:srgb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4800000" scaled="0"/>
            <a:tileRect/>
          </a:gra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0" name="Номер слайда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395536" y="1500178"/>
            <a:ext cx="7534050" cy="155003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/>
          </a:scene3d>
          <a:sp3d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36000" rIns="0" bIns="36000">
            <a:spAutoFit/>
            <a:flatTx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Приоритизация расходов инвестиционного характера:</a:t>
            </a:r>
          </a:p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- дорожная деятельность;</a:t>
            </a:r>
          </a:p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- финансирование ранее принятых обязательств по иным объектам  муниципальной собственности </a:t>
            </a: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7623448" y="928674"/>
            <a:ext cx="1520552" cy="440433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Рисунок 12" descr="20141205_zhk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500437"/>
            <a:ext cx="3714744" cy="2786059"/>
          </a:xfrm>
          <a:prstGeom prst="rect">
            <a:avLst/>
          </a:prstGeom>
        </p:spPr>
      </p:pic>
      <p:pic>
        <p:nvPicPr>
          <p:cNvPr id="14" name="Рисунок 13" descr="iB23NQGY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48" y="3500440"/>
            <a:ext cx="4572000" cy="2847979"/>
          </a:xfrm>
          <a:prstGeom prst="rect">
            <a:avLst/>
          </a:prstGeom>
        </p:spPr>
      </p:pic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7164288" y="1571612"/>
            <a:ext cx="1979712" cy="3143272"/>
            <a:chOff x="2016" y="1920"/>
            <a:chExt cx="1680" cy="1680"/>
          </a:xfrm>
          <a:effectLst>
            <a:outerShdw blurRad="127000" dist="38100" algn="l" rotWithShape="0">
              <a:prstClr val="black"/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29" name="Oval 13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93B1FD"/>
                </a:gs>
                <a:gs pos="100000">
                  <a:srgbClr val="93B1FD">
                    <a:gamma/>
                    <a:shade val="30196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  <a:softEdge rad="63500"/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0" name="Freeform 14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93B1FD"/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=""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239273812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C97F8C-7B70-469F-99BD-22916FD59261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67" t="50092" r="55260" b="25714"/>
          <a:stretch/>
        </p:blipFill>
        <p:spPr>
          <a:xfrm>
            <a:off x="-500098" y="1928802"/>
            <a:ext cx="4572000" cy="17117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67" t="50092" r="55260" b="25714"/>
          <a:stretch/>
        </p:blipFill>
        <p:spPr>
          <a:xfrm>
            <a:off x="4211960" y="1916833"/>
            <a:ext cx="4176464" cy="175280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88" t="12836" r="54839" b="62970"/>
          <a:stretch/>
        </p:blipFill>
        <p:spPr>
          <a:xfrm>
            <a:off x="-361056" y="3140969"/>
            <a:ext cx="4716016" cy="184133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88" t="12836" r="54839" b="62970"/>
          <a:stretch/>
        </p:blipFill>
        <p:spPr>
          <a:xfrm>
            <a:off x="4355976" y="3212977"/>
            <a:ext cx="4104456" cy="184133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783" t="50303" r="4744" b="25503"/>
          <a:stretch/>
        </p:blipFill>
        <p:spPr>
          <a:xfrm>
            <a:off x="-361056" y="4581128"/>
            <a:ext cx="4536504" cy="151216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783" t="50303" r="4744" b="25503"/>
          <a:stretch/>
        </p:blipFill>
        <p:spPr>
          <a:xfrm>
            <a:off x="4355976" y="4653141"/>
            <a:ext cx="4104456" cy="151216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204" t="13047" r="4323" b="62759"/>
          <a:stretch/>
        </p:blipFill>
        <p:spPr>
          <a:xfrm>
            <a:off x="-214346" y="5715016"/>
            <a:ext cx="4709523" cy="129614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204" t="13047" r="4323" b="62759"/>
          <a:stretch/>
        </p:blipFill>
        <p:spPr>
          <a:xfrm>
            <a:off x="4499992" y="5805264"/>
            <a:ext cx="4176464" cy="1296144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0" y="620688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Расходы бюджета Орловского района, формируемые в рамках муниципальных программ Орловского района, и непрограммные расходы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99592" y="2060851"/>
            <a:ext cx="223224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Социальное </a:t>
            </a:r>
          </a:p>
          <a:p>
            <a:pPr algn="ctr"/>
            <a:r>
              <a:rPr lang="ru-RU" sz="1600" dirty="0" smtClean="0"/>
              <a:t>развитие</a:t>
            </a:r>
          </a:p>
          <a:p>
            <a:pPr algn="ctr">
              <a:spcBef>
                <a:spcPts val="600"/>
              </a:spcBef>
            </a:pPr>
            <a:r>
              <a:rPr lang="ru-RU" sz="1600" i="1" dirty="0" smtClean="0"/>
              <a:t>977,8 млн.рублей</a:t>
            </a:r>
          </a:p>
          <a:p>
            <a:pPr algn="ctr">
              <a:spcBef>
                <a:spcPts val="600"/>
              </a:spcBef>
            </a:pPr>
            <a:endParaRPr lang="ru-RU" sz="1600" i="1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971600" y="3212982"/>
            <a:ext cx="244827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Развитие инфраструктуры и обеспечение </a:t>
            </a:r>
          </a:p>
          <a:p>
            <a:pPr algn="ctr"/>
            <a:r>
              <a:rPr lang="ru-RU" sz="1400" dirty="0" smtClean="0"/>
              <a:t>условий жизнедеятельности</a:t>
            </a:r>
          </a:p>
          <a:p>
            <a:pPr algn="ctr">
              <a:spcBef>
                <a:spcPts val="600"/>
              </a:spcBef>
            </a:pPr>
            <a:r>
              <a:rPr lang="ru-RU" sz="1400" i="1" dirty="0" smtClean="0"/>
              <a:t>81,0 </a:t>
            </a:r>
            <a:r>
              <a:rPr lang="ru-RU" sz="1400" i="1" dirty="0" err="1" smtClean="0"/>
              <a:t>млн</a:t>
            </a:r>
            <a:r>
              <a:rPr lang="ru-RU" sz="1400" i="1" dirty="0" smtClean="0"/>
              <a:t> рублей</a:t>
            </a:r>
            <a:endParaRPr lang="ru-RU" sz="14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1043608" y="4653141"/>
            <a:ext cx="2232248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Обеспечение высоких темпов </a:t>
            </a:r>
          </a:p>
          <a:p>
            <a:pPr algn="ctr"/>
            <a:r>
              <a:rPr lang="ru-RU" sz="1400" dirty="0" smtClean="0"/>
              <a:t>экономического роста</a:t>
            </a:r>
          </a:p>
          <a:p>
            <a:pPr algn="ctr">
              <a:spcBef>
                <a:spcPts val="600"/>
              </a:spcBef>
            </a:pPr>
            <a:r>
              <a:rPr lang="ru-RU" sz="1400" i="1" dirty="0" smtClean="0"/>
              <a:t>8,</a:t>
            </a:r>
            <a:r>
              <a:rPr lang="en-US" sz="1400" i="1" dirty="0" smtClean="0"/>
              <a:t>8</a:t>
            </a:r>
            <a:r>
              <a:rPr lang="ru-RU" sz="1400" i="1" dirty="0" smtClean="0"/>
              <a:t> </a:t>
            </a:r>
            <a:r>
              <a:rPr lang="ru-RU" sz="1400" i="1" dirty="0" err="1" smtClean="0"/>
              <a:t>млн</a:t>
            </a:r>
            <a:r>
              <a:rPr lang="ru-RU" sz="1400" i="1" dirty="0" smtClean="0"/>
              <a:t> рублей</a:t>
            </a:r>
            <a:endParaRPr lang="ru-RU" sz="1400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1331640" y="5805267"/>
            <a:ext cx="223224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Непрограммные расходы</a:t>
            </a:r>
          </a:p>
          <a:p>
            <a:pPr algn="ctr">
              <a:spcBef>
                <a:spcPts val="600"/>
              </a:spcBef>
            </a:pPr>
            <a:r>
              <a:rPr lang="en-US" sz="1600" i="1" dirty="0" smtClean="0"/>
              <a:t>16</a:t>
            </a:r>
            <a:r>
              <a:rPr lang="ru-RU" sz="1600" i="1" dirty="0" smtClean="0"/>
              <a:t>,5 млн. рублей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55576" y="148478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202</a:t>
            </a:r>
            <a:r>
              <a:rPr lang="en-US" b="1" i="1" dirty="0" smtClean="0"/>
              <a:t>1</a:t>
            </a:r>
            <a:r>
              <a:rPr lang="ru-RU" b="1" i="1" dirty="0" smtClean="0"/>
              <a:t> год</a:t>
            </a:r>
          </a:p>
        </p:txBody>
      </p:sp>
      <p:sp>
        <p:nvSpPr>
          <p:cNvPr id="26" name="Правая фигурная скобка 25"/>
          <p:cNvSpPr/>
          <p:nvPr/>
        </p:nvSpPr>
        <p:spPr>
          <a:xfrm>
            <a:off x="3275856" y="1916832"/>
            <a:ext cx="1152128" cy="3816424"/>
          </a:xfrm>
          <a:prstGeom prst="rightBrace">
            <a:avLst>
              <a:gd name="adj1" fmla="val 7506"/>
              <a:gd name="adj2" fmla="val 4950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3851920" y="3429000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/>
              <a:t>98,6%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364088" y="155679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202</a:t>
            </a:r>
            <a:r>
              <a:rPr lang="en-US" b="1" i="1" dirty="0" smtClean="0"/>
              <a:t>2</a:t>
            </a:r>
            <a:r>
              <a:rPr lang="ru-RU" b="1" i="1" dirty="0" smtClean="0"/>
              <a:t> год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436096" y="2060851"/>
            <a:ext cx="223224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Социальное </a:t>
            </a:r>
          </a:p>
          <a:p>
            <a:pPr algn="ctr"/>
            <a:r>
              <a:rPr lang="ru-RU" sz="1600" dirty="0" smtClean="0"/>
              <a:t>развитие</a:t>
            </a:r>
          </a:p>
          <a:p>
            <a:pPr algn="ctr">
              <a:spcBef>
                <a:spcPts val="600"/>
              </a:spcBef>
            </a:pPr>
            <a:r>
              <a:rPr lang="ru-RU" sz="1600" i="1" dirty="0" smtClean="0"/>
              <a:t>1232,6 млн.рублей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364088" y="3284990"/>
            <a:ext cx="244827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Развитие инфраструктуры и обеспечение </a:t>
            </a:r>
          </a:p>
          <a:p>
            <a:pPr algn="ctr"/>
            <a:r>
              <a:rPr lang="ru-RU" sz="1400" dirty="0" smtClean="0"/>
              <a:t>условий жизнедеятельности</a:t>
            </a:r>
          </a:p>
          <a:p>
            <a:pPr algn="ctr">
              <a:spcBef>
                <a:spcPts val="600"/>
              </a:spcBef>
            </a:pPr>
            <a:r>
              <a:rPr lang="ru-RU" sz="1400" i="1" dirty="0" smtClean="0"/>
              <a:t>153,3 </a:t>
            </a:r>
            <a:r>
              <a:rPr lang="ru-RU" sz="1400" i="1" dirty="0" err="1" smtClean="0"/>
              <a:t>млн</a:t>
            </a:r>
            <a:r>
              <a:rPr lang="ru-RU" sz="1400" i="1" dirty="0" smtClean="0"/>
              <a:t> рублей</a:t>
            </a:r>
            <a:endParaRPr lang="ru-RU" sz="1400" i="1" dirty="0"/>
          </a:p>
        </p:txBody>
      </p:sp>
      <p:sp>
        <p:nvSpPr>
          <p:cNvPr id="31" name="TextBox 30"/>
          <p:cNvSpPr txBox="1"/>
          <p:nvPr/>
        </p:nvSpPr>
        <p:spPr>
          <a:xfrm>
            <a:off x="5580112" y="4725149"/>
            <a:ext cx="2232248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Обеспечение высоких темпов </a:t>
            </a:r>
          </a:p>
          <a:p>
            <a:pPr algn="ctr"/>
            <a:r>
              <a:rPr lang="ru-RU" sz="1400" dirty="0" smtClean="0"/>
              <a:t>экономического роста</a:t>
            </a:r>
          </a:p>
          <a:p>
            <a:pPr algn="ctr">
              <a:spcBef>
                <a:spcPts val="600"/>
              </a:spcBef>
            </a:pPr>
            <a:r>
              <a:rPr lang="ru-RU" sz="1400" i="1" dirty="0" smtClean="0"/>
              <a:t>13,8 млн. рублей</a:t>
            </a:r>
            <a:endParaRPr lang="ru-RU" sz="1400" i="1" dirty="0"/>
          </a:p>
        </p:txBody>
      </p:sp>
      <p:sp>
        <p:nvSpPr>
          <p:cNvPr id="32" name="TextBox 31"/>
          <p:cNvSpPr txBox="1"/>
          <p:nvPr/>
        </p:nvSpPr>
        <p:spPr>
          <a:xfrm>
            <a:off x="5868144" y="5877275"/>
            <a:ext cx="223224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Непрограммные расходы</a:t>
            </a:r>
          </a:p>
          <a:p>
            <a:pPr algn="ctr">
              <a:spcBef>
                <a:spcPts val="600"/>
              </a:spcBef>
            </a:pPr>
            <a:r>
              <a:rPr lang="ru-RU" sz="1600" i="1" dirty="0" smtClean="0"/>
              <a:t>19,1 млн. рублей</a:t>
            </a:r>
          </a:p>
        </p:txBody>
      </p:sp>
      <p:sp>
        <p:nvSpPr>
          <p:cNvPr id="33" name="Правая фигурная скобка 32"/>
          <p:cNvSpPr/>
          <p:nvPr/>
        </p:nvSpPr>
        <p:spPr>
          <a:xfrm>
            <a:off x="7524328" y="1916832"/>
            <a:ext cx="1152128" cy="3888432"/>
          </a:xfrm>
          <a:prstGeom prst="rightBrace">
            <a:avLst>
              <a:gd name="adj1" fmla="val 7506"/>
              <a:gd name="adj2" fmla="val 4950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TextBox 33"/>
          <p:cNvSpPr txBox="1"/>
          <p:nvPr/>
        </p:nvSpPr>
        <p:spPr>
          <a:xfrm>
            <a:off x="8100392" y="3429000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/>
              <a:t>98,7%</a:t>
            </a:r>
          </a:p>
        </p:txBody>
      </p:sp>
    </p:spTree>
    <p:extLst>
      <p:ext uri="{BB962C8B-B14F-4D97-AF65-F5344CB8AC3E}">
        <p14:creationId xmlns="" xmlns:p14="http://schemas.microsoft.com/office/powerpoint/2010/main" val="1686187374"/>
      </p:ext>
    </p:extLst>
  </p:cSld>
  <p:clrMapOvr>
    <a:masterClrMapping/>
  </p:clrMapOvr>
  <p:transition spd="med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240640"/>
            <a:ext cx="4063500" cy="2668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428604"/>
            <a:ext cx="7920880" cy="936104"/>
          </a:xfrm>
          <a:effectLst/>
        </p:spPr>
        <p:txBody>
          <a:bodyPr>
            <a:noAutofit/>
          </a:bodyPr>
          <a:lstStyle/>
          <a:p>
            <a:pPr algn="ctr"/>
            <a:r>
              <a:rPr lang="ru-RU" sz="1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</a:t>
            </a:r>
            <a:r>
              <a:rPr lang="ru-RU" sz="1800" dirty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 обеспечение жильем жителей </a:t>
            </a:r>
            <a:r>
              <a:rPr lang="ru-RU" sz="1800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района</a:t>
            </a:r>
            <a:r>
              <a:rPr lang="en-US" sz="1800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 </a:t>
            </a:r>
            <a:r>
              <a:rPr lang="ru-RU" sz="1800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в</a:t>
            </a:r>
            <a:r>
              <a:rPr lang="en-US" sz="1800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 </a:t>
            </a:r>
            <a:r>
              <a:rPr lang="ru-RU" sz="1800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2022 </a:t>
            </a:r>
            <a:r>
              <a:rPr lang="ru-RU" sz="1800" dirty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- </a:t>
            </a:r>
            <a:r>
              <a:rPr lang="ru-RU" sz="1800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2024 </a:t>
            </a:r>
            <a:r>
              <a:rPr lang="ru-RU" sz="1800" dirty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годах</a:t>
            </a:r>
            <a:br>
              <a:rPr lang="ru-RU" sz="1800" dirty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</a:br>
            <a:r>
              <a:rPr lang="ru-RU" sz="1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предусмотрено 52511,1</a:t>
            </a:r>
            <a:r>
              <a:rPr lang="en-US" sz="1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 </a:t>
            </a:r>
            <a:r>
              <a:rPr lang="ru-RU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тыс</a:t>
            </a:r>
            <a:r>
              <a:rPr lang="ru-RU" sz="1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.</a:t>
            </a:r>
            <a:r>
              <a:rPr lang="ru-RU" sz="1800" dirty="0" smtClean="0">
                <a:solidFill>
                  <a:srgbClr val="FF000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 </a:t>
            </a:r>
            <a:r>
              <a:rPr lang="ru-RU" sz="1800" dirty="0">
                <a:solidFill>
                  <a:srgbClr val="FF000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рублей</a:t>
            </a: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p:graphicFrame>
        <p:nvGraphicFramePr>
          <p:cNvPr id="35" name="Схема 34"/>
          <p:cNvGraphicFramePr/>
          <p:nvPr>
            <p:extLst/>
          </p:nvPr>
        </p:nvGraphicFramePr>
        <p:xfrm>
          <a:off x="139174" y="1006933"/>
          <a:ext cx="8910848" cy="15648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0" name="Схема 39"/>
          <p:cNvGraphicFramePr/>
          <p:nvPr>
            <p:extLst/>
          </p:nvPr>
        </p:nvGraphicFramePr>
        <p:xfrm>
          <a:off x="144000" y="1857367"/>
          <a:ext cx="8856984" cy="26675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41" name="Схема 40"/>
          <p:cNvGraphicFramePr/>
          <p:nvPr>
            <p:extLst/>
          </p:nvPr>
        </p:nvGraphicFramePr>
        <p:xfrm>
          <a:off x="4032576" y="5373216"/>
          <a:ext cx="4968408" cy="1368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21" name="Схема 20"/>
          <p:cNvGraphicFramePr/>
          <p:nvPr>
            <p:extLst/>
          </p:nvPr>
        </p:nvGraphicFramePr>
        <p:xfrm>
          <a:off x="4033560" y="3857631"/>
          <a:ext cx="4971992" cy="173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</p:spTree>
    <p:extLst>
      <p:ext uri="{BB962C8B-B14F-4D97-AF65-F5344CB8AC3E}">
        <p14:creationId xmlns="" xmlns:p14="http://schemas.microsoft.com/office/powerpoint/2010/main" val="218309805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6732240" y="3857629"/>
            <a:ext cx="1943770" cy="13573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cs typeface="Arial" charset="0"/>
              </a:rPr>
              <a:t>5,0 </a:t>
            </a:r>
          </a:p>
          <a:p>
            <a:pPr algn="ctr"/>
            <a:r>
              <a:rPr lang="ru-RU" b="1" dirty="0" smtClean="0">
                <a:solidFill>
                  <a:srgbClr val="000000"/>
                </a:solidFill>
                <a:cs typeface="Arial" charset="0"/>
              </a:rPr>
              <a:t>млн</a:t>
            </a:r>
            <a:r>
              <a:rPr lang="ru-RU" b="1" dirty="0">
                <a:solidFill>
                  <a:srgbClr val="000000"/>
                </a:solidFill>
                <a:cs typeface="Arial" charset="0"/>
              </a:rPr>
              <a:t>. рублей</a:t>
            </a:r>
          </a:p>
        </p:txBody>
      </p:sp>
      <p:sp>
        <p:nvSpPr>
          <p:cNvPr id="8" name="Стрелка вправо 7"/>
          <p:cNvSpPr/>
          <p:nvPr/>
        </p:nvSpPr>
        <p:spPr>
          <a:xfrm>
            <a:off x="6072198" y="4357695"/>
            <a:ext cx="648072" cy="43180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476676"/>
            <a:ext cx="8460432" cy="936103"/>
          </a:xfrm>
        </p:spPr>
        <p:txBody>
          <a:bodyPr>
            <a:noAutofit/>
          </a:bodyPr>
          <a:lstStyle/>
          <a:p>
            <a:pPr marL="85725" algn="ctr">
              <a:defRPr/>
            </a:pPr>
            <a: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Особенности межбюджетных отношений </a:t>
            </a:r>
            <a:b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</a:br>
            <a: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в Орловском районе на 2022 год</a:t>
            </a:r>
            <a:endParaRPr lang="ru-RU" sz="2500" b="1" dirty="0">
              <a:cs typeface="Times New Roman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79513" y="4000507"/>
            <a:ext cx="5760640" cy="178595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dirty="0">
                <a:solidFill>
                  <a:prstClr val="black"/>
                </a:solidFill>
                <a:cs typeface="Times New Roman" pitchFamily="18" charset="0"/>
              </a:rPr>
              <a:t>Предоставление бюджетных кредитов муниципальным образованиям по </a:t>
            </a:r>
            <a:r>
              <a:rPr lang="ru-RU" dirty="0" smtClean="0">
                <a:solidFill>
                  <a:prstClr val="black"/>
                </a:solidFill>
                <a:cs typeface="Times New Roman" pitchFamily="18" charset="0"/>
              </a:rPr>
              <a:t>ставке </a:t>
            </a:r>
            <a:r>
              <a:rPr lang="ru-RU" dirty="0">
                <a:solidFill>
                  <a:prstClr val="black"/>
                </a:solidFill>
                <a:cs typeface="Times New Roman" pitchFamily="18" charset="0"/>
              </a:rPr>
              <a:t>0,1% годовых на покрытие временных кассовых разрывов с погашением в пределах финансового года</a:t>
            </a:r>
          </a:p>
        </p:txBody>
      </p:sp>
      <p:sp>
        <p:nvSpPr>
          <p:cNvPr id="55310" name="Номер слайда 25"/>
          <p:cNvSpPr txBox="1">
            <a:spLocks noGrp="1"/>
          </p:cNvSpPr>
          <p:nvPr/>
        </p:nvSpPr>
        <p:spPr bwMode="auto">
          <a:xfrm>
            <a:off x="8174038" y="1588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87CAB1A-3150-43FD-94E2-34F90D641F4B}" type="slidenum">
              <a:rPr lang="ru-RU">
                <a:solidFill>
                  <a:srgbClr val="FFFFFF"/>
                </a:solidFill>
              </a:rPr>
              <a:pPr algn="r"/>
              <a:t>14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51520" y="1844828"/>
            <a:ext cx="5544740" cy="1872209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ru-RU" sz="1600" dirty="0" smtClean="0">
                <a:solidFill>
                  <a:schemeClr val="tx1"/>
                </a:solidFill>
                <a:cs typeface="Times New Roman" pitchFamily="18" charset="0"/>
              </a:rPr>
              <a:t>Иные межбюджетные трансферты, передаваемые бюджетам сельских поселений из бюджета Орловского  района на осуществление части полномочий по решению вопросов местного значения в соответствии с заключенными соглашениями на 2022 год</a:t>
            </a:r>
            <a:endParaRPr lang="ru-RU" sz="17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8" name="Стрелка вправо 17"/>
          <p:cNvSpPr/>
          <p:nvPr/>
        </p:nvSpPr>
        <p:spPr>
          <a:xfrm>
            <a:off x="6012160" y="2420888"/>
            <a:ext cx="864096" cy="43180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020272" y="1928805"/>
            <a:ext cx="1800200" cy="12841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sz="15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0000"/>
                </a:solidFill>
                <a:cs typeface="Arial" charset="0"/>
              </a:rPr>
              <a:t>4,6</a:t>
            </a:r>
          </a:p>
          <a:p>
            <a:pPr algn="ctr"/>
            <a:r>
              <a:rPr lang="ru-RU" b="1" dirty="0" smtClean="0">
                <a:solidFill>
                  <a:srgbClr val="000000"/>
                </a:solidFill>
                <a:cs typeface="Arial" charset="0"/>
              </a:rPr>
              <a:t>млн.рублей</a:t>
            </a:r>
            <a:endParaRPr lang="ru-RU" b="1" dirty="0">
              <a:solidFill>
                <a:srgbClr val="000000"/>
              </a:solidFill>
              <a:cs typeface="Arial" charset="0"/>
            </a:endParaRPr>
          </a:p>
          <a:p>
            <a:pPr algn="ctr"/>
            <a:endParaRPr lang="ru-RU" sz="16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062547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5856" y="623278"/>
            <a:ext cx="5643602" cy="172560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/>
                </a:solidFill>
              </a:rPr>
              <a:t>Расходы бюджета Орловского района на 20</a:t>
            </a:r>
            <a:r>
              <a:rPr lang="en-US" sz="2800" b="1" dirty="0" smtClean="0">
                <a:solidFill>
                  <a:schemeClr val="tx2"/>
                </a:solidFill>
              </a:rPr>
              <a:t>22-2024</a:t>
            </a:r>
            <a:r>
              <a:rPr lang="ru-RU" sz="2800" b="1" dirty="0" smtClean="0">
                <a:solidFill>
                  <a:schemeClr val="tx2"/>
                </a:solidFill>
              </a:rPr>
              <a:t> годы по Управлению образования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38916" name="AutoShape 4" descr="Картинки по запросу образова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500034" y="2000240"/>
          <a:ext cx="8358246" cy="4500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7938" name="AutoShape 2" descr="Картинки по запросу образова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C:\Users\user\Pictures\публичный декабрь 2018\iKLFOSF7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28"/>
            <a:ext cx="3110530" cy="16430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285720" y="500042"/>
          <a:ext cx="8643998" cy="6143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45\DSC_0715-2048x14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181100"/>
            <a:ext cx="8358246" cy="5319734"/>
          </a:xfrm>
          <a:prstGeom prst="rect">
            <a:avLst/>
          </a:prstGeom>
          <a:noFill/>
        </p:spPr>
      </p:pic>
      <p:sp>
        <p:nvSpPr>
          <p:cNvPr id="9" name="Овал 8"/>
          <p:cNvSpPr/>
          <p:nvPr/>
        </p:nvSpPr>
        <p:spPr>
          <a:xfrm>
            <a:off x="642910" y="1928802"/>
            <a:ext cx="3143272" cy="164307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Областной бюджет-5556,0 тыс.рублей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3357554" y="5000636"/>
            <a:ext cx="2857520" cy="135732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Местный бюджет 268,4  тыс.рублей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611560" y="629808"/>
            <a:ext cx="7901014" cy="114300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Создание и (обновление) материально-технической базы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214942" y="3214686"/>
            <a:ext cx="3500462" cy="150019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МБОУ ОСОШ №2</a:t>
            </a:r>
          </a:p>
          <a:p>
            <a:pPr algn="ctr"/>
            <a:r>
              <a:rPr lang="ru-RU" dirty="0" smtClean="0"/>
              <a:t>Красноармейская СОШ</a:t>
            </a:r>
            <a:endParaRPr lang="en-US" dirty="0" smtClean="0"/>
          </a:p>
          <a:p>
            <a:pPr algn="ctr"/>
            <a:r>
              <a:rPr lang="ru-RU" dirty="0" err="1" smtClean="0"/>
              <a:t>Каменно-Балковская</a:t>
            </a:r>
            <a:r>
              <a:rPr lang="ru-RU" dirty="0" smtClean="0"/>
              <a:t> СОШ</a:t>
            </a:r>
          </a:p>
          <a:p>
            <a:pPr algn="ctr"/>
            <a:r>
              <a:rPr lang="ru-RU" dirty="0" err="1" smtClean="0"/>
              <a:t>Быстрянская</a:t>
            </a:r>
            <a:r>
              <a:rPr lang="ru-RU" dirty="0" smtClean="0"/>
              <a:t> СОШ</a:t>
            </a:r>
            <a:endParaRPr lang="ru-RU" dirty="0"/>
          </a:p>
        </p:txBody>
      </p:sp>
      <p:sp>
        <p:nvSpPr>
          <p:cNvPr id="19" name="Стрелка вправо 18"/>
          <p:cNvSpPr/>
          <p:nvPr/>
        </p:nvSpPr>
        <p:spPr>
          <a:xfrm rot="1464308">
            <a:off x="3764996" y="3158325"/>
            <a:ext cx="857256" cy="428628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Выгнутая вниз стрелка 21"/>
          <p:cNvSpPr/>
          <p:nvPr/>
        </p:nvSpPr>
        <p:spPr>
          <a:xfrm rot="19349822">
            <a:off x="6137862" y="5184117"/>
            <a:ext cx="2000264" cy="660082"/>
          </a:xfrm>
          <a:prstGeom prst="curvedUp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вал 8"/>
          <p:cNvSpPr/>
          <p:nvPr/>
        </p:nvSpPr>
        <p:spPr>
          <a:xfrm>
            <a:off x="571472" y="4786322"/>
            <a:ext cx="3143272" cy="18573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Областной бюджет-2055,8  тыс.рублей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857752" y="4857760"/>
            <a:ext cx="3214710" cy="178595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Местный бюджет 99,2  тыс.рублей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1785918" y="4286256"/>
            <a:ext cx="751355" cy="10715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6000760" y="4286256"/>
            <a:ext cx="810878" cy="11430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iA2BNAOK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1643050"/>
            <a:ext cx="7786742" cy="3143272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467544" y="692696"/>
            <a:ext cx="7901014" cy="114300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Организация отдыха детей в каникулярное время</a:t>
            </a:r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3372" y="571480"/>
            <a:ext cx="4543428" cy="528641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200" dirty="0" smtClean="0"/>
              <a:t>На обеспечение ежемесячного вознаграждения за классное руководство предусмотрено</a:t>
            </a:r>
            <a:br>
              <a:rPr lang="ru-RU" sz="3200" dirty="0" smtClean="0"/>
            </a:br>
            <a:r>
              <a:rPr lang="ru-RU" sz="3200" dirty="0" smtClean="0"/>
              <a:t> на 2022 год </a:t>
            </a:r>
            <a:br>
              <a:rPr lang="ru-RU" sz="3200" dirty="0" smtClean="0"/>
            </a:br>
            <a:r>
              <a:rPr lang="ru-RU" sz="3200" dirty="0" smtClean="0"/>
              <a:t>по 18 405,1</a:t>
            </a:r>
            <a:br>
              <a:rPr lang="ru-RU" sz="3200" dirty="0" smtClean="0"/>
            </a:br>
            <a:r>
              <a:rPr lang="ru-RU" sz="3200" dirty="0" smtClean="0"/>
              <a:t>тыс.рублей</a:t>
            </a:r>
            <a:endParaRPr lang="ru-RU" sz="3200" dirty="0"/>
          </a:p>
        </p:txBody>
      </p:sp>
      <p:pic>
        <p:nvPicPr>
          <p:cNvPr id="1026" name="Picture 2" descr="C:\Users\user\Pictures\45\142239_157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71480"/>
            <a:ext cx="3595548" cy="2867014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643314"/>
            <a:ext cx="3500462" cy="2149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066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направления бюджетной и налоговой политики Орловского района на 202</a:t>
            </a:r>
            <a:r>
              <a:rPr lang="en-US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-202</a:t>
            </a:r>
            <a:r>
              <a:rPr lang="en-US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годы</a:t>
            </a:r>
            <a:endParaRPr lang="ru-RU" sz="18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403648" y="1484784"/>
            <a:ext cx="6120680" cy="720080"/>
          </a:xfrm>
          <a:prstGeom prst="roundRect">
            <a:avLst/>
          </a:prstGeom>
          <a:solidFill>
            <a:schemeClr val="accent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400" b="1" dirty="0" smtClean="0">
                <a:solidFill>
                  <a:prstClr val="white"/>
                </a:solidFill>
                <a:cs typeface="Times New Roman" pitchFamily="18" charset="0"/>
              </a:rPr>
              <a:t>Утверждены постановлением Администрации Орловского района  от </a:t>
            </a:r>
            <a:r>
              <a:rPr lang="en-US" sz="1400" b="1" dirty="0" smtClean="0">
                <a:solidFill>
                  <a:prstClr val="white"/>
                </a:solidFill>
                <a:cs typeface="Times New Roman" pitchFamily="18" charset="0"/>
              </a:rPr>
              <a:t>21</a:t>
            </a:r>
            <a:r>
              <a:rPr lang="ru-RU" sz="1400" b="1" dirty="0" smtClean="0">
                <a:solidFill>
                  <a:prstClr val="white"/>
                </a:solidFill>
                <a:cs typeface="Times New Roman" pitchFamily="18" charset="0"/>
              </a:rPr>
              <a:t>.10.20</a:t>
            </a:r>
            <a:r>
              <a:rPr lang="en-US" sz="1400" b="1" dirty="0" smtClean="0">
                <a:solidFill>
                  <a:prstClr val="white"/>
                </a:solidFill>
                <a:cs typeface="Times New Roman" pitchFamily="18" charset="0"/>
              </a:rPr>
              <a:t>21</a:t>
            </a:r>
            <a:r>
              <a:rPr lang="ru-RU" sz="1400" b="1" dirty="0" smtClean="0">
                <a:solidFill>
                  <a:prstClr val="white"/>
                </a:solidFill>
                <a:cs typeface="Times New Roman" pitchFamily="18" charset="0"/>
              </a:rPr>
              <a:t> № </a:t>
            </a:r>
            <a:r>
              <a:rPr lang="en-US" sz="1400" b="1" dirty="0" smtClean="0">
                <a:solidFill>
                  <a:prstClr val="white"/>
                </a:solidFill>
                <a:cs typeface="Times New Roman" pitchFamily="18" charset="0"/>
              </a:rPr>
              <a:t>770</a:t>
            </a:r>
            <a:endParaRPr lang="ru-RU" sz="1400" b="1" dirty="0">
              <a:solidFill>
                <a:prstClr val="white"/>
              </a:solidFill>
              <a:cs typeface="Times New Roman" pitchFamily="18" charset="0"/>
            </a:endParaRPr>
          </a:p>
        </p:txBody>
      </p:sp>
      <p:graphicFrame>
        <p:nvGraphicFramePr>
          <p:cNvPr id="8" name="Схема 7"/>
          <p:cNvGraphicFramePr/>
          <p:nvPr/>
        </p:nvGraphicFramePr>
        <p:xfrm>
          <a:off x="755576" y="4725144"/>
          <a:ext cx="7776864" cy="21328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Схема 9"/>
          <p:cNvGraphicFramePr/>
          <p:nvPr/>
        </p:nvGraphicFramePr>
        <p:xfrm>
          <a:off x="107504" y="2276872"/>
          <a:ext cx="8928992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148064" y="2420888"/>
            <a:ext cx="37444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600" dirty="0">
                <a:solidFill>
                  <a:prstClr val="white"/>
                </a:solidFill>
                <a:cs typeface="Times New Roman" pitchFamily="18" charset="0"/>
              </a:rPr>
              <a:t>Обеспечение сбалансированности и устойчивости бюджетной системы</a:t>
            </a:r>
          </a:p>
          <a:p>
            <a:pPr indent="18097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600" dirty="0">
                <a:solidFill>
                  <a:prstClr val="white"/>
                </a:solidFill>
                <a:cs typeface="Times New Roman" pitchFamily="18" charset="0"/>
              </a:rPr>
              <a:t>Экономический рост</a:t>
            </a:r>
          </a:p>
          <a:p>
            <a:pPr marL="180975" indent="-180975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600" dirty="0">
                <a:solidFill>
                  <a:prstClr val="white"/>
                </a:solidFill>
                <a:cs typeface="Times New Roman" pitchFamily="18" charset="0"/>
              </a:rPr>
              <a:t>Повышение уровня жизни граждан</a:t>
            </a:r>
          </a:p>
        </p:txBody>
      </p:sp>
    </p:spTree>
    <p:extLst>
      <p:ext uri="{BB962C8B-B14F-4D97-AF65-F5344CB8AC3E}">
        <p14:creationId xmlns="" xmlns:p14="http://schemas.microsoft.com/office/powerpoint/2010/main" val="21317489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3500438"/>
            <a:ext cx="3500462" cy="246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571480"/>
            <a:ext cx="8043890" cy="135732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организацию горячего питания обучающихся, получающих начальное общее образование </a:t>
            </a:r>
            <a:b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обеспечение питанием школьников 1- 4 классов</a:t>
            </a:r>
            <a:b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</a:t>
            </a:r>
            <a:endParaRPr lang="ru-RU" sz="32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0" y="1500174"/>
          <a:ext cx="9144000" cy="2532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2066" y="3929066"/>
            <a:ext cx="2975750" cy="206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Заголовок 1"/>
          <p:cNvSpPr>
            <a:spLocks noGrp="1"/>
          </p:cNvSpPr>
          <p:nvPr>
            <p:ph type="title"/>
          </p:nvPr>
        </p:nvSpPr>
        <p:spPr>
          <a:xfrm>
            <a:off x="1928813" y="357166"/>
            <a:ext cx="6643715" cy="20002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/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/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/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/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/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/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/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/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Исполнение Указа Президента №597 от 07.05.2012                       </a:t>
            </a: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>                                                                     </a:t>
            </a:r>
            <a:r>
              <a:rPr lang="ru-RU" sz="1000" b="1" dirty="0" smtClean="0">
                <a:solidFill>
                  <a:srgbClr val="002060"/>
                </a:solidFill>
              </a:rPr>
              <a:t>(тыс. рублей)</a:t>
            </a:r>
          </a:p>
        </p:txBody>
      </p:sp>
      <p:graphicFrame>
        <p:nvGraphicFramePr>
          <p:cNvPr id="10" name="Диаграмма 2"/>
          <p:cNvGraphicFramePr>
            <a:graphicFrameLocks/>
          </p:cNvGraphicFramePr>
          <p:nvPr/>
        </p:nvGraphicFramePr>
        <p:xfrm>
          <a:off x="214282" y="1714488"/>
          <a:ext cx="8643937" cy="46751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53" name="AutoShape 4" descr="Картинки по запросу исполнение указов президента рф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4" name="AutoShape 6" descr="Картинки по запросу исполнение указов президента рф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5" name="AutoShape 8" descr="Картинки по запросу исполнение указов президента рф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6" name="AutoShape 10" descr="Картинки по запросу исполнение указов президента рф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037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44463"/>
            <a:ext cx="1928793" cy="149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2286000" y="642918"/>
            <a:ext cx="64294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Исполнение Указа Президента №597 от 07.05.2012 </a:t>
            </a: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AutoShape 2" descr="Картинки по запросу Дети-сирот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139952" y="620688"/>
            <a:ext cx="4643470" cy="2214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На содержание детей сирот, детей находящихся под опекой и попечительством граждан, в приемных семьях, на оплату бесплатного проезда детей-</a:t>
            </a:r>
            <a:r>
              <a:rPr lang="en-US" sz="2000" b="1" dirty="0" smtClean="0">
                <a:solidFill>
                  <a:schemeClr val="tx2"/>
                </a:solidFill>
              </a:rPr>
              <a:t>10841.2</a:t>
            </a:r>
            <a:r>
              <a:rPr lang="ru-RU" sz="2000" b="1" dirty="0" smtClean="0">
                <a:solidFill>
                  <a:schemeClr val="tx2"/>
                </a:solidFill>
              </a:rPr>
              <a:t> тыс.рублей</a:t>
            </a:r>
            <a:endParaRPr lang="ru-RU" sz="2000" b="1" dirty="0">
              <a:solidFill>
                <a:schemeClr val="tx2"/>
              </a:solidFill>
            </a:endParaRPr>
          </a:p>
        </p:txBody>
      </p:sp>
      <p:sp>
        <p:nvSpPr>
          <p:cNvPr id="204805" name="AutoShape 5" descr="Картинки по запросу детские сад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2857496"/>
            <a:ext cx="9001156" cy="121444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В Орловском районе функционирует</a:t>
            </a:r>
          </a:p>
          <a:p>
            <a:pPr algn="ctr"/>
            <a:r>
              <a:rPr lang="ru-RU" sz="3600" dirty="0" smtClean="0"/>
              <a:t> </a:t>
            </a:r>
            <a:r>
              <a:rPr lang="en-US" sz="3600" dirty="0" smtClean="0"/>
              <a:t>10</a:t>
            </a:r>
            <a:r>
              <a:rPr lang="ru-RU" sz="3600" dirty="0" smtClean="0"/>
              <a:t> приемных семей</a:t>
            </a:r>
            <a:endParaRPr lang="ru-RU" sz="3600" dirty="0"/>
          </a:p>
        </p:txBody>
      </p:sp>
      <p:sp>
        <p:nvSpPr>
          <p:cNvPr id="204808" name="AutoShape 8" descr="Картинки по запросу приемные семьи в Орловском район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 descr="s7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286256"/>
            <a:ext cx="4286248" cy="2414587"/>
          </a:xfrm>
          <a:prstGeom prst="rect">
            <a:avLst/>
          </a:prstGeom>
        </p:spPr>
      </p:pic>
      <p:pic>
        <p:nvPicPr>
          <p:cNvPr id="12" name="Рисунок 11" descr="c30aa0f3c9f2afdb6d2e52cd2d2d8ebf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4181475"/>
            <a:ext cx="4286250" cy="246223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14290"/>
            <a:ext cx="392909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://www.yarnews.net/files/1/1000/54076.jpg"/>
          <p:cNvPicPr>
            <a:picLocks noChangeAspect="1" noChangeArrowheads="1"/>
          </p:cNvPicPr>
          <p:nvPr/>
        </p:nvPicPr>
        <p:blipFill>
          <a:blip r:embed="rId2" cstate="print">
            <a:lum bright="24000"/>
          </a:blip>
          <a:srcRect/>
          <a:stretch>
            <a:fillRect/>
          </a:stretch>
        </p:blipFill>
        <p:spPr bwMode="auto">
          <a:xfrm>
            <a:off x="214282" y="1285860"/>
            <a:ext cx="8643998" cy="5072058"/>
          </a:xfrm>
          <a:prstGeom prst="rect">
            <a:avLst/>
          </a:prstGeom>
          <a:noFill/>
        </p:spPr>
      </p:pic>
      <p:pic>
        <p:nvPicPr>
          <p:cNvPr id="14338" name="Picture 2" descr="http://www.islam.ru/sites/default/files/tass_2619540-pic700-700x467-49390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14291"/>
            <a:ext cx="2357454" cy="164307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0298" y="620688"/>
            <a:ext cx="6186502" cy="1450966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Динамика расходов бюджета Орловского района по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 Управлению культуры и спорта</a:t>
            </a:r>
            <a:endParaRPr lang="ru-RU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1214414" y="2000240"/>
          <a:ext cx="7643866" cy="4857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4744" y="274638"/>
            <a:ext cx="5178431" cy="1511288"/>
          </a:xfr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5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5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5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5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</a:rPr>
              <a:t>Расходы на дополнительное образование </a:t>
            </a:r>
            <a:r>
              <a:rPr lang="ru-RU" sz="3500" dirty="0" smtClean="0">
                <a:solidFill>
                  <a:srgbClr val="00B050"/>
                </a:solidFill>
              </a:rPr>
              <a:t/>
            </a:r>
            <a:br>
              <a:rPr lang="ru-RU" sz="3500" dirty="0" smtClean="0">
                <a:solidFill>
                  <a:srgbClr val="00B050"/>
                </a:solidFill>
              </a:rPr>
            </a:br>
            <a:endParaRPr lang="ru-RU" sz="3500" dirty="0">
              <a:solidFill>
                <a:srgbClr val="00B050"/>
              </a:solidFill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428596" y="2500306"/>
          <a:ext cx="8262974" cy="4357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AutoShape 5" descr="Картинки по запросу ДШИ Орловского райо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3191" name="AutoShape 7" descr="Картинки по запросу ДШИ Орловского райо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290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3361179" cy="2325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/>
        </p:nvGraphicFramePr>
        <p:xfrm>
          <a:off x="0" y="1268760"/>
          <a:ext cx="8892480" cy="5303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86116" y="476672"/>
            <a:ext cx="5857884" cy="1143000"/>
          </a:xfrm>
        </p:spPr>
        <p:txBody>
          <a:bodyPr/>
          <a:lstStyle/>
          <a:p>
            <a:r>
              <a:rPr lang="ru-RU" dirty="0" smtClean="0"/>
              <a:t>Расходы по разделу «Культура»</a:t>
            </a:r>
            <a:endParaRPr lang="ru-RU" dirty="0"/>
          </a:p>
        </p:txBody>
      </p:sp>
      <p:sp>
        <p:nvSpPr>
          <p:cNvPr id="13314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38" name="Picture 2" descr="http://ukis.muzkult.ru/img/upload/1419/image_image_17219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143239" cy="15001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7554" y="274638"/>
            <a:ext cx="5535621" cy="1011222"/>
          </a:xfr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5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5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Расходы по разделу «Физическая культура и спорт»</a:t>
            </a:r>
            <a:r>
              <a:rPr lang="ru-RU" sz="3500" dirty="0" smtClean="0">
                <a:solidFill>
                  <a:srgbClr val="00B050"/>
                </a:solidFill>
              </a:rPr>
              <a:t/>
            </a:r>
            <a:br>
              <a:rPr lang="ru-RU" sz="3500" dirty="0" smtClean="0">
                <a:solidFill>
                  <a:srgbClr val="00B050"/>
                </a:solidFill>
              </a:rPr>
            </a:br>
            <a:endParaRPr lang="ru-RU" sz="3500" dirty="0">
              <a:solidFill>
                <a:srgbClr val="00B050"/>
              </a:solidFill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357158" y="1571612"/>
          <a:ext cx="8572560" cy="4857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AutoShape 5" descr="Картинки по запросу ДШИ Орловского райо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3191" name="AutoShape 7" descr="Картинки по запросу ДШИ Орловского райо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4" name="Picture 2" descr="http://ukis.rnd.muzkult.ru/img/upload/1419/image_image_45775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0"/>
            <a:ext cx="3071834" cy="17279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4612" y="642918"/>
            <a:ext cx="6178563" cy="1500198"/>
          </a:xfr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Дополнительные средства из бюджета Орловского района</a:t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на 202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год</a:t>
            </a:r>
            <a:r>
              <a:rPr lang="ru-RU" sz="35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500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sz="3500" dirty="0">
              <a:solidFill>
                <a:srgbClr val="00B050"/>
              </a:solidFill>
            </a:endParaRPr>
          </a:p>
        </p:txBody>
      </p:sp>
      <p:sp>
        <p:nvSpPr>
          <p:cNvPr id="4" name="AutoShape 5" descr="Картинки по запросу ДШИ Орловского райо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3191" name="AutoShape 7" descr="Картинки по запросу ДШИ Орловского райо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02" name="AutoShape 2" descr="Картинки по запросу Культура Орловский РД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0" name="Picture 2" descr="https://im0-tub-ru.yandex.net/i?id=eff37b27d83105933bd19e7121eb676a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52"/>
            <a:ext cx="2071670" cy="1714512"/>
          </a:xfrm>
          <a:prstGeom prst="rect">
            <a:avLst/>
          </a:prstGeom>
          <a:noFill/>
        </p:spPr>
      </p:pic>
      <p:graphicFrame>
        <p:nvGraphicFramePr>
          <p:cNvPr id="10" name="Схема 9"/>
          <p:cNvGraphicFramePr/>
          <p:nvPr/>
        </p:nvGraphicFramePr>
        <p:xfrm>
          <a:off x="357158" y="1857340"/>
          <a:ext cx="6429420" cy="5000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Овал 11"/>
          <p:cNvSpPr/>
          <p:nvPr/>
        </p:nvSpPr>
        <p:spPr>
          <a:xfrm>
            <a:off x="6786578" y="3143248"/>
            <a:ext cx="2357422" cy="228601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33056.5 </a:t>
            </a:r>
            <a:r>
              <a:rPr lang="ru-RU" sz="2000" b="1" dirty="0" smtClean="0"/>
              <a:t>рублей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kargasoklib.sokik.ru/files/kargasoklib/struktura/otdel_komlekt/otdel_komlekt_2.jpg"/>
          <p:cNvPicPr>
            <a:picLocks noChangeAspect="1" noChangeArrowheads="1"/>
          </p:cNvPicPr>
          <p:nvPr/>
        </p:nvPicPr>
        <p:blipFill>
          <a:blip r:embed="rId2" cstate="print">
            <a:lum contrast="-6000"/>
          </a:blip>
          <a:srcRect/>
          <a:stretch>
            <a:fillRect/>
          </a:stretch>
        </p:blipFill>
        <p:spPr bwMode="auto">
          <a:xfrm>
            <a:off x="63500" y="980728"/>
            <a:ext cx="8937656" cy="5520105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755576" y="692696"/>
            <a:ext cx="8072494" cy="13573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Комплектование книжных фондов муниципальных библиотек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3286116" y="2000240"/>
          <a:ext cx="5500726" cy="41434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Стрелка вправо 14"/>
          <p:cNvSpPr/>
          <p:nvPr/>
        </p:nvSpPr>
        <p:spPr>
          <a:xfrm>
            <a:off x="1142976" y="2500306"/>
            <a:ext cx="2214578" cy="2286016"/>
          </a:xfrm>
          <a:prstGeom prst="rightArrow">
            <a:avLst>
              <a:gd name="adj1" fmla="val 50000"/>
              <a:gd name="adj2" fmla="val 4713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год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Социальная%20защита%20населения%20города%20Москв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928926" cy="221455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1802" y="285728"/>
            <a:ext cx="5614998" cy="235745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7030A0"/>
                </a:solidFill>
              </a:rPr>
              <a:t> Динамика расходов бюджета Орловского района на социальную политику</a:t>
            </a: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 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1400" dirty="0" smtClean="0"/>
              <a:t>тыс.рублей</a:t>
            </a: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endParaRPr lang="ru-RU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428596" y="1928802"/>
          <a:ext cx="8143932" cy="4429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071802" y="571480"/>
            <a:ext cx="57864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Динамика расходов бюджета Орловского района на социальную политику</a:t>
            </a: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388424" cy="922784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Особенности составления проекта </a:t>
            </a:r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решения о бюджете Орловского района на 202</a:t>
            </a:r>
            <a:r>
              <a:rPr lang="en-US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 и на плановый период </a:t>
            </a:r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</a:t>
            </a:r>
            <a:r>
              <a:rPr lang="en-US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</a:t>
            </a:r>
            <a:r>
              <a:rPr lang="en-US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годов</a:t>
            </a:r>
            <a:endParaRPr lang="ru-RU" sz="18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72319133"/>
              </p:ext>
            </p:extLst>
          </p:nvPr>
        </p:nvGraphicFramePr>
        <p:xfrm>
          <a:off x="179512" y="1340768"/>
          <a:ext cx="8856984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172400" y="0"/>
            <a:ext cx="762000" cy="366712"/>
          </a:xfrm>
        </p:spPr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707969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243998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На исполнительно-распорядительные функции</a:t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за счет местного бюджета</a:t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                                                          </a:t>
            </a:r>
            <a:r>
              <a:rPr lang="ru-RU" sz="1400" dirty="0" smtClean="0"/>
              <a:t>тыс.рублей</a:t>
            </a: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endParaRPr lang="ru-RU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500034" y="1571612"/>
          <a:ext cx="8429684" cy="5000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050" name="Picture 2" descr="C:\Users\user\Pictures\b5d6ab6ed57a14a18543f5b4b4a8ff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14291"/>
            <a:ext cx="2357422" cy="16430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26542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На исполнительно-распорядительные функции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за счет областного  бюджета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                                                          </a:t>
            </a:r>
            <a:r>
              <a:rPr lang="ru-RU" sz="1400" dirty="0" smtClean="0"/>
              <a:t>тыс.рублей</a:t>
            </a: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endParaRPr lang="ru-RU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285720" y="1785926"/>
          <a:ext cx="8643998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2754" name="AutoShape 2" descr="Картинки по запросу социальная защит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6" name="Picture 2" descr="https://yt3.ggpht.com/-Vw9P7mGIz5Y/AAAAAAAAAAI/AAAAAAAAAAA/GARLyrqL_4A/s900-c-k-no-mo-rj-c0xffffff/pho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2071702" cy="16430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6182" y="714356"/>
            <a:ext cx="4900618" cy="1500198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Расходы </a:t>
            </a:r>
            <a:r>
              <a:rPr lang="ru-RU" dirty="0" smtClean="0">
                <a:solidFill>
                  <a:srgbClr val="FF0000"/>
                </a:solidFill>
              </a:rPr>
              <a:t>для МБУ «ЦСО»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242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6" name="AutoShape 6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8" name="AutoShape 8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5" name="Диаграмма 14"/>
          <p:cNvGraphicFramePr/>
          <p:nvPr/>
        </p:nvGraphicFramePr>
        <p:xfrm>
          <a:off x="1214414" y="2071678"/>
          <a:ext cx="7500990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 descr="C:\Users\user\Pictures\iK4PPMV9J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571480"/>
            <a:ext cx="2643206" cy="15716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4143372" y="642918"/>
          <a:ext cx="4786346" cy="5715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52" name="Picture 4" descr="C:\Users\user\Pictures\EA4CCARWkAAaqb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571480"/>
            <a:ext cx="3286148" cy="5143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714356"/>
            <a:ext cx="8183880" cy="78581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Меры социальной поддержки отдельным категориям граждан</a:t>
            </a:r>
            <a:endParaRPr lang="ru-RU" dirty="0"/>
          </a:p>
        </p:txBody>
      </p:sp>
      <p:graphicFrame>
        <p:nvGraphicFramePr>
          <p:cNvPr id="3" name="Схема 2"/>
          <p:cNvGraphicFramePr/>
          <p:nvPr/>
        </p:nvGraphicFramePr>
        <p:xfrm>
          <a:off x="500034" y="1785926"/>
          <a:ext cx="8143932" cy="4071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54" y="2214554"/>
            <a:ext cx="114300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267744" y="548680"/>
            <a:ext cx="6357982" cy="1500198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 smtClean="0"/>
              <a:t>Расходы по обеспечению мер </a:t>
            </a:r>
            <a:r>
              <a:rPr lang="ru-RU" sz="1600" dirty="0" err="1" smtClean="0"/>
              <a:t>соцподдержки</a:t>
            </a:r>
            <a:r>
              <a:rPr lang="ru-RU" sz="1600" dirty="0" smtClean="0"/>
              <a:t>  ветеранам труда, ветеранам труда РО, сельским специалистам, реабилитированным, труженикам тыла предусмотрены в сумме на 2022 г – 87622,9 т.р.; 2023г — 90229,8 т.р.; 2024г — 93224,0 т.р.</a:t>
            </a:r>
            <a:endParaRPr lang="ru-RU" sz="16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285984" y="2071678"/>
            <a:ext cx="6572296" cy="250033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 smtClean="0"/>
              <a:t>На поддержку детей из многодетных семей по выплате компенсаций на ЖКУ по региональным стандартам, а также на ежемесячные денежные выплаты на приобретение школьной формы, проезда и приобретение лекарственных препаратов детям до 6 лет планируются средства в 2022г — 10250,5 т.р., 2023 — 11705,3 </a:t>
            </a:r>
            <a:r>
              <a:rPr lang="ru-RU" sz="1600" dirty="0" err="1" smtClean="0"/>
              <a:t>т.р</a:t>
            </a:r>
            <a:r>
              <a:rPr lang="ru-RU" sz="1600" dirty="0" smtClean="0"/>
              <a:t>, 2024г — 12524,8 т.р. Размер пособия на приобретение школьной формы, проезда и приобретение лекарственных препаратов детям до 6 лет в текущем году – 453,0 руб.</a:t>
            </a:r>
            <a:endParaRPr lang="ru-RU" sz="1600" dirty="0"/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214546" y="4643446"/>
            <a:ext cx="6643734" cy="1928826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 smtClean="0"/>
              <a:t>На обеспечение МСП детей 1-2 г жизни из малоимущих семей для приобретения специальных молочных продуктов детского питания расходы предусмотрены в 2022г — 4256,5 т.р., 2023 — 4429,2 т.р., 2024г — 4606,6 т.р.  Размер пособия в текущем году —900,0 руб.</a:t>
            </a:r>
          </a:p>
          <a:p>
            <a:pPr lvl="0"/>
            <a:endParaRPr lang="ru-RU" sz="1600" dirty="0"/>
          </a:p>
        </p:txBody>
      </p:sp>
      <p:sp>
        <p:nvSpPr>
          <p:cNvPr id="194562" name="AutoShape 2" descr="Картинки по запросу ветераны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95" name="AutoShape 3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98" name="AutoShape 6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34" name="Picture 2" descr="http://pensiaexpert.ru/wp-content/uploads/2017/05/kakoj-nuzhen-stazh-dlya-veterana-truda-v-rossii-v-2017-godu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18" y="285727"/>
            <a:ext cx="2286017" cy="1928827"/>
          </a:xfrm>
          <a:prstGeom prst="rect">
            <a:avLst/>
          </a:prstGeom>
          <a:noFill/>
        </p:spPr>
      </p:pic>
      <p:pic>
        <p:nvPicPr>
          <p:cNvPr id="18436" name="Picture 4" descr="http://malodeneg.com/wp-content/uploads/2018/01/ZHilishhnye-lgoty-mnogodetnym-semyam-2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214554"/>
            <a:ext cx="2214578" cy="2357454"/>
          </a:xfrm>
          <a:prstGeom prst="rect">
            <a:avLst/>
          </a:prstGeom>
          <a:noFill/>
        </p:spPr>
      </p:pic>
      <p:pic>
        <p:nvPicPr>
          <p:cNvPr id="18438" name="Picture 6" descr="https://medaboutme.ru/upload/iblock/385/v_rossii_importozamestyat_detskoe_pitani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86322"/>
            <a:ext cx="2285983" cy="16430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428860" y="476672"/>
            <a:ext cx="6429420" cy="1880758"/>
          </a:xfrm>
          <a:prstGeom prst="round2Diag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ru-RU" sz="1600" dirty="0" smtClean="0"/>
          </a:p>
          <a:p>
            <a:pPr lvl="0"/>
            <a:r>
              <a:rPr lang="ru-RU" sz="1600" dirty="0" smtClean="0"/>
              <a:t>Расходы по выплате ежемесячного пособия на ребенка планируются в 2022г — 27026,8 т.р., 2023г -28114,7 т.р., 2024 г — 29259,9 т.р..</a:t>
            </a:r>
          </a:p>
          <a:p>
            <a:r>
              <a:rPr lang="ru-RU" sz="1600" dirty="0" smtClean="0"/>
              <a:t>Размер пособия на сегодняшний день составляет 453,0руб., на детей одиноких матерей-906,0 руб., на детей, родители которых уклоняются от уплаты алиментов  и на детей военнослужащих срочной службы составляет-680,0 руб.</a:t>
            </a:r>
            <a:endParaRPr lang="ru-RU" sz="16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411760" y="2420888"/>
            <a:ext cx="6429420" cy="12144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 smtClean="0"/>
              <a:t>Расходы по выплате регионального материнского капитала планируются в 2022 — 7063,3 т.р., 2023 — 7345,9 т.р., 2024 г — 7639,6 т.р.. В 2021 году его размер составляет -125775,0 рублей.</a:t>
            </a:r>
            <a:endParaRPr lang="ru-RU" sz="1600" dirty="0"/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214546" y="3643314"/>
            <a:ext cx="6643734" cy="2928958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 smtClean="0"/>
              <a:t>Расходы на выплату ежемесячной денежной выплаты на полноценное питание беременным женщинам из малоимущих семей, кормящим матерям и детям до 3-х лет из малоимущих семей составят в 2022г — 3714,3 т.р., 2023г — 3864,4 т.р., 2024г — 4020,5 т.р.. В текущем году размер пособия составляет – 1189,0 руб.</a:t>
            </a:r>
          </a:p>
          <a:p>
            <a:pPr lvl="0"/>
            <a:endParaRPr lang="ru-RU" dirty="0"/>
          </a:p>
        </p:txBody>
      </p:sp>
      <p:sp>
        <p:nvSpPr>
          <p:cNvPr id="194562" name="AutoShape 2" descr="Картинки по запросу ветераны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0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0" name="Picture 2" descr="http://www.o-krohe.ru/images/article/orig/2018/02/s-novyh-detskih-posobij-ne-stanut-vychitat-nalogi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303154"/>
            <a:ext cx="2428860" cy="1939982"/>
          </a:xfrm>
          <a:prstGeom prst="rect">
            <a:avLst/>
          </a:prstGeom>
          <a:noFill/>
        </p:spPr>
      </p:pic>
      <p:pic>
        <p:nvPicPr>
          <p:cNvPr id="17412" name="Picture 4" descr="http://krab-info.ru/wp-content/uploads/2017/04/70709179-752x4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57430"/>
            <a:ext cx="2156987" cy="1428760"/>
          </a:xfrm>
          <a:prstGeom prst="rect">
            <a:avLst/>
          </a:prstGeom>
          <a:noFill/>
        </p:spPr>
      </p:pic>
      <p:sp>
        <p:nvSpPr>
          <p:cNvPr id="17414" name="AutoShape 6" descr="https://fiverr-res.cloudinary.com/images/t_main1,q_auto,f_auto/gigs/99719903/original/15949df47f09b355eec4cc6da2eacc8facfcbece/nutrition-plan-for-pregnant-woman.jp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6" name="Picture 8" descr="https://i.sunhome.ru/journal/230/racion-pitaniya-zhenschini-v2.or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857628"/>
            <a:ext cx="2214578" cy="24288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428860" y="500042"/>
            <a:ext cx="6429420" cy="1857388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/>
              <a:t>Расходы на выплату ежемесячного пособия на третьего ребенка или последующих детей составят в 2022г — 31058,0 т.р., 2023г — 36065,3 т.р., 2024г — 6815,5 т.р. Размер выплаты на сегодняшний день составляет — 9286 руб.</a:t>
            </a:r>
          </a:p>
          <a:p>
            <a:pPr lvl="0"/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428860" y="2357430"/>
            <a:ext cx="6429420" cy="242889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/>
              <a:t>На организацию и обеспечение отдыха и оздоровления детей предусмотрено в 2022г — 10718,4 т.р., 2023г — 11147,1 т.р., 2024г — 11593,0 т.р.  Предусмотрены расходы за счет местного бюджета на транспортные услуги по доставке детей из малоимущих семей в детские оздоровительные лагеря и санатории в 2022,2023,2024 — 800,0 т.р.</a:t>
            </a:r>
          </a:p>
          <a:p>
            <a:pPr lvl="0"/>
            <a:endParaRPr lang="ru-RU" dirty="0"/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500298" y="4572008"/>
            <a:ext cx="6357982" cy="2000264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/>
              <a:t>На обеспечение МСП по выплате адресных субсидий на оплату жилья и коммунальных услуг предусмотрено в 2022г — 4017,4 т.р., 2023 — 4154,0 т.р., 2024г — 4295,1 т.р.</a:t>
            </a:r>
            <a:endParaRPr lang="ru-RU" dirty="0"/>
          </a:p>
        </p:txBody>
      </p:sp>
      <p:sp>
        <p:nvSpPr>
          <p:cNvPr id="194562" name="AutoShape 2" descr="Картинки по запросу ветераны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850" name="AutoShape 2" descr="Картинки по запросу третий ребено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7" name="Picture 3" descr="C:\Users\user\Pictures\1475086377_3f7887c5b42079a47c3bcaab960f54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4786322"/>
            <a:ext cx="2224310" cy="1857388"/>
          </a:xfrm>
          <a:prstGeom prst="rect">
            <a:avLst/>
          </a:prstGeom>
          <a:noFill/>
        </p:spPr>
      </p:pic>
      <p:pic>
        <p:nvPicPr>
          <p:cNvPr id="16386" name="Picture 2" descr="http://fb.ru/media/i/5/1/7/7/3/i/517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0" y="428604"/>
            <a:ext cx="2562101" cy="1919247"/>
          </a:xfrm>
          <a:prstGeom prst="rect">
            <a:avLst/>
          </a:prstGeom>
          <a:noFill/>
        </p:spPr>
      </p:pic>
      <p:pic>
        <p:nvPicPr>
          <p:cNvPr id="16388" name="Picture 4" descr="http://s.fishki.net/upload/post/201505/08/1526889/23_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500306"/>
            <a:ext cx="2357454" cy="18491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571736" y="500042"/>
            <a:ext cx="6286544" cy="1857388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 smtClean="0"/>
              <a:t>Единовременное пособие беременным женам военнослужащих, проходивших военную службу по призыву и ежемесячное пособие на ребенка военнослужащего, проходившего военную службу ( на детей до 3-х лет) в 2022г.-395,2 т.р., 2023г — 410,9 т.р.</a:t>
            </a:r>
            <a:endParaRPr lang="ru-RU" sz="16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00298" y="2643182"/>
            <a:ext cx="6357982" cy="207170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 smtClean="0"/>
              <a:t>Расходы на ежемесячную выплату в связи с рождением (усыновлением) первого ребенка в 2022 г — 28029,0 т.р., в 2023 — 28144,2 т.р. Размер выплаты в 2021 году составляет 11642,0 руб.</a:t>
            </a:r>
          </a:p>
          <a:p>
            <a:pPr lvl="0"/>
            <a:endParaRPr lang="ru-RU" dirty="0"/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357422" y="4786322"/>
            <a:ext cx="6429420" cy="1714512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 smtClean="0"/>
              <a:t>Компенсация расходов по оплате жилищно-коммунальных услуг, оказываемых отдельным категориям граждан из числа ветеранов и инвалидов. На 2022 год расходы составят — 19066,5 т.р., в 2023г — 19064,6 т.р.</a:t>
            </a:r>
          </a:p>
          <a:p>
            <a:pPr lvl="0"/>
            <a:endParaRPr lang="ru-RU" dirty="0"/>
          </a:p>
        </p:txBody>
      </p:sp>
      <p:sp>
        <p:nvSpPr>
          <p:cNvPr id="194562" name="AutoShape 2" descr="Картинки по запросу ветераны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850" name="AutoShape 2" descr="Картинки по запросу третий ребено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7874" name="AutoShape 2" descr="Картинки по запросу беременные жены военнослужащи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7876" name="AutoShape 4" descr="Картинки по запросу беременные жены военнослужащи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7880" name="AutoShape 8" descr="Картинки по запросу компенсация жкх ветеранам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2" name="Picture 2" descr="C:\Users\user\Pictures\3880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571744"/>
            <a:ext cx="2357421" cy="2000264"/>
          </a:xfrm>
          <a:prstGeom prst="rect">
            <a:avLst/>
          </a:prstGeom>
          <a:noFill/>
        </p:spPr>
      </p:pic>
      <p:pic>
        <p:nvPicPr>
          <p:cNvPr id="5123" name="Picture 3" descr="C:\Users\user\Pictures\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929198"/>
            <a:ext cx="2143140" cy="1608954"/>
          </a:xfrm>
          <a:prstGeom prst="rect">
            <a:avLst/>
          </a:prstGeom>
          <a:noFill/>
        </p:spPr>
      </p:pic>
      <p:pic>
        <p:nvPicPr>
          <p:cNvPr id="15362" name="Picture 2" descr="http://usmsocz.ru/assets/easyimage/e/e9765067ec40011bad29e8879741b4d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01" y="214290"/>
            <a:ext cx="2508236" cy="22145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571736" y="500042"/>
            <a:ext cx="6286544" cy="1857388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/>
              <a:t>Компенсация страховых премий по договору обязательного страхования гражданской ответственности владельцев транспортных средств инвалидам. На 2022, 2023 год расходы составят по 15,0 т.р.</a:t>
            </a:r>
          </a:p>
          <a:p>
            <a:pPr lvl="0"/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00298" y="2357430"/>
            <a:ext cx="6357982" cy="235745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/>
              <a:t>На выплату ежегодной денежной выплаты гражданам, награжденным нагрудными знаками «Почетный донор СССР», «Почетный донор России» предусмотрено в 2022г  - 424,3 т.р., 2023г — 441,2 т.р.</a:t>
            </a:r>
          </a:p>
          <a:p>
            <a:pPr lvl="0"/>
            <a:endParaRPr lang="ru-RU" dirty="0"/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643174" y="4786322"/>
            <a:ext cx="6215106" cy="1714512"/>
          </a:xfrm>
          <a:prstGeom prst="round2DiagRect">
            <a:avLst/>
          </a:prstGeom>
        </p:spPr>
        <p:style>
          <a:lnRef idx="1">
            <a:schemeClr val="accent6"/>
          </a:lnRef>
          <a:fillRef idx="1002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/>
              <a:t>Расходы по обеспечению мер </a:t>
            </a:r>
            <a:r>
              <a:rPr lang="ru-RU" dirty="0" err="1" smtClean="0"/>
              <a:t>соцподдержки</a:t>
            </a:r>
            <a:r>
              <a:rPr lang="ru-RU" dirty="0" smtClean="0"/>
              <a:t> гражданам, подвергшимся воздействию радиации в 2022г — 932,8 </a:t>
            </a:r>
            <a:r>
              <a:rPr lang="ru-RU" dirty="0" err="1" smtClean="0"/>
              <a:t>т.р</a:t>
            </a:r>
            <a:r>
              <a:rPr lang="ru-RU" dirty="0" smtClean="0"/>
              <a:t>, в 2023г — 970,0 т.р.</a:t>
            </a:r>
          </a:p>
          <a:p>
            <a:pPr lvl="0"/>
            <a:endParaRPr lang="ru-RU" dirty="0"/>
          </a:p>
        </p:txBody>
      </p:sp>
      <p:sp>
        <p:nvSpPr>
          <p:cNvPr id="194562" name="AutoShape 2" descr="Картинки по запросу ветераны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850" name="AutoShape 2" descr="Картинки по запросу третий ребено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7874" name="AutoShape 2" descr="Картинки по запросу беременные жены военнослужащи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7876" name="AutoShape 4" descr="Картинки по запросу беременные жены военнослужащи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7880" name="AutoShape 8" descr="Картинки по запросу компенсация жкх ветеранам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88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57430"/>
            <a:ext cx="2571736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89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4714884"/>
            <a:ext cx="2428892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7" name="Picture 1" descr="C:\Users\user\Pictures\iOZ2F9WM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28604"/>
            <a:ext cx="2286016" cy="18668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76123"/>
            <a:ext cx="8229600" cy="79208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характеристики бюджета Орловского района  </a:t>
            </a:r>
            <a:b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202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-202</a:t>
            </a:r>
            <a:r>
              <a:rPr 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годы</a:t>
            </a:r>
            <a:endParaRPr 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flipV="1">
            <a:off x="251520" y="980728"/>
            <a:ext cx="122413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04454209"/>
              </p:ext>
            </p:extLst>
          </p:nvPr>
        </p:nvGraphicFramePr>
        <p:xfrm>
          <a:off x="295078" y="1859932"/>
          <a:ext cx="8640960" cy="3758829"/>
        </p:xfrm>
        <a:graphic>
          <a:graphicData uri="http://schemas.openxmlformats.org/drawingml/2006/table">
            <a:tbl>
              <a:tblPr/>
              <a:tblGrid>
                <a:gridCol w="2016224"/>
                <a:gridCol w="1912016"/>
                <a:gridCol w="1642719"/>
                <a:gridCol w="1571297"/>
                <a:gridCol w="1498704"/>
              </a:tblGrid>
              <a:tr h="888939">
                <a:tc>
                  <a:txBody>
                    <a:bodyPr/>
                    <a:lstStyle/>
                    <a:p>
                      <a:pPr indent="-6858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Показатель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Проект бюджета</a:t>
                      </a:r>
                      <a:endParaRPr kumimoji="0" lang="ru-RU" sz="1600" b="1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20</a:t>
                      </a:r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21</a:t>
                      </a: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год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Проект бюджета</a:t>
                      </a:r>
                      <a:endParaRPr kumimoji="0" lang="ru-RU" sz="1600" b="1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202</a:t>
                      </a:r>
                      <a:r>
                        <a:rPr kumimoji="0" lang="en-US" sz="16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kumimoji="0" lang="ru-RU" sz="16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год </a:t>
                      </a:r>
                      <a:endParaRPr kumimoji="0" lang="ru-RU" sz="1600" b="1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Проект бюджета</a:t>
                      </a:r>
                      <a:endParaRPr kumimoji="0" lang="ru-RU" sz="1600" b="1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202</a:t>
                      </a:r>
                      <a:r>
                        <a:rPr kumimoji="0" lang="en-US" sz="16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kumimoji="0" lang="ru-RU" sz="16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год </a:t>
                      </a:r>
                      <a:endParaRPr kumimoji="0" lang="ru-RU" sz="1600" b="1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Проект бюджета</a:t>
                      </a:r>
                      <a:endParaRPr kumimoji="0" lang="ru-RU" sz="1600" b="1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202</a:t>
                      </a:r>
                      <a:r>
                        <a:rPr kumimoji="0" lang="en-US" sz="16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kumimoji="0" lang="ru-RU" sz="16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год </a:t>
                      </a:r>
                      <a:endParaRPr kumimoji="0" lang="ru-RU" sz="1600" b="1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98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66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</a:t>
                      </a:r>
                      <a:r>
                        <a:rPr lang="ru-RU" sz="1600" b="1" dirty="0">
                          <a:solidFill>
                            <a:srgbClr val="0066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 Доходы, всего</a:t>
                      </a:r>
                      <a:endParaRPr lang="ru-RU" sz="1600" dirty="0">
                        <a:solidFill>
                          <a:srgbClr val="0066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n-US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1 130 897</a:t>
                      </a: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,0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n-US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1 418 838</a:t>
                      </a: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</a:t>
                      </a:r>
                      <a:r>
                        <a:rPr kumimoji="0" lang="en-US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1 347 235,8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1 086 344,6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536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66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Безвозмездные поступления из областного</a:t>
                      </a:r>
                      <a:r>
                        <a:rPr lang="ru-RU" sz="1600" baseline="0" dirty="0" smtClean="0">
                          <a:solidFill>
                            <a:srgbClr val="0066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бюджета</a:t>
                      </a:r>
                      <a:endParaRPr lang="ru-RU" sz="1600" dirty="0">
                        <a:solidFill>
                          <a:srgbClr val="0066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858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904 169,9*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-6858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1 154 651,3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1 072</a:t>
                      </a:r>
                      <a:r>
                        <a:rPr kumimoji="0" lang="ru-RU" sz="1600" b="1" kern="1200" baseline="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569,3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798 036,2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889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33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II</a:t>
                      </a:r>
                      <a:r>
                        <a:rPr lang="ru-RU" sz="1600" b="1" dirty="0">
                          <a:solidFill>
                            <a:srgbClr val="0033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 Расходы, всего</a:t>
                      </a:r>
                      <a:endParaRPr lang="ru-RU" sz="1600" dirty="0">
                        <a:solidFill>
                          <a:srgbClr val="0033CC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1 143 397,0</a:t>
                      </a:r>
                      <a:endParaRPr kumimoji="0" lang="ru-RU" sz="1600" b="1" kern="1200" dirty="0">
                        <a:solidFill>
                          <a:srgbClr val="0070C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n-US" sz="1600" b="1" kern="1200" dirty="0" smtClean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1 418 838</a:t>
                      </a:r>
                      <a:r>
                        <a:rPr kumimoji="0" lang="ru-RU" sz="1600" b="1" kern="1200" dirty="0" smtClean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</a:t>
                      </a:r>
                      <a:r>
                        <a:rPr kumimoji="0" lang="en-US" sz="1600" b="1" kern="1200" dirty="0" smtClean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  <a:endParaRPr kumimoji="0" lang="ru-RU" sz="1600" b="1" kern="1200" dirty="0">
                        <a:solidFill>
                          <a:srgbClr val="0070C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1 347 235,8</a:t>
                      </a:r>
                      <a:endParaRPr kumimoji="0" lang="ru-RU" sz="1600" b="1" kern="1200" dirty="0">
                        <a:solidFill>
                          <a:srgbClr val="0070C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1 086 344,6</a:t>
                      </a:r>
                      <a:endParaRPr kumimoji="0" lang="ru-RU" sz="1600" b="1" kern="1200" dirty="0">
                        <a:solidFill>
                          <a:srgbClr val="0070C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364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33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III</a:t>
                      </a:r>
                      <a:r>
                        <a:rPr lang="ru-RU" sz="1600" b="1" dirty="0">
                          <a:solidFill>
                            <a:srgbClr val="0033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 </a:t>
                      </a:r>
                      <a:r>
                        <a:rPr lang="ru-RU" sz="1600" b="1" dirty="0" smtClean="0">
                          <a:solidFill>
                            <a:srgbClr val="0033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Дефицит, Профицит</a:t>
                      </a:r>
                      <a:endParaRPr lang="ru-RU" sz="1600" dirty="0">
                        <a:solidFill>
                          <a:srgbClr val="0033CC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baseline="0" dirty="0" smtClean="0"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-12 500,0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baseline="0" dirty="0" smtClean="0"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baseline="0" dirty="0" smtClean="0"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</a:t>
                      </a:r>
                      <a:endParaRPr kumimoji="0" lang="ru-RU" sz="1600" b="1" kern="1200" baseline="0" dirty="0">
                        <a:solidFill>
                          <a:srgbClr val="0033CC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33CC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</a:t>
                      </a:r>
                      <a:endParaRPr kumimoji="0" lang="ru-RU" sz="1600" b="1" kern="1200" dirty="0">
                        <a:solidFill>
                          <a:srgbClr val="0033CC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7600301" y="1606779"/>
            <a:ext cx="1296145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050" b="1" dirty="0" smtClean="0">
                <a:solidFill>
                  <a:prstClr val="black"/>
                </a:solidFill>
                <a:latin typeface="Arial" charset="0"/>
              </a:rPr>
              <a:t>Тыс. </a:t>
            </a:r>
            <a:r>
              <a:rPr lang="ru-RU" sz="1050" b="1" dirty="0">
                <a:solidFill>
                  <a:prstClr val="black"/>
                </a:solidFill>
                <a:latin typeface="Arial" charset="0"/>
              </a:rPr>
              <a:t>рублей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C97F8C-7B70-469F-99BD-22916FD59261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97868" y="5882395"/>
            <a:ext cx="8568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* - </a:t>
            </a:r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  <a:t>Объем межбюджетных трансфертов будет уточнен </a:t>
            </a:r>
            <a:r>
              <a:rPr lang="ru-RU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  <a:t>по </a:t>
            </a:r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  <a:t>результатам рассмотрения проекта </a:t>
            </a:r>
            <a:r>
              <a:rPr lang="ru-RU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  <a:t>областного бюджета в законодательном Собрании Ростовской области</a:t>
            </a:r>
            <a:endParaRPr lang="ru-RU" sz="1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07485249"/>
              </p:ext>
            </p:extLst>
          </p:nvPr>
        </p:nvGraphicFramePr>
        <p:xfrm>
          <a:off x="-5454487" y="-567789"/>
          <a:ext cx="8562975" cy="2276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0" y="5149187"/>
            <a:ext cx="9144000" cy="116378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4C2434BB-D04D-478B-A2A0-AF6C607511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4239"/>
            <a:ext cx="112676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9070" y="5155943"/>
            <a:ext cx="9054930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Предложенный на рассмотрение Собрания депутатов Орловского района проект бюджета Орловского района на 202</a:t>
            </a:r>
            <a:r>
              <a:rPr lang="en-US" sz="16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lang="ru-RU" sz="16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год и на плановый период </a:t>
            </a:r>
          </a:p>
          <a:p>
            <a:pPr lvl="0"/>
            <a:r>
              <a:rPr lang="ru-RU" sz="16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202</a:t>
            </a:r>
            <a:r>
              <a:rPr lang="en-US" sz="16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  <a:r>
              <a:rPr lang="ru-RU" sz="16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и 202</a:t>
            </a:r>
            <a:r>
              <a:rPr lang="en-US" sz="16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4</a:t>
            </a:r>
            <a:r>
              <a:rPr lang="ru-RU" sz="16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годов создаст дополнительные условия для выполнения поставленных Президентом России, Губернатором области и Главой Администрации района приоритетных задач</a:t>
            </a:r>
            <a:endParaRPr lang="ru-RU" sz="165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Номер слайда 7"/>
          <p:cNvSpPr txBox="1">
            <a:spLocks/>
          </p:cNvSpPr>
          <p:nvPr/>
        </p:nvSpPr>
        <p:spPr>
          <a:xfrm>
            <a:off x="7114308" y="-532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F39995-16CF-4D62-BCE6-FD7BF02B238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36194" name="Picture 2" descr="https://amramor.ru/uploads/amramor.ru/goods-10019929-img-357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571480"/>
            <a:ext cx="4153588" cy="4546585"/>
          </a:xfrm>
          <a:prstGeom prst="rect">
            <a:avLst/>
          </a:prstGeom>
          <a:noFill/>
        </p:spPr>
      </p:pic>
      <p:sp>
        <p:nvSpPr>
          <p:cNvPr id="136198" name="AutoShape 6" descr="https://s3.nat-geo.ru/images/2019/5/16/815d0f9cc720417088b89aba69be3e64.max-1200x8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6200" name="Picture 8" descr="https://s3.nat-geo.ru/images/2019/5/16/815d0f9cc720417088b89aba69be3e64.max-1200x80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29124" y="571480"/>
            <a:ext cx="4552523" cy="457203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"/>
          <p:cNvSpPr>
            <a:spLocks noChangeArrowheads="1"/>
          </p:cNvSpPr>
          <p:nvPr/>
        </p:nvSpPr>
        <p:spPr bwMode="auto">
          <a:xfrm>
            <a:off x="0" y="0"/>
            <a:ext cx="9144000" cy="560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ru-RU" sz="2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sz="2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sz="2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sz="2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Контактная информация</a:t>
            </a:r>
          </a:p>
          <a:p>
            <a:pPr algn="ctr" eaLnBrk="0" hangingPunct="0"/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Финансовый отдел Администрации Орловского района</a:t>
            </a: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347510, Ростовская область, п.Орловский ул.Пионерская 75</a:t>
            </a:r>
            <a:endParaRPr lang="ru-RU" dirty="0">
              <a:ea typeface="Calibri" pitchFamily="34" charset="0"/>
              <a:cs typeface="Arial" charset="0"/>
            </a:endParaRPr>
          </a:p>
          <a:p>
            <a:pPr algn="ctr" eaLnBrk="0" hangingPunct="0"/>
            <a:r>
              <a:rPr lang="ru-RU" dirty="0">
                <a:latin typeface="Calibri" pitchFamily="34" charset="0"/>
                <a:ea typeface="Calibri" pitchFamily="34" charset="0"/>
                <a:cs typeface="Calibri" pitchFamily="34" charset="0"/>
              </a:rPr>
              <a:t>Руководитель: Заведующий финансовым отделом Администрации Орловского района</a:t>
            </a:r>
          </a:p>
          <a:p>
            <a:pPr algn="ctr" eaLnBrk="0" hangingPunct="0"/>
            <a:r>
              <a:rPr lang="ru-RU" dirty="0">
                <a:latin typeface="Calibri" pitchFamily="34" charset="0"/>
                <a:ea typeface="Calibri" pitchFamily="34" charset="0"/>
                <a:cs typeface="Calibri" pitchFamily="34" charset="0"/>
              </a:rPr>
              <a:t> –</a:t>
            </a:r>
            <a:r>
              <a:rPr lang="ru-RU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Лячина</a:t>
            </a:r>
            <a:r>
              <a:rPr lang="ru-RU" dirty="0">
                <a:latin typeface="Calibri" pitchFamily="34" charset="0"/>
                <a:ea typeface="Calibri" pitchFamily="34" charset="0"/>
                <a:cs typeface="Calibri" pitchFamily="34" charset="0"/>
              </a:rPr>
              <a:t> Елена Анатольевна</a:t>
            </a:r>
            <a:endParaRPr lang="ru-RU" dirty="0">
              <a:cs typeface="Arial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Тел.(факс) : (86375) 31-7-37,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E-mail</a:t>
            </a:r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: </a:t>
            </a:r>
            <a:r>
              <a:rPr lang="en-US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rayfo</a:t>
            </a:r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@</a:t>
            </a:r>
            <a:r>
              <a:rPr lang="en-US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orlovsky</a:t>
            </a:r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.</a:t>
            </a:r>
            <a:r>
              <a:rPr lang="ru-RU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donland.ru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График (режим) работы:</a:t>
            </a: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понедельник – пятница – </a:t>
            </a:r>
            <a:r>
              <a:rPr lang="en-US" dirty="0" smtClean="0">
                <a:latin typeface="Times New Roman" pitchFamily="18" charset="0"/>
                <a:ea typeface="Calibri" pitchFamily="34" charset="0"/>
                <a:cs typeface="Calibri" pitchFamily="34" charset="0"/>
              </a:rPr>
              <a:t>9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Calibri" pitchFamily="34" charset="0"/>
              </a:rPr>
              <a:t>.00 </a:t>
            </a:r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– 17.00;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предпраздничные дни – </a:t>
            </a:r>
            <a:r>
              <a:rPr lang="en-US" smtClean="0">
                <a:latin typeface="Times New Roman" pitchFamily="18" charset="0"/>
                <a:ea typeface="Calibri" pitchFamily="34" charset="0"/>
                <a:cs typeface="Calibri" pitchFamily="34" charset="0"/>
              </a:rPr>
              <a:t>9</a:t>
            </a:r>
            <a:r>
              <a:rPr lang="ru-RU" smtClean="0">
                <a:latin typeface="Times New Roman" pitchFamily="18" charset="0"/>
                <a:ea typeface="Calibri" pitchFamily="34" charset="0"/>
                <a:cs typeface="Calibri" pitchFamily="34" charset="0"/>
              </a:rPr>
              <a:t>.00 </a:t>
            </a:r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– 16.00;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суббота и воскресенье – выходные дни;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перерыв – 12.00 – 13.00. </a:t>
            </a:r>
            <a:endParaRPr lang="en-US" dirty="0">
              <a:latin typeface="Times New Roman" pitchFamily="18" charset="0"/>
              <a:ea typeface="Calibri" pitchFamily="34" charset="0"/>
              <a:cs typeface="Calibri" pitchFamily="34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cs typeface="Times New Roman" pitchFamily="18" charset="0"/>
              </a:rPr>
              <a:t>График приема: последний понедельник месяца с 14 до 15 часов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288"/>
            <a:ext cx="9144000" cy="684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4034" name="Диаграмма 9"/>
          <p:cNvGraphicFramePr>
            <a:graphicFrameLocks/>
          </p:cNvGraphicFramePr>
          <p:nvPr/>
        </p:nvGraphicFramePr>
        <p:xfrm>
          <a:off x="365125" y="1357298"/>
          <a:ext cx="8350279" cy="5143536"/>
        </p:xfrm>
        <a:graphic>
          <a:graphicData uri="http://schemas.openxmlformats.org/presentationml/2006/ole">
            <p:oleObj spid="_x0000_s2052" name="Worksheet" r:id="rId5" imgW="8848745" imgH="6953310" progId="Excel.Sheet.8">
              <p:embed/>
            </p:oleObj>
          </a:graphicData>
        </a:graphic>
      </p:graphicFrame>
      <p:sp>
        <p:nvSpPr>
          <p:cNvPr id="18438" name="Прямоугольник 11"/>
          <p:cNvSpPr>
            <a:spLocks noChangeArrowheads="1"/>
          </p:cNvSpPr>
          <p:nvPr/>
        </p:nvSpPr>
        <p:spPr bwMode="auto">
          <a:xfrm>
            <a:off x="7561263" y="1214428"/>
            <a:ext cx="16192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 err="1" smtClean="0">
                <a:solidFill>
                  <a:prstClr val="black"/>
                </a:solidFill>
                <a:latin typeface="Trebuchet MS"/>
              </a:rPr>
              <a:t>млн</a:t>
            </a:r>
            <a:r>
              <a:rPr lang="ru-RU" sz="1400" b="1" dirty="0" smtClean="0">
                <a:solidFill>
                  <a:prstClr val="black"/>
                </a:solidFill>
                <a:latin typeface="Trebuchet MS"/>
              </a:rPr>
              <a:t> </a:t>
            </a:r>
            <a:r>
              <a:rPr lang="ru-RU" sz="1400" b="1" dirty="0">
                <a:solidFill>
                  <a:prstClr val="black"/>
                </a:solidFill>
                <a:latin typeface="Trebuchet MS"/>
              </a:rPr>
              <a:t>рублей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808048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16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ea typeface="+mn-ea"/>
                <a:cs typeface="+mn-cs"/>
              </a:rPr>
              <a:t>Собственные доходы консолидированного</a:t>
            </a:r>
            <a:r>
              <a:rPr lang="en-US" sz="216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ea typeface="+mn-ea"/>
                <a:cs typeface="+mn-cs"/>
              </a:rPr>
              <a:t> </a:t>
            </a:r>
            <a:r>
              <a:rPr lang="ru-RU" sz="216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ea typeface="+mn-ea"/>
                <a:cs typeface="+mn-cs"/>
              </a:rPr>
              <a:t>БЮДЖЕТА и</a:t>
            </a:r>
            <a:br>
              <a:rPr lang="ru-RU" sz="216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ea typeface="+mn-ea"/>
                <a:cs typeface="+mn-cs"/>
              </a:rPr>
            </a:br>
            <a:r>
              <a:rPr lang="ru-RU" sz="216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ea typeface="+mn-ea"/>
                <a:cs typeface="+mn-cs"/>
              </a:rPr>
              <a:t>бюджета Орловского района</a:t>
            </a:r>
          </a:p>
        </p:txBody>
      </p:sp>
      <p:sp>
        <p:nvSpPr>
          <p:cNvPr id="44038" name="Номер слайда 1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D78D0EF3-BBBD-40F9-8A4F-81DF78820818}" type="slidenum">
              <a:rPr lang="ru-RU">
                <a:cs typeface="Arial" charset="0"/>
              </a:rPr>
              <a:pPr/>
              <a:t>5</a:t>
            </a:fld>
            <a:endParaRPr lang="ru-RU" dirty="0">
              <a:cs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246757" y="3255268"/>
            <a:ext cx="171450" cy="16192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256282" y="3675360"/>
            <a:ext cx="161925" cy="16192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458788" y="3071813"/>
            <a:ext cx="60625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prstClr val="black"/>
                </a:solidFill>
                <a:latin typeface="Trebuchet MS"/>
              </a:rPr>
              <a:t>БР</a:t>
            </a:r>
            <a:endParaRPr lang="ru-RU" b="1" dirty="0">
              <a:solidFill>
                <a:prstClr val="black"/>
              </a:solidFill>
              <a:latin typeface="Trebuchet MS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prstClr val="black"/>
                </a:solidFill>
                <a:latin typeface="Trebuchet MS"/>
              </a:rPr>
              <a:t>КБР</a:t>
            </a:r>
            <a:endParaRPr lang="ru-RU" b="1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14282" y="5384304"/>
            <a:ext cx="1540951" cy="1473696"/>
          </a:xfrm>
          <a:prstGeom prst="ellipse">
            <a:avLst/>
          </a:prstGeom>
          <a:blipFill dpi="0" rotWithShape="1">
            <a:blip r:embed="rId8" cstate="print"/>
            <a:srcRect/>
            <a:stretch>
              <a:fillRect l="-26000" t="-3000" r="-26000" b="-1000"/>
            </a:stretch>
          </a:blipFill>
          <a:ln w="53975" cmpd="thinThick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857356" y="5730382"/>
            <a:ext cx="1241581" cy="1127618"/>
          </a:xfrm>
          <a:prstGeom prst="ellipse">
            <a:avLst/>
          </a:prstGeom>
          <a:blipFill dpi="0" rotWithShape="1">
            <a:blip r:embed="rId9" cstate="print"/>
            <a:srcRect/>
            <a:stretch>
              <a:fillRect l="-27000" r="-26000" b="-1000"/>
            </a:stretch>
          </a:blipFill>
          <a:ln w="53975" cmpd="thinThick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3143240" y="5384304"/>
            <a:ext cx="1512168" cy="1473696"/>
          </a:xfrm>
          <a:prstGeom prst="ellipse">
            <a:avLst/>
          </a:prstGeom>
          <a:blipFill dpi="0" rotWithShape="1">
            <a:blip r:embed="rId10" cstate="print"/>
            <a:srcRect/>
            <a:stretch>
              <a:fillRect l="-21000" t="-2000" r="-26000" b="1000"/>
            </a:stretch>
          </a:blipFill>
          <a:ln w="53975" cmpd="thinThick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4429131" y="5429264"/>
            <a:ext cx="1500192" cy="1341908"/>
          </a:xfrm>
          <a:prstGeom prst="ellipse">
            <a:avLst/>
          </a:prstGeom>
          <a:blipFill dpi="0" rotWithShape="1">
            <a:blip r:embed="rId11" cstate="print"/>
            <a:srcRect/>
            <a:stretch>
              <a:fillRect l="-33000" t="-3000" r="2000" b="-1000"/>
            </a:stretch>
          </a:blipFill>
          <a:ln w="53975" cmpd="thinThick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5857884" y="5384304"/>
            <a:ext cx="1512341" cy="1473696"/>
          </a:xfrm>
          <a:prstGeom prst="ellipse">
            <a:avLst/>
          </a:prstGeom>
          <a:blipFill dpi="0" rotWithShape="1">
            <a:blip r:embed="rId12" cstate="print"/>
            <a:srcRect/>
            <a:stretch>
              <a:fillRect l="-59000" t="-26000" r="-43000" b="-24000"/>
            </a:stretch>
          </a:blipFill>
          <a:ln w="53975" cmpd="thinThick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7286644" y="5373216"/>
            <a:ext cx="1567012" cy="1484784"/>
          </a:xfrm>
          <a:prstGeom prst="ellipse">
            <a:avLst/>
          </a:prstGeom>
          <a:blipFill dpi="0" rotWithShape="1">
            <a:blip r:embed="rId13" cstate="print"/>
            <a:srcRect/>
            <a:stretch>
              <a:fillRect l="-26000" t="-3000" r="-26000" b="-1000"/>
            </a:stretch>
          </a:blipFill>
          <a:ln w="53975" cmpd="thinThick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054" name="Picture 6" descr="C:\Users\user\Pictures\публичный декабрь 2018\i3CK35GM0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429124" y="5429240"/>
            <a:ext cx="1428760" cy="142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2" name="Прямоугольник 21"/>
          <p:cNvSpPr/>
          <p:nvPr/>
        </p:nvSpPr>
        <p:spPr>
          <a:xfrm>
            <a:off x="5508104" y="260648"/>
            <a:ext cx="33575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860032" y="116632"/>
            <a:ext cx="545136" cy="504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934388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9"/>
            <a:ext cx="8229600" cy="114300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Структура налоговых и неналоговых доходов бюджета</a:t>
            </a:r>
            <a:b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</a:b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Орловского района  в 202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2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  году</a:t>
            </a:r>
            <a:endParaRPr lang="ru-RU" sz="2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25CCA8-A029-4ACE-A2F9-2618B1ED791E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graphicFrame>
        <p:nvGraphicFramePr>
          <p:cNvPr id="113666" name="Содержимое 3"/>
          <p:cNvGraphicFramePr>
            <a:graphicFrameLocks noGrp="1"/>
          </p:cNvGraphicFramePr>
          <p:nvPr/>
        </p:nvGraphicFramePr>
        <p:xfrm>
          <a:off x="142875" y="1757363"/>
          <a:ext cx="8564563" cy="4795837"/>
        </p:xfrm>
        <a:graphic>
          <a:graphicData uri="http://schemas.openxmlformats.org/presentationml/2006/ole">
            <p:oleObj spid="_x0000_s113666" name="Worksheet" r:id="rId3" imgW="7791444" imgH="4362390" progId="Excel.Sheet.8">
              <p:embed/>
            </p:oleObj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16" y="500041"/>
            <a:ext cx="8856984" cy="5249912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836712"/>
            <a:ext cx="9144000" cy="504056"/>
          </a:xfrm>
        </p:spPr>
        <p:txBody>
          <a:bodyPr>
            <a:noAutofit/>
          </a:bodyPr>
          <a:lstStyle/>
          <a:p>
            <a:pPr marL="85725" algn="ctr">
              <a:defRPr/>
            </a:pPr>
            <a:r>
              <a:rPr lang="ru-RU" sz="25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Безвозмездные поступления из областного бюджета</a:t>
            </a:r>
            <a:endParaRPr lang="ru-RU" sz="25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graphicFrame>
        <p:nvGraphicFramePr>
          <p:cNvPr id="12" name="Содержимое 11"/>
          <p:cNvGraphicFramePr>
            <a:graphicFrameLocks noGrp="1"/>
          </p:cNvGraphicFramePr>
          <p:nvPr>
            <p:ph idx="1"/>
          </p:nvPr>
        </p:nvGraphicFramePr>
        <p:xfrm>
          <a:off x="251520" y="2204868"/>
          <a:ext cx="8712968" cy="26972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/>
                <a:gridCol w="1440160"/>
                <a:gridCol w="1476786"/>
                <a:gridCol w="1835582"/>
                <a:gridCol w="1800200"/>
              </a:tblGrid>
              <a:tr h="9144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Наименование</a:t>
                      </a:r>
                      <a:endParaRPr kumimoji="0" lang="ru-RU" sz="1500" b="1" i="0" u="none" strike="noStrike" kern="1200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</a:t>
                      </a:r>
                      <a:r>
                        <a:rPr kumimoji="0" lang="en-US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21</a:t>
                      </a:r>
                      <a:r>
                        <a:rPr kumimoji="0" lang="ru-RU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год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(проект)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202</a:t>
                      </a:r>
                      <a:r>
                        <a:rPr kumimoji="0" lang="en-US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ru-RU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год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(проект)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500" b="1" i="0" u="none" strike="noStrike" kern="1200" baseline="0" dirty="0" smtClean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202</a:t>
                      </a:r>
                      <a:r>
                        <a:rPr kumimoji="0" lang="en-US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r>
                        <a:rPr kumimoji="0" lang="ru-RU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год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(проект)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500" b="1" i="0" u="none" strike="noStrike" kern="1200" baseline="0" dirty="0" smtClean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500" b="1" i="0" u="none" strike="noStrike" kern="1200" baseline="0" dirty="0" smtClean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202</a:t>
                      </a:r>
                      <a:r>
                        <a:rPr kumimoji="0" lang="en-US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</a:t>
                      </a:r>
                      <a:r>
                        <a:rPr kumimoji="0" lang="ru-RU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год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(проект)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500" b="1" i="0" u="none" strike="noStrike" kern="1200" baseline="0" dirty="0" smtClean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2048"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5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3333CC"/>
                          </a:solidFill>
                          <a:latin typeface="Arial" pitchFamily="34" charset="0"/>
                          <a:cs typeface="Arial" pitchFamily="34" charset="0"/>
                        </a:rPr>
                        <a:t>Межбюджетные трансферты ВСЕГО *)</a:t>
                      </a:r>
                      <a:endParaRPr lang="ru-RU" sz="15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rgbClr val="3333CC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3333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904,2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3333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1154.7</a:t>
                      </a:r>
                      <a:endParaRPr kumimoji="0" lang="ru-RU" sz="1600" b="1" i="0" u="none" strike="noStrike" kern="1200" baseline="0" dirty="0" smtClean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rgbClr val="3333CC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3333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1072.6</a:t>
                      </a:r>
                      <a:endParaRPr kumimoji="0" lang="ru-RU" sz="1600" b="1" i="0" u="none" strike="noStrike" kern="1200" baseline="0" dirty="0" smtClean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rgbClr val="3333CC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3333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798.0</a:t>
                      </a:r>
                      <a:endParaRPr kumimoji="0" lang="ru-RU" sz="1600" b="1" i="0" u="none" strike="noStrike" kern="1200" baseline="0" dirty="0" smtClean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rgbClr val="3333CC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5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из них:</a:t>
                      </a:r>
                      <a:endParaRPr lang="ru-RU" sz="15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1159">
                <a:tc>
                  <a:txBody>
                    <a:bodyPr/>
                    <a:lstStyle/>
                    <a:p>
                      <a:pPr marL="108000" algn="ctr" fontAlgn="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5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Дотации</a:t>
                      </a:r>
                      <a:endParaRPr lang="ru-RU" sz="15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6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146,7</a:t>
                      </a: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en-US" sz="16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139.7</a:t>
                      </a: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en-US" sz="16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94.3</a:t>
                      </a: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en-US" sz="16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73.6</a:t>
                      </a: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108000" algn="ctr" fontAlgn="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5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Целевые трансферты из областного бюджета</a:t>
                      </a:r>
                      <a:endParaRPr lang="ru-RU" sz="15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0000"/>
                        </a:lnSpc>
                      </a:pPr>
                      <a:r>
                        <a:rPr kumimoji="0" lang="ru-RU" sz="16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757,5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0000"/>
                        </a:lnSpc>
                      </a:pPr>
                      <a:r>
                        <a:rPr kumimoji="0" lang="en-US" sz="16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1015.0</a:t>
                      </a:r>
                      <a:endParaRPr kumimoji="0" lang="ru-RU" sz="1600" b="1" i="0" u="none" strike="noStrike" kern="1200" baseline="0" dirty="0" smtClean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en-US" sz="16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978.3</a:t>
                      </a: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en-US" sz="16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724.4</a:t>
                      </a: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1" name="Заголовок 7"/>
          <p:cNvSpPr txBox="1">
            <a:spLocks/>
          </p:cNvSpPr>
          <p:nvPr/>
        </p:nvSpPr>
        <p:spPr bwMode="auto">
          <a:xfrm>
            <a:off x="6983760" y="1628800"/>
            <a:ext cx="216024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 eaLnBrk="0" hangingPunct="0">
              <a:defRPr/>
            </a:pPr>
            <a:r>
              <a:rPr lang="ru-RU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млн. рублей</a:t>
            </a:r>
            <a:endParaRPr lang="ru-RU" sz="1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3040" y="5143515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*) </a:t>
            </a:r>
            <a:r>
              <a:rPr lang="ru-RU" sz="1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Times New Roman" pitchFamily="18" charset="0"/>
              </a:rPr>
              <a:t>Объем межбюджетных трансфертов будет уточнен по результатам рассмотрения проекта областного бюджета в Законодательном Собрании Ростовской области</a:t>
            </a: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0827655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="" xmlns:p14="http://schemas.microsoft.com/office/powerpoint/2010/main" val="3061741837"/>
              </p:ext>
            </p:extLst>
          </p:nvPr>
        </p:nvGraphicFramePr>
        <p:xfrm>
          <a:off x="611560" y="1340768"/>
          <a:ext cx="8136904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87016" y="571483"/>
            <a:ext cx="88569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l" rotWithShape="0">
                    <a:prstClr val="black">
                      <a:lumMod val="95000"/>
                      <a:lumOff val="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Субвенции из областного бюджета на выполнение переданных органам местного самоуправления государственных полномочий в 202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l" rotWithShape="0">
                    <a:prstClr val="black">
                      <a:lumMod val="95000"/>
                      <a:lumOff val="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l" rotWithShape="0">
                    <a:prstClr val="black">
                      <a:lumMod val="95000"/>
                      <a:lumOff val="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году</a:t>
            </a:r>
            <a:endParaRPr lang="ru-RU" sz="2000" b="1" dirty="0">
              <a:solidFill>
                <a:srgbClr val="0000FF"/>
              </a:solidFill>
              <a:effectLst>
                <a:outerShdw blurRad="38100" dist="38100" dir="2700000" algn="l" rotWithShape="0">
                  <a:prstClr val="black">
                    <a:lumMod val="95000"/>
                    <a:lumOff val="5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1680" y="2348880"/>
            <a:ext cx="2376264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Всего субвенций </a:t>
            </a:r>
          </a:p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859.1</a:t>
            </a:r>
            <a:endParaRPr lang="ru-RU" sz="24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C4E876-F1D1-4C8B-BD1F-9C7219D2B9CE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6942707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:\Users\user\Pictures\i-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3357562"/>
            <a:ext cx="2447908" cy="2428892"/>
          </a:xfrm>
          <a:prstGeom prst="rect">
            <a:avLst/>
          </a:prstGeom>
          <a:noFill/>
        </p:spPr>
      </p:pic>
      <p:graphicFrame>
        <p:nvGraphicFramePr>
          <p:cNvPr id="16" name="Диаграмма 15"/>
          <p:cNvGraphicFramePr/>
          <p:nvPr/>
        </p:nvGraphicFramePr>
        <p:xfrm>
          <a:off x="0" y="1285860"/>
          <a:ext cx="7715240" cy="5357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42844" y="500042"/>
            <a:ext cx="8715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Субсидии из областного бюджета местным бюджетам на софинансирование расходных обязательств муниципальных образований в 202</a:t>
            </a:r>
            <a:r>
              <a:rPr lang="en-US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году</a:t>
            </a:r>
            <a:endParaRPr lang="ru-RU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2E0CA-C96C-438D-A70A-838A9D6F490E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084168" y="2660917"/>
            <a:ext cx="316835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Общий объем субсидий</a:t>
            </a:r>
          </a:p>
          <a:p>
            <a:pPr algn="ctr"/>
            <a:r>
              <a:rPr lang="en-US" sz="1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131 198.4</a:t>
            </a:r>
            <a:r>
              <a:rPr lang="ru-RU" sz="1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тыс. рублей </a:t>
            </a: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5940152" y="1316765"/>
            <a:ext cx="288032" cy="3384376"/>
          </a:xfrm>
          <a:prstGeom prst="rightBrace">
            <a:avLst/>
          </a:prstGeom>
          <a:ln w="38100">
            <a:solidFill>
              <a:srgbClr val="FF0000"/>
            </a:solidFill>
            <a:round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24" name="Рисунок 23" descr="ВОдопровод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4208" y="1316767"/>
            <a:ext cx="2520280" cy="1387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03994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9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1764</TotalTime>
  <Words>1971</Words>
  <Application>Microsoft Office PowerPoint</Application>
  <PresentationFormat>Экран (4:3)</PresentationFormat>
  <Paragraphs>319</Paragraphs>
  <Slides>41</Slides>
  <Notes>17</Notes>
  <HiddenSlides>0</HiddenSlides>
  <MMClips>0</MMClips>
  <ScaleCrop>false</ScaleCrop>
  <HeadingPairs>
    <vt:vector size="6" baseType="variant">
      <vt:variant>
        <vt:lpstr>Тема</vt:lpstr>
      </vt:variant>
      <vt:variant>
        <vt:i4>5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7" baseType="lpstr">
      <vt:lpstr>Городская</vt:lpstr>
      <vt:lpstr>1_Городская</vt:lpstr>
      <vt:lpstr>5_Городская</vt:lpstr>
      <vt:lpstr>7_Городская</vt:lpstr>
      <vt:lpstr>19_Городская</vt:lpstr>
      <vt:lpstr>Worksheet</vt:lpstr>
      <vt:lpstr>Слайд 1</vt:lpstr>
      <vt:lpstr>Основные направления бюджетной и налоговой политики Орловского района на 2022-2024 годы</vt:lpstr>
      <vt:lpstr>Особенности составления проекта решения о бюджете Орловского района на 2022 год и на плановый период 2023 и 2024 годов</vt:lpstr>
      <vt:lpstr>Основные характеристики бюджета Орловского района   на 2022-2024 годы</vt:lpstr>
      <vt:lpstr>Собственные доходы консолидированного БЮДЖЕТА и бюджета Орловского района</vt:lpstr>
      <vt:lpstr>Структура налоговых и неналоговых доходов бюджета Орловского района  в 2022  году</vt:lpstr>
      <vt:lpstr>Безвозмездные поступления из областного бюджета</vt:lpstr>
      <vt:lpstr>Слайд 8</vt:lpstr>
      <vt:lpstr>Слайд 9</vt:lpstr>
      <vt:lpstr>Слайд 10</vt:lpstr>
      <vt:lpstr>Слайд 11</vt:lpstr>
      <vt:lpstr>Слайд 12</vt:lpstr>
      <vt:lpstr>На обеспечение жильем жителей района в 2022 - 2024 годах предусмотрено 52511,1 тыс. рублей</vt:lpstr>
      <vt:lpstr>Особенности межбюджетных отношений  в Орловском районе на 2022 год</vt:lpstr>
      <vt:lpstr>Расходы бюджета Орловского района на 2022-2024 годы по Управлению образования</vt:lpstr>
      <vt:lpstr>Слайд 16</vt:lpstr>
      <vt:lpstr>Создание и (обновление) материально-технической базы</vt:lpstr>
      <vt:lpstr>Организация отдыха детей в каникулярное время</vt:lpstr>
      <vt:lpstr>На обеспечение ежемесячного вознаграждения за классное руководство предусмотрено  на 2022 год  по 18 405,1 тыс.рублей</vt:lpstr>
      <vt:lpstr>     На организацию горячего питания обучающихся, получающих начальное общее образование    На обеспечение питанием школьников 1- 4 классов На</vt:lpstr>
      <vt:lpstr>        Исполнение Указа Президента №597 от 07.05.2012                                                                                             (тыс. рублей)</vt:lpstr>
      <vt:lpstr>Слайд 22</vt:lpstr>
      <vt:lpstr> Динамика расходов бюджета Орловского района по  Управлению культуры и спорта</vt:lpstr>
      <vt:lpstr>  Расходы на дополнительное образование  </vt:lpstr>
      <vt:lpstr>Расходы по разделу «Культура»</vt:lpstr>
      <vt:lpstr> Расходы по разделу «Физическая культура и спорт» </vt:lpstr>
      <vt:lpstr>Дополнительные средства из бюджета Орловского района   на 2022 год </vt:lpstr>
      <vt:lpstr>Слайд 28</vt:lpstr>
      <vt:lpstr>                         Динамика расходов бюджета Орловского района на социальную политику   тыс.рублей </vt:lpstr>
      <vt:lpstr>  На исполнительно-распорядительные функции за счет местного бюджета                                                           тыс.рублей </vt:lpstr>
      <vt:lpstr>  На исполнительно-распорядительные функции за счет областного  бюджета                                                           тыс.рублей </vt:lpstr>
      <vt:lpstr>Расходы для МБУ «ЦСО»</vt:lpstr>
      <vt:lpstr>.</vt:lpstr>
      <vt:lpstr>Меры социальной поддержки отдельным категориям граждан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финансов Ростовской области</dc:title>
  <dc:creator>Yureva_AD</dc:creator>
  <cp:lastModifiedBy>user</cp:lastModifiedBy>
  <cp:revision>149</cp:revision>
  <dcterms:created xsi:type="dcterms:W3CDTF">2018-11-09T14:42:42Z</dcterms:created>
  <dcterms:modified xsi:type="dcterms:W3CDTF">2022-05-05T12:49:57Z</dcterms:modified>
</cp:coreProperties>
</file>