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Default Extension="png" ContentType="image/png"/>
  <Override PartName="/ppt/diagrams/colors12.xml" ContentType="application/vnd.openxmlformats-officedocument.drawingml.diagramColors+xml"/>
  <Override PartName="/ppt/drawings/drawing3.xml" ContentType="application/vnd.openxmlformats-officedocument.drawingml.chartshape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charts/chart8.xml" ContentType="application/vnd.openxmlformats-officedocument.drawingml.chart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diagrams/drawing8.xml" ContentType="application/vnd.ms-office.drawingml.diagramDrawing+xml"/>
  <Override PartName="/ppt/charts/chart10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charts/chart4.xml" ContentType="application/vnd.openxmlformats-officedocument.drawingml.chart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xls" ContentType="application/vnd.ms-exce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charts/chart5.xml" ContentType="application/vnd.openxmlformats-officedocument.drawingml.chart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charts/chart6.xml" ContentType="application/vnd.openxmlformats-officedocument.drawingml.chart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charts/chart7.xml" ContentType="application/vnd.openxmlformats-officedocument.drawingml.chart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diagrams/quickStyle7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0" r:id="rId3"/>
    <p:sldMasterId id="2147483745" r:id="rId4"/>
    <p:sldMasterId id="2147483757" r:id="rId5"/>
  </p:sldMasterIdLst>
  <p:notesMasterIdLst>
    <p:notesMasterId r:id="rId50"/>
  </p:notesMasterIdLst>
  <p:sldIdLst>
    <p:sldId id="300" r:id="rId6"/>
    <p:sldId id="296" r:id="rId7"/>
    <p:sldId id="297" r:id="rId8"/>
    <p:sldId id="263" r:id="rId9"/>
    <p:sldId id="264" r:id="rId10"/>
    <p:sldId id="295" r:id="rId11"/>
    <p:sldId id="266" r:id="rId12"/>
    <p:sldId id="281" r:id="rId13"/>
    <p:sldId id="299" r:id="rId14"/>
    <p:sldId id="267" r:id="rId15"/>
    <p:sldId id="268" r:id="rId16"/>
    <p:sldId id="301" r:id="rId17"/>
    <p:sldId id="292" r:id="rId18"/>
    <p:sldId id="294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19" r:id="rId36"/>
    <p:sldId id="321" r:id="rId37"/>
    <p:sldId id="322" r:id="rId38"/>
    <p:sldId id="323" r:id="rId39"/>
    <p:sldId id="324" r:id="rId40"/>
    <p:sldId id="325" r:id="rId41"/>
    <p:sldId id="326" r:id="rId42"/>
    <p:sldId id="327" r:id="rId43"/>
    <p:sldId id="328" r:id="rId44"/>
    <p:sldId id="329" r:id="rId45"/>
    <p:sldId id="330" r:id="rId46"/>
    <p:sldId id="331" r:id="rId47"/>
    <p:sldId id="284" r:id="rId48"/>
    <p:sldId id="332" r:id="rId49"/>
  </p:sldIdLst>
  <p:sldSz cx="9144000" cy="6858000" type="screen4x3"/>
  <p:notesSz cx="6669088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5"/>
  <c:chart>
    <c:autoTitleDeleted val="1"/>
    <c:plotArea>
      <c:layout>
        <c:manualLayout>
          <c:layoutTarget val="inner"/>
          <c:xMode val="edge"/>
          <c:yMode val="edge"/>
          <c:x val="1.7397157444649744E-2"/>
          <c:y val="5.8765097528846795E-2"/>
          <c:w val="0.52219505109068565"/>
          <c:h val="0.8429720110463916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43000"/>
                    <a:satMod val="165000"/>
                  </a:schemeClr>
                </a:gs>
                <a:gs pos="55000">
                  <a:schemeClr val="accent4">
                    <a:tint val="83000"/>
                    <a:satMod val="155000"/>
                  </a:schemeClr>
                </a:gs>
                <a:gs pos="100000">
                  <a:schemeClr val="accent4">
                    <a:shade val="85000"/>
                  </a:scheme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chemeClr val="accent4"/>
              </a:solidFill>
              <a:prstDash val="solid"/>
            </a:ln>
            <a:effectLst>
              <a:outerShdw blurRad="50800" dist="25400" dir="5400000" rotWithShape="0">
                <a:srgbClr val="000000">
                  <a:alpha val="45000"/>
                </a:srgbClr>
              </a:outerShdw>
            </a:effectLst>
          </c:spPr>
          <c:dPt>
            <c:idx val="0"/>
            <c:spPr>
              <a:gradFill rotWithShape="1">
                <a:gsLst>
                  <a:gs pos="0">
                    <a:schemeClr val="accent6">
                      <a:tint val="43000"/>
                      <a:satMod val="165000"/>
                    </a:schemeClr>
                  </a:gs>
                  <a:gs pos="55000">
                    <a:schemeClr val="accent6">
                      <a:tint val="83000"/>
                      <a:satMod val="155000"/>
                    </a:schemeClr>
                  </a:gs>
                  <a:gs pos="100000">
                    <a:schemeClr val="accent6">
                      <a:shade val="85000"/>
                    </a:schemeClr>
                  </a:gs>
                </a:gsLst>
                <a:path path="circle">
                  <a:fillToRect l="-40000" t="-90000" r="140000" b="190000"/>
                </a:path>
              </a:gradFill>
              <a:ln w="9525" cap="flat" cmpd="sng" algn="ctr">
                <a:solidFill>
                  <a:schemeClr val="accent6"/>
                </a:solidFill>
                <a:prstDash val="solid"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</c:spPr>
          </c:dPt>
          <c:cat>
            <c:strRef>
              <c:f>Лист1!$A$2:$A$3</c:f>
              <c:strCache>
                <c:ptCount val="2"/>
                <c:pt idx="0">
                  <c:v>28 субвенций -предоставление мер социальной поддержки отдельным категориям граждан в общем объеме                256.1  млн. рублей </c:v>
                </c:pt>
                <c:pt idx="1">
                  <c:v>15 субвенций -  финансовое обеспечение текущей деятельности муниципальных учреждений и органов местного самоуправления в общем объеме 426.2 млн. рублей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256.10000000000002</c:v>
                </c:pt>
                <c:pt idx="1">
                  <c:v>426.2</c:v>
                </c:pt>
              </c:numCache>
            </c:numRef>
          </c:val>
        </c:ser>
        <c:firstSliceAng val="130"/>
      </c:pieChart>
    </c:plotArea>
    <c:legend>
      <c:legendPos val="r"/>
      <c:layout>
        <c:manualLayout>
          <c:xMode val="edge"/>
          <c:yMode val="edge"/>
          <c:x val="0.56549677862734959"/>
          <c:y val="1.4274802799688941E-2"/>
          <c:w val="0.40825122184064311"/>
          <c:h val="0.88242318313838164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Коммунальные услуги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599.1</c:v>
                </c:pt>
                <c:pt idx="1">
                  <c:v>612</c:v>
                </c:pt>
                <c:pt idx="2">
                  <c:v>625.4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Материальные затраты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158.19999999999999</c:v>
                </c:pt>
                <c:pt idx="1">
                  <c:v>162.4</c:v>
                </c:pt>
                <c:pt idx="2">
                  <c:v>160.80000000000001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Лист1!$D$2:$D$4</c:f>
              <c:numCache>
                <c:formatCode>0.0</c:formatCode>
                <c:ptCount val="3"/>
                <c:pt idx="0">
                  <c:v>20.8</c:v>
                </c:pt>
                <c:pt idx="1">
                  <c:v>20.8</c:v>
                </c:pt>
                <c:pt idx="2">
                  <c:v>20.8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Выплата  за выслугу лет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Лист1!$E$2:$E$4</c:f>
              <c:numCache>
                <c:formatCode>0.0</c:formatCode>
                <c:ptCount val="3"/>
                <c:pt idx="0">
                  <c:v>0</c:v>
                </c:pt>
                <c:pt idx="1">
                  <c:v>194.7</c:v>
                </c:pt>
                <c:pt idx="2">
                  <c:v>0</c:v>
                </c:pt>
              </c:numCache>
            </c:numRef>
          </c:val>
        </c:ser>
        <c:shape val="box"/>
        <c:axId val="134102016"/>
        <c:axId val="134234880"/>
        <c:axId val="0"/>
      </c:bar3DChart>
      <c:catAx>
        <c:axId val="134102016"/>
        <c:scaling>
          <c:orientation val="minMax"/>
        </c:scaling>
        <c:axPos val="b"/>
        <c:tickLblPos val="nextTo"/>
        <c:crossAx val="134234880"/>
        <c:crosses val="autoZero"/>
        <c:auto val="1"/>
        <c:lblAlgn val="ctr"/>
        <c:lblOffset val="100"/>
      </c:catAx>
      <c:valAx>
        <c:axId val="134234880"/>
        <c:scaling>
          <c:orientation val="minMax"/>
        </c:scaling>
        <c:axPos val="l"/>
        <c:majorGridlines/>
        <c:numFmt formatCode="0.0" sourceLinked="1"/>
        <c:tickLblPos val="nextTo"/>
        <c:crossAx val="134102016"/>
        <c:crosses val="autoZero"/>
        <c:crossBetween val="between"/>
        <c:majorUnit val="200"/>
        <c:minorUnit val="200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9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оплата труда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10653.3</c:v>
                </c:pt>
                <c:pt idx="1">
                  <c:v>10653.3</c:v>
                </c:pt>
                <c:pt idx="2">
                  <c:v>10653.3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материальные затраты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684.5</c:v>
                </c:pt>
                <c:pt idx="1">
                  <c:v>684.5</c:v>
                </c:pt>
                <c:pt idx="2">
                  <c:v>684.5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 и сборы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15</c:v>
                </c:pt>
                <c:pt idx="1">
                  <c:v>15</c:v>
                </c:pt>
                <c:pt idx="2">
                  <c:v>15</c:v>
                </c:pt>
              </c:numCache>
            </c:numRef>
          </c:val>
        </c:ser>
        <c:shape val="box"/>
        <c:axId val="134348800"/>
        <c:axId val="134350336"/>
        <c:axId val="0"/>
      </c:bar3DChart>
      <c:catAx>
        <c:axId val="134348800"/>
        <c:scaling>
          <c:orientation val="minMax"/>
        </c:scaling>
        <c:axPos val="b"/>
        <c:tickLblPos val="nextTo"/>
        <c:crossAx val="134350336"/>
        <c:crosses val="autoZero"/>
        <c:auto val="1"/>
        <c:lblAlgn val="ctr"/>
        <c:lblOffset val="100"/>
      </c:catAx>
      <c:valAx>
        <c:axId val="134350336"/>
        <c:scaling>
          <c:orientation val="minMax"/>
        </c:scaling>
        <c:axPos val="l"/>
        <c:majorGridlines/>
        <c:numFmt formatCode="General" sourceLinked="1"/>
        <c:tickLblPos val="nextTo"/>
        <c:crossAx val="1343488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313584986947125"/>
          <c:y val="0.10772999502527215"/>
          <c:w val="0.33958333333333413"/>
          <c:h val="0.77359990157480518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1.4336869008430541E-2"/>
                  <c:y val="-7.285435967813463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82548</a:t>
                    </a:r>
                    <a:r>
                      <a:rPr lang="ru-RU" dirty="0" smtClean="0"/>
                      <a:t>,0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7204242810116635E-2"/>
                  <c:y val="-3.3625089082215995E-2"/>
                </c:manualLayout>
              </c:layout>
              <c:showVal val="1"/>
            </c:dLbl>
            <c:dLbl>
              <c:idx val="2"/>
              <c:layout>
                <c:manualLayout>
                  <c:x val="1.7204242810116635E-2"/>
                  <c:y val="-3.9229270595918658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70087.7</c:v>
                </c:pt>
                <c:pt idx="1">
                  <c:v>70208.100000000006</c:v>
                </c:pt>
                <c:pt idx="2">
                  <c:v>70258.5</c:v>
                </c:pt>
              </c:numCache>
            </c:numRef>
          </c:val>
        </c:ser>
        <c:shape val="cylinder"/>
        <c:axId val="134391680"/>
        <c:axId val="134393216"/>
        <c:axId val="134375616"/>
      </c:bar3DChart>
      <c:catAx>
        <c:axId val="134391680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 baseline="0">
                <a:solidFill>
                  <a:srgbClr val="002060"/>
                </a:solidFill>
              </a:defRPr>
            </a:pPr>
            <a:endParaRPr lang="ru-RU"/>
          </a:p>
        </c:txPr>
        <c:crossAx val="134393216"/>
        <c:crosses val="autoZero"/>
        <c:auto val="1"/>
        <c:lblAlgn val="ctr"/>
        <c:lblOffset val="100"/>
      </c:catAx>
      <c:valAx>
        <c:axId val="134393216"/>
        <c:scaling>
          <c:orientation val="minMax"/>
        </c:scaling>
        <c:axPos val="l"/>
        <c:majorGridlines/>
        <c:numFmt formatCode="General" sourceLinked="1"/>
        <c:tickLblPos val="nextTo"/>
        <c:crossAx val="134391680"/>
        <c:crosses val="autoZero"/>
        <c:crossBetween val="between"/>
      </c:valAx>
      <c:serAx>
        <c:axId val="134375616"/>
        <c:scaling>
          <c:orientation val="minMax"/>
        </c:scaling>
        <c:delete val="1"/>
        <c:axPos val="b"/>
        <c:tickLblPos val="none"/>
        <c:crossAx val="134393216"/>
        <c:crosses val="autoZero"/>
      </c:ser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rotY val="230"/>
      <c:perspective val="30"/>
    </c:view3D>
    <c:plotArea>
      <c:layout>
        <c:manualLayout>
          <c:layoutTarget val="inner"/>
          <c:xMode val="edge"/>
          <c:yMode val="edge"/>
          <c:x val="0"/>
          <c:y val="4.2211842593125465E-2"/>
          <c:w val="0.77862153348437801"/>
          <c:h val="0.5712370766701344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plastic">
              <a:bevelT w="889000" h="571500"/>
              <a:bevelB w="889000" h="571500"/>
            </a:sp3d>
          </c:spPr>
          <c:explosion val="47"/>
          <c:dPt>
            <c:idx val="0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1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2"/>
            <c:spPr>
              <a:solidFill>
                <a:srgbClr val="FF990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3"/>
            <c:spPr>
              <a:solidFill>
                <a:srgbClr val="00FF0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4"/>
            <c:explosion val="44"/>
            <c:spPr>
              <a:solidFill>
                <a:srgbClr val="FF7C8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5"/>
            <c:spPr>
              <a:solidFill>
                <a:srgbClr val="CC66FF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Lbls>
            <c:dLbl>
              <c:idx val="3"/>
              <c:layout>
                <c:manualLayout>
                  <c:x val="1.7268774638832984E-2"/>
                  <c:y val="-8.197390671704062E-2"/>
                </c:manualLayout>
              </c:layout>
              <c:showVal val="1"/>
            </c:dLbl>
            <c:dLbl>
              <c:idx val="4"/>
              <c:layout>
                <c:manualLayout>
                  <c:x val="7.7687432088866023E-3"/>
                  <c:y val="7.2921283481489525E-3"/>
                </c:manualLayout>
              </c:layout>
              <c:showVal val="1"/>
            </c:dLbl>
            <c:showVal val="1"/>
            <c:showLeaderLines val="1"/>
          </c:dLbls>
          <c:cat>
            <c:strRef>
              <c:f>Лист1!$A$2:$A$8</c:f>
              <c:strCache>
                <c:ptCount val="7"/>
                <c:pt idx="0">
                  <c:v>Приобретение автобусов для перевозки детей</c:v>
                </c:pt>
                <c:pt idx="1">
                  <c:v>Обеспечение жильем молодых семей</c:v>
                </c:pt>
                <c:pt idx="2">
                  <c:v>На организацию отдыха детей в каникулярное время</c:v>
                </c:pt>
                <c:pt idx="3">
                  <c:v>Внедрение целевой модели и обновление материально-технической базы </c:v>
                </c:pt>
                <c:pt idx="4">
                  <c:v>Иные направления</c:v>
                </c:pt>
                <c:pt idx="5">
                  <c:v>Возмещение предприятиям ЖКХ части платы граждан за коммунальные услуги </c:v>
                </c:pt>
                <c:pt idx="6">
                  <c:v>Современная городская среда</c:v>
                </c:pt>
              </c:strCache>
            </c:strRef>
          </c:cat>
          <c:val>
            <c:numRef>
              <c:f>Лист1!$B$2:$B$8</c:f>
              <c:numCache>
                <c:formatCode>#,##0.0</c:formatCode>
                <c:ptCount val="7"/>
                <c:pt idx="0">
                  <c:v>4074.7</c:v>
                </c:pt>
                <c:pt idx="1">
                  <c:v>8149</c:v>
                </c:pt>
                <c:pt idx="2">
                  <c:v>1982.4</c:v>
                </c:pt>
                <c:pt idx="3">
                  <c:v>12053.9</c:v>
                </c:pt>
                <c:pt idx="4">
                  <c:v>1064.4000000000001</c:v>
                </c:pt>
                <c:pt idx="5">
                  <c:v>4614.9000000000005</c:v>
                </c:pt>
                <c:pt idx="6">
                  <c:v>19980.7</c:v>
                </c:pt>
              </c:numCache>
            </c:numRef>
          </c:val>
        </c:ser>
      </c:pie3DChart>
      <c:spPr>
        <a:effectLst>
          <a:softEdge rad="635000"/>
        </a:effectLst>
        <a:scene3d>
          <a:camera prst="orthographicFront"/>
          <a:lightRig rig="threePt" dir="t"/>
        </a:scene3d>
        <a:sp3d>
          <a:bevelT w="6350"/>
        </a:sp3d>
      </c:spPr>
    </c:plotArea>
    <c:legend>
      <c:legendPos val="b"/>
      <c:layout>
        <c:manualLayout>
          <c:xMode val="edge"/>
          <c:yMode val="edge"/>
          <c:x val="0.10440051414040415"/>
          <c:y val="0.65682639456839043"/>
          <c:w val="0.89454242738461154"/>
          <c:h val="0.25250987284322268"/>
        </c:manualLayout>
      </c:layout>
      <c:txPr>
        <a:bodyPr/>
        <a:lstStyle/>
        <a:p>
          <a:pPr>
            <a:lnSpc>
              <a:spcPct val="100000"/>
            </a:lnSpc>
            <a:defRPr sz="1400" kern="0" spc="0" baseline="0">
              <a:latin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1141548119067085"/>
          <c:y val="2.6757755647487409E-2"/>
          <c:w val="0.87187048574545423"/>
          <c:h val="0.86444342771411764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2.2633703939865042E-2"/>
                  <c:y val="-0.4412972234116132"/>
                </c:manualLayout>
              </c:layout>
              <c:showVal val="1"/>
            </c:dLbl>
            <c:dLbl>
              <c:idx val="1"/>
              <c:layout>
                <c:manualLayout>
                  <c:x val="6.8615504156960119E-2"/>
                  <c:y val="-0.41471828626648338"/>
                </c:manualLayout>
              </c:layout>
              <c:showVal val="1"/>
            </c:dLbl>
            <c:dLbl>
              <c:idx val="2"/>
              <c:layout>
                <c:manualLayout>
                  <c:x val="7.7972163814727533E-2"/>
                  <c:y val="-0.39423837089529973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57090.5</c:v>
                </c:pt>
                <c:pt idx="1">
                  <c:v>50138</c:v>
                </c:pt>
                <c:pt idx="2">
                  <c:v>49303.1</c:v>
                </c:pt>
              </c:numCache>
            </c:numRef>
          </c:val>
        </c:ser>
        <c:shape val="box"/>
        <c:axId val="129434752"/>
        <c:axId val="119533568"/>
        <c:axId val="0"/>
      </c:bar3DChart>
      <c:catAx>
        <c:axId val="129434752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119533568"/>
        <c:crosses val="autoZero"/>
        <c:auto val="1"/>
        <c:lblAlgn val="ctr"/>
        <c:lblOffset val="100"/>
      </c:catAx>
      <c:valAx>
        <c:axId val="119533568"/>
        <c:scaling>
          <c:orientation val="minMax"/>
        </c:scaling>
        <c:axPos val="l"/>
        <c:majorGridlines/>
        <c:numFmt formatCode="0.0" sourceLinked="1"/>
        <c:tickLblPos val="nextTo"/>
        <c:crossAx val="12943475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AngAx val="1"/>
    </c:view3D>
    <c:plotArea>
      <c:layout>
        <c:manualLayout>
          <c:layoutTarget val="inner"/>
          <c:xMode val="edge"/>
          <c:yMode val="edge"/>
          <c:x val="0.10041190980390355"/>
          <c:y val="9.5434461474615273E-4"/>
          <c:w val="0.86232414624564968"/>
          <c:h val="0.88224692575873898"/>
        </c:manualLayout>
      </c:layout>
      <c:bar3DChart>
        <c:barDir val="bar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.</c:v>
                </c:pt>
              </c:strCache>
            </c:strRef>
          </c:tx>
          <c:dPt>
            <c:idx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4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txPr>
              <a:bodyPr/>
              <a:lstStyle/>
              <a:p>
                <a:pPr>
                  <a:defRPr sz="2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 </c:v>
                </c:pt>
                <c:pt idx="1">
                  <c:v>2022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13789.5</c:v>
                </c:pt>
                <c:pt idx="1">
                  <c:v>13775.4</c:v>
                </c:pt>
                <c:pt idx="2">
                  <c:v>13762</c:v>
                </c:pt>
              </c:numCache>
            </c:numRef>
          </c:val>
        </c:ser>
        <c:shape val="cylinder"/>
        <c:axId val="110749952"/>
        <c:axId val="120324096"/>
        <c:axId val="0"/>
      </c:bar3DChart>
      <c:catAx>
        <c:axId val="110749952"/>
        <c:scaling>
          <c:orientation val="minMax"/>
        </c:scaling>
        <c:axPos val="l"/>
        <c:tickLblPos val="nextTo"/>
        <c:txPr>
          <a:bodyPr/>
          <a:lstStyle/>
          <a:p>
            <a:pPr>
              <a:defRPr sz="3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0324096"/>
        <c:crosses val="autoZero"/>
        <c:auto val="1"/>
        <c:lblAlgn val="ctr"/>
        <c:lblOffset val="100"/>
      </c:catAx>
      <c:valAx>
        <c:axId val="120324096"/>
        <c:scaling>
          <c:orientation val="minMax"/>
          <c:max val="11000"/>
        </c:scaling>
        <c:axPos val="b"/>
        <c:majorGridlines/>
        <c:numFmt formatCode="0.0" sourceLinked="1"/>
        <c:tickLblPos val="nextTo"/>
        <c:crossAx val="110749952"/>
        <c:crosses val="autoZero"/>
        <c:crossBetween val="between"/>
        <c:majorUnit val="2000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view3D>
      <c:rotX val="50"/>
      <c:rotY val="7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МБУК "ОРДК"</c:v>
                </c:pt>
              </c:strCache>
            </c:strRef>
          </c:tx>
          <c:dLbls>
            <c:dLbl>
              <c:idx val="0"/>
              <c:layout>
                <c:manualLayout>
                  <c:x val="-3.065112646509978E-3"/>
                  <c:y val="-3.9263636771168751E-2"/>
                </c:manualLayout>
              </c:layout>
              <c:showVal val="1"/>
            </c:dLbl>
            <c:dLbl>
              <c:idx val="1"/>
              <c:layout>
                <c:manualLayout>
                  <c:x val="3.3716239111609682E-2"/>
                  <c:y val="-2.4539772981980491E-2"/>
                </c:manualLayout>
              </c:layout>
              <c:showVal val="1"/>
            </c:dLbl>
            <c:dLbl>
              <c:idx val="2"/>
              <c:layout>
                <c:manualLayout>
                  <c:x val="2.9118570141844723E-2"/>
                  <c:y val="-2.4539772981980491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12417.1</c:v>
                </c:pt>
                <c:pt idx="1">
                  <c:v>12429</c:v>
                </c:pt>
                <c:pt idx="2">
                  <c:v>12441.2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МБУК "ОМЦБ"</c:v>
                </c:pt>
              </c:strCache>
            </c:strRef>
          </c:tx>
          <c:dLbls>
            <c:dLbl>
              <c:idx val="0"/>
              <c:layout>
                <c:manualLayout>
                  <c:x val="7.6627816162749302E-2"/>
                  <c:y val="-5.1533523262158966E-2"/>
                </c:manualLayout>
              </c:layout>
              <c:showVal val="1"/>
            </c:dLbl>
            <c:dLbl>
              <c:idx val="1"/>
              <c:layout>
                <c:manualLayout>
                  <c:x val="7.2030147192984381E-2"/>
                  <c:y val="-4.9079545963960802E-2"/>
                </c:manualLayout>
              </c:layout>
              <c:showVal val="1"/>
            </c:dLbl>
            <c:dLbl>
              <c:idx val="2"/>
              <c:layout>
                <c:manualLayout>
                  <c:x val="9.1953379395299656E-2"/>
                  <c:y val="-3.4355682174772653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12326.5</c:v>
                </c:pt>
                <c:pt idx="1">
                  <c:v>12332</c:v>
                </c:pt>
                <c:pt idx="2">
                  <c:v>1238.0999999999999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Аппарат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1933.1</c:v>
                </c:pt>
                <c:pt idx="1">
                  <c:v>1932.1</c:v>
                </c:pt>
                <c:pt idx="2">
                  <c:v>1935.2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Бухгатрерия</c:v>
                </c:pt>
              </c:strCache>
            </c:strRef>
          </c:tx>
          <c:dLbls>
            <c:dLbl>
              <c:idx val="0"/>
              <c:layout>
                <c:manualLayout>
                  <c:x val="5.2106914990669523E-2"/>
                  <c:y val="-4.1717614069366936E-2"/>
                </c:manualLayout>
              </c:layout>
              <c:showVal val="1"/>
            </c:dLbl>
            <c:dLbl>
              <c:idx val="1"/>
              <c:layout>
                <c:manualLayout>
                  <c:x val="6.2834809253454402E-2"/>
                  <c:y val="-2.6993750280178516E-2"/>
                </c:manualLayout>
              </c:layout>
              <c:showVal val="1"/>
            </c:dLbl>
            <c:dLbl>
              <c:idx val="2"/>
              <c:layout>
                <c:manualLayout>
                  <c:x val="5.0574358667414304E-2"/>
                  <c:y val="-6.6257387051347413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2969.9</c:v>
                </c:pt>
                <c:pt idx="1">
                  <c:v>2971.8</c:v>
                </c:pt>
                <c:pt idx="2">
                  <c:v>2973.4</c:v>
                </c:pt>
              </c:numCache>
            </c:numRef>
          </c:val>
        </c:ser>
        <c:shape val="cylinder"/>
        <c:axId val="128920960"/>
        <c:axId val="128943232"/>
        <c:axId val="0"/>
      </c:bar3DChart>
      <c:catAx>
        <c:axId val="128920960"/>
        <c:scaling>
          <c:orientation val="minMax"/>
        </c:scaling>
        <c:axPos val="b"/>
        <c:tickLblPos val="nextTo"/>
        <c:crossAx val="128943232"/>
        <c:crosses val="autoZero"/>
        <c:auto val="1"/>
        <c:lblAlgn val="ctr"/>
        <c:lblOffset val="100"/>
      </c:catAx>
      <c:valAx>
        <c:axId val="128943232"/>
        <c:scaling>
          <c:orientation val="minMax"/>
        </c:scaling>
        <c:axPos val="l"/>
        <c:majorGridlines/>
        <c:numFmt formatCode="0.0" sourceLinked="1"/>
        <c:tickLblPos val="nextTo"/>
        <c:crossAx val="128920960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9"/>
  <c:chart>
    <c:title>
      <c:layout/>
    </c:title>
    <c:view3D>
      <c:rAngAx val="1"/>
    </c:view3D>
    <c:plotArea>
      <c:layout>
        <c:manualLayout>
          <c:layoutTarget val="inner"/>
          <c:xMode val="edge"/>
          <c:yMode val="edge"/>
          <c:x val="0.10041190980390355"/>
          <c:y val="9.5434461474615273E-4"/>
          <c:w val="0.86232414624564968"/>
          <c:h val="0.88224692575873898"/>
        </c:manualLayout>
      </c:layout>
      <c:bar3DChart>
        <c:barDir val="bar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 проведение спортивных мероприятий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2021 год</c:v>
                </c:pt>
                <c:pt idx="2">
                  <c:v>2020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1181.5</c:v>
                </c:pt>
                <c:pt idx="1">
                  <c:v>1181.5</c:v>
                </c:pt>
                <c:pt idx="2">
                  <c:v>1181.5</c:v>
                </c:pt>
              </c:numCache>
            </c:numRef>
          </c:val>
        </c:ser>
        <c:shape val="cylinder"/>
        <c:axId val="129972864"/>
        <c:axId val="129991040"/>
        <c:axId val="0"/>
      </c:bar3DChart>
      <c:catAx>
        <c:axId val="129972864"/>
        <c:scaling>
          <c:orientation val="minMax"/>
        </c:scaling>
        <c:axPos val="l"/>
        <c:tickLblPos val="nextTo"/>
        <c:crossAx val="129991040"/>
        <c:crosses val="autoZero"/>
        <c:auto val="1"/>
        <c:lblAlgn val="ctr"/>
        <c:lblOffset val="100"/>
      </c:catAx>
      <c:valAx>
        <c:axId val="129991040"/>
        <c:scaling>
          <c:orientation val="minMax"/>
        </c:scaling>
        <c:axPos val="b"/>
        <c:majorGridlines/>
        <c:numFmt formatCode="General" sourceLinked="1"/>
        <c:tickLblPos val="nextTo"/>
        <c:crossAx val="129972864"/>
        <c:crosses val="autoZero"/>
        <c:crossBetween val="between"/>
        <c:majorUnit val="100"/>
      </c:valAx>
      <c:spPr>
        <a:noFill/>
        <a:ln w="25400">
          <a:noFill/>
        </a:ln>
      </c:spPr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45000"/>
                    <a:satMod val="155000"/>
                  </a:schemeClr>
                </a:gs>
                <a:gs pos="60000">
                  <a:schemeClr val="accent1">
                    <a:shade val="95000"/>
                    <a:satMod val="150000"/>
                  </a:schemeClr>
                </a:gs>
                <a:gs pos="100000">
                  <a:schemeClr val="accent1">
                    <a:tint val="87000"/>
                    <a:satMod val="2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atMod val="150000"/>
                </a:schemeClr>
              </a:solidFill>
              <a:prstDash val="solid"/>
            </a:ln>
            <a:effectLst>
              <a:outerShdw blurRad="65500" dist="38100" dir="5400000" rotWithShape="0">
                <a:srgbClr val="000000">
                  <a:alpha val="40000"/>
                </a:srgbClr>
              </a:outerShdw>
            </a:effectLst>
          </c:spPr>
          <c:dPt>
            <c:idx val="1"/>
            <c:spPr>
              <a:gradFill rotWithShape="1">
                <a:gsLst>
                  <a:gs pos="0">
                    <a:schemeClr val="accent4">
                      <a:shade val="45000"/>
                      <a:satMod val="155000"/>
                    </a:schemeClr>
                  </a:gs>
                  <a:gs pos="60000">
                    <a:schemeClr val="accent4">
                      <a:shade val="95000"/>
                      <a:satMod val="150000"/>
                    </a:schemeClr>
                  </a:gs>
                  <a:gs pos="100000">
                    <a:schemeClr val="accent4">
                      <a:tint val="87000"/>
                      <a:satMod val="2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4">
                    <a:satMod val="150000"/>
                  </a:schemeClr>
                </a:solidFill>
                <a:prstDash val="solid"/>
              </a:ln>
              <a:effectLst>
                <a:outerShdw blurRad="65500" dist="38100" dir="5400000" rotWithShape="0">
                  <a:srgbClr val="000000">
                    <a:alpha val="40000"/>
                  </a:srgbClr>
                </a:outerShdw>
              </a:effectLst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shade val="45000"/>
                      <a:satMod val="155000"/>
                    </a:schemeClr>
                  </a:gs>
                  <a:gs pos="60000">
                    <a:schemeClr val="accent5">
                      <a:shade val="95000"/>
                      <a:satMod val="150000"/>
                    </a:schemeClr>
                  </a:gs>
                  <a:gs pos="100000">
                    <a:schemeClr val="accent5">
                      <a:tint val="87000"/>
                      <a:satMod val="2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65500" dist="38100" dir="5400000" rotWithShape="0">
                  <a:srgbClr val="000000">
                    <a:alpha val="40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contrasting" dir="t">
                  <a:rot lat="0" lon="0" rev="12000000"/>
                </a:lightRig>
              </a:scene3d>
              <a:sp3d prstMaterial="powder">
                <a:bevelT h="50800"/>
              </a:sp3d>
            </c:spPr>
          </c:dPt>
          <c:dLbls>
            <c:dLbl>
              <c:idx val="0"/>
              <c:layout>
                <c:manualLayout>
                  <c:x val="1.5194575512614209E-3"/>
                  <c:y val="-9.876474083198844E-2"/>
                </c:manualLayout>
              </c:layout>
              <c:showVal val="1"/>
            </c:dLbl>
            <c:dLbl>
              <c:idx val="1"/>
              <c:layout>
                <c:manualLayout>
                  <c:x val="3.0389151025227174E-3"/>
                  <c:y val="-4.2327746070851976E-2"/>
                </c:manualLayout>
              </c:layout>
              <c:showVal val="1"/>
            </c:dLbl>
            <c:dLbl>
              <c:idx val="2"/>
              <c:layout>
                <c:manualLayout>
                  <c:x val="1.36751179613522E-2"/>
                  <c:y val="-4.5149595808908802E-2"/>
                </c:manualLayout>
              </c:layout>
              <c:showVal val="1"/>
            </c:dLbl>
            <c:dLbl>
              <c:idx val="3"/>
              <c:layout>
                <c:manualLayout>
                  <c:x val="4.2544811435317895E-2"/>
                  <c:y val="-5.3615145023078917E-2"/>
                </c:manualLayout>
              </c:layout>
              <c:showVal val="1"/>
            </c:dLbl>
            <c:txPr>
              <a:bodyPr/>
              <a:lstStyle/>
              <a:p>
                <a:pPr>
                  <a:defRPr b="1" i="0" baseline="0"/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564589.6</c:v>
                </c:pt>
                <c:pt idx="1">
                  <c:v>510845.1</c:v>
                </c:pt>
                <c:pt idx="2">
                  <c:v>479863.2</c:v>
                </c:pt>
              </c:numCache>
            </c:numRef>
          </c:val>
        </c:ser>
        <c:gapWidth val="100"/>
        <c:axId val="133219072"/>
        <c:axId val="133220608"/>
      </c:barChart>
      <c:catAx>
        <c:axId val="133219072"/>
        <c:scaling>
          <c:orientation val="minMax"/>
        </c:scaling>
        <c:axPos val="b"/>
        <c:tickLblPos val="nextTo"/>
        <c:txPr>
          <a:bodyPr/>
          <a:lstStyle/>
          <a:p>
            <a:pPr>
              <a:defRPr b="1" i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3220608"/>
        <c:crosses val="autoZero"/>
        <c:auto val="1"/>
        <c:lblAlgn val="ctr"/>
        <c:lblOffset val="100"/>
      </c:catAx>
      <c:valAx>
        <c:axId val="133220608"/>
        <c:scaling>
          <c:orientation val="minMax"/>
        </c:scaling>
        <c:axPos val="l"/>
        <c:majorGridlines/>
        <c:numFmt formatCode="General" sourceLinked="1"/>
        <c:tickLblPos val="nextTo"/>
        <c:crossAx val="13321907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autoTitleDeleted val="1"/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показатель по Орловскому району</c:v>
                </c:pt>
              </c:strCache>
            </c:strRef>
          </c:tx>
          <c:dPt>
            <c:idx val="0"/>
            <c:spPr>
              <a:solidFill>
                <a:schemeClr val="accent6"/>
              </a:solidFill>
              <a:ln w="31750" cap="flat" cmpd="sng" algn="ctr">
                <a:solidFill>
                  <a:schemeClr val="lt1"/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c:spPr>
          </c:dPt>
          <c:dPt>
            <c:idx val="1"/>
            <c:spPr>
              <a:solidFill>
                <a:schemeClr val="accent3"/>
              </a:solidFill>
              <a:ln w="31750" cap="flat" cmpd="sng" algn="ctr">
                <a:solidFill>
                  <a:schemeClr val="lt1"/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c:spPr>
          </c:dPt>
          <c:dPt>
            <c:idx val="2"/>
            <c:spPr>
              <a:solidFill>
                <a:schemeClr val="accent2"/>
              </a:solidFill>
              <a:ln w="31750" cap="flat" cmpd="sng" algn="ctr">
                <a:solidFill>
                  <a:schemeClr val="lt1"/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c:spPr>
          </c:dPt>
          <c:dLbls>
            <c:numFmt formatCode="#,##0.0" sourceLinked="0"/>
            <c:txPr>
              <a:bodyPr/>
              <a:lstStyle/>
              <a:p>
                <a:pPr>
                  <a:defRPr sz="2000" b="1" baseline="0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заработная плата педагогические работников общего образования</c:v>
                </c:pt>
                <c:pt idx="1">
                  <c:v>заработная плата педагогические работников дошкольного образования</c:v>
                </c:pt>
                <c:pt idx="2">
                  <c:v>заработная плата педагогических работников дополнительного образования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30750.3</c:v>
                </c:pt>
                <c:pt idx="1">
                  <c:v>29005</c:v>
                </c:pt>
                <c:pt idx="2">
                  <c:v>31980.2</c:v>
                </c:pt>
              </c:numCache>
            </c:numRef>
          </c:val>
        </c:ser>
        <c:shape val="pyramid"/>
        <c:axId val="134169344"/>
        <c:axId val="134170880"/>
        <c:axId val="0"/>
      </c:bar3DChart>
      <c:catAx>
        <c:axId val="1341693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 b="1" baseline="0"/>
            </a:pPr>
            <a:endParaRPr lang="ru-RU"/>
          </a:p>
        </c:txPr>
        <c:crossAx val="134170880"/>
        <c:crosses val="autoZero"/>
        <c:auto val="1"/>
        <c:lblAlgn val="ctr"/>
        <c:lblOffset val="100"/>
      </c:catAx>
      <c:valAx>
        <c:axId val="134170880"/>
        <c:scaling>
          <c:orientation val="minMax"/>
        </c:scaling>
        <c:axPos val="l"/>
        <c:majorGridlines/>
        <c:numFmt formatCode="General" sourceLinked="1"/>
        <c:tickLblPos val="nextTo"/>
        <c:crossAx val="134169344"/>
        <c:crosses val="autoZero"/>
        <c:crossBetween val="between"/>
        <c:majorUnit val="10000"/>
      </c:valAx>
      <c:spPr>
        <a:noFill/>
        <a:ln w="25397">
          <a:noFill/>
        </a:ln>
      </c:spPr>
    </c:plotArea>
    <c:plotVisOnly val="1"/>
    <c:dispBlanksAs val="gap"/>
  </c:chart>
  <c:spPr>
    <a:solidFill>
      <a:schemeClr val="accent4">
        <a:lumMod val="60000"/>
        <a:lumOff val="40000"/>
      </a:scheme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7798969834227499"/>
          <c:y val="3.0072998106185474E-2"/>
          <c:w val="0.85426879792218302"/>
          <c:h val="0.70287138226786339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dLbl>
              <c:idx val="0"/>
              <c:layout>
                <c:manualLayout>
                  <c:x val="4.9902184841426007E-2"/>
                  <c:y val="-0.3635184978385240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2.8069978973301872E-2"/>
                  <c:y val="-0.44543815932326031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7.01749474332546E-2"/>
                  <c:y val="-0.42723715308288984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224808.9</a:t>
                    </a:r>
                  </a:p>
                  <a:p>
                    <a:endParaRPr lang="en-US" b="1" dirty="0"/>
                  </a:p>
                </c:rich>
              </c:tx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308525.3</c:v>
                </c:pt>
                <c:pt idx="1">
                  <c:v>316509.3</c:v>
                </c:pt>
                <c:pt idx="2">
                  <c:v>224808.9</c:v>
                </c:pt>
              </c:numCache>
            </c:numRef>
          </c:val>
        </c:ser>
        <c:shape val="cylinder"/>
        <c:axId val="134142208"/>
        <c:axId val="133562368"/>
        <c:axId val="0"/>
      </c:bar3DChart>
      <c:catAx>
        <c:axId val="134142208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33562368"/>
        <c:crosses val="autoZero"/>
        <c:auto val="1"/>
        <c:lblAlgn val="ctr"/>
        <c:lblOffset val="100"/>
      </c:catAx>
      <c:valAx>
        <c:axId val="133562368"/>
        <c:scaling>
          <c:orientation val="minMax"/>
          <c:max val="500000"/>
          <c:min val="100000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34142208"/>
        <c:crosses val="autoZero"/>
        <c:crossBetween val="between"/>
        <c:majorUnit val="50000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F5CF1F-E49F-47FF-A5D9-B1EB70C7D097}" type="doc">
      <dgm:prSet loTypeId="urn:microsoft.com/office/officeart/2005/8/layout/list1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4B73DE0-32F8-49F1-AC20-49AAA18BBD3A}">
      <dgm:prSet phldrT="[Текст]" custT="1"/>
      <dgm:spPr>
        <a:solidFill>
          <a:srgbClr val="798FEF"/>
        </a:solidFill>
      </dgm:spPr>
      <dgm:t>
        <a:bodyPr/>
        <a:lstStyle/>
        <a:p>
          <a:r>
            <a:rPr lang="ru-RU" sz="1600" dirty="0" smtClean="0">
              <a:latin typeface="+mn-lt"/>
              <a:cs typeface="Times New Roman" pitchFamily="18" charset="0"/>
            </a:rPr>
            <a:t>Ключевые задачи </a:t>
          </a:r>
          <a:endParaRPr lang="ru-RU" sz="1600" dirty="0">
            <a:latin typeface="+mn-lt"/>
            <a:cs typeface="Times New Roman" pitchFamily="18" charset="0"/>
          </a:endParaRPr>
        </a:p>
      </dgm:t>
    </dgm:pt>
    <dgm:pt modelId="{A99717EB-0707-420A-AD7E-3A59E5E69A21}" type="parTrans" cxnId="{5A5E6194-C008-4F37-9A2B-B6570B397773}">
      <dgm:prSet/>
      <dgm:spPr/>
      <dgm:t>
        <a:bodyPr/>
        <a:lstStyle/>
        <a:p>
          <a:endParaRPr lang="ru-RU"/>
        </a:p>
      </dgm:t>
    </dgm:pt>
    <dgm:pt modelId="{4B8FC7DA-5348-4003-A11E-B6DD704AECE0}" type="sibTrans" cxnId="{5A5E6194-C008-4F37-9A2B-B6570B397773}">
      <dgm:prSet/>
      <dgm:spPr/>
      <dgm:t>
        <a:bodyPr/>
        <a:lstStyle/>
        <a:p>
          <a:endParaRPr lang="ru-RU"/>
        </a:p>
      </dgm:t>
    </dgm:pt>
    <dgm:pt modelId="{269377AA-FDAF-4C39-8B74-C06DF0DC7415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Реализация Указов Президента РФ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CC69758-51B0-487D-9FD3-0FAEB14B66D7}" type="parTrans" cxnId="{C20AE3B4-004B-4844-88C4-0E699AEF7FE4}">
      <dgm:prSet/>
      <dgm:spPr/>
      <dgm:t>
        <a:bodyPr/>
        <a:lstStyle/>
        <a:p>
          <a:endParaRPr lang="ru-RU"/>
        </a:p>
      </dgm:t>
    </dgm:pt>
    <dgm:pt modelId="{4112B08A-6FA1-44C7-811C-52DAE95AEEF4}" type="sibTrans" cxnId="{C20AE3B4-004B-4844-88C4-0E699AEF7FE4}">
      <dgm:prSet/>
      <dgm:spPr/>
      <dgm:t>
        <a:bodyPr/>
        <a:lstStyle/>
        <a:p>
          <a:endParaRPr lang="ru-RU"/>
        </a:p>
      </dgm:t>
    </dgm:pt>
    <dgm:pt modelId="{0BAC5FAB-4B02-4866-8A56-4276214D7CA9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Достижение целей социально-экономического развития Орловского района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33142BF-CA61-40F9-9FC4-8A45CE4D086E}" type="parTrans" cxnId="{E22E8F8C-DF3B-4E64-A4A6-891D4B7F9D70}">
      <dgm:prSet/>
      <dgm:spPr/>
      <dgm:t>
        <a:bodyPr/>
        <a:lstStyle/>
        <a:p>
          <a:endParaRPr lang="ru-RU"/>
        </a:p>
      </dgm:t>
    </dgm:pt>
    <dgm:pt modelId="{A5E6ADF0-0698-41CB-A513-75D6B59C42A2}" type="sibTrans" cxnId="{E22E8F8C-DF3B-4E64-A4A6-891D4B7F9D70}">
      <dgm:prSet/>
      <dgm:spPr/>
      <dgm:t>
        <a:bodyPr/>
        <a:lstStyle/>
        <a:p>
          <a:endParaRPr lang="ru-RU"/>
        </a:p>
      </dgm:t>
    </dgm:pt>
    <dgm:pt modelId="{363C4B64-4271-4C5C-A2D5-81BFE41AF5D6}" type="pres">
      <dgm:prSet presAssocID="{B5F5CF1F-E49F-47FF-A5D9-B1EB70C7D09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763DFF-C08E-4675-861A-6D01FB8DB106}" type="pres">
      <dgm:prSet presAssocID="{A4B73DE0-32F8-49F1-AC20-49AAA18BBD3A}" presName="parentLin" presStyleCnt="0"/>
      <dgm:spPr/>
    </dgm:pt>
    <dgm:pt modelId="{E504CC2F-A816-4B60-9213-A556C22E9A2A}" type="pres">
      <dgm:prSet presAssocID="{A4B73DE0-32F8-49F1-AC20-49AAA18BBD3A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0021C37-0F45-4058-82C2-A1CF623EA893}" type="pres">
      <dgm:prSet presAssocID="{A4B73DE0-32F8-49F1-AC20-49AAA18BBD3A}" presName="parentText" presStyleLbl="node1" presStyleIdx="0" presStyleCnt="1" custLinFactNeighborX="-7407" custLinFactNeighborY="652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2B2C9E-F1F0-42B8-9D06-DE5D5248B9BF}" type="pres">
      <dgm:prSet presAssocID="{A4B73DE0-32F8-49F1-AC20-49AAA18BBD3A}" presName="negativeSpace" presStyleCnt="0"/>
      <dgm:spPr/>
    </dgm:pt>
    <dgm:pt modelId="{BBD502DB-C157-407E-AE8C-5931A288433A}" type="pres">
      <dgm:prSet presAssocID="{A4B73DE0-32F8-49F1-AC20-49AAA18BBD3A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2E8F8C-DF3B-4E64-A4A6-891D4B7F9D70}" srcId="{A4B73DE0-32F8-49F1-AC20-49AAA18BBD3A}" destId="{0BAC5FAB-4B02-4866-8A56-4276214D7CA9}" srcOrd="1" destOrd="0" parTransId="{633142BF-CA61-40F9-9FC4-8A45CE4D086E}" sibTransId="{A5E6ADF0-0698-41CB-A513-75D6B59C42A2}"/>
    <dgm:cxn modelId="{0DB2B779-D2ED-4ADA-A021-7F3D9F303694}" type="presOf" srcId="{A4B73DE0-32F8-49F1-AC20-49AAA18BBD3A}" destId="{E504CC2F-A816-4B60-9213-A556C22E9A2A}" srcOrd="0" destOrd="0" presId="urn:microsoft.com/office/officeart/2005/8/layout/list1"/>
    <dgm:cxn modelId="{C20AE3B4-004B-4844-88C4-0E699AEF7FE4}" srcId="{A4B73DE0-32F8-49F1-AC20-49AAA18BBD3A}" destId="{269377AA-FDAF-4C39-8B74-C06DF0DC7415}" srcOrd="0" destOrd="0" parTransId="{2CC69758-51B0-487D-9FD3-0FAEB14B66D7}" sibTransId="{4112B08A-6FA1-44C7-811C-52DAE95AEEF4}"/>
    <dgm:cxn modelId="{E26C63A1-404D-4E16-A91D-FA5BC069DC05}" type="presOf" srcId="{0BAC5FAB-4B02-4866-8A56-4276214D7CA9}" destId="{BBD502DB-C157-407E-AE8C-5931A288433A}" srcOrd="0" destOrd="1" presId="urn:microsoft.com/office/officeart/2005/8/layout/list1"/>
    <dgm:cxn modelId="{5A5E6194-C008-4F37-9A2B-B6570B397773}" srcId="{B5F5CF1F-E49F-47FF-A5D9-B1EB70C7D097}" destId="{A4B73DE0-32F8-49F1-AC20-49AAA18BBD3A}" srcOrd="0" destOrd="0" parTransId="{A99717EB-0707-420A-AD7E-3A59E5E69A21}" sibTransId="{4B8FC7DA-5348-4003-A11E-B6DD704AECE0}"/>
    <dgm:cxn modelId="{571720BF-C33E-4902-AE65-D82883D7F247}" type="presOf" srcId="{B5F5CF1F-E49F-47FF-A5D9-B1EB70C7D097}" destId="{363C4B64-4271-4C5C-A2D5-81BFE41AF5D6}" srcOrd="0" destOrd="0" presId="urn:microsoft.com/office/officeart/2005/8/layout/list1"/>
    <dgm:cxn modelId="{75AD7816-AE03-453B-9781-BD933B5DC310}" type="presOf" srcId="{269377AA-FDAF-4C39-8B74-C06DF0DC7415}" destId="{BBD502DB-C157-407E-AE8C-5931A288433A}" srcOrd="0" destOrd="0" presId="urn:microsoft.com/office/officeart/2005/8/layout/list1"/>
    <dgm:cxn modelId="{AD69F7C1-A15B-4E83-97E5-53AABB362AB6}" type="presOf" srcId="{A4B73DE0-32F8-49F1-AC20-49AAA18BBD3A}" destId="{D0021C37-0F45-4058-82C2-A1CF623EA893}" srcOrd="1" destOrd="0" presId="urn:microsoft.com/office/officeart/2005/8/layout/list1"/>
    <dgm:cxn modelId="{D87BDB8B-4654-440C-A8C2-054DF05D8146}" type="presParOf" srcId="{363C4B64-4271-4C5C-A2D5-81BFE41AF5D6}" destId="{2D763DFF-C08E-4675-861A-6D01FB8DB106}" srcOrd="0" destOrd="0" presId="urn:microsoft.com/office/officeart/2005/8/layout/list1"/>
    <dgm:cxn modelId="{CCEA8003-0765-44E7-A15A-00C14A498749}" type="presParOf" srcId="{2D763DFF-C08E-4675-861A-6D01FB8DB106}" destId="{E504CC2F-A816-4B60-9213-A556C22E9A2A}" srcOrd="0" destOrd="0" presId="urn:microsoft.com/office/officeart/2005/8/layout/list1"/>
    <dgm:cxn modelId="{0F360A16-5D15-4A88-B2D1-A5E861B8E982}" type="presParOf" srcId="{2D763DFF-C08E-4675-861A-6D01FB8DB106}" destId="{D0021C37-0F45-4058-82C2-A1CF623EA893}" srcOrd="1" destOrd="0" presId="urn:microsoft.com/office/officeart/2005/8/layout/list1"/>
    <dgm:cxn modelId="{1C0BE841-2B0C-4FD5-AE7B-4F9E15621C95}" type="presParOf" srcId="{363C4B64-4271-4C5C-A2D5-81BFE41AF5D6}" destId="{902B2C9E-F1F0-42B8-9D06-DE5D5248B9BF}" srcOrd="1" destOrd="0" presId="urn:microsoft.com/office/officeart/2005/8/layout/list1"/>
    <dgm:cxn modelId="{F0630988-29A6-4ECD-A198-FA8AB605B4B8}" type="presParOf" srcId="{363C4B64-4271-4C5C-A2D5-81BFE41AF5D6}" destId="{BBD502DB-C157-407E-AE8C-5931A288433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9158A7F-8F30-46AE-A243-310F5E65EA3F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99656F05-353F-4EEB-AD3B-77BE5C6531CF}">
      <dgm:prSet phldrT="[Текст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/>
            <a:t>194,6 </a:t>
          </a:r>
          <a:r>
            <a:rPr lang="ru-RU" b="1" dirty="0" err="1" smtClean="0"/>
            <a:t>тыс.руб</a:t>
          </a:r>
          <a:endParaRPr lang="ru-RU" b="1" dirty="0"/>
        </a:p>
      </dgm:t>
    </dgm:pt>
    <dgm:pt modelId="{7AFB95CF-4F7C-4AE4-9CA6-C85198188335}" type="parTrans" cxnId="{54E3D664-0246-454B-B9FE-3B08F3ACA859}">
      <dgm:prSet/>
      <dgm:spPr/>
      <dgm:t>
        <a:bodyPr/>
        <a:lstStyle/>
        <a:p>
          <a:endParaRPr lang="ru-RU"/>
        </a:p>
      </dgm:t>
    </dgm:pt>
    <dgm:pt modelId="{1021D96A-9A8B-47A5-B832-91E11BBCD370}" type="sibTrans" cxnId="{54E3D664-0246-454B-B9FE-3B08F3ACA859}">
      <dgm:prSet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3BE49881-1812-4570-9C63-F8D5200E5B7D}">
      <dgm:prSet phldrT="[Текст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/>
            <a:t>9,4 </a:t>
          </a:r>
          <a:r>
            <a:rPr lang="ru-RU" b="1" dirty="0" err="1" smtClean="0"/>
            <a:t>тыс.руб</a:t>
          </a:r>
          <a:endParaRPr lang="ru-RU" b="1" dirty="0"/>
        </a:p>
      </dgm:t>
    </dgm:pt>
    <dgm:pt modelId="{F193A43B-6647-4565-897F-A7812B94D429}" type="parTrans" cxnId="{504000A7-5290-4C81-8809-ADB45E823E5A}">
      <dgm:prSet/>
      <dgm:spPr/>
      <dgm:t>
        <a:bodyPr/>
        <a:lstStyle/>
        <a:p>
          <a:endParaRPr lang="ru-RU"/>
        </a:p>
      </dgm:t>
    </dgm:pt>
    <dgm:pt modelId="{1E913DC4-5EEE-406F-A1E3-2709D03BA557}" type="sibTrans" cxnId="{504000A7-5290-4C81-8809-ADB45E823E5A}">
      <dgm:prSet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532BC46-3133-42E1-8B14-B7D0F065656F}">
      <dgm:prSet phldrT="[Текст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/>
            <a:t>204,0 тыс.руб.</a:t>
          </a:r>
          <a:endParaRPr lang="ru-RU" b="1" dirty="0"/>
        </a:p>
      </dgm:t>
    </dgm:pt>
    <dgm:pt modelId="{E0573036-F3C2-43F5-87A9-96E50D0816DF}" type="parTrans" cxnId="{EAB2DDB7-EB83-43E0-9B1A-0F3051BEA249}">
      <dgm:prSet/>
      <dgm:spPr/>
      <dgm:t>
        <a:bodyPr/>
        <a:lstStyle/>
        <a:p>
          <a:endParaRPr lang="ru-RU"/>
        </a:p>
      </dgm:t>
    </dgm:pt>
    <dgm:pt modelId="{FBBD9A05-FACC-4D5D-8B25-B95BBCE2FF4F}" type="sibTrans" cxnId="{EAB2DDB7-EB83-43E0-9B1A-0F3051BEA249}">
      <dgm:prSet/>
      <dgm:spPr/>
      <dgm:t>
        <a:bodyPr/>
        <a:lstStyle/>
        <a:p>
          <a:endParaRPr lang="ru-RU"/>
        </a:p>
      </dgm:t>
    </dgm:pt>
    <dgm:pt modelId="{5FB879FD-40A6-40F5-BB46-4E904D46B11F}" type="pres">
      <dgm:prSet presAssocID="{49158A7F-8F30-46AE-A243-310F5E65EA3F}" presName="Name0" presStyleCnt="0">
        <dgm:presLayoutVars>
          <dgm:dir/>
          <dgm:resizeHandles val="exact"/>
        </dgm:presLayoutVars>
      </dgm:prSet>
      <dgm:spPr/>
    </dgm:pt>
    <dgm:pt modelId="{DEC8E970-AA46-436A-9EFA-E2AFB476003D}" type="pres">
      <dgm:prSet presAssocID="{49158A7F-8F30-46AE-A243-310F5E65EA3F}" presName="vNodes" presStyleCnt="0"/>
      <dgm:spPr/>
    </dgm:pt>
    <dgm:pt modelId="{35364C45-7070-4B23-84E3-D3E845B2F5A2}" type="pres">
      <dgm:prSet presAssocID="{99656F05-353F-4EEB-AD3B-77BE5C6531CF}" presName="node" presStyleLbl="node1" presStyleIdx="0" presStyleCnt="3" custScaleX="2201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3F8E90-3A27-42B3-BFCE-3158857AC80C}" type="pres">
      <dgm:prSet presAssocID="{1021D96A-9A8B-47A5-B832-91E11BBCD370}" presName="spacerT" presStyleCnt="0"/>
      <dgm:spPr/>
    </dgm:pt>
    <dgm:pt modelId="{6653A627-4576-4BC4-99CE-A64684BAC3C2}" type="pres">
      <dgm:prSet presAssocID="{1021D96A-9A8B-47A5-B832-91E11BBCD370}" presName="sibTrans" presStyleLbl="sibTrans2D1" presStyleIdx="0" presStyleCnt="2"/>
      <dgm:spPr/>
      <dgm:t>
        <a:bodyPr/>
        <a:lstStyle/>
        <a:p>
          <a:endParaRPr lang="ru-RU"/>
        </a:p>
      </dgm:t>
    </dgm:pt>
    <dgm:pt modelId="{DB2D5BB4-A5F5-405C-8C96-ABE54CAB8106}" type="pres">
      <dgm:prSet presAssocID="{1021D96A-9A8B-47A5-B832-91E11BBCD370}" presName="spacerB" presStyleCnt="0"/>
      <dgm:spPr/>
    </dgm:pt>
    <dgm:pt modelId="{13FD93DA-1F3D-4F14-ACC0-25DDB678BAFC}" type="pres">
      <dgm:prSet presAssocID="{3BE49881-1812-4570-9C63-F8D5200E5B7D}" presName="node" presStyleLbl="node1" presStyleIdx="1" presStyleCnt="3" custScaleX="2029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CE466-6001-48C9-9427-7DB01B6E31FA}" type="pres">
      <dgm:prSet presAssocID="{49158A7F-8F30-46AE-A243-310F5E65EA3F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A3699C19-C53C-4575-B8E8-08F0826B4930}" type="pres">
      <dgm:prSet presAssocID="{49158A7F-8F30-46AE-A243-310F5E65EA3F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63BA92CC-C06E-4397-A2A8-4B1E33CE39B8}" type="pres">
      <dgm:prSet presAssocID="{49158A7F-8F30-46AE-A243-310F5E65EA3F}" presName="lastNode" presStyleLbl="node1" presStyleIdx="2" presStyleCnt="3" custScaleX="1473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B2DDB7-EB83-43E0-9B1A-0F3051BEA249}" srcId="{49158A7F-8F30-46AE-A243-310F5E65EA3F}" destId="{2532BC46-3133-42E1-8B14-B7D0F065656F}" srcOrd="2" destOrd="0" parTransId="{E0573036-F3C2-43F5-87A9-96E50D0816DF}" sibTransId="{FBBD9A05-FACC-4D5D-8B25-B95BBCE2FF4F}"/>
    <dgm:cxn modelId="{504000A7-5290-4C81-8809-ADB45E823E5A}" srcId="{49158A7F-8F30-46AE-A243-310F5E65EA3F}" destId="{3BE49881-1812-4570-9C63-F8D5200E5B7D}" srcOrd="1" destOrd="0" parTransId="{F193A43B-6647-4565-897F-A7812B94D429}" sibTransId="{1E913DC4-5EEE-406F-A1E3-2709D03BA557}"/>
    <dgm:cxn modelId="{7689D970-CADE-4F3E-8110-E9FE637C3856}" type="presOf" srcId="{99656F05-353F-4EEB-AD3B-77BE5C6531CF}" destId="{35364C45-7070-4B23-84E3-D3E845B2F5A2}" srcOrd="0" destOrd="0" presId="urn:microsoft.com/office/officeart/2005/8/layout/equation2"/>
    <dgm:cxn modelId="{DC0092BA-5CAC-4872-97CE-9AFC7D2122B5}" type="presOf" srcId="{2532BC46-3133-42E1-8B14-B7D0F065656F}" destId="{63BA92CC-C06E-4397-A2A8-4B1E33CE39B8}" srcOrd="0" destOrd="0" presId="urn:microsoft.com/office/officeart/2005/8/layout/equation2"/>
    <dgm:cxn modelId="{F59C9BAE-F45F-4291-AC65-AFA0D2A3247F}" type="presOf" srcId="{49158A7F-8F30-46AE-A243-310F5E65EA3F}" destId="{5FB879FD-40A6-40F5-BB46-4E904D46B11F}" srcOrd="0" destOrd="0" presId="urn:microsoft.com/office/officeart/2005/8/layout/equation2"/>
    <dgm:cxn modelId="{2FF6396A-3A1B-4E99-83B8-92C2DD89B58E}" type="presOf" srcId="{1E913DC4-5EEE-406F-A1E3-2709D03BA557}" destId="{A3699C19-C53C-4575-B8E8-08F0826B4930}" srcOrd="1" destOrd="0" presId="urn:microsoft.com/office/officeart/2005/8/layout/equation2"/>
    <dgm:cxn modelId="{54E3D664-0246-454B-B9FE-3B08F3ACA859}" srcId="{49158A7F-8F30-46AE-A243-310F5E65EA3F}" destId="{99656F05-353F-4EEB-AD3B-77BE5C6531CF}" srcOrd="0" destOrd="0" parTransId="{7AFB95CF-4F7C-4AE4-9CA6-C85198188335}" sibTransId="{1021D96A-9A8B-47A5-B832-91E11BBCD370}"/>
    <dgm:cxn modelId="{46379BCB-DD77-43E4-8893-6EAF1B7911C1}" type="presOf" srcId="{1021D96A-9A8B-47A5-B832-91E11BBCD370}" destId="{6653A627-4576-4BC4-99CE-A64684BAC3C2}" srcOrd="0" destOrd="0" presId="urn:microsoft.com/office/officeart/2005/8/layout/equation2"/>
    <dgm:cxn modelId="{46F64663-ED05-439D-AA1B-EEAFDCF7B53E}" type="presOf" srcId="{3BE49881-1812-4570-9C63-F8D5200E5B7D}" destId="{13FD93DA-1F3D-4F14-ACC0-25DDB678BAFC}" srcOrd="0" destOrd="0" presId="urn:microsoft.com/office/officeart/2005/8/layout/equation2"/>
    <dgm:cxn modelId="{2F56DF2E-1B13-4574-8D88-E0B07C8A273F}" type="presOf" srcId="{1E913DC4-5EEE-406F-A1E3-2709D03BA557}" destId="{359CE466-6001-48C9-9427-7DB01B6E31FA}" srcOrd="0" destOrd="0" presId="urn:microsoft.com/office/officeart/2005/8/layout/equation2"/>
    <dgm:cxn modelId="{A4B6826D-15DA-40F5-A520-C9799BC69CEA}" type="presParOf" srcId="{5FB879FD-40A6-40F5-BB46-4E904D46B11F}" destId="{DEC8E970-AA46-436A-9EFA-E2AFB476003D}" srcOrd="0" destOrd="0" presId="urn:microsoft.com/office/officeart/2005/8/layout/equation2"/>
    <dgm:cxn modelId="{F4F7E740-72B4-4F03-9625-BFA4CB5338A3}" type="presParOf" srcId="{DEC8E970-AA46-436A-9EFA-E2AFB476003D}" destId="{35364C45-7070-4B23-84E3-D3E845B2F5A2}" srcOrd="0" destOrd="0" presId="urn:microsoft.com/office/officeart/2005/8/layout/equation2"/>
    <dgm:cxn modelId="{CE3692C9-738D-4457-87DA-E6224CFE9F97}" type="presParOf" srcId="{DEC8E970-AA46-436A-9EFA-E2AFB476003D}" destId="{E03F8E90-3A27-42B3-BFCE-3158857AC80C}" srcOrd="1" destOrd="0" presId="urn:microsoft.com/office/officeart/2005/8/layout/equation2"/>
    <dgm:cxn modelId="{CC9E978D-D4BF-4F44-B680-5FA040CC8073}" type="presParOf" srcId="{DEC8E970-AA46-436A-9EFA-E2AFB476003D}" destId="{6653A627-4576-4BC4-99CE-A64684BAC3C2}" srcOrd="2" destOrd="0" presId="urn:microsoft.com/office/officeart/2005/8/layout/equation2"/>
    <dgm:cxn modelId="{9FCB8F7F-C246-4FB2-BE59-ED9DB1250221}" type="presParOf" srcId="{DEC8E970-AA46-436A-9EFA-E2AFB476003D}" destId="{DB2D5BB4-A5F5-405C-8C96-ABE54CAB8106}" srcOrd="3" destOrd="0" presId="urn:microsoft.com/office/officeart/2005/8/layout/equation2"/>
    <dgm:cxn modelId="{0DB05305-3D33-482D-8FE6-B2CEC8D9CACA}" type="presParOf" srcId="{DEC8E970-AA46-436A-9EFA-E2AFB476003D}" destId="{13FD93DA-1F3D-4F14-ACC0-25DDB678BAFC}" srcOrd="4" destOrd="0" presId="urn:microsoft.com/office/officeart/2005/8/layout/equation2"/>
    <dgm:cxn modelId="{43307FF7-08B3-44B8-BAFB-D174010F19FB}" type="presParOf" srcId="{5FB879FD-40A6-40F5-BB46-4E904D46B11F}" destId="{359CE466-6001-48C9-9427-7DB01B6E31FA}" srcOrd="1" destOrd="0" presId="urn:microsoft.com/office/officeart/2005/8/layout/equation2"/>
    <dgm:cxn modelId="{7E28CC75-8DF4-47D6-AE47-736537C5675B}" type="presParOf" srcId="{359CE466-6001-48C9-9427-7DB01B6E31FA}" destId="{A3699C19-C53C-4575-B8E8-08F0826B4930}" srcOrd="0" destOrd="0" presId="urn:microsoft.com/office/officeart/2005/8/layout/equation2"/>
    <dgm:cxn modelId="{B21976AC-289A-48C2-A1E1-7CEAF136F505}" type="presParOf" srcId="{5FB879FD-40A6-40F5-BB46-4E904D46B11F}" destId="{63BA92CC-C06E-4397-A2A8-4B1E33CE39B8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72F9863-1E32-47EA-B029-F5E7EA928511}" type="doc">
      <dgm:prSet loTypeId="urn:microsoft.com/office/officeart/2005/8/layout/pyramid2" loCatId="list" qsTypeId="urn:microsoft.com/office/officeart/2005/8/quickstyle/simple1" qsCatId="simple" csTypeId="urn:microsoft.com/office/officeart/2005/8/colors/colorful4" csCatId="colorful" phldr="1"/>
      <dgm:spPr/>
    </dgm:pt>
    <dgm:pt modelId="{FE518A33-9150-40EE-8F37-B4339744A511}">
      <dgm:prSet phldrT="[Текст]"/>
      <dgm:spPr/>
      <dgm:t>
        <a:bodyPr/>
        <a:lstStyle/>
        <a:p>
          <a:pPr algn="ctr"/>
          <a:r>
            <a:rPr lang="ru-RU" dirty="0" smtClean="0"/>
            <a:t>2021 год-1380,0 тыс.рублей</a:t>
          </a:r>
          <a:endParaRPr lang="ru-RU" dirty="0"/>
        </a:p>
      </dgm:t>
    </dgm:pt>
    <dgm:pt modelId="{5FC5915A-16F7-4769-8306-5B6D61BAFED6}" type="parTrans" cxnId="{717D5B5A-11F3-4C52-A211-966591DE1C63}">
      <dgm:prSet/>
      <dgm:spPr/>
      <dgm:t>
        <a:bodyPr/>
        <a:lstStyle/>
        <a:p>
          <a:pPr algn="ctr"/>
          <a:endParaRPr lang="ru-RU"/>
        </a:p>
      </dgm:t>
    </dgm:pt>
    <dgm:pt modelId="{02BB8075-547F-44AB-8217-4801D7447B7D}" type="sibTrans" cxnId="{717D5B5A-11F3-4C52-A211-966591DE1C63}">
      <dgm:prSet/>
      <dgm:spPr/>
      <dgm:t>
        <a:bodyPr/>
        <a:lstStyle/>
        <a:p>
          <a:pPr algn="ctr"/>
          <a:endParaRPr lang="ru-RU"/>
        </a:p>
      </dgm:t>
    </dgm:pt>
    <dgm:pt modelId="{D89ADD90-244E-41C3-8969-FB0EAF1893D4}">
      <dgm:prSet phldrT="[Текст]"/>
      <dgm:spPr/>
      <dgm:t>
        <a:bodyPr/>
        <a:lstStyle/>
        <a:p>
          <a:pPr algn="ctr"/>
          <a:r>
            <a:rPr lang="ru-RU" dirty="0" smtClean="0"/>
            <a:t>2022 год -4600,0 тыс.рублей</a:t>
          </a:r>
          <a:endParaRPr lang="ru-RU" dirty="0"/>
        </a:p>
      </dgm:t>
    </dgm:pt>
    <dgm:pt modelId="{79FB7450-D8CB-4051-99A9-A437B15FD452}" type="parTrans" cxnId="{8201D86E-8FBE-4849-835D-D3768FC846FA}">
      <dgm:prSet/>
      <dgm:spPr/>
      <dgm:t>
        <a:bodyPr/>
        <a:lstStyle/>
        <a:p>
          <a:pPr algn="ctr"/>
          <a:endParaRPr lang="ru-RU"/>
        </a:p>
      </dgm:t>
    </dgm:pt>
    <dgm:pt modelId="{E63DE05B-150F-4CEA-BFD1-9395325F2065}" type="sibTrans" cxnId="{8201D86E-8FBE-4849-835D-D3768FC846FA}">
      <dgm:prSet/>
      <dgm:spPr/>
      <dgm:t>
        <a:bodyPr/>
        <a:lstStyle/>
        <a:p>
          <a:pPr algn="ctr"/>
          <a:endParaRPr lang="ru-RU"/>
        </a:p>
      </dgm:t>
    </dgm:pt>
    <dgm:pt modelId="{C7EA7DDB-AE5D-4038-B136-81DAECE62029}">
      <dgm:prSet phldrT="[Текст]"/>
      <dgm:spPr/>
      <dgm:t>
        <a:bodyPr/>
        <a:lstStyle/>
        <a:p>
          <a:pPr algn="ctr"/>
          <a:r>
            <a:rPr lang="ru-RU" dirty="0" smtClean="0"/>
            <a:t>2023 год-3728,0 тыс.рублей</a:t>
          </a:r>
          <a:endParaRPr lang="ru-RU" dirty="0"/>
        </a:p>
      </dgm:t>
    </dgm:pt>
    <dgm:pt modelId="{DDA69CF7-C533-41EE-AAAA-904C4F3D2A4A}" type="parTrans" cxnId="{DE5D2D93-4A25-4EA0-A7CA-1E4B22584370}">
      <dgm:prSet/>
      <dgm:spPr/>
      <dgm:t>
        <a:bodyPr/>
        <a:lstStyle/>
        <a:p>
          <a:pPr algn="ctr"/>
          <a:endParaRPr lang="ru-RU"/>
        </a:p>
      </dgm:t>
    </dgm:pt>
    <dgm:pt modelId="{D4990092-5545-4620-B84C-867498B33E48}" type="sibTrans" cxnId="{DE5D2D93-4A25-4EA0-A7CA-1E4B22584370}">
      <dgm:prSet/>
      <dgm:spPr/>
      <dgm:t>
        <a:bodyPr/>
        <a:lstStyle/>
        <a:p>
          <a:pPr algn="ctr"/>
          <a:endParaRPr lang="ru-RU"/>
        </a:p>
      </dgm:t>
    </dgm:pt>
    <dgm:pt modelId="{DF181F0E-5255-4312-8111-191A2E5155DC}" type="pres">
      <dgm:prSet presAssocID="{B72F9863-1E32-47EA-B029-F5E7EA928511}" presName="compositeShape" presStyleCnt="0">
        <dgm:presLayoutVars>
          <dgm:dir/>
          <dgm:resizeHandles/>
        </dgm:presLayoutVars>
      </dgm:prSet>
      <dgm:spPr/>
    </dgm:pt>
    <dgm:pt modelId="{A26D93FE-E84D-481C-8DB7-EC06B53A95A4}" type="pres">
      <dgm:prSet presAssocID="{B72F9863-1E32-47EA-B029-F5E7EA928511}" presName="pyramid" presStyleLbl="node1" presStyleIdx="0" presStyleCnt="1" custAng="21057043" custScaleX="2794" custScaleY="5235" custLinFactNeighborX="-45903" custLinFactNeighborY="-37258"/>
      <dgm:spPr/>
    </dgm:pt>
    <dgm:pt modelId="{CED566A7-4673-451C-8DDA-6B405426DE27}" type="pres">
      <dgm:prSet presAssocID="{B72F9863-1E32-47EA-B029-F5E7EA928511}" presName="theList" presStyleCnt="0"/>
      <dgm:spPr/>
    </dgm:pt>
    <dgm:pt modelId="{67C66FB4-4217-41AE-827D-BFA748AA5DFD}" type="pres">
      <dgm:prSet presAssocID="{FE518A33-9150-40EE-8F37-B4339744A511}" presName="aNode" presStyleLbl="fgAcc1" presStyleIdx="0" presStyleCnt="3" custScaleX="1724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8ED032-FC80-4FF8-B63F-27CDDAC2391F}" type="pres">
      <dgm:prSet presAssocID="{FE518A33-9150-40EE-8F37-B4339744A511}" presName="aSpace" presStyleCnt="0"/>
      <dgm:spPr/>
    </dgm:pt>
    <dgm:pt modelId="{B1D49BF1-F67B-4F5F-AFBA-323666640C92}" type="pres">
      <dgm:prSet presAssocID="{D89ADD90-244E-41C3-8969-FB0EAF1893D4}" presName="aNode" presStyleLbl="fgAcc1" presStyleIdx="1" presStyleCnt="3" custScaleX="165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1238E4-4FD8-4A15-B404-B0FC3D4D466A}" type="pres">
      <dgm:prSet presAssocID="{D89ADD90-244E-41C3-8969-FB0EAF1893D4}" presName="aSpace" presStyleCnt="0"/>
      <dgm:spPr/>
    </dgm:pt>
    <dgm:pt modelId="{305D979C-9ADB-459B-8CFE-2449823D4737}" type="pres">
      <dgm:prSet presAssocID="{C7EA7DDB-AE5D-4038-B136-81DAECE62029}" presName="aNode" presStyleLbl="fgAcc1" presStyleIdx="2" presStyleCnt="3" custScaleX="165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59CB08-1F8C-4A96-B00A-520F44A113CF}" type="pres">
      <dgm:prSet presAssocID="{C7EA7DDB-AE5D-4038-B136-81DAECE62029}" presName="aSpace" presStyleCnt="0"/>
      <dgm:spPr/>
    </dgm:pt>
  </dgm:ptLst>
  <dgm:cxnLst>
    <dgm:cxn modelId="{7072303E-9294-4CDF-9617-2083989C8BA6}" type="presOf" srcId="{B72F9863-1E32-47EA-B029-F5E7EA928511}" destId="{DF181F0E-5255-4312-8111-191A2E5155DC}" srcOrd="0" destOrd="0" presId="urn:microsoft.com/office/officeart/2005/8/layout/pyramid2"/>
    <dgm:cxn modelId="{719744DD-76E7-4856-8C3A-85C08A2B9F84}" type="presOf" srcId="{C7EA7DDB-AE5D-4038-B136-81DAECE62029}" destId="{305D979C-9ADB-459B-8CFE-2449823D4737}" srcOrd="0" destOrd="0" presId="urn:microsoft.com/office/officeart/2005/8/layout/pyramid2"/>
    <dgm:cxn modelId="{DE5D2D93-4A25-4EA0-A7CA-1E4B22584370}" srcId="{B72F9863-1E32-47EA-B029-F5E7EA928511}" destId="{C7EA7DDB-AE5D-4038-B136-81DAECE62029}" srcOrd="2" destOrd="0" parTransId="{DDA69CF7-C533-41EE-AAAA-904C4F3D2A4A}" sibTransId="{D4990092-5545-4620-B84C-867498B33E48}"/>
    <dgm:cxn modelId="{A51B0ADF-F07C-4962-90A8-CBABAC51FC71}" type="presOf" srcId="{FE518A33-9150-40EE-8F37-B4339744A511}" destId="{67C66FB4-4217-41AE-827D-BFA748AA5DFD}" srcOrd="0" destOrd="0" presId="urn:microsoft.com/office/officeart/2005/8/layout/pyramid2"/>
    <dgm:cxn modelId="{717D5B5A-11F3-4C52-A211-966591DE1C63}" srcId="{B72F9863-1E32-47EA-B029-F5E7EA928511}" destId="{FE518A33-9150-40EE-8F37-B4339744A511}" srcOrd="0" destOrd="0" parTransId="{5FC5915A-16F7-4769-8306-5B6D61BAFED6}" sibTransId="{02BB8075-547F-44AB-8217-4801D7447B7D}"/>
    <dgm:cxn modelId="{3307FC03-B223-4300-8680-17CADB1AF2FA}" type="presOf" srcId="{D89ADD90-244E-41C3-8969-FB0EAF1893D4}" destId="{B1D49BF1-F67B-4F5F-AFBA-323666640C92}" srcOrd="0" destOrd="0" presId="urn:microsoft.com/office/officeart/2005/8/layout/pyramid2"/>
    <dgm:cxn modelId="{8201D86E-8FBE-4849-835D-D3768FC846FA}" srcId="{B72F9863-1E32-47EA-B029-F5E7EA928511}" destId="{D89ADD90-244E-41C3-8969-FB0EAF1893D4}" srcOrd="1" destOrd="0" parTransId="{79FB7450-D8CB-4051-99A9-A437B15FD452}" sibTransId="{E63DE05B-150F-4CEA-BFD1-9395325F2065}"/>
    <dgm:cxn modelId="{3C450F8E-483E-4B0E-9ED1-2F482A96F269}" type="presParOf" srcId="{DF181F0E-5255-4312-8111-191A2E5155DC}" destId="{A26D93FE-E84D-481C-8DB7-EC06B53A95A4}" srcOrd="0" destOrd="0" presId="urn:microsoft.com/office/officeart/2005/8/layout/pyramid2"/>
    <dgm:cxn modelId="{DA3ABD4A-1044-4102-B07F-399496DF347A}" type="presParOf" srcId="{DF181F0E-5255-4312-8111-191A2E5155DC}" destId="{CED566A7-4673-451C-8DDA-6B405426DE27}" srcOrd="1" destOrd="0" presId="urn:microsoft.com/office/officeart/2005/8/layout/pyramid2"/>
    <dgm:cxn modelId="{131F379A-8432-40BC-8E9B-4E209EC213A5}" type="presParOf" srcId="{CED566A7-4673-451C-8DDA-6B405426DE27}" destId="{67C66FB4-4217-41AE-827D-BFA748AA5DFD}" srcOrd="0" destOrd="0" presId="urn:microsoft.com/office/officeart/2005/8/layout/pyramid2"/>
    <dgm:cxn modelId="{BF5E25E6-4205-45FE-B29D-5F00DF7B5CC7}" type="presParOf" srcId="{CED566A7-4673-451C-8DDA-6B405426DE27}" destId="{AD8ED032-FC80-4FF8-B63F-27CDDAC2391F}" srcOrd="1" destOrd="0" presId="urn:microsoft.com/office/officeart/2005/8/layout/pyramid2"/>
    <dgm:cxn modelId="{19808A86-6D71-42A4-BA04-754BD26432B1}" type="presParOf" srcId="{CED566A7-4673-451C-8DDA-6B405426DE27}" destId="{B1D49BF1-F67B-4F5F-AFBA-323666640C92}" srcOrd="2" destOrd="0" presId="urn:microsoft.com/office/officeart/2005/8/layout/pyramid2"/>
    <dgm:cxn modelId="{CFBA01C7-2277-4361-985D-3607D53869B2}" type="presParOf" srcId="{CED566A7-4673-451C-8DDA-6B405426DE27}" destId="{CE1238E4-4FD8-4A15-B404-B0FC3D4D466A}" srcOrd="3" destOrd="0" presId="urn:microsoft.com/office/officeart/2005/8/layout/pyramid2"/>
    <dgm:cxn modelId="{59F3F662-E5A6-4933-8F74-10693F1123FA}" type="presParOf" srcId="{CED566A7-4673-451C-8DDA-6B405426DE27}" destId="{305D979C-9ADB-459B-8CFE-2449823D4737}" srcOrd="4" destOrd="0" presId="urn:microsoft.com/office/officeart/2005/8/layout/pyramid2"/>
    <dgm:cxn modelId="{31FE6761-81C9-45C1-9557-5FC9E71A1150}" type="presParOf" srcId="{CED566A7-4673-451C-8DDA-6B405426DE27}" destId="{3059CB08-1F8C-4A96-B00A-520F44A113CF}" srcOrd="5" destOrd="0" presId="urn:microsoft.com/office/officeart/2005/8/layout/pyramid2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98E4D25-5EFD-4AFA-8C2F-21F5311F4B9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4E3F4D-183B-4344-86FA-C697212E3B38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Выплата заработной платы-</a:t>
          </a:r>
          <a:r>
            <a:rPr lang="en-US" sz="1600" b="1" dirty="0" smtClean="0">
              <a:latin typeface="Times New Roman" pitchFamily="18" charset="0"/>
              <a:cs typeface="Times New Roman" pitchFamily="18" charset="0"/>
            </a:rPr>
            <a:t>77825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,5 тыс.руб.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22F1AF1E-304A-4A02-8708-17CBD1008141}" type="parTrans" cxnId="{91580787-F3C6-44C3-AC1E-F868F059B1A3}">
      <dgm:prSet/>
      <dgm:spPr/>
      <dgm:t>
        <a:bodyPr/>
        <a:lstStyle/>
        <a:p>
          <a:endParaRPr lang="ru-RU"/>
        </a:p>
      </dgm:t>
    </dgm:pt>
    <dgm:pt modelId="{156B151B-A29F-4E4C-BD36-C1B8620B5923}" type="sibTrans" cxnId="{91580787-F3C6-44C3-AC1E-F868F059B1A3}">
      <dgm:prSet/>
      <dgm:spPr/>
      <dgm:t>
        <a:bodyPr/>
        <a:lstStyle/>
        <a:p>
          <a:endParaRPr lang="ru-RU"/>
        </a:p>
      </dgm:t>
    </dgm:pt>
    <dgm:pt modelId="{BF82CDC0-BDAE-4E4E-BE5E-3F58650FD69D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В том числе: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7F2BF672-854F-4C6B-8992-9C32B7EA11DF}" type="parTrans" cxnId="{3B0A93A6-DA20-48BA-9C93-AA90F98A9B6B}">
      <dgm:prSet/>
      <dgm:spPr/>
      <dgm:t>
        <a:bodyPr/>
        <a:lstStyle/>
        <a:p>
          <a:endParaRPr lang="ru-RU"/>
        </a:p>
      </dgm:t>
    </dgm:pt>
    <dgm:pt modelId="{812E12F0-72B9-4BCE-8DBB-CF2CA117EAB2}" type="sibTrans" cxnId="{3B0A93A6-DA20-48BA-9C93-AA90F98A9B6B}">
      <dgm:prSet/>
      <dgm:spPr/>
      <dgm:t>
        <a:bodyPr/>
        <a:lstStyle/>
        <a:p>
          <a:endParaRPr lang="ru-RU"/>
        </a:p>
      </dgm:t>
    </dgm:pt>
    <dgm:pt modelId="{23507060-DCFA-4099-98E5-1DF5C443B946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Выполнение Указов Президента РФ-2985,1  тыс.руб.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798B17A4-C00D-442D-B5E3-7E950F9AC293}" type="parTrans" cxnId="{B7DE59BE-903D-4FC5-94A1-FDE3D1106C86}">
      <dgm:prSet/>
      <dgm:spPr/>
      <dgm:t>
        <a:bodyPr/>
        <a:lstStyle/>
        <a:p>
          <a:endParaRPr lang="ru-RU"/>
        </a:p>
      </dgm:t>
    </dgm:pt>
    <dgm:pt modelId="{9BB6E18F-6F13-421D-9118-4F7B46B374E1}" type="sibTrans" cxnId="{B7DE59BE-903D-4FC5-94A1-FDE3D1106C86}">
      <dgm:prSet/>
      <dgm:spPr/>
      <dgm:t>
        <a:bodyPr/>
        <a:lstStyle/>
        <a:p>
          <a:endParaRPr lang="ru-RU"/>
        </a:p>
      </dgm:t>
    </dgm:pt>
    <dgm:pt modelId="{906791C6-250D-4F78-B563-B701FFD5D063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Коммунальные услуги-50358,8тыс.руб.</a:t>
          </a:r>
        </a:p>
        <a:p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87EA0D8C-3EE0-427C-93EC-795210BE09EF}" type="parTrans" cxnId="{E1451856-89D5-4F5C-B880-2DFEA1D2EA91}">
      <dgm:prSet/>
      <dgm:spPr/>
      <dgm:t>
        <a:bodyPr/>
        <a:lstStyle/>
        <a:p>
          <a:endParaRPr lang="ru-RU"/>
        </a:p>
      </dgm:t>
    </dgm:pt>
    <dgm:pt modelId="{F913D76A-5990-4ED6-8F5B-56BD2E3C37CA}" type="sibTrans" cxnId="{E1451856-89D5-4F5C-B880-2DFEA1D2EA91}">
      <dgm:prSet/>
      <dgm:spPr/>
      <dgm:t>
        <a:bodyPr/>
        <a:lstStyle/>
        <a:p>
          <a:endParaRPr lang="ru-RU"/>
        </a:p>
      </dgm:t>
    </dgm:pt>
    <dgm:pt modelId="{DB2430B3-D4B7-412B-92EB-6203D6C6AEAC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Организация питание школьников-6200,0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2875FF95-F392-47EE-B6C3-D92EDB8BACE8}" type="parTrans" cxnId="{FE2DB444-D3DE-45B2-8273-6CF9BF509A8A}">
      <dgm:prSet/>
      <dgm:spPr/>
      <dgm:t>
        <a:bodyPr/>
        <a:lstStyle/>
        <a:p>
          <a:endParaRPr lang="ru-RU"/>
        </a:p>
      </dgm:t>
    </dgm:pt>
    <dgm:pt modelId="{F641FB9C-0344-4A60-A4AC-5E4FD08847D1}" type="sibTrans" cxnId="{FE2DB444-D3DE-45B2-8273-6CF9BF509A8A}">
      <dgm:prSet/>
      <dgm:spPr/>
      <dgm:t>
        <a:bodyPr/>
        <a:lstStyle/>
        <a:p>
          <a:endParaRPr lang="ru-RU"/>
        </a:p>
      </dgm:t>
    </dgm:pt>
    <dgm:pt modelId="{39A0A67A-67E7-4F99-BD88-EF57386CB7D3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 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Закупка молока губернаторская программа «Школьное молоко»-1867,0 тыс.руб.</a:t>
          </a:r>
        </a:p>
        <a:p>
          <a:endParaRPr lang="ru-RU" dirty="0"/>
        </a:p>
      </dgm:t>
    </dgm:pt>
    <dgm:pt modelId="{8851FFE1-0882-4F96-92BE-94570D0FD22C}" type="sibTrans" cxnId="{8D00A887-0C32-45D3-A769-7DF38C3457F7}">
      <dgm:prSet/>
      <dgm:spPr/>
      <dgm:t>
        <a:bodyPr/>
        <a:lstStyle/>
        <a:p>
          <a:endParaRPr lang="ru-RU"/>
        </a:p>
      </dgm:t>
    </dgm:pt>
    <dgm:pt modelId="{2BD4F7B8-16E5-4A6A-A345-17F249EC9FF6}" type="parTrans" cxnId="{8D00A887-0C32-45D3-A769-7DF38C3457F7}">
      <dgm:prSet/>
      <dgm:spPr/>
      <dgm:t>
        <a:bodyPr/>
        <a:lstStyle/>
        <a:p>
          <a:endParaRPr lang="ru-RU"/>
        </a:p>
      </dgm:t>
    </dgm:pt>
    <dgm:pt modelId="{F8B1B220-4159-4667-A73A-0A592284088F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Приобретение продуктов питания для детских садов-9434,5  тыс.руб.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82F500A4-2065-45CC-9A22-29062820CDDB}" type="parTrans" cxnId="{B1C8F164-F937-4AC8-B3B9-45A55CAEAD8B}">
      <dgm:prSet/>
      <dgm:spPr/>
      <dgm:t>
        <a:bodyPr/>
        <a:lstStyle/>
        <a:p>
          <a:endParaRPr lang="ru-RU"/>
        </a:p>
      </dgm:t>
    </dgm:pt>
    <dgm:pt modelId="{A1812CB5-F370-458E-A8C1-4BCEE18E44BC}" type="sibTrans" cxnId="{B1C8F164-F937-4AC8-B3B9-45A55CAEAD8B}">
      <dgm:prSet/>
      <dgm:spPr/>
      <dgm:t>
        <a:bodyPr/>
        <a:lstStyle/>
        <a:p>
          <a:endParaRPr lang="ru-RU"/>
        </a:p>
      </dgm:t>
    </dgm:pt>
    <dgm:pt modelId="{89E362C3-8453-4D3E-B656-653CCF7D9C73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Организация подвоза школьников-17 348,3 тыс.рублей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1CF11383-5863-4EA4-AA1E-F927CE3D2F53}" type="parTrans" cxnId="{4502A1B5-F336-426C-BC5D-EC1E93992608}">
      <dgm:prSet/>
      <dgm:spPr/>
      <dgm:t>
        <a:bodyPr/>
        <a:lstStyle/>
        <a:p>
          <a:endParaRPr lang="ru-RU"/>
        </a:p>
      </dgm:t>
    </dgm:pt>
    <dgm:pt modelId="{45B3656C-7AB0-4292-9034-8FFA9104981E}" type="sibTrans" cxnId="{4502A1B5-F336-426C-BC5D-EC1E93992608}">
      <dgm:prSet/>
      <dgm:spPr/>
      <dgm:t>
        <a:bodyPr/>
        <a:lstStyle/>
        <a:p>
          <a:endParaRPr lang="ru-RU"/>
        </a:p>
      </dgm:t>
    </dgm:pt>
    <dgm:pt modelId="{E09346A3-A5F4-4C34-915E-E87299684DEB}" type="pres">
      <dgm:prSet presAssocID="{B98E4D25-5EFD-4AFA-8C2F-21F5311F4B9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60A463-90EE-4141-B6D2-326FF4CC6C29}" type="pres">
      <dgm:prSet presAssocID="{B84E3F4D-183B-4344-86FA-C697212E3B38}" presName="comp" presStyleCnt="0"/>
      <dgm:spPr/>
    </dgm:pt>
    <dgm:pt modelId="{BCEE2338-AD61-480B-AA8F-88F7CC406A8C}" type="pres">
      <dgm:prSet presAssocID="{B84E3F4D-183B-4344-86FA-C697212E3B38}" presName="box" presStyleLbl="node1" presStyleIdx="0" presStyleCnt="6" custScaleY="124614"/>
      <dgm:spPr/>
      <dgm:t>
        <a:bodyPr/>
        <a:lstStyle/>
        <a:p>
          <a:endParaRPr lang="ru-RU"/>
        </a:p>
      </dgm:t>
    </dgm:pt>
    <dgm:pt modelId="{48DDF634-B1EB-46C9-A0DA-3BCB57C8DAAF}" type="pres">
      <dgm:prSet presAssocID="{B84E3F4D-183B-4344-86FA-C697212E3B38}" presName="img" presStyleLbl="fgImgPlac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FB81DD9-0954-46C8-8A0C-A36752F4B09E}" type="pres">
      <dgm:prSet presAssocID="{B84E3F4D-183B-4344-86FA-C697212E3B38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DAF021-051B-41F0-B8DC-7AC6DBD3B88B}" type="pres">
      <dgm:prSet presAssocID="{156B151B-A29F-4E4C-BD36-C1B8620B5923}" presName="spacer" presStyleCnt="0"/>
      <dgm:spPr/>
    </dgm:pt>
    <dgm:pt modelId="{328D6D51-6D71-453A-BDC7-D0D0035B82F3}" type="pres">
      <dgm:prSet presAssocID="{906791C6-250D-4F78-B563-B701FFD5D063}" presName="comp" presStyleCnt="0"/>
      <dgm:spPr/>
    </dgm:pt>
    <dgm:pt modelId="{712A6252-4350-4C4B-8E8E-A4E69F849F79}" type="pres">
      <dgm:prSet presAssocID="{906791C6-250D-4F78-B563-B701FFD5D063}" presName="box" presStyleLbl="node1" presStyleIdx="1" presStyleCnt="6" custScaleY="72631"/>
      <dgm:spPr/>
      <dgm:t>
        <a:bodyPr/>
        <a:lstStyle/>
        <a:p>
          <a:endParaRPr lang="ru-RU"/>
        </a:p>
      </dgm:t>
    </dgm:pt>
    <dgm:pt modelId="{93C592F3-D1E1-463C-86B5-06E4597619E1}" type="pres">
      <dgm:prSet presAssocID="{906791C6-250D-4F78-B563-B701FFD5D063}" presName="img" presStyleLbl="fgImgPlac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90E6BFD-E4ED-4A2B-B365-186802CD3AC7}" type="pres">
      <dgm:prSet presAssocID="{906791C6-250D-4F78-B563-B701FFD5D063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44B06E-5C2D-4F3C-A69B-529ED50F18D1}" type="pres">
      <dgm:prSet presAssocID="{F913D76A-5990-4ED6-8F5B-56BD2E3C37CA}" presName="spacer" presStyleCnt="0"/>
      <dgm:spPr/>
    </dgm:pt>
    <dgm:pt modelId="{5D90F262-8023-4AE0-BEB2-FB6CC6E9C235}" type="pres">
      <dgm:prSet presAssocID="{DB2430B3-D4B7-412B-92EB-6203D6C6AEAC}" presName="comp" presStyleCnt="0"/>
      <dgm:spPr/>
    </dgm:pt>
    <dgm:pt modelId="{FD8CB89F-35FB-4D9F-A851-3EA1ED025FD5}" type="pres">
      <dgm:prSet presAssocID="{DB2430B3-D4B7-412B-92EB-6203D6C6AEAC}" presName="box" presStyleLbl="node1" presStyleIdx="2" presStyleCnt="6"/>
      <dgm:spPr/>
      <dgm:t>
        <a:bodyPr/>
        <a:lstStyle/>
        <a:p>
          <a:endParaRPr lang="ru-RU"/>
        </a:p>
      </dgm:t>
    </dgm:pt>
    <dgm:pt modelId="{6C19BE9B-7B0E-4610-9E13-F8B67C171436}" type="pres">
      <dgm:prSet presAssocID="{DB2430B3-D4B7-412B-92EB-6203D6C6AEAC}" presName="img" presStyleLbl="fgImgPlac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8845E0E-C7C8-4889-942B-60B899E7D281}" type="pres">
      <dgm:prSet presAssocID="{DB2430B3-D4B7-412B-92EB-6203D6C6AEAC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2A8792-D739-407C-82F8-6B6ED9905D64}" type="pres">
      <dgm:prSet presAssocID="{F641FB9C-0344-4A60-A4AC-5E4FD08847D1}" presName="spacer" presStyleCnt="0"/>
      <dgm:spPr/>
    </dgm:pt>
    <dgm:pt modelId="{771E7972-24E9-41CC-88F8-8C557DCE91CB}" type="pres">
      <dgm:prSet presAssocID="{39A0A67A-67E7-4F99-BD88-EF57386CB7D3}" presName="comp" presStyleCnt="0"/>
      <dgm:spPr/>
    </dgm:pt>
    <dgm:pt modelId="{BDAE28A8-E0D2-4130-93F3-63866EE63FE0}" type="pres">
      <dgm:prSet presAssocID="{39A0A67A-67E7-4F99-BD88-EF57386CB7D3}" presName="box" presStyleLbl="node1" presStyleIdx="3" presStyleCnt="6" custLinFactNeighborX="-1802" custLinFactNeighborY="-4093"/>
      <dgm:spPr/>
      <dgm:t>
        <a:bodyPr/>
        <a:lstStyle/>
        <a:p>
          <a:endParaRPr lang="ru-RU"/>
        </a:p>
      </dgm:t>
    </dgm:pt>
    <dgm:pt modelId="{316CF592-9036-4F43-BB07-DED6D7AD74A4}" type="pres">
      <dgm:prSet presAssocID="{39A0A67A-67E7-4F99-BD88-EF57386CB7D3}" presName="img" presStyleLbl="fgImgPlace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AB77DA0C-60BD-4588-9E2D-0EA581BC4D21}" type="pres">
      <dgm:prSet presAssocID="{39A0A67A-67E7-4F99-BD88-EF57386CB7D3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6B8102-D03A-4104-850C-09B97A49E0BA}" type="pres">
      <dgm:prSet presAssocID="{8851FFE1-0882-4F96-92BE-94570D0FD22C}" presName="spacer" presStyleCnt="0"/>
      <dgm:spPr/>
    </dgm:pt>
    <dgm:pt modelId="{7187F1FD-924A-4222-B174-409104DF8EE3}" type="pres">
      <dgm:prSet presAssocID="{F8B1B220-4159-4667-A73A-0A592284088F}" presName="comp" presStyleCnt="0"/>
      <dgm:spPr/>
    </dgm:pt>
    <dgm:pt modelId="{70E6D3A7-1B3C-42EE-999E-9C56178AA0F6}" type="pres">
      <dgm:prSet presAssocID="{F8B1B220-4159-4667-A73A-0A592284088F}" presName="box" presStyleLbl="node1" presStyleIdx="4" presStyleCnt="6"/>
      <dgm:spPr/>
      <dgm:t>
        <a:bodyPr/>
        <a:lstStyle/>
        <a:p>
          <a:endParaRPr lang="ru-RU"/>
        </a:p>
      </dgm:t>
    </dgm:pt>
    <dgm:pt modelId="{1A3EADFA-6876-42E6-817A-A9EE90FA282F}" type="pres">
      <dgm:prSet presAssocID="{F8B1B220-4159-4667-A73A-0A592284088F}" presName="img" presStyleLbl="fgImgPlac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FC6F3615-12C1-41AA-B049-7A5D0C9AA451}" type="pres">
      <dgm:prSet presAssocID="{F8B1B220-4159-4667-A73A-0A592284088F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D7D679-873D-4422-8A57-9D20584AF04C}" type="pres">
      <dgm:prSet presAssocID="{A1812CB5-F370-458E-A8C1-4BCEE18E44BC}" presName="spacer" presStyleCnt="0"/>
      <dgm:spPr/>
    </dgm:pt>
    <dgm:pt modelId="{FC46B4EC-5161-435A-B945-5E805635F962}" type="pres">
      <dgm:prSet presAssocID="{89E362C3-8453-4D3E-B656-653CCF7D9C73}" presName="comp" presStyleCnt="0"/>
      <dgm:spPr/>
    </dgm:pt>
    <dgm:pt modelId="{80BEF815-19D3-4E38-B7CB-76CBD5518926}" type="pres">
      <dgm:prSet presAssocID="{89E362C3-8453-4D3E-B656-653CCF7D9C73}" presName="box" presStyleLbl="node1" presStyleIdx="5" presStyleCnt="6"/>
      <dgm:spPr/>
      <dgm:t>
        <a:bodyPr/>
        <a:lstStyle/>
        <a:p>
          <a:endParaRPr lang="ru-RU"/>
        </a:p>
      </dgm:t>
    </dgm:pt>
    <dgm:pt modelId="{E171D60D-EE79-4F04-9ABD-5E576FDFC4EF}" type="pres">
      <dgm:prSet presAssocID="{89E362C3-8453-4D3E-B656-653CCF7D9C73}" presName="img" presStyleLbl="fgImgPlac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478B5574-B7D6-49B6-A728-E6D3E2874C92}" type="pres">
      <dgm:prSet presAssocID="{89E362C3-8453-4D3E-B656-653CCF7D9C73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DE59BE-903D-4FC5-94A1-FDE3D1106C86}" srcId="{B84E3F4D-183B-4344-86FA-C697212E3B38}" destId="{23507060-DCFA-4099-98E5-1DF5C443B946}" srcOrd="1" destOrd="0" parTransId="{798B17A4-C00D-442D-B5E3-7E950F9AC293}" sibTransId="{9BB6E18F-6F13-421D-9118-4F7B46B374E1}"/>
    <dgm:cxn modelId="{9D5B200A-733D-4914-95BC-7DA6E2AE62EA}" type="presOf" srcId="{DB2430B3-D4B7-412B-92EB-6203D6C6AEAC}" destId="{08845E0E-C7C8-4889-942B-60B899E7D281}" srcOrd="1" destOrd="0" presId="urn:microsoft.com/office/officeart/2005/8/layout/vList4"/>
    <dgm:cxn modelId="{4502A1B5-F336-426C-BC5D-EC1E93992608}" srcId="{B98E4D25-5EFD-4AFA-8C2F-21F5311F4B98}" destId="{89E362C3-8453-4D3E-B656-653CCF7D9C73}" srcOrd="5" destOrd="0" parTransId="{1CF11383-5863-4EA4-AA1E-F927CE3D2F53}" sibTransId="{45B3656C-7AB0-4292-9034-8FFA9104981E}"/>
    <dgm:cxn modelId="{F32A4E31-D94C-4D40-B978-C89FA6C475B5}" type="presOf" srcId="{39A0A67A-67E7-4F99-BD88-EF57386CB7D3}" destId="{AB77DA0C-60BD-4588-9E2D-0EA581BC4D21}" srcOrd="1" destOrd="0" presId="urn:microsoft.com/office/officeart/2005/8/layout/vList4"/>
    <dgm:cxn modelId="{19D38D40-727C-497E-86D2-FC710748A54D}" type="presOf" srcId="{F8B1B220-4159-4667-A73A-0A592284088F}" destId="{70E6D3A7-1B3C-42EE-999E-9C56178AA0F6}" srcOrd="0" destOrd="0" presId="urn:microsoft.com/office/officeart/2005/8/layout/vList4"/>
    <dgm:cxn modelId="{7152C7E1-03BA-4727-BEBF-42C7F6CA07BE}" type="presOf" srcId="{906791C6-250D-4F78-B563-B701FFD5D063}" destId="{712A6252-4350-4C4B-8E8E-A4E69F849F79}" srcOrd="0" destOrd="0" presId="urn:microsoft.com/office/officeart/2005/8/layout/vList4"/>
    <dgm:cxn modelId="{6AAF2604-DD3D-48B9-809D-98D19A78B3EB}" type="presOf" srcId="{89E362C3-8453-4D3E-B656-653CCF7D9C73}" destId="{80BEF815-19D3-4E38-B7CB-76CBD5518926}" srcOrd="0" destOrd="0" presId="urn:microsoft.com/office/officeart/2005/8/layout/vList4"/>
    <dgm:cxn modelId="{91580787-F3C6-44C3-AC1E-F868F059B1A3}" srcId="{B98E4D25-5EFD-4AFA-8C2F-21F5311F4B98}" destId="{B84E3F4D-183B-4344-86FA-C697212E3B38}" srcOrd="0" destOrd="0" parTransId="{22F1AF1E-304A-4A02-8708-17CBD1008141}" sibTransId="{156B151B-A29F-4E4C-BD36-C1B8620B5923}"/>
    <dgm:cxn modelId="{B1C8F164-F937-4AC8-B3B9-45A55CAEAD8B}" srcId="{B98E4D25-5EFD-4AFA-8C2F-21F5311F4B98}" destId="{F8B1B220-4159-4667-A73A-0A592284088F}" srcOrd="4" destOrd="0" parTransId="{82F500A4-2065-45CC-9A22-29062820CDDB}" sibTransId="{A1812CB5-F370-458E-A8C1-4BCEE18E44BC}"/>
    <dgm:cxn modelId="{F9E52B5D-36CE-4F17-8138-E5512F48F5C7}" type="presOf" srcId="{89E362C3-8453-4D3E-B656-653CCF7D9C73}" destId="{478B5574-B7D6-49B6-A728-E6D3E2874C92}" srcOrd="1" destOrd="0" presId="urn:microsoft.com/office/officeart/2005/8/layout/vList4"/>
    <dgm:cxn modelId="{3B0A93A6-DA20-48BA-9C93-AA90F98A9B6B}" srcId="{B84E3F4D-183B-4344-86FA-C697212E3B38}" destId="{BF82CDC0-BDAE-4E4E-BE5E-3F58650FD69D}" srcOrd="0" destOrd="0" parTransId="{7F2BF672-854F-4C6B-8992-9C32B7EA11DF}" sibTransId="{812E12F0-72B9-4BCE-8DBB-CF2CA117EAB2}"/>
    <dgm:cxn modelId="{49F65348-2DDB-4104-81A8-C4E75A7BFAB7}" type="presOf" srcId="{BF82CDC0-BDAE-4E4E-BE5E-3F58650FD69D}" destId="{FFB81DD9-0954-46C8-8A0C-A36752F4B09E}" srcOrd="1" destOrd="1" presId="urn:microsoft.com/office/officeart/2005/8/layout/vList4"/>
    <dgm:cxn modelId="{3061231F-9E84-4FE2-9421-84D6AA832D14}" type="presOf" srcId="{906791C6-250D-4F78-B563-B701FFD5D063}" destId="{090E6BFD-E4ED-4A2B-B365-186802CD3AC7}" srcOrd="1" destOrd="0" presId="urn:microsoft.com/office/officeart/2005/8/layout/vList4"/>
    <dgm:cxn modelId="{9A643A9D-71F8-4C8A-8242-726267C46F92}" type="presOf" srcId="{BF82CDC0-BDAE-4E4E-BE5E-3F58650FD69D}" destId="{BCEE2338-AD61-480B-AA8F-88F7CC406A8C}" srcOrd="0" destOrd="1" presId="urn:microsoft.com/office/officeart/2005/8/layout/vList4"/>
    <dgm:cxn modelId="{1807DB68-A6AF-4C40-9798-B47E2E9D7C16}" type="presOf" srcId="{F8B1B220-4159-4667-A73A-0A592284088F}" destId="{FC6F3615-12C1-41AA-B049-7A5D0C9AA451}" srcOrd="1" destOrd="0" presId="urn:microsoft.com/office/officeart/2005/8/layout/vList4"/>
    <dgm:cxn modelId="{402DC2E6-C923-4B11-8C7B-AEBCC9FB3A67}" type="presOf" srcId="{23507060-DCFA-4099-98E5-1DF5C443B946}" destId="{FFB81DD9-0954-46C8-8A0C-A36752F4B09E}" srcOrd="1" destOrd="2" presId="urn:microsoft.com/office/officeart/2005/8/layout/vList4"/>
    <dgm:cxn modelId="{D1AE7519-DF01-434C-B522-601AF807FE6B}" type="presOf" srcId="{DB2430B3-D4B7-412B-92EB-6203D6C6AEAC}" destId="{FD8CB89F-35FB-4D9F-A851-3EA1ED025FD5}" srcOrd="0" destOrd="0" presId="urn:microsoft.com/office/officeart/2005/8/layout/vList4"/>
    <dgm:cxn modelId="{ECEA5B1D-B514-4D8E-AA95-293AE99FCA79}" type="presOf" srcId="{B98E4D25-5EFD-4AFA-8C2F-21F5311F4B98}" destId="{E09346A3-A5F4-4C34-915E-E87299684DEB}" srcOrd="0" destOrd="0" presId="urn:microsoft.com/office/officeart/2005/8/layout/vList4"/>
    <dgm:cxn modelId="{9D698DEC-DD0E-4F38-A644-8361B5EFCC79}" type="presOf" srcId="{B84E3F4D-183B-4344-86FA-C697212E3B38}" destId="{FFB81DD9-0954-46C8-8A0C-A36752F4B09E}" srcOrd="1" destOrd="0" presId="urn:microsoft.com/office/officeart/2005/8/layout/vList4"/>
    <dgm:cxn modelId="{562FDFD2-8248-47DD-9119-9B1833AE015C}" type="presOf" srcId="{23507060-DCFA-4099-98E5-1DF5C443B946}" destId="{BCEE2338-AD61-480B-AA8F-88F7CC406A8C}" srcOrd="0" destOrd="2" presId="urn:microsoft.com/office/officeart/2005/8/layout/vList4"/>
    <dgm:cxn modelId="{F4BD8439-31CE-498C-A88B-F1B8F0D1D5C8}" type="presOf" srcId="{B84E3F4D-183B-4344-86FA-C697212E3B38}" destId="{BCEE2338-AD61-480B-AA8F-88F7CC406A8C}" srcOrd="0" destOrd="0" presId="urn:microsoft.com/office/officeart/2005/8/layout/vList4"/>
    <dgm:cxn modelId="{0FBDE14D-32DF-4467-A19C-ECEADD29DA65}" type="presOf" srcId="{39A0A67A-67E7-4F99-BD88-EF57386CB7D3}" destId="{BDAE28A8-E0D2-4130-93F3-63866EE63FE0}" srcOrd="0" destOrd="0" presId="urn:microsoft.com/office/officeart/2005/8/layout/vList4"/>
    <dgm:cxn modelId="{E1451856-89D5-4F5C-B880-2DFEA1D2EA91}" srcId="{B98E4D25-5EFD-4AFA-8C2F-21F5311F4B98}" destId="{906791C6-250D-4F78-B563-B701FFD5D063}" srcOrd="1" destOrd="0" parTransId="{87EA0D8C-3EE0-427C-93EC-795210BE09EF}" sibTransId="{F913D76A-5990-4ED6-8F5B-56BD2E3C37CA}"/>
    <dgm:cxn modelId="{8D00A887-0C32-45D3-A769-7DF38C3457F7}" srcId="{B98E4D25-5EFD-4AFA-8C2F-21F5311F4B98}" destId="{39A0A67A-67E7-4F99-BD88-EF57386CB7D3}" srcOrd="3" destOrd="0" parTransId="{2BD4F7B8-16E5-4A6A-A345-17F249EC9FF6}" sibTransId="{8851FFE1-0882-4F96-92BE-94570D0FD22C}"/>
    <dgm:cxn modelId="{FE2DB444-D3DE-45B2-8273-6CF9BF509A8A}" srcId="{B98E4D25-5EFD-4AFA-8C2F-21F5311F4B98}" destId="{DB2430B3-D4B7-412B-92EB-6203D6C6AEAC}" srcOrd="2" destOrd="0" parTransId="{2875FF95-F392-47EE-B6C3-D92EDB8BACE8}" sibTransId="{F641FB9C-0344-4A60-A4AC-5E4FD08847D1}"/>
    <dgm:cxn modelId="{018F9A8D-4B75-48AD-B424-3496F65D48DD}" type="presParOf" srcId="{E09346A3-A5F4-4C34-915E-E87299684DEB}" destId="{8660A463-90EE-4141-B6D2-326FF4CC6C29}" srcOrd="0" destOrd="0" presId="urn:microsoft.com/office/officeart/2005/8/layout/vList4"/>
    <dgm:cxn modelId="{06460841-EB91-4F2E-AB0D-7B48CD0F0396}" type="presParOf" srcId="{8660A463-90EE-4141-B6D2-326FF4CC6C29}" destId="{BCEE2338-AD61-480B-AA8F-88F7CC406A8C}" srcOrd="0" destOrd="0" presId="urn:microsoft.com/office/officeart/2005/8/layout/vList4"/>
    <dgm:cxn modelId="{69B31776-854A-42F8-AC62-9B89C29BF546}" type="presParOf" srcId="{8660A463-90EE-4141-B6D2-326FF4CC6C29}" destId="{48DDF634-B1EB-46C9-A0DA-3BCB57C8DAAF}" srcOrd="1" destOrd="0" presId="urn:microsoft.com/office/officeart/2005/8/layout/vList4"/>
    <dgm:cxn modelId="{C440A7B6-6843-4234-94A4-9A29E03A0FA7}" type="presParOf" srcId="{8660A463-90EE-4141-B6D2-326FF4CC6C29}" destId="{FFB81DD9-0954-46C8-8A0C-A36752F4B09E}" srcOrd="2" destOrd="0" presId="urn:microsoft.com/office/officeart/2005/8/layout/vList4"/>
    <dgm:cxn modelId="{66C03F17-5F18-435A-B0E6-33FDF93BD1A8}" type="presParOf" srcId="{E09346A3-A5F4-4C34-915E-E87299684DEB}" destId="{B3DAF021-051B-41F0-B8DC-7AC6DBD3B88B}" srcOrd="1" destOrd="0" presId="urn:microsoft.com/office/officeart/2005/8/layout/vList4"/>
    <dgm:cxn modelId="{DA5E38E4-2132-4B0B-ABC2-3F1B919CC439}" type="presParOf" srcId="{E09346A3-A5F4-4C34-915E-E87299684DEB}" destId="{328D6D51-6D71-453A-BDC7-D0D0035B82F3}" srcOrd="2" destOrd="0" presId="urn:microsoft.com/office/officeart/2005/8/layout/vList4"/>
    <dgm:cxn modelId="{CF8EEA46-CF4A-406C-905E-4DB0495825C2}" type="presParOf" srcId="{328D6D51-6D71-453A-BDC7-D0D0035B82F3}" destId="{712A6252-4350-4C4B-8E8E-A4E69F849F79}" srcOrd="0" destOrd="0" presId="urn:microsoft.com/office/officeart/2005/8/layout/vList4"/>
    <dgm:cxn modelId="{25AC360C-66CC-4D48-BBE6-FBB2BACC6993}" type="presParOf" srcId="{328D6D51-6D71-453A-BDC7-D0D0035B82F3}" destId="{93C592F3-D1E1-463C-86B5-06E4597619E1}" srcOrd="1" destOrd="0" presId="urn:microsoft.com/office/officeart/2005/8/layout/vList4"/>
    <dgm:cxn modelId="{7D0D3284-F8BB-466A-857B-90AD937FA890}" type="presParOf" srcId="{328D6D51-6D71-453A-BDC7-D0D0035B82F3}" destId="{090E6BFD-E4ED-4A2B-B365-186802CD3AC7}" srcOrd="2" destOrd="0" presId="urn:microsoft.com/office/officeart/2005/8/layout/vList4"/>
    <dgm:cxn modelId="{52981F2F-6D05-487E-9FB3-BEB0D6338371}" type="presParOf" srcId="{E09346A3-A5F4-4C34-915E-E87299684DEB}" destId="{4F44B06E-5C2D-4F3C-A69B-529ED50F18D1}" srcOrd="3" destOrd="0" presId="urn:microsoft.com/office/officeart/2005/8/layout/vList4"/>
    <dgm:cxn modelId="{FA3769FA-B6AA-4452-A354-D25A398A81ED}" type="presParOf" srcId="{E09346A3-A5F4-4C34-915E-E87299684DEB}" destId="{5D90F262-8023-4AE0-BEB2-FB6CC6E9C235}" srcOrd="4" destOrd="0" presId="urn:microsoft.com/office/officeart/2005/8/layout/vList4"/>
    <dgm:cxn modelId="{E1495F23-FF02-4640-9838-E6A7892094D8}" type="presParOf" srcId="{5D90F262-8023-4AE0-BEB2-FB6CC6E9C235}" destId="{FD8CB89F-35FB-4D9F-A851-3EA1ED025FD5}" srcOrd="0" destOrd="0" presId="urn:microsoft.com/office/officeart/2005/8/layout/vList4"/>
    <dgm:cxn modelId="{7F68AA6C-321F-4EF3-B082-3F82AE98905B}" type="presParOf" srcId="{5D90F262-8023-4AE0-BEB2-FB6CC6E9C235}" destId="{6C19BE9B-7B0E-4610-9E13-F8B67C171436}" srcOrd="1" destOrd="0" presId="urn:microsoft.com/office/officeart/2005/8/layout/vList4"/>
    <dgm:cxn modelId="{636409F4-909D-468E-9988-00983C18675B}" type="presParOf" srcId="{5D90F262-8023-4AE0-BEB2-FB6CC6E9C235}" destId="{08845E0E-C7C8-4889-942B-60B899E7D281}" srcOrd="2" destOrd="0" presId="urn:microsoft.com/office/officeart/2005/8/layout/vList4"/>
    <dgm:cxn modelId="{F743BAB9-6811-4C68-AF43-691C30A852FC}" type="presParOf" srcId="{E09346A3-A5F4-4C34-915E-E87299684DEB}" destId="{202A8792-D739-407C-82F8-6B6ED9905D64}" srcOrd="5" destOrd="0" presId="urn:microsoft.com/office/officeart/2005/8/layout/vList4"/>
    <dgm:cxn modelId="{86C45D10-D4BF-4F1B-944A-8DAB684D9D46}" type="presParOf" srcId="{E09346A3-A5F4-4C34-915E-E87299684DEB}" destId="{771E7972-24E9-41CC-88F8-8C557DCE91CB}" srcOrd="6" destOrd="0" presId="urn:microsoft.com/office/officeart/2005/8/layout/vList4"/>
    <dgm:cxn modelId="{227D4739-2A9E-46B6-8301-4A1672CAF8CA}" type="presParOf" srcId="{771E7972-24E9-41CC-88F8-8C557DCE91CB}" destId="{BDAE28A8-E0D2-4130-93F3-63866EE63FE0}" srcOrd="0" destOrd="0" presId="urn:microsoft.com/office/officeart/2005/8/layout/vList4"/>
    <dgm:cxn modelId="{5B285322-BFB5-4F80-8E42-913B7B51B5AE}" type="presParOf" srcId="{771E7972-24E9-41CC-88F8-8C557DCE91CB}" destId="{316CF592-9036-4F43-BB07-DED6D7AD74A4}" srcOrd="1" destOrd="0" presId="urn:microsoft.com/office/officeart/2005/8/layout/vList4"/>
    <dgm:cxn modelId="{DC6C609D-8379-4276-A91A-57F6948E7091}" type="presParOf" srcId="{771E7972-24E9-41CC-88F8-8C557DCE91CB}" destId="{AB77DA0C-60BD-4588-9E2D-0EA581BC4D21}" srcOrd="2" destOrd="0" presId="urn:microsoft.com/office/officeart/2005/8/layout/vList4"/>
    <dgm:cxn modelId="{0E33EE2D-0B5F-495F-AE12-C087E9A2380D}" type="presParOf" srcId="{E09346A3-A5F4-4C34-915E-E87299684DEB}" destId="{7F6B8102-D03A-4104-850C-09B97A49E0BA}" srcOrd="7" destOrd="0" presId="urn:microsoft.com/office/officeart/2005/8/layout/vList4"/>
    <dgm:cxn modelId="{C7023B19-1CE2-4C96-A3A6-D9BB2D7291F1}" type="presParOf" srcId="{E09346A3-A5F4-4C34-915E-E87299684DEB}" destId="{7187F1FD-924A-4222-B174-409104DF8EE3}" srcOrd="8" destOrd="0" presId="urn:microsoft.com/office/officeart/2005/8/layout/vList4"/>
    <dgm:cxn modelId="{45027F08-F5D8-4149-A00D-507B53FE2ACB}" type="presParOf" srcId="{7187F1FD-924A-4222-B174-409104DF8EE3}" destId="{70E6D3A7-1B3C-42EE-999E-9C56178AA0F6}" srcOrd="0" destOrd="0" presId="urn:microsoft.com/office/officeart/2005/8/layout/vList4"/>
    <dgm:cxn modelId="{14232656-EA51-47AF-98DB-64151B20E032}" type="presParOf" srcId="{7187F1FD-924A-4222-B174-409104DF8EE3}" destId="{1A3EADFA-6876-42E6-817A-A9EE90FA282F}" srcOrd="1" destOrd="0" presId="urn:microsoft.com/office/officeart/2005/8/layout/vList4"/>
    <dgm:cxn modelId="{E9334BBD-9443-4D40-A0C9-C83A4D195B2B}" type="presParOf" srcId="{7187F1FD-924A-4222-B174-409104DF8EE3}" destId="{FC6F3615-12C1-41AA-B049-7A5D0C9AA451}" srcOrd="2" destOrd="0" presId="urn:microsoft.com/office/officeart/2005/8/layout/vList4"/>
    <dgm:cxn modelId="{AECCC1B9-97AD-469E-A7D4-A21F055A3659}" type="presParOf" srcId="{E09346A3-A5F4-4C34-915E-E87299684DEB}" destId="{D1D7D679-873D-4422-8A57-9D20584AF04C}" srcOrd="9" destOrd="0" presId="urn:microsoft.com/office/officeart/2005/8/layout/vList4"/>
    <dgm:cxn modelId="{B4268919-EECA-4376-ACF3-F4EBAADAC33F}" type="presParOf" srcId="{E09346A3-A5F4-4C34-915E-E87299684DEB}" destId="{FC46B4EC-5161-435A-B945-5E805635F962}" srcOrd="10" destOrd="0" presId="urn:microsoft.com/office/officeart/2005/8/layout/vList4"/>
    <dgm:cxn modelId="{F3638E66-0630-416A-AA56-106A1E4823E5}" type="presParOf" srcId="{FC46B4EC-5161-435A-B945-5E805635F962}" destId="{80BEF815-19D3-4E38-B7CB-76CBD5518926}" srcOrd="0" destOrd="0" presId="urn:microsoft.com/office/officeart/2005/8/layout/vList4"/>
    <dgm:cxn modelId="{ECCE8F19-6FB0-4051-AF2D-9CD9ED828416}" type="presParOf" srcId="{FC46B4EC-5161-435A-B945-5E805635F962}" destId="{E171D60D-EE79-4F04-9ABD-5E576FDFC4EF}" srcOrd="1" destOrd="0" presId="urn:microsoft.com/office/officeart/2005/8/layout/vList4"/>
    <dgm:cxn modelId="{84AC80C3-D441-41AC-B971-6FEB30690D6C}" type="presParOf" srcId="{FC46B4EC-5161-435A-B945-5E805635F962}" destId="{478B5574-B7D6-49B6-A728-E6D3E2874C9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6DA08D6-AF7A-40B5-BA1A-9828865EC7F8}" type="doc">
      <dgm:prSet loTypeId="urn:microsoft.com/office/officeart/2005/8/layout/equation2" loCatId="process" qsTypeId="urn:microsoft.com/office/officeart/2005/8/quickstyle/simple1" qsCatId="simple" csTypeId="urn:microsoft.com/office/officeart/2005/8/colors/colorful3" csCatId="colorful" phldr="1"/>
      <dgm:spPr/>
    </dgm:pt>
    <dgm:pt modelId="{3EC462AF-EE23-4609-A0DF-5DD9D16EE414}">
      <dgm:prSet phldrT="[Текст]"/>
      <dgm:spPr/>
      <dgm:t>
        <a:bodyPr/>
        <a:lstStyle/>
        <a:p>
          <a:r>
            <a:rPr lang="ru-RU" dirty="0" smtClean="0"/>
            <a:t>Областной бюджет-4074,7 тыс.рублей</a:t>
          </a:r>
          <a:endParaRPr lang="ru-RU" dirty="0"/>
        </a:p>
      </dgm:t>
    </dgm:pt>
    <dgm:pt modelId="{63898292-533B-4DEB-B154-F5ECD32004EF}" type="parTrans" cxnId="{5EDD0BAB-EB65-4605-B6BD-1D9BBE20CE22}">
      <dgm:prSet/>
      <dgm:spPr/>
      <dgm:t>
        <a:bodyPr/>
        <a:lstStyle/>
        <a:p>
          <a:endParaRPr lang="ru-RU"/>
        </a:p>
      </dgm:t>
    </dgm:pt>
    <dgm:pt modelId="{8E88CC69-D8DF-406F-81B8-0172180CE3F1}" type="sibTrans" cxnId="{5EDD0BAB-EB65-4605-B6BD-1D9BBE20CE22}">
      <dgm:prSet/>
      <dgm:spPr/>
      <dgm:t>
        <a:bodyPr/>
        <a:lstStyle/>
        <a:p>
          <a:endParaRPr lang="ru-RU"/>
        </a:p>
      </dgm:t>
    </dgm:pt>
    <dgm:pt modelId="{E2060613-A169-465B-85C2-B153E18D1154}">
      <dgm:prSet phldrT="[Текст]"/>
      <dgm:spPr/>
      <dgm:t>
        <a:bodyPr/>
        <a:lstStyle/>
        <a:p>
          <a:r>
            <a:rPr lang="ru-RU" dirty="0" smtClean="0"/>
            <a:t>Местный бюджет-196,6 тыс.рублей</a:t>
          </a:r>
          <a:endParaRPr lang="ru-RU" dirty="0"/>
        </a:p>
      </dgm:t>
    </dgm:pt>
    <dgm:pt modelId="{20F27597-1B2D-4553-9876-365A9688FDBA}" type="parTrans" cxnId="{9674552C-7443-4912-85E6-B790EDC968E5}">
      <dgm:prSet/>
      <dgm:spPr/>
      <dgm:t>
        <a:bodyPr/>
        <a:lstStyle/>
        <a:p>
          <a:endParaRPr lang="ru-RU"/>
        </a:p>
      </dgm:t>
    </dgm:pt>
    <dgm:pt modelId="{A2D51EBD-03B8-441A-B721-F4FDC693CB7A}" type="sibTrans" cxnId="{9674552C-7443-4912-85E6-B790EDC968E5}">
      <dgm:prSet/>
      <dgm:spPr/>
      <dgm:t>
        <a:bodyPr/>
        <a:lstStyle/>
        <a:p>
          <a:endParaRPr lang="ru-RU"/>
        </a:p>
      </dgm:t>
    </dgm:pt>
    <dgm:pt modelId="{DA145CFD-7005-4EB4-84C9-6F5296BC6CC4}">
      <dgm:prSet phldrT="[Текст]"/>
      <dgm:spPr/>
      <dgm:t>
        <a:bodyPr/>
        <a:lstStyle/>
        <a:p>
          <a:r>
            <a:rPr lang="ru-RU" dirty="0" smtClean="0"/>
            <a:t>На приобретение школьных автобусов на 2021-2023 годы</a:t>
          </a:r>
          <a:endParaRPr lang="ru-RU" dirty="0"/>
        </a:p>
      </dgm:t>
    </dgm:pt>
    <dgm:pt modelId="{BFC620AF-20C2-4D4E-837A-3FF8BFA929C2}" type="parTrans" cxnId="{DB0674E7-5386-43F8-B421-304463DCD317}">
      <dgm:prSet/>
      <dgm:spPr/>
      <dgm:t>
        <a:bodyPr/>
        <a:lstStyle/>
        <a:p>
          <a:endParaRPr lang="ru-RU"/>
        </a:p>
      </dgm:t>
    </dgm:pt>
    <dgm:pt modelId="{2E4C772F-D45E-46F9-A3E8-D330E4AF90C0}" type="sibTrans" cxnId="{DB0674E7-5386-43F8-B421-304463DCD317}">
      <dgm:prSet/>
      <dgm:spPr/>
      <dgm:t>
        <a:bodyPr/>
        <a:lstStyle/>
        <a:p>
          <a:endParaRPr lang="ru-RU"/>
        </a:p>
      </dgm:t>
    </dgm:pt>
    <dgm:pt modelId="{4F7052B9-E1F4-4C24-8273-EE1E2D3BE223}" type="pres">
      <dgm:prSet presAssocID="{A6DA08D6-AF7A-40B5-BA1A-9828865EC7F8}" presName="Name0" presStyleCnt="0">
        <dgm:presLayoutVars>
          <dgm:dir/>
          <dgm:resizeHandles val="exact"/>
        </dgm:presLayoutVars>
      </dgm:prSet>
      <dgm:spPr/>
    </dgm:pt>
    <dgm:pt modelId="{D0902F31-41E2-4651-9978-2EA637D0A261}" type="pres">
      <dgm:prSet presAssocID="{A6DA08D6-AF7A-40B5-BA1A-9828865EC7F8}" presName="vNodes" presStyleCnt="0"/>
      <dgm:spPr/>
    </dgm:pt>
    <dgm:pt modelId="{695E563D-FDE7-4B58-8C41-A710C21ED8DF}" type="pres">
      <dgm:prSet presAssocID="{3EC462AF-EE23-4609-A0DF-5DD9D16EE41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616CEB-0FD4-44A3-BDD7-60E23C60EC5E}" type="pres">
      <dgm:prSet presAssocID="{8E88CC69-D8DF-406F-81B8-0172180CE3F1}" presName="spacerT" presStyleCnt="0"/>
      <dgm:spPr/>
    </dgm:pt>
    <dgm:pt modelId="{BED47068-6D15-4AB6-8F39-25C01BE1802F}" type="pres">
      <dgm:prSet presAssocID="{8E88CC69-D8DF-406F-81B8-0172180CE3F1}" presName="sibTrans" presStyleLbl="sibTrans2D1" presStyleIdx="0" presStyleCnt="2"/>
      <dgm:spPr/>
      <dgm:t>
        <a:bodyPr/>
        <a:lstStyle/>
        <a:p>
          <a:endParaRPr lang="ru-RU"/>
        </a:p>
      </dgm:t>
    </dgm:pt>
    <dgm:pt modelId="{613C5A30-3C2B-4021-BE9C-B9C28273F2A3}" type="pres">
      <dgm:prSet presAssocID="{8E88CC69-D8DF-406F-81B8-0172180CE3F1}" presName="spacerB" presStyleCnt="0"/>
      <dgm:spPr/>
    </dgm:pt>
    <dgm:pt modelId="{533DA2EC-DBF7-403A-95A3-AF9143ED82E6}" type="pres">
      <dgm:prSet presAssocID="{E2060613-A169-465B-85C2-B153E18D1154}" presName="node" presStyleLbl="node1" presStyleIdx="1" presStyleCnt="3" custScaleY="1148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E33A4B-8EAF-4F70-A122-2A6E9DBB4477}" type="pres">
      <dgm:prSet presAssocID="{A6DA08D6-AF7A-40B5-BA1A-9828865EC7F8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089151AD-312A-49ED-8997-0EE4294EF7AC}" type="pres">
      <dgm:prSet presAssocID="{A6DA08D6-AF7A-40B5-BA1A-9828865EC7F8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3C009A3E-AF3A-41DB-B5A7-C4FBF46B43A8}" type="pres">
      <dgm:prSet presAssocID="{A6DA08D6-AF7A-40B5-BA1A-9828865EC7F8}" presName="lastNode" presStyleLbl="node1" presStyleIdx="2" presStyleCnt="3" custLinFactNeighborX="6200" custLinFactNeighborY="-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82A331-293C-4307-AA27-43FE2C69FA49}" type="presOf" srcId="{DA145CFD-7005-4EB4-84C9-6F5296BC6CC4}" destId="{3C009A3E-AF3A-41DB-B5A7-C4FBF46B43A8}" srcOrd="0" destOrd="0" presId="urn:microsoft.com/office/officeart/2005/8/layout/equation2"/>
    <dgm:cxn modelId="{F0C3530A-9A82-4D7B-925F-E77A60CEFD1D}" type="presOf" srcId="{A2D51EBD-03B8-441A-B721-F4FDC693CB7A}" destId="{ADE33A4B-8EAF-4F70-A122-2A6E9DBB4477}" srcOrd="0" destOrd="0" presId="urn:microsoft.com/office/officeart/2005/8/layout/equation2"/>
    <dgm:cxn modelId="{5A7B9269-F878-467D-97A9-53F5855880B7}" type="presOf" srcId="{E2060613-A169-465B-85C2-B153E18D1154}" destId="{533DA2EC-DBF7-403A-95A3-AF9143ED82E6}" srcOrd="0" destOrd="0" presId="urn:microsoft.com/office/officeart/2005/8/layout/equation2"/>
    <dgm:cxn modelId="{31E98A6C-94EA-4466-BCF8-B7986AF5CEC0}" type="presOf" srcId="{A6DA08D6-AF7A-40B5-BA1A-9828865EC7F8}" destId="{4F7052B9-E1F4-4C24-8273-EE1E2D3BE223}" srcOrd="0" destOrd="0" presId="urn:microsoft.com/office/officeart/2005/8/layout/equation2"/>
    <dgm:cxn modelId="{9674552C-7443-4912-85E6-B790EDC968E5}" srcId="{A6DA08D6-AF7A-40B5-BA1A-9828865EC7F8}" destId="{E2060613-A169-465B-85C2-B153E18D1154}" srcOrd="1" destOrd="0" parTransId="{20F27597-1B2D-4553-9876-365A9688FDBA}" sibTransId="{A2D51EBD-03B8-441A-B721-F4FDC693CB7A}"/>
    <dgm:cxn modelId="{D5E0E83C-C72B-4697-A6AA-9C344227DC00}" type="presOf" srcId="{A2D51EBD-03B8-441A-B721-F4FDC693CB7A}" destId="{089151AD-312A-49ED-8997-0EE4294EF7AC}" srcOrd="1" destOrd="0" presId="urn:microsoft.com/office/officeart/2005/8/layout/equation2"/>
    <dgm:cxn modelId="{DB0674E7-5386-43F8-B421-304463DCD317}" srcId="{A6DA08D6-AF7A-40B5-BA1A-9828865EC7F8}" destId="{DA145CFD-7005-4EB4-84C9-6F5296BC6CC4}" srcOrd="2" destOrd="0" parTransId="{BFC620AF-20C2-4D4E-837A-3FF8BFA929C2}" sibTransId="{2E4C772F-D45E-46F9-A3E8-D330E4AF90C0}"/>
    <dgm:cxn modelId="{5EDD0BAB-EB65-4605-B6BD-1D9BBE20CE22}" srcId="{A6DA08D6-AF7A-40B5-BA1A-9828865EC7F8}" destId="{3EC462AF-EE23-4609-A0DF-5DD9D16EE414}" srcOrd="0" destOrd="0" parTransId="{63898292-533B-4DEB-B154-F5ECD32004EF}" sibTransId="{8E88CC69-D8DF-406F-81B8-0172180CE3F1}"/>
    <dgm:cxn modelId="{AEA5DBD6-964E-4643-B3C9-7552FB87093C}" type="presOf" srcId="{3EC462AF-EE23-4609-A0DF-5DD9D16EE414}" destId="{695E563D-FDE7-4B58-8C41-A710C21ED8DF}" srcOrd="0" destOrd="0" presId="urn:microsoft.com/office/officeart/2005/8/layout/equation2"/>
    <dgm:cxn modelId="{FD2FDF35-71D0-404F-B7D3-7D89FE7B61D5}" type="presOf" srcId="{8E88CC69-D8DF-406F-81B8-0172180CE3F1}" destId="{BED47068-6D15-4AB6-8F39-25C01BE1802F}" srcOrd="0" destOrd="0" presId="urn:microsoft.com/office/officeart/2005/8/layout/equation2"/>
    <dgm:cxn modelId="{B9DB0DCD-6B7D-489C-AAA1-1B3CDC9AF220}" type="presParOf" srcId="{4F7052B9-E1F4-4C24-8273-EE1E2D3BE223}" destId="{D0902F31-41E2-4651-9978-2EA637D0A261}" srcOrd="0" destOrd="0" presId="urn:microsoft.com/office/officeart/2005/8/layout/equation2"/>
    <dgm:cxn modelId="{5090DA01-1A65-4728-87D2-57E706D6C6DC}" type="presParOf" srcId="{D0902F31-41E2-4651-9978-2EA637D0A261}" destId="{695E563D-FDE7-4B58-8C41-A710C21ED8DF}" srcOrd="0" destOrd="0" presId="urn:microsoft.com/office/officeart/2005/8/layout/equation2"/>
    <dgm:cxn modelId="{BDA70DD3-AD8C-42D7-B824-92B744434588}" type="presParOf" srcId="{D0902F31-41E2-4651-9978-2EA637D0A261}" destId="{D7616CEB-0FD4-44A3-BDD7-60E23C60EC5E}" srcOrd="1" destOrd="0" presId="urn:microsoft.com/office/officeart/2005/8/layout/equation2"/>
    <dgm:cxn modelId="{727537AA-0E3F-433C-9590-B9E1DC4186E5}" type="presParOf" srcId="{D0902F31-41E2-4651-9978-2EA637D0A261}" destId="{BED47068-6D15-4AB6-8F39-25C01BE1802F}" srcOrd="2" destOrd="0" presId="urn:microsoft.com/office/officeart/2005/8/layout/equation2"/>
    <dgm:cxn modelId="{47458926-4FCB-4BDB-893A-F0B886E2E4BA}" type="presParOf" srcId="{D0902F31-41E2-4651-9978-2EA637D0A261}" destId="{613C5A30-3C2B-4021-BE9C-B9C28273F2A3}" srcOrd="3" destOrd="0" presId="urn:microsoft.com/office/officeart/2005/8/layout/equation2"/>
    <dgm:cxn modelId="{18414860-D214-4982-8AAD-28E72F6FDC42}" type="presParOf" srcId="{D0902F31-41E2-4651-9978-2EA637D0A261}" destId="{533DA2EC-DBF7-403A-95A3-AF9143ED82E6}" srcOrd="4" destOrd="0" presId="urn:microsoft.com/office/officeart/2005/8/layout/equation2"/>
    <dgm:cxn modelId="{0D1F2078-6566-4FC0-868A-803DB31345D0}" type="presParOf" srcId="{4F7052B9-E1F4-4C24-8273-EE1E2D3BE223}" destId="{ADE33A4B-8EAF-4F70-A122-2A6E9DBB4477}" srcOrd="1" destOrd="0" presId="urn:microsoft.com/office/officeart/2005/8/layout/equation2"/>
    <dgm:cxn modelId="{E148F0B2-5EDF-45D5-9870-6125DF4BC205}" type="presParOf" srcId="{ADE33A4B-8EAF-4F70-A122-2A6E9DBB4477}" destId="{089151AD-312A-49ED-8997-0EE4294EF7AC}" srcOrd="0" destOrd="0" presId="urn:microsoft.com/office/officeart/2005/8/layout/equation2"/>
    <dgm:cxn modelId="{07A88095-3414-4C3A-9CDB-933EC7E2E191}" type="presParOf" srcId="{4F7052B9-E1F4-4C24-8273-EE1E2D3BE223}" destId="{3C009A3E-AF3A-41DB-B5A7-C4FBF46B43A8}" srcOrd="2" destOrd="0" presId="urn:microsoft.com/office/officeart/2005/8/layout/equation2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82BF76F-9760-4EC5-9A32-0BCFCD8C4D9E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C0966D-18F4-4F1D-AB4D-F0459C712BE4}">
      <dgm:prSet phldrT="[Текст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На 202</a:t>
          </a:r>
          <a:r>
            <a:rPr lang="en-US" sz="1200" dirty="0" smtClean="0">
              <a:solidFill>
                <a:schemeClr val="tx1"/>
              </a:solidFill>
            </a:rPr>
            <a:t>2</a:t>
          </a:r>
          <a:r>
            <a:rPr lang="ru-RU" sz="1200" dirty="0" smtClean="0">
              <a:solidFill>
                <a:schemeClr val="tx1"/>
              </a:solidFill>
            </a:rPr>
            <a:t> год- </a:t>
          </a:r>
          <a:r>
            <a:rPr lang="en-US" sz="1200" dirty="0" smtClean="0">
              <a:solidFill>
                <a:schemeClr val="tx1"/>
              </a:solidFill>
            </a:rPr>
            <a:t>347.8 </a:t>
          </a:r>
          <a:r>
            <a:rPr lang="ru-RU" sz="1200" dirty="0" smtClean="0">
              <a:solidFill>
                <a:schemeClr val="tx1"/>
              </a:solidFill>
            </a:rPr>
            <a:t>тыс.</a:t>
          </a:r>
          <a:r>
            <a:rPr lang="en-US" sz="1200" dirty="0" smtClean="0">
              <a:solidFill>
                <a:schemeClr val="tx1"/>
              </a:solidFill>
            </a:rPr>
            <a:t> </a:t>
          </a:r>
          <a:r>
            <a:rPr lang="ru-RU" sz="1200" dirty="0" smtClean="0">
              <a:solidFill>
                <a:schemeClr val="tx1"/>
              </a:solidFill>
            </a:rPr>
            <a:t>рублей</a:t>
          </a:r>
          <a:endParaRPr lang="ru-RU" sz="1200" dirty="0">
            <a:solidFill>
              <a:schemeClr val="tx1"/>
            </a:solidFill>
          </a:endParaRPr>
        </a:p>
      </dgm:t>
    </dgm:pt>
    <dgm:pt modelId="{F69598A2-E56C-4B71-A8C2-B692D85437FA}" type="parTrans" cxnId="{9A7EC9E0-05BC-411B-A264-F4DB0C9F41CC}">
      <dgm:prSet/>
      <dgm:spPr/>
      <dgm:t>
        <a:bodyPr/>
        <a:lstStyle/>
        <a:p>
          <a:endParaRPr lang="ru-RU"/>
        </a:p>
      </dgm:t>
    </dgm:pt>
    <dgm:pt modelId="{25CC34B7-5420-4CD3-984B-EE57D5E5C420}" type="sibTrans" cxnId="{9A7EC9E0-05BC-411B-A264-F4DB0C9F41CC}">
      <dgm:prSet/>
      <dgm:spPr/>
      <dgm:t>
        <a:bodyPr/>
        <a:lstStyle/>
        <a:p>
          <a:endParaRPr lang="ru-RU"/>
        </a:p>
      </dgm:t>
    </dgm:pt>
    <dgm:pt modelId="{279C8F0E-B18C-42D0-9E1D-1871330EA5CA}">
      <dgm:prSet phldrT="[Текст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На 202</a:t>
          </a:r>
          <a:r>
            <a:rPr lang="en-US" sz="1200" dirty="0" smtClean="0">
              <a:solidFill>
                <a:schemeClr val="tx1"/>
              </a:solidFill>
            </a:rPr>
            <a:t>1</a:t>
          </a:r>
          <a:r>
            <a:rPr lang="ru-RU" sz="1200" dirty="0" smtClean="0">
              <a:solidFill>
                <a:schemeClr val="tx1"/>
              </a:solidFill>
            </a:rPr>
            <a:t> год-</a:t>
          </a:r>
          <a:r>
            <a:rPr lang="en-US" sz="1200" dirty="0" smtClean="0">
              <a:solidFill>
                <a:schemeClr val="tx1"/>
              </a:solidFill>
            </a:rPr>
            <a:t>347.8</a:t>
          </a:r>
          <a:r>
            <a:rPr lang="ru-RU" sz="1200" dirty="0" smtClean="0">
              <a:solidFill>
                <a:schemeClr val="tx1"/>
              </a:solidFill>
            </a:rPr>
            <a:t> тыс.рублей</a:t>
          </a:r>
          <a:endParaRPr lang="ru-RU" sz="1200" dirty="0">
            <a:solidFill>
              <a:schemeClr val="tx1"/>
            </a:solidFill>
          </a:endParaRPr>
        </a:p>
      </dgm:t>
    </dgm:pt>
    <dgm:pt modelId="{4527DD3C-690A-4663-AC2C-D888E8C648F7}" type="parTrans" cxnId="{FDCBFC08-DB29-4C6E-A72A-5CAA03F55EB0}">
      <dgm:prSet/>
      <dgm:spPr/>
      <dgm:t>
        <a:bodyPr/>
        <a:lstStyle/>
        <a:p>
          <a:endParaRPr lang="ru-RU"/>
        </a:p>
      </dgm:t>
    </dgm:pt>
    <dgm:pt modelId="{762F4FDC-2F6E-4024-9F9A-6151EE085639}" type="sibTrans" cxnId="{FDCBFC08-DB29-4C6E-A72A-5CAA03F55EB0}">
      <dgm:prSet/>
      <dgm:spPr/>
      <dgm:t>
        <a:bodyPr/>
        <a:lstStyle/>
        <a:p>
          <a:endParaRPr lang="ru-RU"/>
        </a:p>
      </dgm:t>
    </dgm:pt>
    <dgm:pt modelId="{E75F28AA-B471-4CDD-AA2F-0C5FF04E8441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</a:rPr>
            <a:t>На 2023 год 349,7 тыс.рублей</a:t>
          </a:r>
          <a:endParaRPr lang="ru-RU" sz="1100" dirty="0">
            <a:solidFill>
              <a:schemeClr val="tx1"/>
            </a:solidFill>
          </a:endParaRPr>
        </a:p>
      </dgm:t>
    </dgm:pt>
    <dgm:pt modelId="{8196EF3E-FDC0-4937-8023-6965571E197D}" type="parTrans" cxnId="{9D7BF6EE-FA84-494C-BBCE-A465B43A972B}">
      <dgm:prSet/>
      <dgm:spPr/>
      <dgm:t>
        <a:bodyPr/>
        <a:lstStyle/>
        <a:p>
          <a:endParaRPr lang="ru-RU"/>
        </a:p>
      </dgm:t>
    </dgm:pt>
    <dgm:pt modelId="{D24E8D5F-B4C8-4A18-9E4E-1C09834A9BFB}" type="sibTrans" cxnId="{9D7BF6EE-FA84-494C-BBCE-A465B43A972B}">
      <dgm:prSet/>
      <dgm:spPr/>
      <dgm:t>
        <a:bodyPr/>
        <a:lstStyle/>
        <a:p>
          <a:endParaRPr lang="ru-RU"/>
        </a:p>
      </dgm:t>
    </dgm:pt>
    <dgm:pt modelId="{85A62F5D-1BBE-420A-935E-54F7F4EBD6CD}">
      <dgm:prSet phldrT="[Текст]" custT="1"/>
      <dgm:spPr/>
      <dgm:t>
        <a:bodyPr/>
        <a:lstStyle/>
        <a:p>
          <a:endParaRPr lang="ru-RU" sz="2000" dirty="0" smtClean="0">
            <a:latin typeface="Times New Roman" pitchFamily="18" charset="0"/>
            <a:cs typeface="Times New Roman" pitchFamily="18" charset="0"/>
          </a:endParaRPr>
        </a:p>
        <a:p>
          <a:endParaRPr lang="ru-RU" sz="2000" dirty="0" smtClean="0">
            <a:latin typeface="Times New Roman" pitchFamily="18" charset="0"/>
            <a:cs typeface="Times New Roman" pitchFamily="18" charset="0"/>
          </a:endParaRPr>
        </a:p>
        <a:p>
          <a:endParaRPr lang="ru-RU" sz="20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На обеспечение мобильных бригад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FE00D8C8-54F2-48A0-B89C-4257D6F9911B}" type="parTrans" cxnId="{1AC63B87-FD40-49A0-9AA8-374BA9C92B7D}">
      <dgm:prSet/>
      <dgm:spPr/>
      <dgm:t>
        <a:bodyPr/>
        <a:lstStyle/>
        <a:p>
          <a:endParaRPr lang="ru-RU"/>
        </a:p>
      </dgm:t>
    </dgm:pt>
    <dgm:pt modelId="{7F822F15-5349-417C-9085-04BE6F5546DB}" type="sibTrans" cxnId="{1AC63B87-FD40-49A0-9AA8-374BA9C92B7D}">
      <dgm:prSet/>
      <dgm:spPr/>
      <dgm:t>
        <a:bodyPr/>
        <a:lstStyle/>
        <a:p>
          <a:endParaRPr lang="ru-RU"/>
        </a:p>
      </dgm:t>
    </dgm:pt>
    <dgm:pt modelId="{C48348DF-7790-4A73-9D6B-864FC6ACA3E7}" type="pres">
      <dgm:prSet presAssocID="{E82BF76F-9760-4EC5-9A32-0BCFCD8C4D9E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83829C-133F-419B-85F5-17A746C00650}" type="pres">
      <dgm:prSet presAssocID="{E82BF76F-9760-4EC5-9A32-0BCFCD8C4D9E}" presName="ellipse" presStyleLbl="trBgShp" presStyleIdx="0" presStyleCnt="1"/>
      <dgm:spPr/>
      <dgm:t>
        <a:bodyPr/>
        <a:lstStyle/>
        <a:p>
          <a:endParaRPr lang="ru-RU"/>
        </a:p>
      </dgm:t>
    </dgm:pt>
    <dgm:pt modelId="{0C5854B9-BB1D-4304-A0BE-3B9EFB1CB512}" type="pres">
      <dgm:prSet presAssocID="{E82BF76F-9760-4EC5-9A32-0BCFCD8C4D9E}" presName="arrow1" presStyleLbl="fgShp" presStyleIdx="0" presStyleCnt="1" custScaleX="147762" custScaleY="198509" custLinFactNeighborX="20150" custLinFactNeighborY="-6774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0DA60E04-C5E3-4B0B-8567-018D5056FE7F}" type="pres">
      <dgm:prSet presAssocID="{E82BF76F-9760-4EC5-9A32-0BCFCD8C4D9E}" presName="rectangle" presStyleLbl="revTx" presStyleIdx="0" presStyleCnt="1" custScaleY="862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44CFA4-44E4-46A6-A120-65D7322E1BB9}" type="pres">
      <dgm:prSet presAssocID="{279C8F0E-B18C-42D0-9E1D-1871330EA5CA}" presName="item1" presStyleLbl="node1" presStyleIdx="0" presStyleCnt="3" custScaleX="153968" custScaleY="91091" custLinFactNeighborX="3521" custLinFactNeighborY="-265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7F662A-1DD6-472C-B89C-1C9128DB1928}" type="pres">
      <dgm:prSet presAssocID="{E75F28AA-B471-4CDD-AA2F-0C5FF04E8441}" presName="item2" presStyleLbl="node1" presStyleIdx="1" presStyleCnt="3" custScaleX="170547" custScaleY="122627" custLinFactNeighborX="3764" custLinFactNeighborY="-390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3B625B-F627-4EE8-82D9-4C9025CF866D}" type="pres">
      <dgm:prSet presAssocID="{85A62F5D-1BBE-420A-935E-54F7F4EBD6CD}" presName="item3" presStyleLbl="node1" presStyleIdx="2" presStyleCnt="3" custScaleX="153969" custScaleY="127575" custLinFactNeighborX="57692" custLinFactNeighborY="-152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D71AD4-A942-4479-908E-4799BCF23D16}" type="pres">
      <dgm:prSet presAssocID="{E82BF76F-9760-4EC5-9A32-0BCFCD8C4D9E}" presName="funnel" presStyleLbl="trAlignAcc1" presStyleIdx="0" presStyleCnt="1" custScaleX="134329" custScaleY="160504" custLinFactNeighborX="6397" custLinFactNeighborY="-7729"/>
      <dgm:spPr/>
      <dgm:t>
        <a:bodyPr/>
        <a:lstStyle/>
        <a:p>
          <a:endParaRPr lang="ru-RU"/>
        </a:p>
      </dgm:t>
    </dgm:pt>
  </dgm:ptLst>
  <dgm:cxnLst>
    <dgm:cxn modelId="{9A7EC9E0-05BC-411B-A264-F4DB0C9F41CC}" srcId="{E82BF76F-9760-4EC5-9A32-0BCFCD8C4D9E}" destId="{1DC0966D-18F4-4F1D-AB4D-F0459C712BE4}" srcOrd="0" destOrd="0" parTransId="{F69598A2-E56C-4B71-A8C2-B692D85437FA}" sibTransId="{25CC34B7-5420-4CD3-984B-EE57D5E5C420}"/>
    <dgm:cxn modelId="{CAF4FC3E-8FCE-4B3B-BF8E-EAEFD10D0964}" type="presOf" srcId="{279C8F0E-B18C-42D0-9E1D-1871330EA5CA}" destId="{E67F662A-1DD6-472C-B89C-1C9128DB1928}" srcOrd="0" destOrd="0" presId="urn:microsoft.com/office/officeart/2005/8/layout/funnel1"/>
    <dgm:cxn modelId="{F5BE055B-A618-4773-A9AE-EA56F6CEB966}" type="presOf" srcId="{85A62F5D-1BBE-420A-935E-54F7F4EBD6CD}" destId="{0DA60E04-C5E3-4B0B-8567-018D5056FE7F}" srcOrd="0" destOrd="0" presId="urn:microsoft.com/office/officeart/2005/8/layout/funnel1"/>
    <dgm:cxn modelId="{1AC63B87-FD40-49A0-9AA8-374BA9C92B7D}" srcId="{E82BF76F-9760-4EC5-9A32-0BCFCD8C4D9E}" destId="{85A62F5D-1BBE-420A-935E-54F7F4EBD6CD}" srcOrd="3" destOrd="0" parTransId="{FE00D8C8-54F2-48A0-B89C-4257D6F9911B}" sibTransId="{7F822F15-5349-417C-9085-04BE6F5546DB}"/>
    <dgm:cxn modelId="{FDCBFC08-DB29-4C6E-A72A-5CAA03F55EB0}" srcId="{E82BF76F-9760-4EC5-9A32-0BCFCD8C4D9E}" destId="{279C8F0E-B18C-42D0-9E1D-1871330EA5CA}" srcOrd="1" destOrd="0" parTransId="{4527DD3C-690A-4663-AC2C-D888E8C648F7}" sibTransId="{762F4FDC-2F6E-4024-9F9A-6151EE085639}"/>
    <dgm:cxn modelId="{BE8ECB26-CFD5-43B2-9B24-F769CB817A2B}" type="presOf" srcId="{E75F28AA-B471-4CDD-AA2F-0C5FF04E8441}" destId="{D944CFA4-44E4-46A6-A120-65D7322E1BB9}" srcOrd="0" destOrd="0" presId="urn:microsoft.com/office/officeart/2005/8/layout/funnel1"/>
    <dgm:cxn modelId="{056CD473-A6BB-46BD-8127-9F78C6D72FE8}" type="presOf" srcId="{1DC0966D-18F4-4F1D-AB4D-F0459C712BE4}" destId="{223B625B-F627-4EE8-82D9-4C9025CF866D}" srcOrd="0" destOrd="0" presId="urn:microsoft.com/office/officeart/2005/8/layout/funnel1"/>
    <dgm:cxn modelId="{9D7BF6EE-FA84-494C-BBCE-A465B43A972B}" srcId="{E82BF76F-9760-4EC5-9A32-0BCFCD8C4D9E}" destId="{E75F28AA-B471-4CDD-AA2F-0C5FF04E8441}" srcOrd="2" destOrd="0" parTransId="{8196EF3E-FDC0-4937-8023-6965571E197D}" sibTransId="{D24E8D5F-B4C8-4A18-9E4E-1C09834A9BFB}"/>
    <dgm:cxn modelId="{9319EBB5-049B-4A66-93C9-D225F4C08A63}" type="presOf" srcId="{E82BF76F-9760-4EC5-9A32-0BCFCD8C4D9E}" destId="{C48348DF-7790-4A73-9D6B-864FC6ACA3E7}" srcOrd="0" destOrd="0" presId="urn:microsoft.com/office/officeart/2005/8/layout/funnel1"/>
    <dgm:cxn modelId="{9261DA15-E616-4861-9005-FCC683E6DB10}" type="presParOf" srcId="{C48348DF-7790-4A73-9D6B-864FC6ACA3E7}" destId="{EE83829C-133F-419B-85F5-17A746C00650}" srcOrd="0" destOrd="0" presId="urn:microsoft.com/office/officeart/2005/8/layout/funnel1"/>
    <dgm:cxn modelId="{2ED7C1A5-7CDE-4410-9F72-6211F70B7402}" type="presParOf" srcId="{C48348DF-7790-4A73-9D6B-864FC6ACA3E7}" destId="{0C5854B9-BB1D-4304-A0BE-3B9EFB1CB512}" srcOrd="1" destOrd="0" presId="urn:microsoft.com/office/officeart/2005/8/layout/funnel1"/>
    <dgm:cxn modelId="{F656C51A-459D-4B24-9927-911727630AF5}" type="presParOf" srcId="{C48348DF-7790-4A73-9D6B-864FC6ACA3E7}" destId="{0DA60E04-C5E3-4B0B-8567-018D5056FE7F}" srcOrd="2" destOrd="0" presId="urn:microsoft.com/office/officeart/2005/8/layout/funnel1"/>
    <dgm:cxn modelId="{AB9F0344-2124-4359-B008-1AD9E6C4DBC2}" type="presParOf" srcId="{C48348DF-7790-4A73-9D6B-864FC6ACA3E7}" destId="{D944CFA4-44E4-46A6-A120-65D7322E1BB9}" srcOrd="3" destOrd="0" presId="urn:microsoft.com/office/officeart/2005/8/layout/funnel1"/>
    <dgm:cxn modelId="{A23077DA-CEEF-4EE3-803A-CAE6F392E15D}" type="presParOf" srcId="{C48348DF-7790-4A73-9D6B-864FC6ACA3E7}" destId="{E67F662A-1DD6-472C-B89C-1C9128DB1928}" srcOrd="4" destOrd="0" presId="urn:microsoft.com/office/officeart/2005/8/layout/funnel1"/>
    <dgm:cxn modelId="{098107CB-C9C2-43A8-B599-CB713FFBF28A}" type="presParOf" srcId="{C48348DF-7790-4A73-9D6B-864FC6ACA3E7}" destId="{223B625B-F627-4EE8-82D9-4C9025CF866D}" srcOrd="5" destOrd="0" presId="urn:microsoft.com/office/officeart/2005/8/layout/funnel1"/>
    <dgm:cxn modelId="{0572053E-098D-40B5-ADFB-37D8D8FD6310}" type="presParOf" srcId="{C48348DF-7790-4A73-9D6B-864FC6ACA3E7}" destId="{7ED71AD4-A942-4479-908E-4799BCF23D16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8F360C0-30D3-4AEA-9940-2A058B6B8754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E5B1F2DD-6588-4527-AC6C-0EFAF41CA859}">
      <dgm:prSet phldrT="[Текст]"/>
      <dgm:spPr/>
      <dgm:t>
        <a:bodyPr/>
        <a:lstStyle/>
        <a:p>
          <a:r>
            <a:rPr lang="ru-RU" dirty="0" smtClean="0"/>
            <a:t>225746,5 тыс.рублей</a:t>
          </a:r>
          <a:endParaRPr lang="ru-RU" dirty="0"/>
        </a:p>
      </dgm:t>
    </dgm:pt>
    <dgm:pt modelId="{1F29930A-335E-4D54-8BB0-4F626636FCB0}" type="parTrans" cxnId="{C884C03F-F995-4DC8-965B-99123DB1B848}">
      <dgm:prSet/>
      <dgm:spPr/>
      <dgm:t>
        <a:bodyPr/>
        <a:lstStyle/>
        <a:p>
          <a:endParaRPr lang="ru-RU"/>
        </a:p>
      </dgm:t>
    </dgm:pt>
    <dgm:pt modelId="{A4D80864-3D90-427F-95DF-0D6AAF0D97BD}" type="sibTrans" cxnId="{C884C03F-F995-4DC8-965B-99123DB1B848}">
      <dgm:prSet/>
      <dgm:spPr/>
      <dgm:t>
        <a:bodyPr/>
        <a:lstStyle/>
        <a:p>
          <a:endParaRPr lang="ru-RU"/>
        </a:p>
      </dgm:t>
    </dgm:pt>
    <dgm:pt modelId="{6F16DC65-F772-4456-9E2B-854BA6E9F75E}">
      <dgm:prSet phldrT="[Текст]"/>
      <dgm:spPr/>
      <dgm:t>
        <a:bodyPr/>
        <a:lstStyle/>
        <a:p>
          <a:r>
            <a:rPr lang="ru-RU" dirty="0" smtClean="0"/>
            <a:t>233398,0 тыс.рублей</a:t>
          </a:r>
          <a:endParaRPr lang="ru-RU" dirty="0"/>
        </a:p>
      </dgm:t>
    </dgm:pt>
    <dgm:pt modelId="{989B9B33-6CC1-47B2-8C7C-89AA3CDD3430}" type="parTrans" cxnId="{04188A33-06E7-4A6F-AC61-6F6815372552}">
      <dgm:prSet/>
      <dgm:spPr/>
      <dgm:t>
        <a:bodyPr/>
        <a:lstStyle/>
        <a:p>
          <a:endParaRPr lang="ru-RU"/>
        </a:p>
      </dgm:t>
    </dgm:pt>
    <dgm:pt modelId="{08ECE728-A821-4D77-AC14-D8477B37BFBC}" type="sibTrans" cxnId="{04188A33-06E7-4A6F-AC61-6F6815372552}">
      <dgm:prSet/>
      <dgm:spPr/>
      <dgm:t>
        <a:bodyPr/>
        <a:lstStyle/>
        <a:p>
          <a:endParaRPr lang="ru-RU"/>
        </a:p>
      </dgm:t>
    </dgm:pt>
    <dgm:pt modelId="{3292D9AD-0894-4E04-9042-76F95FC69EDF}">
      <dgm:prSet phldrT="[Текст]"/>
      <dgm:spPr/>
      <dgm:t>
        <a:bodyPr/>
        <a:lstStyle/>
        <a:p>
          <a:r>
            <a:rPr lang="ru-RU" dirty="0" smtClean="0"/>
            <a:t>141840,9</a:t>
          </a:r>
        </a:p>
        <a:p>
          <a:r>
            <a:rPr lang="ru-RU" dirty="0" smtClean="0"/>
            <a:t>тыс.рублей</a:t>
          </a:r>
          <a:endParaRPr lang="ru-RU" dirty="0"/>
        </a:p>
      </dgm:t>
    </dgm:pt>
    <dgm:pt modelId="{6F8102CA-4A09-4AA9-B42C-CB0F32758F73}" type="parTrans" cxnId="{E5826C36-A5F6-4A48-B016-CCCE8B327F56}">
      <dgm:prSet/>
      <dgm:spPr/>
      <dgm:t>
        <a:bodyPr/>
        <a:lstStyle/>
        <a:p>
          <a:endParaRPr lang="ru-RU"/>
        </a:p>
      </dgm:t>
    </dgm:pt>
    <dgm:pt modelId="{17424A05-EFCE-4B75-B3B6-DE19CA325A1C}" type="sibTrans" cxnId="{E5826C36-A5F6-4A48-B016-CCCE8B327F56}">
      <dgm:prSet/>
      <dgm:spPr/>
      <dgm:t>
        <a:bodyPr/>
        <a:lstStyle/>
        <a:p>
          <a:endParaRPr lang="ru-RU"/>
        </a:p>
      </dgm:t>
    </dgm:pt>
    <dgm:pt modelId="{AB1DE6EC-8243-4DFF-BCFA-6D16DF009305}" type="pres">
      <dgm:prSet presAssocID="{88F360C0-30D3-4AEA-9940-2A058B6B8754}" presName="Name0" presStyleCnt="0">
        <dgm:presLayoutVars>
          <dgm:dir/>
          <dgm:resizeHandles val="exact"/>
        </dgm:presLayoutVars>
      </dgm:prSet>
      <dgm:spPr/>
    </dgm:pt>
    <dgm:pt modelId="{CE007168-AC40-4F8F-A388-F661AB72B026}" type="pres">
      <dgm:prSet presAssocID="{88F360C0-30D3-4AEA-9940-2A058B6B8754}" presName="fgShape" presStyleLbl="fgShp" presStyleIdx="0" presStyleCnt="1"/>
      <dgm:spPr/>
    </dgm:pt>
    <dgm:pt modelId="{B54C77E5-F4C5-465B-90B3-F5AA22A62B89}" type="pres">
      <dgm:prSet presAssocID="{88F360C0-30D3-4AEA-9940-2A058B6B8754}" presName="linComp" presStyleCnt="0"/>
      <dgm:spPr/>
    </dgm:pt>
    <dgm:pt modelId="{848D075C-B9D6-405A-A0CE-A96833326C7A}" type="pres">
      <dgm:prSet presAssocID="{E5B1F2DD-6588-4527-AC6C-0EFAF41CA859}" presName="compNode" presStyleCnt="0"/>
      <dgm:spPr/>
    </dgm:pt>
    <dgm:pt modelId="{84B9CF98-B7C1-419D-B530-6A224B24495D}" type="pres">
      <dgm:prSet presAssocID="{E5B1F2DD-6588-4527-AC6C-0EFAF41CA859}" presName="bkgdShape" presStyleLbl="node1" presStyleIdx="0" presStyleCnt="3"/>
      <dgm:spPr/>
      <dgm:t>
        <a:bodyPr/>
        <a:lstStyle/>
        <a:p>
          <a:endParaRPr lang="ru-RU"/>
        </a:p>
      </dgm:t>
    </dgm:pt>
    <dgm:pt modelId="{2F20FF53-2FF5-4011-B17B-DB77ADDC9F2B}" type="pres">
      <dgm:prSet presAssocID="{E5B1F2DD-6588-4527-AC6C-0EFAF41CA859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755A9F-A825-47F9-A243-2F5D1B665124}" type="pres">
      <dgm:prSet presAssocID="{E5B1F2DD-6588-4527-AC6C-0EFAF41CA859}" presName="invisiNode" presStyleLbl="node1" presStyleIdx="0" presStyleCnt="3"/>
      <dgm:spPr/>
    </dgm:pt>
    <dgm:pt modelId="{B1D95E87-78B9-4BE5-AC26-7AD4E236E739}" type="pres">
      <dgm:prSet presAssocID="{E5B1F2DD-6588-4527-AC6C-0EFAF41CA859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C583FE7-ACB5-4151-8A8B-129AE9587BFF}" type="pres">
      <dgm:prSet presAssocID="{A4D80864-3D90-427F-95DF-0D6AAF0D97B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09AF0D9-38F3-4BC2-8362-01FA7DFCE0BD}" type="pres">
      <dgm:prSet presAssocID="{6F16DC65-F772-4456-9E2B-854BA6E9F75E}" presName="compNode" presStyleCnt="0"/>
      <dgm:spPr/>
    </dgm:pt>
    <dgm:pt modelId="{D79BCE32-F1D7-4C95-9B95-7BE966E8DEB5}" type="pres">
      <dgm:prSet presAssocID="{6F16DC65-F772-4456-9E2B-854BA6E9F75E}" presName="bkgdShape" presStyleLbl="node1" presStyleIdx="1" presStyleCnt="3"/>
      <dgm:spPr/>
      <dgm:t>
        <a:bodyPr/>
        <a:lstStyle/>
        <a:p>
          <a:endParaRPr lang="ru-RU"/>
        </a:p>
      </dgm:t>
    </dgm:pt>
    <dgm:pt modelId="{48C1F34E-2F91-48DA-81E9-2F2B7BD6314F}" type="pres">
      <dgm:prSet presAssocID="{6F16DC65-F772-4456-9E2B-854BA6E9F75E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8A4AB1-C26D-45EC-B5AF-6FF65CA70D45}" type="pres">
      <dgm:prSet presAssocID="{6F16DC65-F772-4456-9E2B-854BA6E9F75E}" presName="invisiNode" presStyleLbl="node1" presStyleIdx="1" presStyleCnt="3"/>
      <dgm:spPr/>
    </dgm:pt>
    <dgm:pt modelId="{CEFCDE25-495D-479D-A329-A9A55C70B65A}" type="pres">
      <dgm:prSet presAssocID="{6F16DC65-F772-4456-9E2B-854BA6E9F75E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A92FC48-EFC8-4246-94EA-DB8AB26E8CEE}" type="pres">
      <dgm:prSet presAssocID="{08ECE728-A821-4D77-AC14-D8477B37BFB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2278A49-0FE4-468D-92B7-CAFD06CB9E55}" type="pres">
      <dgm:prSet presAssocID="{3292D9AD-0894-4E04-9042-76F95FC69EDF}" presName="compNode" presStyleCnt="0"/>
      <dgm:spPr/>
    </dgm:pt>
    <dgm:pt modelId="{05AD6B39-62DE-4934-BED7-4D5DCDEC5942}" type="pres">
      <dgm:prSet presAssocID="{3292D9AD-0894-4E04-9042-76F95FC69EDF}" presName="bkgdShape" presStyleLbl="node1" presStyleIdx="2" presStyleCnt="3"/>
      <dgm:spPr/>
      <dgm:t>
        <a:bodyPr/>
        <a:lstStyle/>
        <a:p>
          <a:endParaRPr lang="ru-RU"/>
        </a:p>
      </dgm:t>
    </dgm:pt>
    <dgm:pt modelId="{22172B15-9654-4CB5-9DC1-4762A4800991}" type="pres">
      <dgm:prSet presAssocID="{3292D9AD-0894-4E04-9042-76F95FC69ED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D6535B-C262-4BC5-9D3C-392FED7032DD}" type="pres">
      <dgm:prSet presAssocID="{3292D9AD-0894-4E04-9042-76F95FC69EDF}" presName="invisiNode" presStyleLbl="node1" presStyleIdx="2" presStyleCnt="3"/>
      <dgm:spPr/>
    </dgm:pt>
    <dgm:pt modelId="{87941D9D-5C4A-489D-BC60-44DABAB329D6}" type="pres">
      <dgm:prSet presAssocID="{3292D9AD-0894-4E04-9042-76F95FC69EDF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04188A33-06E7-4A6F-AC61-6F6815372552}" srcId="{88F360C0-30D3-4AEA-9940-2A058B6B8754}" destId="{6F16DC65-F772-4456-9E2B-854BA6E9F75E}" srcOrd="1" destOrd="0" parTransId="{989B9B33-6CC1-47B2-8C7C-89AA3CDD3430}" sibTransId="{08ECE728-A821-4D77-AC14-D8477B37BFBC}"/>
    <dgm:cxn modelId="{37BC3A75-2077-46E5-8DB0-2462D352BBCD}" type="presOf" srcId="{88F360C0-30D3-4AEA-9940-2A058B6B8754}" destId="{AB1DE6EC-8243-4DFF-BCFA-6D16DF009305}" srcOrd="0" destOrd="0" presId="urn:microsoft.com/office/officeart/2005/8/layout/hList7"/>
    <dgm:cxn modelId="{E5826C36-A5F6-4A48-B016-CCCE8B327F56}" srcId="{88F360C0-30D3-4AEA-9940-2A058B6B8754}" destId="{3292D9AD-0894-4E04-9042-76F95FC69EDF}" srcOrd="2" destOrd="0" parTransId="{6F8102CA-4A09-4AA9-B42C-CB0F32758F73}" sibTransId="{17424A05-EFCE-4B75-B3B6-DE19CA325A1C}"/>
    <dgm:cxn modelId="{BC71EFC6-C141-4D4A-BD19-82E338A02B64}" type="presOf" srcId="{E5B1F2DD-6588-4527-AC6C-0EFAF41CA859}" destId="{2F20FF53-2FF5-4011-B17B-DB77ADDC9F2B}" srcOrd="1" destOrd="0" presId="urn:microsoft.com/office/officeart/2005/8/layout/hList7"/>
    <dgm:cxn modelId="{54312E19-2D68-4764-8C2F-BACDEAA28601}" type="presOf" srcId="{A4D80864-3D90-427F-95DF-0D6AAF0D97BD}" destId="{EC583FE7-ACB5-4151-8A8B-129AE9587BFF}" srcOrd="0" destOrd="0" presId="urn:microsoft.com/office/officeart/2005/8/layout/hList7"/>
    <dgm:cxn modelId="{6DF9B625-1DA4-44A5-B77C-6D84F7164F4E}" type="presOf" srcId="{6F16DC65-F772-4456-9E2B-854BA6E9F75E}" destId="{48C1F34E-2F91-48DA-81E9-2F2B7BD6314F}" srcOrd="1" destOrd="0" presId="urn:microsoft.com/office/officeart/2005/8/layout/hList7"/>
    <dgm:cxn modelId="{49C9F199-FC58-44E2-8FC9-7E19D449DB9A}" type="presOf" srcId="{6F16DC65-F772-4456-9E2B-854BA6E9F75E}" destId="{D79BCE32-F1D7-4C95-9B95-7BE966E8DEB5}" srcOrd="0" destOrd="0" presId="urn:microsoft.com/office/officeart/2005/8/layout/hList7"/>
    <dgm:cxn modelId="{C884C03F-F995-4DC8-965B-99123DB1B848}" srcId="{88F360C0-30D3-4AEA-9940-2A058B6B8754}" destId="{E5B1F2DD-6588-4527-AC6C-0EFAF41CA859}" srcOrd="0" destOrd="0" parTransId="{1F29930A-335E-4D54-8BB0-4F626636FCB0}" sibTransId="{A4D80864-3D90-427F-95DF-0D6AAF0D97BD}"/>
    <dgm:cxn modelId="{8224569F-7914-4382-92E7-000D5EC5FB9F}" type="presOf" srcId="{3292D9AD-0894-4E04-9042-76F95FC69EDF}" destId="{22172B15-9654-4CB5-9DC1-4762A4800991}" srcOrd="1" destOrd="0" presId="urn:microsoft.com/office/officeart/2005/8/layout/hList7"/>
    <dgm:cxn modelId="{12569CE5-3EBA-4602-9F6A-17D591B12FC2}" type="presOf" srcId="{E5B1F2DD-6588-4527-AC6C-0EFAF41CA859}" destId="{84B9CF98-B7C1-419D-B530-6A224B24495D}" srcOrd="0" destOrd="0" presId="urn:microsoft.com/office/officeart/2005/8/layout/hList7"/>
    <dgm:cxn modelId="{36DF325D-2C47-4C0E-828F-E3E2726F2CCC}" type="presOf" srcId="{3292D9AD-0894-4E04-9042-76F95FC69EDF}" destId="{05AD6B39-62DE-4934-BED7-4D5DCDEC5942}" srcOrd="0" destOrd="0" presId="urn:microsoft.com/office/officeart/2005/8/layout/hList7"/>
    <dgm:cxn modelId="{468BE164-132C-48DF-BC43-3309D470D270}" type="presOf" srcId="{08ECE728-A821-4D77-AC14-D8477B37BFBC}" destId="{0A92FC48-EFC8-4246-94EA-DB8AB26E8CEE}" srcOrd="0" destOrd="0" presId="urn:microsoft.com/office/officeart/2005/8/layout/hList7"/>
    <dgm:cxn modelId="{81DCD7A8-8A4C-4BDE-B457-0F1B0B1FAAFB}" type="presParOf" srcId="{AB1DE6EC-8243-4DFF-BCFA-6D16DF009305}" destId="{CE007168-AC40-4F8F-A388-F661AB72B026}" srcOrd="0" destOrd="0" presId="urn:microsoft.com/office/officeart/2005/8/layout/hList7"/>
    <dgm:cxn modelId="{36E9C4F9-45CA-4699-90A8-AD16C624AC1C}" type="presParOf" srcId="{AB1DE6EC-8243-4DFF-BCFA-6D16DF009305}" destId="{B54C77E5-F4C5-465B-90B3-F5AA22A62B89}" srcOrd="1" destOrd="0" presId="urn:microsoft.com/office/officeart/2005/8/layout/hList7"/>
    <dgm:cxn modelId="{2ED9FCAE-9F16-4D92-999F-8725B9EBD36D}" type="presParOf" srcId="{B54C77E5-F4C5-465B-90B3-F5AA22A62B89}" destId="{848D075C-B9D6-405A-A0CE-A96833326C7A}" srcOrd="0" destOrd="0" presId="urn:microsoft.com/office/officeart/2005/8/layout/hList7"/>
    <dgm:cxn modelId="{BE1446CE-F8AD-4B13-B564-C94B00A8B413}" type="presParOf" srcId="{848D075C-B9D6-405A-A0CE-A96833326C7A}" destId="{84B9CF98-B7C1-419D-B530-6A224B24495D}" srcOrd="0" destOrd="0" presId="urn:microsoft.com/office/officeart/2005/8/layout/hList7"/>
    <dgm:cxn modelId="{67CB32A0-2ED7-405F-A091-A10F384B0BC4}" type="presParOf" srcId="{848D075C-B9D6-405A-A0CE-A96833326C7A}" destId="{2F20FF53-2FF5-4011-B17B-DB77ADDC9F2B}" srcOrd="1" destOrd="0" presId="urn:microsoft.com/office/officeart/2005/8/layout/hList7"/>
    <dgm:cxn modelId="{DBC02E08-2324-4B99-82A9-F3401997F0E6}" type="presParOf" srcId="{848D075C-B9D6-405A-A0CE-A96833326C7A}" destId="{F6755A9F-A825-47F9-A243-2F5D1B665124}" srcOrd="2" destOrd="0" presId="urn:microsoft.com/office/officeart/2005/8/layout/hList7"/>
    <dgm:cxn modelId="{B2B20372-5AFF-412A-B28B-8B6656230782}" type="presParOf" srcId="{848D075C-B9D6-405A-A0CE-A96833326C7A}" destId="{B1D95E87-78B9-4BE5-AC26-7AD4E236E739}" srcOrd="3" destOrd="0" presId="urn:microsoft.com/office/officeart/2005/8/layout/hList7"/>
    <dgm:cxn modelId="{B8FBC858-AA44-44AB-963E-BCFB6997B124}" type="presParOf" srcId="{B54C77E5-F4C5-465B-90B3-F5AA22A62B89}" destId="{EC583FE7-ACB5-4151-8A8B-129AE9587BFF}" srcOrd="1" destOrd="0" presId="urn:microsoft.com/office/officeart/2005/8/layout/hList7"/>
    <dgm:cxn modelId="{A73357EC-7EA9-4694-B8B8-39340B3B5F7C}" type="presParOf" srcId="{B54C77E5-F4C5-465B-90B3-F5AA22A62B89}" destId="{509AF0D9-38F3-4BC2-8362-01FA7DFCE0BD}" srcOrd="2" destOrd="0" presId="urn:microsoft.com/office/officeart/2005/8/layout/hList7"/>
    <dgm:cxn modelId="{06583B32-17DF-4212-977D-F3EE2D8FCB92}" type="presParOf" srcId="{509AF0D9-38F3-4BC2-8362-01FA7DFCE0BD}" destId="{D79BCE32-F1D7-4C95-9B95-7BE966E8DEB5}" srcOrd="0" destOrd="0" presId="urn:microsoft.com/office/officeart/2005/8/layout/hList7"/>
    <dgm:cxn modelId="{E608EE08-4D23-4A22-94C3-C2A37EF4F295}" type="presParOf" srcId="{509AF0D9-38F3-4BC2-8362-01FA7DFCE0BD}" destId="{48C1F34E-2F91-48DA-81E9-2F2B7BD6314F}" srcOrd="1" destOrd="0" presId="urn:microsoft.com/office/officeart/2005/8/layout/hList7"/>
    <dgm:cxn modelId="{EAF10A39-C49D-472D-9C22-FB44A28B0CCD}" type="presParOf" srcId="{509AF0D9-38F3-4BC2-8362-01FA7DFCE0BD}" destId="{DE8A4AB1-C26D-45EC-B5AF-6FF65CA70D45}" srcOrd="2" destOrd="0" presId="urn:microsoft.com/office/officeart/2005/8/layout/hList7"/>
    <dgm:cxn modelId="{7B4522AD-6981-49A4-BA3F-4A0BC47FAA6E}" type="presParOf" srcId="{509AF0D9-38F3-4BC2-8362-01FA7DFCE0BD}" destId="{CEFCDE25-495D-479D-A329-A9A55C70B65A}" srcOrd="3" destOrd="0" presId="urn:microsoft.com/office/officeart/2005/8/layout/hList7"/>
    <dgm:cxn modelId="{19AFB61A-31DA-4900-8F27-EE07C40C743D}" type="presParOf" srcId="{B54C77E5-F4C5-465B-90B3-F5AA22A62B89}" destId="{0A92FC48-EFC8-4246-94EA-DB8AB26E8CEE}" srcOrd="3" destOrd="0" presId="urn:microsoft.com/office/officeart/2005/8/layout/hList7"/>
    <dgm:cxn modelId="{E1743EB7-292C-4A0A-8185-F1C2BE218A8E}" type="presParOf" srcId="{B54C77E5-F4C5-465B-90B3-F5AA22A62B89}" destId="{92278A49-0FE4-468D-92B7-CAFD06CB9E55}" srcOrd="4" destOrd="0" presId="urn:microsoft.com/office/officeart/2005/8/layout/hList7"/>
    <dgm:cxn modelId="{595C5686-1CA6-4BA9-AE4F-B688075C42AA}" type="presParOf" srcId="{92278A49-0FE4-468D-92B7-CAFD06CB9E55}" destId="{05AD6B39-62DE-4934-BED7-4D5DCDEC5942}" srcOrd="0" destOrd="0" presId="urn:microsoft.com/office/officeart/2005/8/layout/hList7"/>
    <dgm:cxn modelId="{34C80710-8932-424E-8AC9-6A2B40B3C0A8}" type="presParOf" srcId="{92278A49-0FE4-468D-92B7-CAFD06CB9E55}" destId="{22172B15-9654-4CB5-9DC1-4762A4800991}" srcOrd="1" destOrd="0" presId="urn:microsoft.com/office/officeart/2005/8/layout/hList7"/>
    <dgm:cxn modelId="{037B5B43-068E-4660-BBD1-5FE71500C630}" type="presParOf" srcId="{92278A49-0FE4-468D-92B7-CAFD06CB9E55}" destId="{1AD6535B-C262-4BC5-9D3C-392FED7032DD}" srcOrd="2" destOrd="0" presId="urn:microsoft.com/office/officeart/2005/8/layout/hList7"/>
    <dgm:cxn modelId="{E7FAEA26-E765-4468-8804-EA3FBBD75928}" type="presParOf" srcId="{92278A49-0FE4-468D-92B7-CAFD06CB9E55}" destId="{87941D9D-5C4A-489D-BC60-44DABAB329D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106739E-2F3B-4B4D-A193-9ECF6642E2A1}" type="doc">
      <dgm:prSet loTypeId="urn:microsoft.com/office/officeart/2005/8/layout/chevron1" loCatId="process" qsTypeId="urn:microsoft.com/office/officeart/2005/8/quickstyle/3d7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3236DD03-6F59-447F-B493-B8BB4713AF08}">
      <dgm:prSet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sz="2100" b="1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Предложенный на рассмотрение  Собрания депутатов Орловского района проект бюджета Орловского района </a:t>
          </a:r>
          <a:r>
            <a:rPr lang="ru-RU" sz="2100" b="1" kern="120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на 2021 </a:t>
          </a:r>
          <a:r>
            <a:rPr lang="ru-RU" sz="2100" b="1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год и на плановый </a:t>
          </a:r>
          <a:r>
            <a:rPr lang="ru-RU" sz="2100" b="1" kern="120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период 2022 и 2023 </a:t>
          </a:r>
          <a:r>
            <a:rPr lang="ru-RU" sz="2100" b="1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годов создаст дополнительные условия для выполнения поставленных Президентом России, Губернатором области , Главой Администрации приоритетных задач</a:t>
          </a:r>
          <a:endParaRPr lang="ru-RU" sz="2100" b="1" kern="120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briola" pitchFamily="82" charset="0"/>
            <a:ea typeface="+mn-ea"/>
            <a:cs typeface="+mn-cs"/>
          </a:endParaRPr>
        </a:p>
      </dgm:t>
    </dgm:pt>
    <dgm:pt modelId="{6CB0D2DE-FF09-4CA3-8CDD-C92A692AD7F5}" type="parTrans" cxnId="{6D456A7D-C510-4D9B-8994-5179BC25BE53}">
      <dgm:prSet/>
      <dgm:spPr/>
      <dgm:t>
        <a:bodyPr/>
        <a:lstStyle/>
        <a:p>
          <a:endParaRPr lang="ru-RU"/>
        </a:p>
      </dgm:t>
    </dgm:pt>
    <dgm:pt modelId="{2010BD2F-91CF-437B-BE3D-7E626B614706}" type="sibTrans" cxnId="{6D456A7D-C510-4D9B-8994-5179BC25BE53}">
      <dgm:prSet/>
      <dgm:spPr/>
      <dgm:t>
        <a:bodyPr/>
        <a:lstStyle/>
        <a:p>
          <a:endParaRPr lang="ru-RU"/>
        </a:p>
      </dgm:t>
    </dgm:pt>
    <dgm:pt modelId="{A7F772A5-65DC-46AF-B29E-C756F4858BD1}" type="pres">
      <dgm:prSet presAssocID="{B106739E-2F3B-4B4D-A193-9ECF6642E2A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9FB36E-F919-44F2-9F57-F9E72F54E23F}" type="pres">
      <dgm:prSet presAssocID="{3236DD03-6F59-447F-B493-B8BB4713AF08}" presName="parTxOnly" presStyleLbl="node1" presStyleIdx="0" presStyleCnt="1" custScaleY="103052" custLinFactNeighborX="8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847C95-0EBA-401B-BC96-86915E7B47D0}" type="presOf" srcId="{3236DD03-6F59-447F-B493-B8BB4713AF08}" destId="{C29FB36E-F919-44F2-9F57-F9E72F54E23F}" srcOrd="0" destOrd="0" presId="urn:microsoft.com/office/officeart/2005/8/layout/chevron1"/>
    <dgm:cxn modelId="{6D456A7D-C510-4D9B-8994-5179BC25BE53}" srcId="{B106739E-2F3B-4B4D-A193-9ECF6642E2A1}" destId="{3236DD03-6F59-447F-B493-B8BB4713AF08}" srcOrd="0" destOrd="0" parTransId="{6CB0D2DE-FF09-4CA3-8CDD-C92A692AD7F5}" sibTransId="{2010BD2F-91CF-437B-BE3D-7E626B614706}"/>
    <dgm:cxn modelId="{5C8F12B3-BF3E-4AF9-8A43-4748BE0F90FB}" type="presOf" srcId="{B106739E-2F3B-4B4D-A193-9ECF6642E2A1}" destId="{A7F772A5-65DC-46AF-B29E-C756F4858BD1}" srcOrd="0" destOrd="0" presId="urn:microsoft.com/office/officeart/2005/8/layout/chevron1"/>
    <dgm:cxn modelId="{1E040A02-4784-41C6-9CCD-496DCF3F662F}" type="presParOf" srcId="{A7F772A5-65DC-46AF-B29E-C756F4858BD1}" destId="{C29FB36E-F919-44F2-9F57-F9E72F54E23F}" srcOrd="0" destOrd="0" presId="urn:microsoft.com/office/officeart/2005/8/layout/chevron1"/>
  </dgm:cxnLst>
  <dgm:bg>
    <a:noFill/>
    <a:effectLst>
      <a:softEdge rad="127000"/>
    </a:effectLst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95805F-8C65-4DEB-AEA4-4FAC78BB6A84}" type="doc">
      <dgm:prSet loTypeId="urn:microsoft.com/office/officeart/2005/8/layout/process1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49DB7E3-5B37-4AC5-A6BF-F5F76968F0C3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1600" dirty="0" smtClean="0">
              <a:latin typeface="+mn-lt"/>
              <a:cs typeface="Times New Roman" pitchFamily="18" charset="0"/>
            </a:rPr>
            <a:t>Указ Президента РФ от 07.05.2018 </a:t>
          </a:r>
          <a:r>
            <a:rPr lang="en-US" sz="1600" dirty="0" smtClean="0">
              <a:latin typeface="+mn-lt"/>
              <a:cs typeface="Times New Roman" pitchFamily="18" charset="0"/>
            </a:rPr>
            <a:t>N 204</a:t>
          </a:r>
          <a:endParaRPr lang="ru-RU" sz="1600" dirty="0" smtClean="0">
            <a:latin typeface="+mn-lt"/>
            <a:cs typeface="Times New Roman" pitchFamily="18" charset="0"/>
          </a:endParaRPr>
        </a:p>
        <a:p>
          <a:r>
            <a:rPr lang="ru-RU" sz="1600" dirty="0" smtClean="0">
              <a:latin typeface="+mn-lt"/>
              <a:cs typeface="Times New Roman" pitchFamily="18" charset="0"/>
            </a:rPr>
            <a:t>«О национальных целях и стратегических задачах развития Российской Федерации на период до 2024 года»</a:t>
          </a:r>
          <a:endParaRPr lang="ru-RU" sz="1600" dirty="0">
            <a:latin typeface="+mn-lt"/>
            <a:cs typeface="Times New Roman" pitchFamily="18" charset="0"/>
          </a:endParaRPr>
        </a:p>
      </dgm:t>
    </dgm:pt>
    <dgm:pt modelId="{44ECC4CF-DFD6-4A5E-B67E-371E8E9462EA}" type="parTrans" cxnId="{52075446-E4BB-4836-989D-7191D320DBDB}">
      <dgm:prSet/>
      <dgm:spPr/>
      <dgm:t>
        <a:bodyPr/>
        <a:lstStyle/>
        <a:p>
          <a:endParaRPr lang="ru-RU"/>
        </a:p>
      </dgm:t>
    </dgm:pt>
    <dgm:pt modelId="{5DB83BC0-EA22-4814-9A07-FAFCAFF96FB3}" type="sibTrans" cxnId="{52075446-E4BB-4836-989D-7191D320DBDB}">
      <dgm:prSet custT="1"/>
      <dgm:spPr>
        <a:solidFill>
          <a:schemeClr val="accent5"/>
        </a:solidFill>
      </dgm:spPr>
      <dgm:t>
        <a:bodyPr/>
        <a:lstStyle/>
        <a:p>
          <a:pPr algn="ctr"/>
          <a:r>
            <a:rPr lang="ru-RU" sz="1600" dirty="0" smtClean="0">
              <a:latin typeface="+mn-lt"/>
              <a:cs typeface="Times New Roman" pitchFamily="18" charset="0"/>
            </a:rPr>
            <a:t>Приоритетные цели</a:t>
          </a:r>
          <a:endParaRPr lang="ru-RU" sz="1600" dirty="0">
            <a:latin typeface="+mn-lt"/>
            <a:cs typeface="Times New Roman" pitchFamily="18" charset="0"/>
          </a:endParaRPr>
        </a:p>
      </dgm:t>
    </dgm:pt>
    <dgm:pt modelId="{434858B6-00F6-4895-A3D0-B010B4F79D5D}">
      <dgm:prSet phldrT="[Текст]" custT="1"/>
      <dgm:spPr>
        <a:solidFill>
          <a:srgbClr val="37C991"/>
        </a:solidFill>
      </dgm:spPr>
      <dgm:t>
        <a:bodyPr/>
        <a:lstStyle/>
        <a:p>
          <a:r>
            <a:rPr lang="ru-RU" sz="1500" dirty="0" smtClean="0"/>
            <a:t/>
          </a:r>
          <a:br>
            <a:rPr lang="ru-RU" sz="1500" dirty="0" smtClean="0"/>
          </a:br>
          <a:endParaRPr lang="ru-RU" sz="1800" dirty="0"/>
        </a:p>
      </dgm:t>
    </dgm:pt>
    <dgm:pt modelId="{85413B95-97BE-4BBA-B667-C45EA782D3A2}" type="parTrans" cxnId="{D61634ED-BC40-40AC-9492-754C199475BE}">
      <dgm:prSet/>
      <dgm:spPr/>
      <dgm:t>
        <a:bodyPr/>
        <a:lstStyle/>
        <a:p>
          <a:endParaRPr lang="ru-RU"/>
        </a:p>
      </dgm:t>
    </dgm:pt>
    <dgm:pt modelId="{9C0FE56C-FFFC-4850-A25B-A3F1AFFF736B}" type="sibTrans" cxnId="{D61634ED-BC40-40AC-9492-754C199475BE}">
      <dgm:prSet custFlipHor="1" custScaleX="166692" custScaleY="80238" custLinFactNeighborX="5470" custLinFactNeighborY="-13"/>
      <dgm:spPr/>
      <dgm:t>
        <a:bodyPr/>
        <a:lstStyle/>
        <a:p>
          <a:endParaRPr lang="ru-RU"/>
        </a:p>
      </dgm:t>
    </dgm:pt>
    <dgm:pt modelId="{9FEB4771-AB2B-441E-8DB5-D6FD8D7BD6C7}" type="pres">
      <dgm:prSet presAssocID="{4595805F-8C65-4DEB-AEA4-4FAC78BB6A8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C5BE02-E85D-48BF-B3B1-BBB17648B4B7}" type="pres">
      <dgm:prSet presAssocID="{049DB7E3-5B37-4AC5-A6BF-F5F76968F0C3}" presName="node" presStyleLbl="node1" presStyleIdx="0" presStyleCnt="2" custScaleX="48067" custScaleY="62875" custLinFactNeighborX="5170" custLinFactNeighborY="1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74E66-CE1D-4BDD-B13E-A38CE2F4B32E}" type="pres">
      <dgm:prSet presAssocID="{5DB83BC0-EA22-4814-9A07-FAFCAFF96FB3}" presName="sibTrans" presStyleLbl="sibTrans2D1" presStyleIdx="0" presStyleCnt="1" custAng="0" custScaleX="173872" custScaleY="107965" custLinFactNeighborX="-3385" custLinFactNeighborY="6236"/>
      <dgm:spPr/>
      <dgm:t>
        <a:bodyPr/>
        <a:lstStyle/>
        <a:p>
          <a:endParaRPr lang="ru-RU"/>
        </a:p>
      </dgm:t>
    </dgm:pt>
    <dgm:pt modelId="{3159C208-71BE-4337-90A0-5E0D0206E2FF}" type="pres">
      <dgm:prSet presAssocID="{5DB83BC0-EA22-4814-9A07-FAFCAFF96FB3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29215270-C0A3-49A1-9A1B-A9703DE55304}" type="pres">
      <dgm:prSet presAssocID="{434858B6-00F6-4895-A3D0-B010B4F79D5D}" presName="node" presStyleLbl="node1" presStyleIdx="1" presStyleCnt="2" custScaleX="72605" custScaleY="66365" custLinFactNeighborX="8671" custLinFactNeighborY="-24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075446-E4BB-4836-989D-7191D320DBDB}" srcId="{4595805F-8C65-4DEB-AEA4-4FAC78BB6A84}" destId="{049DB7E3-5B37-4AC5-A6BF-F5F76968F0C3}" srcOrd="0" destOrd="0" parTransId="{44ECC4CF-DFD6-4A5E-B67E-371E8E9462EA}" sibTransId="{5DB83BC0-EA22-4814-9A07-FAFCAFF96FB3}"/>
    <dgm:cxn modelId="{9878947C-7E6B-40E4-8B86-F730119C2398}" type="presOf" srcId="{5DB83BC0-EA22-4814-9A07-FAFCAFF96FB3}" destId="{3159C208-71BE-4337-90A0-5E0D0206E2FF}" srcOrd="1" destOrd="0" presId="urn:microsoft.com/office/officeart/2005/8/layout/process1"/>
    <dgm:cxn modelId="{A2154A8C-93DF-47E5-8DE1-8C5755F6557B}" type="presOf" srcId="{049DB7E3-5B37-4AC5-A6BF-F5F76968F0C3}" destId="{4CC5BE02-E85D-48BF-B3B1-BBB17648B4B7}" srcOrd="0" destOrd="0" presId="urn:microsoft.com/office/officeart/2005/8/layout/process1"/>
    <dgm:cxn modelId="{5962498A-60E1-4D27-9F36-BB27A570E6F1}" type="presOf" srcId="{4595805F-8C65-4DEB-AEA4-4FAC78BB6A84}" destId="{9FEB4771-AB2B-441E-8DB5-D6FD8D7BD6C7}" srcOrd="0" destOrd="0" presId="urn:microsoft.com/office/officeart/2005/8/layout/process1"/>
    <dgm:cxn modelId="{E2A5681B-704A-44D0-8EB8-F1D7FC26C0F0}" type="presOf" srcId="{5DB83BC0-EA22-4814-9A07-FAFCAFF96FB3}" destId="{CBA74E66-CE1D-4BDD-B13E-A38CE2F4B32E}" srcOrd="0" destOrd="0" presId="urn:microsoft.com/office/officeart/2005/8/layout/process1"/>
    <dgm:cxn modelId="{C117DBDC-DEA4-4DA5-BE59-29D17AAEC517}" type="presOf" srcId="{434858B6-00F6-4895-A3D0-B010B4F79D5D}" destId="{29215270-C0A3-49A1-9A1B-A9703DE55304}" srcOrd="0" destOrd="0" presId="urn:microsoft.com/office/officeart/2005/8/layout/process1"/>
    <dgm:cxn modelId="{D61634ED-BC40-40AC-9492-754C199475BE}" srcId="{4595805F-8C65-4DEB-AEA4-4FAC78BB6A84}" destId="{434858B6-00F6-4895-A3D0-B010B4F79D5D}" srcOrd="1" destOrd="0" parTransId="{85413B95-97BE-4BBA-B667-C45EA782D3A2}" sibTransId="{9C0FE56C-FFFC-4850-A25B-A3F1AFFF736B}"/>
    <dgm:cxn modelId="{5B21100C-2B8D-48EB-AACF-D0658CFE6CD5}" type="presParOf" srcId="{9FEB4771-AB2B-441E-8DB5-D6FD8D7BD6C7}" destId="{4CC5BE02-E85D-48BF-B3B1-BBB17648B4B7}" srcOrd="0" destOrd="0" presId="urn:microsoft.com/office/officeart/2005/8/layout/process1"/>
    <dgm:cxn modelId="{103944FD-9434-437E-9C9D-DD4047398815}" type="presParOf" srcId="{9FEB4771-AB2B-441E-8DB5-D6FD8D7BD6C7}" destId="{CBA74E66-CE1D-4BDD-B13E-A38CE2F4B32E}" srcOrd="1" destOrd="0" presId="urn:microsoft.com/office/officeart/2005/8/layout/process1"/>
    <dgm:cxn modelId="{46497D0F-EF34-4723-9D93-9A01D21765BA}" type="presParOf" srcId="{CBA74E66-CE1D-4BDD-B13E-A38CE2F4B32E}" destId="{3159C208-71BE-4337-90A0-5E0D0206E2FF}" srcOrd="0" destOrd="0" presId="urn:microsoft.com/office/officeart/2005/8/layout/process1"/>
    <dgm:cxn modelId="{C876E116-6656-47D2-A970-1AFC6F398329}" type="presParOf" srcId="{9FEB4771-AB2B-441E-8DB5-D6FD8D7BD6C7}" destId="{29215270-C0A3-49A1-9A1B-A9703DE5530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68CADC-F66D-46A8-B1D7-E8C7A079E5E5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A628D0E-6814-4B62-BAF7-89F653EC900B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Бюджет сформирован с учетом изменений, внесенных в бюджетное и налоговое законодательство </a:t>
          </a:r>
          <a:endParaRPr lang="ru-RU" sz="1400" dirty="0"/>
        </a:p>
      </dgm:t>
    </dgm:pt>
    <dgm:pt modelId="{A33C49FB-1023-4C95-8A99-CFC72A55FA55}" type="parTrans" cxnId="{786D1A79-B5B7-439F-ABD8-16DAEC3B93BB}">
      <dgm:prSet/>
      <dgm:spPr/>
      <dgm:t>
        <a:bodyPr/>
        <a:lstStyle/>
        <a:p>
          <a:endParaRPr lang="ru-RU" sz="1600"/>
        </a:p>
      </dgm:t>
    </dgm:pt>
    <dgm:pt modelId="{AB6359DB-DD5D-4AAC-9426-B19D50DD3CFD}" type="sibTrans" cxnId="{786D1A79-B5B7-439F-ABD8-16DAEC3B93BB}">
      <dgm:prSet/>
      <dgm:spPr/>
      <dgm:t>
        <a:bodyPr/>
        <a:lstStyle/>
        <a:p>
          <a:endParaRPr lang="ru-RU" sz="1600"/>
        </a:p>
      </dgm:t>
    </dgm:pt>
    <dgm:pt modelId="{3E22E395-1146-40FD-8FA3-E52DDD1EB0F3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9681B6BE-DF48-4FB5-8641-3B24144CC058}" type="parTrans" cxnId="{A7F89D58-7BE1-4C2B-AF09-0D419F6C6584}">
      <dgm:prSet/>
      <dgm:spPr/>
      <dgm:t>
        <a:bodyPr/>
        <a:lstStyle/>
        <a:p>
          <a:endParaRPr lang="ru-RU" sz="1600"/>
        </a:p>
      </dgm:t>
    </dgm:pt>
    <dgm:pt modelId="{A1ADD9FA-519C-482F-A178-54123F09165D}" type="sibTrans" cxnId="{A7F89D58-7BE1-4C2B-AF09-0D419F6C6584}">
      <dgm:prSet/>
      <dgm:spPr/>
      <dgm:t>
        <a:bodyPr/>
        <a:lstStyle/>
        <a:p>
          <a:endParaRPr lang="ru-RU" sz="1600"/>
        </a:p>
      </dgm:t>
    </dgm:pt>
    <dgm:pt modelId="{1213E4FE-01F5-429F-808D-F7FA8ED21E9F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8D6729D4-6886-4603-948E-D804EF9F9868}" type="parTrans" cxnId="{41E13DD6-DCAA-437D-BF40-D4B87B461822}">
      <dgm:prSet/>
      <dgm:spPr/>
      <dgm:t>
        <a:bodyPr/>
        <a:lstStyle/>
        <a:p>
          <a:endParaRPr lang="ru-RU" sz="1600"/>
        </a:p>
      </dgm:t>
    </dgm:pt>
    <dgm:pt modelId="{7A5BA11F-9F09-414D-A381-EF5A803BE9A9}" type="sibTrans" cxnId="{41E13DD6-DCAA-437D-BF40-D4B87B461822}">
      <dgm:prSet/>
      <dgm:spPr/>
      <dgm:t>
        <a:bodyPr/>
        <a:lstStyle/>
        <a:p>
          <a:endParaRPr lang="ru-RU" sz="1600"/>
        </a:p>
      </dgm:t>
    </dgm:pt>
    <dgm:pt modelId="{AB6FB6C4-D2DC-4473-9E5A-8E323BA501FA}">
      <dgm:prSet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Реализация региональных проектов в рамках Указа Президента Российской Федерации от 07.05.2018  № 204 «О национальных целях и стратегических задачах развития Российской Федерации на период до 2024 года» </a:t>
          </a:r>
          <a:endParaRPr lang="ru-RU" sz="1400" dirty="0"/>
        </a:p>
      </dgm:t>
    </dgm:pt>
    <dgm:pt modelId="{CAF8975C-02A5-4869-B924-E8965EF39FD2}" type="parTrans" cxnId="{6E798B83-CF13-4674-AE1D-D4EB20A260A2}">
      <dgm:prSet/>
      <dgm:spPr/>
      <dgm:t>
        <a:bodyPr/>
        <a:lstStyle/>
        <a:p>
          <a:endParaRPr lang="ru-RU" sz="1600"/>
        </a:p>
      </dgm:t>
    </dgm:pt>
    <dgm:pt modelId="{3083036F-D947-47E4-8E10-2987C6ED5026}" type="sibTrans" cxnId="{6E798B83-CF13-4674-AE1D-D4EB20A260A2}">
      <dgm:prSet/>
      <dgm:spPr/>
      <dgm:t>
        <a:bodyPr/>
        <a:lstStyle/>
        <a:p>
          <a:endParaRPr lang="ru-RU" sz="1600"/>
        </a:p>
      </dgm:t>
    </dgm:pt>
    <dgm:pt modelId="{DFACB6D5-BF1C-4830-8CC3-4561A5E67FFB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dirty="0"/>
        </a:p>
      </dgm:t>
    </dgm:pt>
    <dgm:pt modelId="{5D1C91A1-429E-47B1-9516-31ADBFEE52B9}" type="sibTrans" cxnId="{01ED948B-959B-48A9-93D4-5467E838BAFB}">
      <dgm:prSet/>
      <dgm:spPr/>
      <dgm:t>
        <a:bodyPr/>
        <a:lstStyle/>
        <a:p>
          <a:endParaRPr lang="ru-RU" sz="1600"/>
        </a:p>
      </dgm:t>
    </dgm:pt>
    <dgm:pt modelId="{6A1442B9-24F1-4C48-9962-E15494C42E5F}" type="parTrans" cxnId="{01ED948B-959B-48A9-93D4-5467E838BAFB}">
      <dgm:prSet/>
      <dgm:spPr/>
      <dgm:t>
        <a:bodyPr/>
        <a:lstStyle/>
        <a:p>
          <a:endParaRPr lang="ru-RU" sz="1600"/>
        </a:p>
      </dgm:t>
    </dgm:pt>
    <dgm:pt modelId="{AE924A65-0C55-4490-B3B4-80DBF5020269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Уточнение объема безвозмездных поступлений бюджета в соответствии с </a:t>
          </a:r>
          <a:r>
            <a:rPr lang="ru-RU" sz="1400" b="1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проектом  во втором чтении областного закона «Об областном бюджете на 202</a:t>
          </a:r>
          <a:r>
            <a:rPr lang="en-US" sz="1400" b="1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ru-RU" sz="1400" b="1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год и на плановый период 202</a:t>
          </a:r>
          <a:r>
            <a:rPr lang="en-US" sz="1400" b="1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1400" b="1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и 202</a:t>
          </a:r>
          <a:r>
            <a:rPr lang="en-US" sz="1400" b="1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400" b="1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годов» </a:t>
          </a:r>
          <a:endParaRPr lang="ru-RU" sz="1400" b="1" cap="none" spc="0" dirty="0">
            <a:ln w="0"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31E0B0-6000-4F33-B273-6415BA1EDC37}" type="parTrans" cxnId="{BAB9BF12-2347-47C1-90FA-00E8F4385BAD}">
      <dgm:prSet/>
      <dgm:spPr/>
      <dgm:t>
        <a:bodyPr/>
        <a:lstStyle/>
        <a:p>
          <a:endParaRPr lang="ru-RU" sz="1600"/>
        </a:p>
      </dgm:t>
    </dgm:pt>
    <dgm:pt modelId="{7871F9DB-2CA0-418A-8438-9C0DD3185FA9}" type="sibTrans" cxnId="{BAB9BF12-2347-47C1-90FA-00E8F4385BAD}">
      <dgm:prSet/>
      <dgm:spPr/>
      <dgm:t>
        <a:bodyPr/>
        <a:lstStyle/>
        <a:p>
          <a:endParaRPr lang="ru-RU" sz="1600"/>
        </a:p>
      </dgm:t>
    </dgm:pt>
    <dgm:pt modelId="{41EA82C5-FB88-440E-B93B-2305FE859496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  </a:t>
          </a:r>
          <a:endParaRPr lang="ru-RU" sz="1600" dirty="0"/>
        </a:p>
      </dgm:t>
    </dgm:pt>
    <dgm:pt modelId="{4D8B2F69-1648-4357-A416-3F418DD4E702}" type="sibTrans" cxnId="{862C7862-60D2-4FE2-A8D9-6C7C4E582E67}">
      <dgm:prSet/>
      <dgm:spPr/>
      <dgm:t>
        <a:bodyPr/>
        <a:lstStyle/>
        <a:p>
          <a:endParaRPr lang="ru-RU" sz="1600"/>
        </a:p>
      </dgm:t>
    </dgm:pt>
    <dgm:pt modelId="{93CD0C4D-B977-4DA0-A83A-FB6A6B596529}" type="parTrans" cxnId="{862C7862-60D2-4FE2-A8D9-6C7C4E582E67}">
      <dgm:prSet/>
      <dgm:spPr/>
      <dgm:t>
        <a:bodyPr/>
        <a:lstStyle/>
        <a:p>
          <a:endParaRPr lang="ru-RU" sz="1600"/>
        </a:p>
      </dgm:t>
    </dgm:pt>
    <dgm:pt modelId="{03C63120-2936-4B7E-A0C7-9DD08AD6D020}">
      <dgm:prSet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Параметры бюджета Орловского района сформированы с учетом Плана мероприятий по росту доходного потенциала Орловского района, оптимизации расходов бюджета Орловского района до 2024 года  </a:t>
          </a:r>
          <a:endParaRPr lang="ru-RU" sz="1400" dirty="0"/>
        </a:p>
      </dgm:t>
    </dgm:pt>
    <dgm:pt modelId="{FFC4430F-3C31-47F6-B15C-0B9484731766}" type="parTrans" cxnId="{D0529196-919E-4D4B-8A91-D8D9794C86AE}">
      <dgm:prSet/>
      <dgm:spPr/>
      <dgm:t>
        <a:bodyPr/>
        <a:lstStyle/>
        <a:p>
          <a:endParaRPr lang="ru-RU" sz="1600"/>
        </a:p>
      </dgm:t>
    </dgm:pt>
    <dgm:pt modelId="{B61928ED-FB8D-4DDA-93AC-6654F64A251A}" type="sibTrans" cxnId="{D0529196-919E-4D4B-8A91-D8D9794C86AE}">
      <dgm:prSet/>
      <dgm:spPr/>
      <dgm:t>
        <a:bodyPr/>
        <a:lstStyle/>
        <a:p>
          <a:endParaRPr lang="ru-RU" sz="1600"/>
        </a:p>
      </dgm:t>
    </dgm:pt>
    <dgm:pt modelId="{3F8404BE-52A4-4426-AD10-8F0DAA73901B}">
      <dgm:prSet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Соблюдение условий в соответствии с заключенными соглашениями по предоставлению из областного бюджета дотаций на выравнивание бюджетной обеспеченности и бюджетных кредитов</a:t>
          </a:r>
          <a:endParaRPr lang="ru-RU" sz="1400" dirty="0"/>
        </a:p>
      </dgm:t>
    </dgm:pt>
    <dgm:pt modelId="{C48D93A5-65CE-4E50-A724-427872638762}" type="parTrans" cxnId="{0402A399-EE0B-4A85-9609-037ADF22373F}">
      <dgm:prSet/>
      <dgm:spPr/>
      <dgm:t>
        <a:bodyPr/>
        <a:lstStyle/>
        <a:p>
          <a:endParaRPr lang="ru-RU" sz="1600"/>
        </a:p>
      </dgm:t>
    </dgm:pt>
    <dgm:pt modelId="{4919B711-75CA-4F58-A6C3-90F0C988D76C}" type="sibTrans" cxnId="{0402A399-EE0B-4A85-9609-037ADF22373F}">
      <dgm:prSet/>
      <dgm:spPr/>
      <dgm:t>
        <a:bodyPr/>
        <a:lstStyle/>
        <a:p>
          <a:endParaRPr lang="ru-RU" sz="1600"/>
        </a:p>
      </dgm:t>
    </dgm:pt>
    <dgm:pt modelId="{5281C0E4-6C1A-4BB8-B5A4-65563F317115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D9F4BC28-7549-4E39-ACA6-8D86F51D97C3}" type="sibTrans" cxnId="{5C10D4AD-EE03-499C-8070-A43FF2DA506D}">
      <dgm:prSet/>
      <dgm:spPr/>
      <dgm:t>
        <a:bodyPr/>
        <a:lstStyle/>
        <a:p>
          <a:endParaRPr lang="ru-RU" sz="1600"/>
        </a:p>
      </dgm:t>
    </dgm:pt>
    <dgm:pt modelId="{62EC34F3-1F8D-45D5-8774-B4396377A1C0}" type="parTrans" cxnId="{5C10D4AD-EE03-499C-8070-A43FF2DA506D}">
      <dgm:prSet/>
      <dgm:spPr/>
      <dgm:t>
        <a:bodyPr/>
        <a:lstStyle/>
        <a:p>
          <a:endParaRPr lang="ru-RU" sz="1600"/>
        </a:p>
      </dgm:t>
    </dgm:pt>
    <dgm:pt modelId="{37F123A6-7AA6-4BA9-9446-E2B413A3FDE8}" type="pres">
      <dgm:prSet presAssocID="{AB68CADC-F66D-46A8-B1D7-E8C7A079E5E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BD20C7-22CE-4E8F-ACA4-64BF8DE3854D}" type="pres">
      <dgm:prSet presAssocID="{5281C0E4-6C1A-4BB8-B5A4-65563F317115}" presName="parentLin" presStyleCnt="0"/>
      <dgm:spPr/>
      <dgm:t>
        <a:bodyPr/>
        <a:lstStyle/>
        <a:p>
          <a:endParaRPr lang="ru-RU"/>
        </a:p>
      </dgm:t>
    </dgm:pt>
    <dgm:pt modelId="{0ED74504-9021-4897-8CF7-5EC10A4E1388}" type="pres">
      <dgm:prSet presAssocID="{5281C0E4-6C1A-4BB8-B5A4-65563F31711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8DCAAF0D-2425-4921-A5CA-9BDA5ABDF3CB}" type="pres">
      <dgm:prSet presAssocID="{5281C0E4-6C1A-4BB8-B5A4-65563F31711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9ADB87-7B2E-4BBC-BB11-8EDD0C770078}" type="pres">
      <dgm:prSet presAssocID="{5281C0E4-6C1A-4BB8-B5A4-65563F317115}" presName="negativeSpace" presStyleCnt="0"/>
      <dgm:spPr/>
      <dgm:t>
        <a:bodyPr/>
        <a:lstStyle/>
        <a:p>
          <a:endParaRPr lang="ru-RU"/>
        </a:p>
      </dgm:t>
    </dgm:pt>
    <dgm:pt modelId="{F602E3C6-2DBA-4BB6-8D2F-BE9FB2D014DD}" type="pres">
      <dgm:prSet presAssocID="{5281C0E4-6C1A-4BB8-B5A4-65563F317115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1A6FC3-9158-4BB5-B5A1-966C7BB2FB51}" type="pres">
      <dgm:prSet presAssocID="{D9F4BC28-7549-4E39-ACA6-8D86F51D97C3}" presName="spaceBetweenRectangles" presStyleCnt="0"/>
      <dgm:spPr/>
      <dgm:t>
        <a:bodyPr/>
        <a:lstStyle/>
        <a:p>
          <a:endParaRPr lang="ru-RU"/>
        </a:p>
      </dgm:t>
    </dgm:pt>
    <dgm:pt modelId="{4515BB34-AD08-4100-899F-0843A03D2CA3}" type="pres">
      <dgm:prSet presAssocID="{3E22E395-1146-40FD-8FA3-E52DDD1EB0F3}" presName="parentLin" presStyleCnt="0"/>
      <dgm:spPr/>
      <dgm:t>
        <a:bodyPr/>
        <a:lstStyle/>
        <a:p>
          <a:endParaRPr lang="ru-RU"/>
        </a:p>
      </dgm:t>
    </dgm:pt>
    <dgm:pt modelId="{F3D65873-DC93-4182-BBE1-9BC7C89A277C}" type="pres">
      <dgm:prSet presAssocID="{3E22E395-1146-40FD-8FA3-E52DDD1EB0F3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19AAA84B-73EA-4D96-B4BA-88319CC7E294}" type="pres">
      <dgm:prSet presAssocID="{3E22E395-1146-40FD-8FA3-E52DDD1EB0F3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321B9D-A435-4880-AA00-5ACB2BA559C6}" type="pres">
      <dgm:prSet presAssocID="{3E22E395-1146-40FD-8FA3-E52DDD1EB0F3}" presName="negativeSpace" presStyleCnt="0"/>
      <dgm:spPr/>
      <dgm:t>
        <a:bodyPr/>
        <a:lstStyle/>
        <a:p>
          <a:endParaRPr lang="ru-RU"/>
        </a:p>
      </dgm:t>
    </dgm:pt>
    <dgm:pt modelId="{B93DDC4F-4E9C-424C-A24B-494910A4D1AE}" type="pres">
      <dgm:prSet presAssocID="{3E22E395-1146-40FD-8FA3-E52DDD1EB0F3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885EB3-7260-495A-BBB1-75D9409EC5BB}" type="pres">
      <dgm:prSet presAssocID="{A1ADD9FA-519C-482F-A178-54123F09165D}" presName="spaceBetweenRectangles" presStyleCnt="0"/>
      <dgm:spPr/>
      <dgm:t>
        <a:bodyPr/>
        <a:lstStyle/>
        <a:p>
          <a:endParaRPr lang="ru-RU"/>
        </a:p>
      </dgm:t>
    </dgm:pt>
    <dgm:pt modelId="{3248F8EC-BA64-4229-B2A4-B472B370523A}" type="pres">
      <dgm:prSet presAssocID="{DFACB6D5-BF1C-4830-8CC3-4561A5E67FFB}" presName="parentLin" presStyleCnt="0"/>
      <dgm:spPr/>
      <dgm:t>
        <a:bodyPr/>
        <a:lstStyle/>
        <a:p>
          <a:endParaRPr lang="ru-RU"/>
        </a:p>
      </dgm:t>
    </dgm:pt>
    <dgm:pt modelId="{23EA94DA-97F0-4168-AD86-EB6C6DF00768}" type="pres">
      <dgm:prSet presAssocID="{DFACB6D5-BF1C-4830-8CC3-4561A5E67FFB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68067353-7616-46E5-80B2-52C588AE712C}" type="pres">
      <dgm:prSet presAssocID="{DFACB6D5-BF1C-4830-8CC3-4561A5E67FFB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E83BE7-7DD7-4F7B-B119-D7000697B728}" type="pres">
      <dgm:prSet presAssocID="{DFACB6D5-BF1C-4830-8CC3-4561A5E67FFB}" presName="negativeSpace" presStyleCnt="0"/>
      <dgm:spPr/>
      <dgm:t>
        <a:bodyPr/>
        <a:lstStyle/>
        <a:p>
          <a:endParaRPr lang="ru-RU"/>
        </a:p>
      </dgm:t>
    </dgm:pt>
    <dgm:pt modelId="{8F5EA9E2-B337-43EA-A3D3-6223A648A5A4}" type="pres">
      <dgm:prSet presAssocID="{DFACB6D5-BF1C-4830-8CC3-4561A5E67FFB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7931BA-F502-4E17-966A-D47724A7420F}" type="pres">
      <dgm:prSet presAssocID="{5D1C91A1-429E-47B1-9516-31ADBFEE52B9}" presName="spaceBetweenRectangles" presStyleCnt="0"/>
      <dgm:spPr/>
      <dgm:t>
        <a:bodyPr/>
        <a:lstStyle/>
        <a:p>
          <a:endParaRPr lang="ru-RU"/>
        </a:p>
      </dgm:t>
    </dgm:pt>
    <dgm:pt modelId="{15A6A094-BA89-4319-9A37-1DB160D5863F}" type="pres">
      <dgm:prSet presAssocID="{1213E4FE-01F5-429F-808D-F7FA8ED21E9F}" presName="parentLin" presStyleCnt="0"/>
      <dgm:spPr/>
      <dgm:t>
        <a:bodyPr/>
        <a:lstStyle/>
        <a:p>
          <a:endParaRPr lang="ru-RU"/>
        </a:p>
      </dgm:t>
    </dgm:pt>
    <dgm:pt modelId="{88C1CEEB-7826-4F64-BC8A-9BA019D0D0D7}" type="pres">
      <dgm:prSet presAssocID="{1213E4FE-01F5-429F-808D-F7FA8ED21E9F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28ADFDFE-039A-458B-9242-A81EFD534447}" type="pres">
      <dgm:prSet presAssocID="{1213E4FE-01F5-429F-808D-F7FA8ED21E9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FEB0B6-0B0D-4A99-9738-279901A3584C}" type="pres">
      <dgm:prSet presAssocID="{1213E4FE-01F5-429F-808D-F7FA8ED21E9F}" presName="negativeSpace" presStyleCnt="0"/>
      <dgm:spPr/>
      <dgm:t>
        <a:bodyPr/>
        <a:lstStyle/>
        <a:p>
          <a:endParaRPr lang="ru-RU"/>
        </a:p>
      </dgm:t>
    </dgm:pt>
    <dgm:pt modelId="{997058C1-8BD9-433E-B28F-781BF45EDB6D}" type="pres">
      <dgm:prSet presAssocID="{1213E4FE-01F5-429F-808D-F7FA8ED21E9F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FFF1AD-421E-4F40-97A3-97218AEE641A}" type="pres">
      <dgm:prSet presAssocID="{7A5BA11F-9F09-414D-A381-EF5A803BE9A9}" presName="spaceBetweenRectangles" presStyleCnt="0"/>
      <dgm:spPr/>
      <dgm:t>
        <a:bodyPr/>
        <a:lstStyle/>
        <a:p>
          <a:endParaRPr lang="ru-RU"/>
        </a:p>
      </dgm:t>
    </dgm:pt>
    <dgm:pt modelId="{CC0C92E3-9D0A-4692-8FB3-AFE69D66C96C}" type="pres">
      <dgm:prSet presAssocID="{41EA82C5-FB88-440E-B93B-2305FE859496}" presName="parentLin" presStyleCnt="0"/>
      <dgm:spPr/>
      <dgm:t>
        <a:bodyPr/>
        <a:lstStyle/>
        <a:p>
          <a:endParaRPr lang="ru-RU"/>
        </a:p>
      </dgm:t>
    </dgm:pt>
    <dgm:pt modelId="{442B7E9D-7659-424C-A792-556047FD0C5C}" type="pres">
      <dgm:prSet presAssocID="{41EA82C5-FB88-440E-B93B-2305FE859496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DFAAA4E6-DBFC-4E6A-A786-B1D779C41CB5}" type="pres">
      <dgm:prSet presAssocID="{41EA82C5-FB88-440E-B93B-2305FE85949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9141CD-56FD-46AA-BAB0-C53F5A25DC63}" type="pres">
      <dgm:prSet presAssocID="{41EA82C5-FB88-440E-B93B-2305FE859496}" presName="negativeSpace" presStyleCnt="0"/>
      <dgm:spPr/>
      <dgm:t>
        <a:bodyPr/>
        <a:lstStyle/>
        <a:p>
          <a:endParaRPr lang="ru-RU"/>
        </a:p>
      </dgm:t>
    </dgm:pt>
    <dgm:pt modelId="{2EF90AF6-44C5-47CE-A56D-C23289A9D00E}" type="pres">
      <dgm:prSet presAssocID="{41EA82C5-FB88-440E-B93B-2305FE859496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A6F8A1-A304-4B2F-A675-E1383AFE0440}" type="presOf" srcId="{DFACB6D5-BF1C-4830-8CC3-4561A5E67FFB}" destId="{68067353-7616-46E5-80B2-52C588AE712C}" srcOrd="1" destOrd="0" presId="urn:microsoft.com/office/officeart/2005/8/layout/list1"/>
    <dgm:cxn modelId="{D0529196-919E-4D4B-8A91-D8D9794C86AE}" srcId="{1213E4FE-01F5-429F-808D-F7FA8ED21E9F}" destId="{03C63120-2936-4B7E-A0C7-9DD08AD6D020}" srcOrd="0" destOrd="0" parTransId="{FFC4430F-3C31-47F6-B15C-0B9484731766}" sibTransId="{B61928ED-FB8D-4DDA-93AC-6654F64A251A}"/>
    <dgm:cxn modelId="{786D1A79-B5B7-439F-ABD8-16DAEC3B93BB}" srcId="{5281C0E4-6C1A-4BB8-B5A4-65563F317115}" destId="{9A628D0E-6814-4B62-BAF7-89F653EC900B}" srcOrd="0" destOrd="0" parTransId="{A33C49FB-1023-4C95-8A99-CFC72A55FA55}" sibTransId="{AB6359DB-DD5D-4AAC-9426-B19D50DD3CFD}"/>
    <dgm:cxn modelId="{862C7862-60D2-4FE2-A8D9-6C7C4E582E67}" srcId="{AB68CADC-F66D-46A8-B1D7-E8C7A079E5E5}" destId="{41EA82C5-FB88-440E-B93B-2305FE859496}" srcOrd="4" destOrd="0" parTransId="{93CD0C4D-B977-4DA0-A83A-FB6A6B596529}" sibTransId="{4D8B2F69-1648-4357-A416-3F418DD4E702}"/>
    <dgm:cxn modelId="{5FE7BB11-93B0-4402-952B-66CECD7D2808}" type="presOf" srcId="{3F8404BE-52A4-4426-AD10-8F0DAA73901B}" destId="{2EF90AF6-44C5-47CE-A56D-C23289A9D00E}" srcOrd="0" destOrd="0" presId="urn:microsoft.com/office/officeart/2005/8/layout/list1"/>
    <dgm:cxn modelId="{A7F89D58-7BE1-4C2B-AF09-0D419F6C6584}" srcId="{AB68CADC-F66D-46A8-B1D7-E8C7A079E5E5}" destId="{3E22E395-1146-40FD-8FA3-E52DDD1EB0F3}" srcOrd="1" destOrd="0" parTransId="{9681B6BE-DF48-4FB5-8641-3B24144CC058}" sibTransId="{A1ADD9FA-519C-482F-A178-54123F09165D}"/>
    <dgm:cxn modelId="{D0CC7E41-05D3-43B7-AD9B-329B5637D617}" type="presOf" srcId="{41EA82C5-FB88-440E-B93B-2305FE859496}" destId="{442B7E9D-7659-424C-A792-556047FD0C5C}" srcOrd="0" destOrd="0" presId="urn:microsoft.com/office/officeart/2005/8/layout/list1"/>
    <dgm:cxn modelId="{7BD96E6C-882B-453E-B186-43CA537B2B73}" type="presOf" srcId="{41EA82C5-FB88-440E-B93B-2305FE859496}" destId="{DFAAA4E6-DBFC-4E6A-A786-B1D779C41CB5}" srcOrd="1" destOrd="0" presId="urn:microsoft.com/office/officeart/2005/8/layout/list1"/>
    <dgm:cxn modelId="{41E13DD6-DCAA-437D-BF40-D4B87B461822}" srcId="{AB68CADC-F66D-46A8-B1D7-E8C7A079E5E5}" destId="{1213E4FE-01F5-429F-808D-F7FA8ED21E9F}" srcOrd="3" destOrd="0" parTransId="{8D6729D4-6886-4603-948E-D804EF9F9868}" sibTransId="{7A5BA11F-9F09-414D-A381-EF5A803BE9A9}"/>
    <dgm:cxn modelId="{E4578FDE-454B-4A4C-9A1F-E39DBFE3888A}" type="presOf" srcId="{5281C0E4-6C1A-4BB8-B5A4-65563F317115}" destId="{8DCAAF0D-2425-4921-A5CA-9BDA5ABDF3CB}" srcOrd="1" destOrd="0" presId="urn:microsoft.com/office/officeart/2005/8/layout/list1"/>
    <dgm:cxn modelId="{8714A52A-0F78-4591-9747-1EFA9F46C248}" type="presOf" srcId="{AB6FB6C4-D2DC-4473-9E5A-8E323BA501FA}" destId="{8F5EA9E2-B337-43EA-A3D3-6223A648A5A4}" srcOrd="0" destOrd="0" presId="urn:microsoft.com/office/officeart/2005/8/layout/list1"/>
    <dgm:cxn modelId="{75838654-2D94-4002-A245-EF8EC804B0B2}" type="presOf" srcId="{AB68CADC-F66D-46A8-B1D7-E8C7A079E5E5}" destId="{37F123A6-7AA6-4BA9-9446-E2B413A3FDE8}" srcOrd="0" destOrd="0" presId="urn:microsoft.com/office/officeart/2005/8/layout/list1"/>
    <dgm:cxn modelId="{C64B7B6A-9B11-42A3-95A7-178722269651}" type="presOf" srcId="{3E22E395-1146-40FD-8FA3-E52DDD1EB0F3}" destId="{F3D65873-DC93-4182-BBE1-9BC7C89A277C}" srcOrd="0" destOrd="0" presId="urn:microsoft.com/office/officeart/2005/8/layout/list1"/>
    <dgm:cxn modelId="{9189F866-6487-4B9E-9EB8-17635B196360}" type="presOf" srcId="{3E22E395-1146-40FD-8FA3-E52DDD1EB0F3}" destId="{19AAA84B-73EA-4D96-B4BA-88319CC7E294}" srcOrd="1" destOrd="0" presId="urn:microsoft.com/office/officeart/2005/8/layout/list1"/>
    <dgm:cxn modelId="{BAB9BF12-2347-47C1-90FA-00E8F4385BAD}" srcId="{3E22E395-1146-40FD-8FA3-E52DDD1EB0F3}" destId="{AE924A65-0C55-4490-B3B4-80DBF5020269}" srcOrd="0" destOrd="0" parTransId="{E131E0B0-6000-4F33-B273-6415BA1EDC37}" sibTransId="{7871F9DB-2CA0-418A-8438-9C0DD3185FA9}"/>
    <dgm:cxn modelId="{CA22393D-380C-41BA-A491-18EDEC2D9563}" type="presOf" srcId="{1213E4FE-01F5-429F-808D-F7FA8ED21E9F}" destId="{88C1CEEB-7826-4F64-BC8A-9BA019D0D0D7}" srcOrd="0" destOrd="0" presId="urn:microsoft.com/office/officeart/2005/8/layout/list1"/>
    <dgm:cxn modelId="{F3A9A148-94AD-41F3-9773-C14A90B4DA4D}" type="presOf" srcId="{9A628D0E-6814-4B62-BAF7-89F653EC900B}" destId="{F602E3C6-2DBA-4BB6-8D2F-BE9FB2D014DD}" srcOrd="0" destOrd="0" presId="urn:microsoft.com/office/officeart/2005/8/layout/list1"/>
    <dgm:cxn modelId="{190F683B-D63A-4DD2-BA98-743E86192B01}" type="presOf" srcId="{03C63120-2936-4B7E-A0C7-9DD08AD6D020}" destId="{997058C1-8BD9-433E-B28F-781BF45EDB6D}" srcOrd="0" destOrd="0" presId="urn:microsoft.com/office/officeart/2005/8/layout/list1"/>
    <dgm:cxn modelId="{0402A399-EE0B-4A85-9609-037ADF22373F}" srcId="{41EA82C5-FB88-440E-B93B-2305FE859496}" destId="{3F8404BE-52A4-4426-AD10-8F0DAA73901B}" srcOrd="0" destOrd="0" parTransId="{C48D93A5-65CE-4E50-A724-427872638762}" sibTransId="{4919B711-75CA-4F58-A6C3-90F0C988D76C}"/>
    <dgm:cxn modelId="{543C127B-FAE3-44EF-A859-3FA45CF46A14}" type="presOf" srcId="{DFACB6D5-BF1C-4830-8CC3-4561A5E67FFB}" destId="{23EA94DA-97F0-4168-AD86-EB6C6DF00768}" srcOrd="0" destOrd="0" presId="urn:microsoft.com/office/officeart/2005/8/layout/list1"/>
    <dgm:cxn modelId="{39A2DD30-D8F1-448F-97AC-092FE9929B01}" type="presOf" srcId="{5281C0E4-6C1A-4BB8-B5A4-65563F317115}" destId="{0ED74504-9021-4897-8CF7-5EC10A4E1388}" srcOrd="0" destOrd="0" presId="urn:microsoft.com/office/officeart/2005/8/layout/list1"/>
    <dgm:cxn modelId="{5C10D4AD-EE03-499C-8070-A43FF2DA506D}" srcId="{AB68CADC-F66D-46A8-B1D7-E8C7A079E5E5}" destId="{5281C0E4-6C1A-4BB8-B5A4-65563F317115}" srcOrd="0" destOrd="0" parTransId="{62EC34F3-1F8D-45D5-8774-B4396377A1C0}" sibTransId="{D9F4BC28-7549-4E39-ACA6-8D86F51D97C3}"/>
    <dgm:cxn modelId="{849792FF-10AF-44AF-AD2F-E9B72A39CA82}" type="presOf" srcId="{1213E4FE-01F5-429F-808D-F7FA8ED21E9F}" destId="{28ADFDFE-039A-458B-9242-A81EFD534447}" srcOrd="1" destOrd="0" presId="urn:microsoft.com/office/officeart/2005/8/layout/list1"/>
    <dgm:cxn modelId="{01ED948B-959B-48A9-93D4-5467E838BAFB}" srcId="{AB68CADC-F66D-46A8-B1D7-E8C7A079E5E5}" destId="{DFACB6D5-BF1C-4830-8CC3-4561A5E67FFB}" srcOrd="2" destOrd="0" parTransId="{6A1442B9-24F1-4C48-9962-E15494C42E5F}" sibTransId="{5D1C91A1-429E-47B1-9516-31ADBFEE52B9}"/>
    <dgm:cxn modelId="{6E798B83-CF13-4674-AE1D-D4EB20A260A2}" srcId="{DFACB6D5-BF1C-4830-8CC3-4561A5E67FFB}" destId="{AB6FB6C4-D2DC-4473-9E5A-8E323BA501FA}" srcOrd="0" destOrd="0" parTransId="{CAF8975C-02A5-4869-B924-E8965EF39FD2}" sibTransId="{3083036F-D947-47E4-8E10-2987C6ED5026}"/>
    <dgm:cxn modelId="{C2849E52-8C22-4212-B2CF-965A80DC91C2}" type="presOf" srcId="{AE924A65-0C55-4490-B3B4-80DBF5020269}" destId="{B93DDC4F-4E9C-424C-A24B-494910A4D1AE}" srcOrd="0" destOrd="0" presId="urn:microsoft.com/office/officeart/2005/8/layout/list1"/>
    <dgm:cxn modelId="{C741F35E-D73F-44DF-97F1-5DAC39FC3167}" type="presParOf" srcId="{37F123A6-7AA6-4BA9-9446-E2B413A3FDE8}" destId="{E9BD20C7-22CE-4E8F-ACA4-64BF8DE3854D}" srcOrd="0" destOrd="0" presId="urn:microsoft.com/office/officeart/2005/8/layout/list1"/>
    <dgm:cxn modelId="{6AC8D374-6AFB-4C93-AF23-4E7F0C19C0AE}" type="presParOf" srcId="{E9BD20C7-22CE-4E8F-ACA4-64BF8DE3854D}" destId="{0ED74504-9021-4897-8CF7-5EC10A4E1388}" srcOrd="0" destOrd="0" presId="urn:microsoft.com/office/officeart/2005/8/layout/list1"/>
    <dgm:cxn modelId="{02054C19-6351-4E36-9F8C-A95325880AA1}" type="presParOf" srcId="{E9BD20C7-22CE-4E8F-ACA4-64BF8DE3854D}" destId="{8DCAAF0D-2425-4921-A5CA-9BDA5ABDF3CB}" srcOrd="1" destOrd="0" presId="urn:microsoft.com/office/officeart/2005/8/layout/list1"/>
    <dgm:cxn modelId="{DCCE12D7-5C2C-48FF-ACC5-BDAFCCD442E2}" type="presParOf" srcId="{37F123A6-7AA6-4BA9-9446-E2B413A3FDE8}" destId="{739ADB87-7B2E-4BBC-BB11-8EDD0C770078}" srcOrd="1" destOrd="0" presId="urn:microsoft.com/office/officeart/2005/8/layout/list1"/>
    <dgm:cxn modelId="{3ABED822-AB81-4025-8E73-85E6D6CC25E6}" type="presParOf" srcId="{37F123A6-7AA6-4BA9-9446-E2B413A3FDE8}" destId="{F602E3C6-2DBA-4BB6-8D2F-BE9FB2D014DD}" srcOrd="2" destOrd="0" presId="urn:microsoft.com/office/officeart/2005/8/layout/list1"/>
    <dgm:cxn modelId="{3C582678-EDF1-4603-98ED-523CC1A83EDB}" type="presParOf" srcId="{37F123A6-7AA6-4BA9-9446-E2B413A3FDE8}" destId="{891A6FC3-9158-4BB5-B5A1-966C7BB2FB51}" srcOrd="3" destOrd="0" presId="urn:microsoft.com/office/officeart/2005/8/layout/list1"/>
    <dgm:cxn modelId="{AD1C8F40-B8D0-4A95-A22C-B0B8BB7C030D}" type="presParOf" srcId="{37F123A6-7AA6-4BA9-9446-E2B413A3FDE8}" destId="{4515BB34-AD08-4100-899F-0843A03D2CA3}" srcOrd="4" destOrd="0" presId="urn:microsoft.com/office/officeart/2005/8/layout/list1"/>
    <dgm:cxn modelId="{242FF0FE-7385-49A3-B271-4D1A87CB0F3C}" type="presParOf" srcId="{4515BB34-AD08-4100-899F-0843A03D2CA3}" destId="{F3D65873-DC93-4182-BBE1-9BC7C89A277C}" srcOrd="0" destOrd="0" presId="urn:microsoft.com/office/officeart/2005/8/layout/list1"/>
    <dgm:cxn modelId="{A30EB872-49EE-426D-A441-B89AA31D27A6}" type="presParOf" srcId="{4515BB34-AD08-4100-899F-0843A03D2CA3}" destId="{19AAA84B-73EA-4D96-B4BA-88319CC7E294}" srcOrd="1" destOrd="0" presId="urn:microsoft.com/office/officeart/2005/8/layout/list1"/>
    <dgm:cxn modelId="{5D0D9F7B-D567-4716-9DC1-1BC8007B26F2}" type="presParOf" srcId="{37F123A6-7AA6-4BA9-9446-E2B413A3FDE8}" destId="{B3321B9D-A435-4880-AA00-5ACB2BA559C6}" srcOrd="5" destOrd="0" presId="urn:microsoft.com/office/officeart/2005/8/layout/list1"/>
    <dgm:cxn modelId="{1B77D27B-E47B-4A3B-974E-BCC1F5812203}" type="presParOf" srcId="{37F123A6-7AA6-4BA9-9446-E2B413A3FDE8}" destId="{B93DDC4F-4E9C-424C-A24B-494910A4D1AE}" srcOrd="6" destOrd="0" presId="urn:microsoft.com/office/officeart/2005/8/layout/list1"/>
    <dgm:cxn modelId="{76808C96-2248-40F6-B6C7-FEDD9D035EAE}" type="presParOf" srcId="{37F123A6-7AA6-4BA9-9446-E2B413A3FDE8}" destId="{42885EB3-7260-495A-BBB1-75D9409EC5BB}" srcOrd="7" destOrd="0" presId="urn:microsoft.com/office/officeart/2005/8/layout/list1"/>
    <dgm:cxn modelId="{BF311376-6C5A-406D-9618-3DC56B701B62}" type="presParOf" srcId="{37F123A6-7AA6-4BA9-9446-E2B413A3FDE8}" destId="{3248F8EC-BA64-4229-B2A4-B472B370523A}" srcOrd="8" destOrd="0" presId="urn:microsoft.com/office/officeart/2005/8/layout/list1"/>
    <dgm:cxn modelId="{2698E160-8020-437D-A430-50AD222443B9}" type="presParOf" srcId="{3248F8EC-BA64-4229-B2A4-B472B370523A}" destId="{23EA94DA-97F0-4168-AD86-EB6C6DF00768}" srcOrd="0" destOrd="0" presId="urn:microsoft.com/office/officeart/2005/8/layout/list1"/>
    <dgm:cxn modelId="{AF311F8D-868F-414A-995F-98A3F75C257E}" type="presParOf" srcId="{3248F8EC-BA64-4229-B2A4-B472B370523A}" destId="{68067353-7616-46E5-80B2-52C588AE712C}" srcOrd="1" destOrd="0" presId="urn:microsoft.com/office/officeart/2005/8/layout/list1"/>
    <dgm:cxn modelId="{E3880DE1-6911-4109-B324-747FB96245EF}" type="presParOf" srcId="{37F123A6-7AA6-4BA9-9446-E2B413A3FDE8}" destId="{8BE83BE7-7DD7-4F7B-B119-D7000697B728}" srcOrd="9" destOrd="0" presId="urn:microsoft.com/office/officeart/2005/8/layout/list1"/>
    <dgm:cxn modelId="{F4974E44-8BD3-44A8-9F93-3E3D43E5B850}" type="presParOf" srcId="{37F123A6-7AA6-4BA9-9446-E2B413A3FDE8}" destId="{8F5EA9E2-B337-43EA-A3D3-6223A648A5A4}" srcOrd="10" destOrd="0" presId="urn:microsoft.com/office/officeart/2005/8/layout/list1"/>
    <dgm:cxn modelId="{59C82B7D-A04D-47A2-A59E-BA447572A768}" type="presParOf" srcId="{37F123A6-7AA6-4BA9-9446-E2B413A3FDE8}" destId="{577931BA-F502-4E17-966A-D47724A7420F}" srcOrd="11" destOrd="0" presId="urn:microsoft.com/office/officeart/2005/8/layout/list1"/>
    <dgm:cxn modelId="{8B229EE0-01D8-4864-A5A1-CE6600D72825}" type="presParOf" srcId="{37F123A6-7AA6-4BA9-9446-E2B413A3FDE8}" destId="{15A6A094-BA89-4319-9A37-1DB160D5863F}" srcOrd="12" destOrd="0" presId="urn:microsoft.com/office/officeart/2005/8/layout/list1"/>
    <dgm:cxn modelId="{B6CBCA59-01F6-452E-9ADB-E4963FB44789}" type="presParOf" srcId="{15A6A094-BA89-4319-9A37-1DB160D5863F}" destId="{88C1CEEB-7826-4F64-BC8A-9BA019D0D0D7}" srcOrd="0" destOrd="0" presId="urn:microsoft.com/office/officeart/2005/8/layout/list1"/>
    <dgm:cxn modelId="{D5B671E9-5761-4764-BE44-85AA00CC3E9C}" type="presParOf" srcId="{15A6A094-BA89-4319-9A37-1DB160D5863F}" destId="{28ADFDFE-039A-458B-9242-A81EFD534447}" srcOrd="1" destOrd="0" presId="urn:microsoft.com/office/officeart/2005/8/layout/list1"/>
    <dgm:cxn modelId="{3B8C2AF9-FC44-4160-A801-35A0835AD3A7}" type="presParOf" srcId="{37F123A6-7AA6-4BA9-9446-E2B413A3FDE8}" destId="{ECFEB0B6-0B0D-4A99-9738-279901A3584C}" srcOrd="13" destOrd="0" presId="urn:microsoft.com/office/officeart/2005/8/layout/list1"/>
    <dgm:cxn modelId="{713FD97C-90CA-4716-8A94-7AAC284C2E8F}" type="presParOf" srcId="{37F123A6-7AA6-4BA9-9446-E2B413A3FDE8}" destId="{997058C1-8BD9-433E-B28F-781BF45EDB6D}" srcOrd="14" destOrd="0" presId="urn:microsoft.com/office/officeart/2005/8/layout/list1"/>
    <dgm:cxn modelId="{3D3933B8-FBFA-458E-A991-F1FC27CB72A9}" type="presParOf" srcId="{37F123A6-7AA6-4BA9-9446-E2B413A3FDE8}" destId="{45FFF1AD-421E-4F40-97A3-97218AEE641A}" srcOrd="15" destOrd="0" presId="urn:microsoft.com/office/officeart/2005/8/layout/list1"/>
    <dgm:cxn modelId="{9F0B994F-B235-431F-9C21-5F7DB1BE281C}" type="presParOf" srcId="{37F123A6-7AA6-4BA9-9446-E2B413A3FDE8}" destId="{CC0C92E3-9D0A-4692-8FB3-AFE69D66C96C}" srcOrd="16" destOrd="0" presId="urn:microsoft.com/office/officeart/2005/8/layout/list1"/>
    <dgm:cxn modelId="{4D5C596C-CC23-4323-9057-7FF82AA54A51}" type="presParOf" srcId="{CC0C92E3-9D0A-4692-8FB3-AFE69D66C96C}" destId="{442B7E9D-7659-424C-A792-556047FD0C5C}" srcOrd="0" destOrd="0" presId="urn:microsoft.com/office/officeart/2005/8/layout/list1"/>
    <dgm:cxn modelId="{BF94DDFB-CC90-4D68-84CE-59CA0B28842C}" type="presParOf" srcId="{CC0C92E3-9D0A-4692-8FB3-AFE69D66C96C}" destId="{DFAAA4E6-DBFC-4E6A-A786-B1D779C41CB5}" srcOrd="1" destOrd="0" presId="urn:microsoft.com/office/officeart/2005/8/layout/list1"/>
    <dgm:cxn modelId="{994E8C43-B93D-41B1-A3DF-829F34B19EA4}" type="presParOf" srcId="{37F123A6-7AA6-4BA9-9446-E2B413A3FDE8}" destId="{139141CD-56FD-46AA-BAB0-C53F5A25DC63}" srcOrd="17" destOrd="0" presId="urn:microsoft.com/office/officeart/2005/8/layout/list1"/>
    <dgm:cxn modelId="{0D7F9F70-5A3D-469A-8704-84AD33FCA1AF}" type="presParOf" srcId="{37F123A6-7AA6-4BA9-9446-E2B413A3FDE8}" destId="{2EF90AF6-44C5-47CE-A56D-C23289A9D00E}" srcOrd="18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B167CC-50B1-45BB-9470-889A6EA633F4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FE5931-7816-435E-9390-7576AF960ACE}">
      <dgm:prSet phldrT="[Текст]" custT="1"/>
      <dgm:spPr>
        <a:solidFill>
          <a:schemeClr val="tx2">
            <a:lumMod val="60000"/>
            <a:lumOff val="40000"/>
            <a:alpha val="55000"/>
          </a:schemeClr>
        </a:solidFill>
      </dgm:spPr>
      <dgm:t>
        <a:bodyPr/>
        <a:lstStyle/>
        <a:p>
          <a:r>
            <a:rPr lang="en-US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48</a:t>
          </a:r>
          <a:endParaRPr lang="ru-RU" sz="1400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cs typeface="Times New Roman" pitchFamily="18" charset="0"/>
          </a:endParaRPr>
        </a:p>
        <a:p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человек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65FF66-36B6-4C7D-8765-A4A59887A566}" type="parTrans" cxnId="{9686BE34-C564-4ED9-83C8-95D6F1E75113}">
      <dgm:prSet/>
      <dgm:spPr/>
      <dgm:t>
        <a:bodyPr/>
        <a:lstStyle/>
        <a:p>
          <a:endParaRPr lang="ru-RU" sz="1400"/>
        </a:p>
      </dgm:t>
    </dgm:pt>
    <dgm:pt modelId="{95BF5B54-5040-4833-912E-F81AF297A75D}" type="sibTrans" cxnId="{9686BE34-C564-4ED9-83C8-95D6F1E75113}">
      <dgm:prSet/>
      <dgm:spPr/>
      <dgm:t>
        <a:bodyPr/>
        <a:lstStyle/>
        <a:p>
          <a:endParaRPr lang="ru-RU" sz="1400"/>
        </a:p>
      </dgm:t>
    </dgm:pt>
    <dgm:pt modelId="{433E8E80-3760-474E-A065-205F2240239A}">
      <dgm:prSet phldrT="[Текст]" custT="1"/>
      <dgm:spPr>
        <a:solidFill>
          <a:schemeClr val="tx2">
            <a:lumMod val="20000"/>
            <a:lumOff val="80000"/>
            <a:alpha val="65000"/>
          </a:schemeClr>
        </a:solidFill>
      </dgm:spPr>
      <dgm:t>
        <a:bodyPr/>
        <a:lstStyle/>
        <a:p>
          <a:r>
            <a:rPr lang="en-US" sz="1400" b="1" dirty="0" smtClean="0">
              <a:latin typeface="Times New Roman" pitchFamily="18" charset="0"/>
              <a:cs typeface="Times New Roman" pitchFamily="18" charset="0"/>
            </a:rPr>
            <a:t>46778.4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тыс.рублей, в том числе 202</a:t>
          </a:r>
          <a:r>
            <a:rPr lang="en-US" sz="1400" b="1" dirty="0" smtClean="0">
              <a:latin typeface="Times New Roman" pitchFamily="18" charset="0"/>
              <a:cs typeface="Times New Roman" pitchFamily="18" charset="0"/>
            </a:rPr>
            <a:t>1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год – </a:t>
          </a:r>
          <a:r>
            <a:rPr lang="en-US" sz="1400" b="1" dirty="0" smtClean="0">
              <a:latin typeface="Times New Roman" pitchFamily="18" charset="0"/>
              <a:cs typeface="Times New Roman" pitchFamily="18" charset="0"/>
            </a:rPr>
            <a:t>15592.8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тыс.рублей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о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беспечение жилыми помещениями детей-сирот и детей, оставшихся без попечения родителей</a:t>
          </a:r>
          <a:endParaRPr lang="ru-RU" sz="1400" dirty="0"/>
        </a:p>
      </dgm:t>
    </dgm:pt>
    <dgm:pt modelId="{82FF266B-F21A-4362-9DE6-5008DD332BEA}" type="parTrans" cxnId="{72BDC493-F643-4663-AF91-31C8276BC6AA}">
      <dgm:prSet/>
      <dgm:spPr/>
      <dgm:t>
        <a:bodyPr/>
        <a:lstStyle/>
        <a:p>
          <a:endParaRPr lang="ru-RU" sz="1400"/>
        </a:p>
      </dgm:t>
    </dgm:pt>
    <dgm:pt modelId="{75118785-58E1-48C9-AF01-B23D910E32FF}" type="sibTrans" cxnId="{72BDC493-F643-4663-AF91-31C8276BC6AA}">
      <dgm:prSet/>
      <dgm:spPr/>
      <dgm:t>
        <a:bodyPr/>
        <a:lstStyle/>
        <a:p>
          <a:endParaRPr lang="ru-RU" sz="1400"/>
        </a:p>
      </dgm:t>
    </dgm:pt>
    <dgm:pt modelId="{CBDCDB82-90CD-47C9-A068-D47A078F81CC}" type="pres">
      <dgm:prSet presAssocID="{3AB167CC-50B1-45BB-9470-889A6EA633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4ED1AC-EB19-4A93-BEF0-0B60192BB2B5}" type="pres">
      <dgm:prSet presAssocID="{BCFE5931-7816-435E-9390-7576AF960ACE}" presName="linNode" presStyleCnt="0"/>
      <dgm:spPr/>
    </dgm:pt>
    <dgm:pt modelId="{ED817245-61E0-4AE7-89CC-24C4DEF1B59D}" type="pres">
      <dgm:prSet presAssocID="{BCFE5931-7816-435E-9390-7576AF960ACE}" presName="parentText" presStyleLbl="node1" presStyleIdx="0" presStyleCnt="1" custScaleX="45719" custScaleY="6063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EA5C5-FB6E-4136-8B10-3A86753BCC80}" type="pres">
      <dgm:prSet presAssocID="{BCFE5931-7816-435E-9390-7576AF960ACE}" presName="descendantText" presStyleLbl="alignAccFollowNode1" presStyleIdx="0" presStyleCnt="1" custScaleX="147819" custScaleY="55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0DCCF3-9AFD-471E-8BB0-0A43DA351D20}" type="presOf" srcId="{BCFE5931-7816-435E-9390-7576AF960ACE}" destId="{ED817245-61E0-4AE7-89CC-24C4DEF1B59D}" srcOrd="0" destOrd="0" presId="urn:microsoft.com/office/officeart/2005/8/layout/vList5"/>
    <dgm:cxn modelId="{DBBE0A7A-32D5-4302-B95E-8CE601F67692}" type="presOf" srcId="{3AB167CC-50B1-45BB-9470-889A6EA633F4}" destId="{CBDCDB82-90CD-47C9-A068-D47A078F81CC}" srcOrd="0" destOrd="0" presId="urn:microsoft.com/office/officeart/2005/8/layout/vList5"/>
    <dgm:cxn modelId="{C0515F55-F763-4CE5-A013-A93532633097}" type="presOf" srcId="{433E8E80-3760-474E-A065-205F2240239A}" destId="{E48EA5C5-FB6E-4136-8B10-3A86753BCC80}" srcOrd="0" destOrd="0" presId="urn:microsoft.com/office/officeart/2005/8/layout/vList5"/>
    <dgm:cxn modelId="{9686BE34-C564-4ED9-83C8-95D6F1E75113}" srcId="{3AB167CC-50B1-45BB-9470-889A6EA633F4}" destId="{BCFE5931-7816-435E-9390-7576AF960ACE}" srcOrd="0" destOrd="0" parTransId="{0765FF66-36B6-4C7D-8765-A4A59887A566}" sibTransId="{95BF5B54-5040-4833-912E-F81AF297A75D}"/>
    <dgm:cxn modelId="{72BDC493-F643-4663-AF91-31C8276BC6AA}" srcId="{BCFE5931-7816-435E-9390-7576AF960ACE}" destId="{433E8E80-3760-474E-A065-205F2240239A}" srcOrd="0" destOrd="0" parTransId="{82FF266B-F21A-4362-9DE6-5008DD332BEA}" sibTransId="{75118785-58E1-48C9-AF01-B23D910E32FF}"/>
    <dgm:cxn modelId="{12EFB56C-2212-41FE-A767-2E25CEFFFC6F}" type="presParOf" srcId="{CBDCDB82-90CD-47C9-A068-D47A078F81CC}" destId="{D44ED1AC-EB19-4A93-BEF0-0B60192BB2B5}" srcOrd="0" destOrd="0" presId="urn:microsoft.com/office/officeart/2005/8/layout/vList5"/>
    <dgm:cxn modelId="{696C08D6-22C8-4584-85BD-A596BF658DCB}" type="presParOf" srcId="{D44ED1AC-EB19-4A93-BEF0-0B60192BB2B5}" destId="{ED817245-61E0-4AE7-89CC-24C4DEF1B59D}" srcOrd="0" destOrd="0" presId="urn:microsoft.com/office/officeart/2005/8/layout/vList5"/>
    <dgm:cxn modelId="{97FC5C82-9BDE-487A-BF9E-6B14C447773A}" type="presParOf" srcId="{D44ED1AC-EB19-4A93-BEF0-0B60192BB2B5}" destId="{E48EA5C5-FB6E-4136-8B10-3A86753BCC8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B167CC-50B1-45BB-9470-889A6EA633F4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FE5931-7816-435E-9390-7576AF960ACE}">
      <dgm:prSet phldrT="[Текст]" custT="1"/>
      <dgm:spPr>
        <a:solidFill>
          <a:schemeClr val="accent1">
            <a:hueOff val="0"/>
            <a:satOff val="0"/>
            <a:lumOff val="0"/>
            <a:alpha val="55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  <a:cs typeface="Times New Roman" pitchFamily="18" charset="0"/>
            </a:rPr>
            <a:t>12</a:t>
          </a:r>
        </a:p>
        <a:p>
          <a:r>
            <a:rPr lang="ru-RU" sz="1400" b="1" dirty="0" smtClean="0">
              <a:solidFill>
                <a:schemeClr val="bg1"/>
              </a:solidFill>
              <a:cs typeface="Times New Roman" pitchFamily="18" charset="0"/>
            </a:rPr>
            <a:t>семей</a:t>
          </a:r>
          <a:endParaRPr lang="ru-RU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65FF66-36B6-4C7D-8765-A4A59887A566}" type="parTrans" cxnId="{9686BE34-C564-4ED9-83C8-95D6F1E75113}">
      <dgm:prSet/>
      <dgm:spPr/>
      <dgm:t>
        <a:bodyPr/>
        <a:lstStyle/>
        <a:p>
          <a:endParaRPr lang="ru-RU" sz="1400"/>
        </a:p>
      </dgm:t>
    </dgm:pt>
    <dgm:pt modelId="{95BF5B54-5040-4833-912E-F81AF297A75D}" type="sibTrans" cxnId="{9686BE34-C564-4ED9-83C8-95D6F1E75113}">
      <dgm:prSet/>
      <dgm:spPr/>
      <dgm:t>
        <a:bodyPr/>
        <a:lstStyle/>
        <a:p>
          <a:endParaRPr lang="ru-RU" sz="1400"/>
        </a:p>
      </dgm:t>
    </dgm:pt>
    <dgm:pt modelId="{433E8E80-3760-474E-A065-205F2240239A}">
      <dgm:prSet phldrT="[Текст]" custT="1"/>
      <dgm:spPr>
        <a:solidFill>
          <a:schemeClr val="accent1">
            <a:tint val="40000"/>
            <a:hueOff val="0"/>
            <a:satOff val="0"/>
            <a:lumOff val="0"/>
            <a:alpha val="65000"/>
          </a:schemeClr>
        </a:solidFill>
      </dgm:spPr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1211,1 тыс.рублей, в том числе 202</a:t>
          </a:r>
          <a:r>
            <a:rPr lang="en-US" sz="1400" b="1" dirty="0" smtClean="0">
              <a:latin typeface="Times New Roman" pitchFamily="18" charset="0"/>
              <a:cs typeface="Times New Roman" pitchFamily="18" charset="0"/>
            </a:rPr>
            <a:t>1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год – 403,7 тыс.рублей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- о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беспечение жильем граждан, проживающих в сельской  местности</a:t>
          </a:r>
          <a:endParaRPr lang="ru-RU" sz="1400" dirty="0"/>
        </a:p>
      </dgm:t>
    </dgm:pt>
    <dgm:pt modelId="{82FF266B-F21A-4362-9DE6-5008DD332BEA}" type="parTrans" cxnId="{72BDC493-F643-4663-AF91-31C8276BC6AA}">
      <dgm:prSet/>
      <dgm:spPr/>
      <dgm:t>
        <a:bodyPr/>
        <a:lstStyle/>
        <a:p>
          <a:endParaRPr lang="ru-RU" sz="1400"/>
        </a:p>
      </dgm:t>
    </dgm:pt>
    <dgm:pt modelId="{75118785-58E1-48C9-AF01-B23D910E32FF}" type="sibTrans" cxnId="{72BDC493-F643-4663-AF91-31C8276BC6AA}">
      <dgm:prSet/>
      <dgm:spPr/>
      <dgm:t>
        <a:bodyPr/>
        <a:lstStyle/>
        <a:p>
          <a:endParaRPr lang="ru-RU" sz="1400"/>
        </a:p>
      </dgm:t>
    </dgm:pt>
    <dgm:pt modelId="{CBDCDB82-90CD-47C9-A068-D47A078F81CC}" type="pres">
      <dgm:prSet presAssocID="{3AB167CC-50B1-45BB-9470-889A6EA633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4ED1AC-EB19-4A93-BEF0-0B60192BB2B5}" type="pres">
      <dgm:prSet presAssocID="{BCFE5931-7816-435E-9390-7576AF960ACE}" presName="linNode" presStyleCnt="0"/>
      <dgm:spPr/>
    </dgm:pt>
    <dgm:pt modelId="{ED817245-61E0-4AE7-89CC-24C4DEF1B59D}" type="pres">
      <dgm:prSet presAssocID="{BCFE5931-7816-435E-9390-7576AF960ACE}" presName="parentText" presStyleLbl="node1" presStyleIdx="0" presStyleCnt="1" custScaleX="45719" custScaleY="553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EA5C5-FB6E-4136-8B10-3A86753BCC80}" type="pres">
      <dgm:prSet presAssocID="{BCFE5931-7816-435E-9390-7576AF960ACE}" presName="descendantText" presStyleLbl="alignAccFollowNode1" presStyleIdx="0" presStyleCnt="1" custScaleX="147819" custScaleY="55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F353A1-AF94-4186-83A2-293CD8B33DE2}" type="presOf" srcId="{BCFE5931-7816-435E-9390-7576AF960ACE}" destId="{ED817245-61E0-4AE7-89CC-24C4DEF1B59D}" srcOrd="0" destOrd="0" presId="urn:microsoft.com/office/officeart/2005/8/layout/vList5"/>
    <dgm:cxn modelId="{9686BE34-C564-4ED9-83C8-95D6F1E75113}" srcId="{3AB167CC-50B1-45BB-9470-889A6EA633F4}" destId="{BCFE5931-7816-435E-9390-7576AF960ACE}" srcOrd="0" destOrd="0" parTransId="{0765FF66-36B6-4C7D-8765-A4A59887A566}" sibTransId="{95BF5B54-5040-4833-912E-F81AF297A75D}"/>
    <dgm:cxn modelId="{15B19073-B097-40DE-9F12-B23A46CB0E3B}" type="presOf" srcId="{3AB167CC-50B1-45BB-9470-889A6EA633F4}" destId="{CBDCDB82-90CD-47C9-A068-D47A078F81CC}" srcOrd="0" destOrd="0" presId="urn:microsoft.com/office/officeart/2005/8/layout/vList5"/>
    <dgm:cxn modelId="{72BDC493-F643-4663-AF91-31C8276BC6AA}" srcId="{BCFE5931-7816-435E-9390-7576AF960ACE}" destId="{433E8E80-3760-474E-A065-205F2240239A}" srcOrd="0" destOrd="0" parTransId="{82FF266B-F21A-4362-9DE6-5008DD332BEA}" sibTransId="{75118785-58E1-48C9-AF01-B23D910E32FF}"/>
    <dgm:cxn modelId="{0E29281D-A844-4C00-A9A8-338037AB1865}" type="presOf" srcId="{433E8E80-3760-474E-A065-205F2240239A}" destId="{E48EA5C5-FB6E-4136-8B10-3A86753BCC80}" srcOrd="0" destOrd="0" presId="urn:microsoft.com/office/officeart/2005/8/layout/vList5"/>
    <dgm:cxn modelId="{0AF90238-68DB-408C-90A4-D0BF507DFF86}" type="presParOf" srcId="{CBDCDB82-90CD-47C9-A068-D47A078F81CC}" destId="{D44ED1AC-EB19-4A93-BEF0-0B60192BB2B5}" srcOrd="0" destOrd="0" presId="urn:microsoft.com/office/officeart/2005/8/layout/vList5"/>
    <dgm:cxn modelId="{97BDD4FE-032C-43D2-98A3-252ACFF4C905}" type="presParOf" srcId="{D44ED1AC-EB19-4A93-BEF0-0B60192BB2B5}" destId="{ED817245-61E0-4AE7-89CC-24C4DEF1B59D}" srcOrd="0" destOrd="0" presId="urn:microsoft.com/office/officeart/2005/8/layout/vList5"/>
    <dgm:cxn modelId="{9B2EBFB6-CE75-4BA0-8C8F-69DCFA179E07}" type="presParOf" srcId="{D44ED1AC-EB19-4A93-BEF0-0B60192BB2B5}" destId="{E48EA5C5-FB6E-4136-8B10-3A86753BCC8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B167CC-50B1-45BB-9470-889A6EA633F4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3E8E80-3760-474E-A065-205F2240239A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400" dirty="0">
            <a:solidFill>
              <a:schemeClr val="tx1"/>
            </a:solidFill>
          </a:endParaRPr>
        </a:p>
      </dgm:t>
    </dgm:pt>
    <dgm:pt modelId="{82FF266B-F21A-4362-9DE6-5008DD332BEA}" type="parTrans" cxnId="{72BDC493-F643-4663-AF91-31C8276BC6AA}">
      <dgm:prSet/>
      <dgm:spPr/>
      <dgm:t>
        <a:bodyPr/>
        <a:lstStyle/>
        <a:p>
          <a:endParaRPr lang="ru-RU" sz="1400"/>
        </a:p>
      </dgm:t>
    </dgm:pt>
    <dgm:pt modelId="{75118785-58E1-48C9-AF01-B23D910E32FF}" type="sibTrans" cxnId="{72BDC493-F643-4663-AF91-31C8276BC6AA}">
      <dgm:prSet/>
      <dgm:spPr/>
      <dgm:t>
        <a:bodyPr/>
        <a:lstStyle/>
        <a:p>
          <a:endParaRPr lang="ru-RU" sz="1400"/>
        </a:p>
      </dgm:t>
    </dgm:pt>
    <dgm:pt modelId="{CBDCDB82-90CD-47C9-A068-D47A078F81CC}" type="pres">
      <dgm:prSet presAssocID="{3AB167CC-50B1-45BB-9470-889A6EA633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38B6BA-5035-4AF9-806E-D6644B77BDB5}" type="pres">
      <dgm:prSet presAssocID="{433E8E80-3760-474E-A065-205F2240239A}" presName="linNode" presStyleCnt="0"/>
      <dgm:spPr/>
    </dgm:pt>
    <dgm:pt modelId="{79574F37-6F58-47DE-A8EC-665BDAD86A58}" type="pres">
      <dgm:prSet presAssocID="{433E8E80-3760-474E-A065-205F2240239A}" presName="parentText" presStyleLbl="node1" presStyleIdx="0" presStyleCnt="1" custScaleX="2414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CE1707-6156-4C16-9E81-C36B70087ECF}" type="presOf" srcId="{3AB167CC-50B1-45BB-9470-889A6EA633F4}" destId="{CBDCDB82-90CD-47C9-A068-D47A078F81CC}" srcOrd="0" destOrd="0" presId="urn:microsoft.com/office/officeart/2005/8/layout/vList5"/>
    <dgm:cxn modelId="{72BDC493-F643-4663-AF91-31C8276BC6AA}" srcId="{3AB167CC-50B1-45BB-9470-889A6EA633F4}" destId="{433E8E80-3760-474E-A065-205F2240239A}" srcOrd="0" destOrd="0" parTransId="{82FF266B-F21A-4362-9DE6-5008DD332BEA}" sibTransId="{75118785-58E1-48C9-AF01-B23D910E32FF}"/>
    <dgm:cxn modelId="{C8359F13-0617-4A7F-A75E-5742501F8AA0}" type="presOf" srcId="{433E8E80-3760-474E-A065-205F2240239A}" destId="{79574F37-6F58-47DE-A8EC-665BDAD86A58}" srcOrd="0" destOrd="0" presId="urn:microsoft.com/office/officeart/2005/8/layout/vList5"/>
    <dgm:cxn modelId="{07FAA15F-0D7F-4908-847B-653C427B662F}" type="presParOf" srcId="{CBDCDB82-90CD-47C9-A068-D47A078F81CC}" destId="{3138B6BA-5035-4AF9-806E-D6644B77BDB5}" srcOrd="0" destOrd="0" presId="urn:microsoft.com/office/officeart/2005/8/layout/vList5"/>
    <dgm:cxn modelId="{E9812437-5D4A-4C4B-B3E7-D01D55D0E6B4}" type="presParOf" srcId="{3138B6BA-5035-4AF9-806E-D6644B77BDB5}" destId="{79574F37-6F58-47DE-A8EC-665BDAD86A5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B167CC-50B1-45BB-9470-889A6EA633F4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FE5931-7816-435E-9390-7576AF960ACE}">
      <dgm:prSet phldrT="[Текст]" custT="1"/>
      <dgm:spPr>
        <a:solidFill>
          <a:schemeClr val="accent1">
            <a:hueOff val="0"/>
            <a:satOff val="0"/>
            <a:lumOff val="0"/>
            <a:alpha val="55000"/>
          </a:schemeClr>
        </a:solidFill>
      </dgm:spPr>
      <dgm:t>
        <a:bodyPr/>
        <a:lstStyle/>
        <a:p>
          <a:r>
            <a:rPr lang="en-US" sz="1400" b="1" dirty="0" smtClean="0">
              <a:solidFill>
                <a:schemeClr val="bg1"/>
              </a:solidFill>
              <a:cs typeface="Times New Roman" pitchFamily="18" charset="0"/>
            </a:rPr>
            <a:t>20</a:t>
          </a:r>
          <a:r>
            <a:rPr lang="ru-RU" sz="1400" b="1" dirty="0" smtClean="0">
              <a:solidFill>
                <a:schemeClr val="bg1"/>
              </a:solidFill>
              <a:cs typeface="Times New Roman" pitchFamily="18" charset="0"/>
            </a:rPr>
            <a:t> </a:t>
          </a:r>
        </a:p>
        <a:p>
          <a:r>
            <a:rPr lang="ru-RU" sz="1400" b="1" dirty="0" smtClean="0">
              <a:solidFill>
                <a:schemeClr val="bg1"/>
              </a:solidFill>
              <a:cs typeface="Times New Roman" pitchFamily="18" charset="0"/>
            </a:rPr>
            <a:t>семей</a:t>
          </a:r>
          <a:endParaRPr lang="ru-RU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65FF66-36B6-4C7D-8765-A4A59887A566}" type="parTrans" cxnId="{9686BE34-C564-4ED9-83C8-95D6F1E75113}">
      <dgm:prSet/>
      <dgm:spPr/>
      <dgm:t>
        <a:bodyPr/>
        <a:lstStyle/>
        <a:p>
          <a:endParaRPr lang="ru-RU" sz="1400"/>
        </a:p>
      </dgm:t>
    </dgm:pt>
    <dgm:pt modelId="{95BF5B54-5040-4833-912E-F81AF297A75D}" type="sibTrans" cxnId="{9686BE34-C564-4ED9-83C8-95D6F1E75113}">
      <dgm:prSet/>
      <dgm:spPr/>
      <dgm:t>
        <a:bodyPr/>
        <a:lstStyle/>
        <a:p>
          <a:endParaRPr lang="ru-RU" sz="1400"/>
        </a:p>
      </dgm:t>
    </dgm:pt>
    <dgm:pt modelId="{433E8E80-3760-474E-A065-205F2240239A}">
      <dgm:prSet phldrT="[Текст]" custT="1"/>
      <dgm:spPr>
        <a:solidFill>
          <a:schemeClr val="accent1">
            <a:tint val="40000"/>
            <a:hueOff val="0"/>
            <a:satOff val="0"/>
            <a:lumOff val="0"/>
            <a:alpha val="65000"/>
          </a:schemeClr>
        </a:solidFill>
      </dgm:spPr>
      <dgm:t>
        <a:bodyPr/>
        <a:lstStyle/>
        <a:p>
          <a:r>
            <a:rPr lang="en-US" sz="1400" b="1" dirty="0" smtClean="0">
              <a:latin typeface="Times New Roman" pitchFamily="18" charset="0"/>
              <a:cs typeface="Times New Roman" pitchFamily="18" charset="0"/>
            </a:rPr>
            <a:t>18595.7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тыс. рублей, в том числе 202</a:t>
          </a:r>
          <a:r>
            <a:rPr lang="en-US" sz="1400" b="1" dirty="0" smtClean="0">
              <a:latin typeface="Times New Roman" pitchFamily="18" charset="0"/>
              <a:cs typeface="Times New Roman" pitchFamily="18" charset="0"/>
            </a:rPr>
            <a:t>1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год – </a:t>
          </a:r>
          <a:r>
            <a:rPr lang="en-US" sz="1400" b="1" dirty="0" smtClean="0">
              <a:latin typeface="Times New Roman" pitchFamily="18" charset="0"/>
              <a:cs typeface="Times New Roman" pitchFamily="18" charset="0"/>
            </a:rPr>
            <a:t>8542.0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тыс.рублей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о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беспечение жильем молодых семей</a:t>
          </a:r>
          <a:endParaRPr lang="ru-RU" sz="1400" dirty="0"/>
        </a:p>
      </dgm:t>
    </dgm:pt>
    <dgm:pt modelId="{82FF266B-F21A-4362-9DE6-5008DD332BEA}" type="parTrans" cxnId="{72BDC493-F643-4663-AF91-31C8276BC6AA}">
      <dgm:prSet/>
      <dgm:spPr/>
      <dgm:t>
        <a:bodyPr/>
        <a:lstStyle/>
        <a:p>
          <a:endParaRPr lang="ru-RU" sz="1400"/>
        </a:p>
      </dgm:t>
    </dgm:pt>
    <dgm:pt modelId="{75118785-58E1-48C9-AF01-B23D910E32FF}" type="sibTrans" cxnId="{72BDC493-F643-4663-AF91-31C8276BC6AA}">
      <dgm:prSet/>
      <dgm:spPr/>
      <dgm:t>
        <a:bodyPr/>
        <a:lstStyle/>
        <a:p>
          <a:endParaRPr lang="ru-RU" sz="1400"/>
        </a:p>
      </dgm:t>
    </dgm:pt>
    <dgm:pt modelId="{CBDCDB82-90CD-47C9-A068-D47A078F81CC}" type="pres">
      <dgm:prSet presAssocID="{3AB167CC-50B1-45BB-9470-889A6EA633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4ED1AC-EB19-4A93-BEF0-0B60192BB2B5}" type="pres">
      <dgm:prSet presAssocID="{BCFE5931-7816-435E-9390-7576AF960ACE}" presName="linNode" presStyleCnt="0"/>
      <dgm:spPr/>
    </dgm:pt>
    <dgm:pt modelId="{ED817245-61E0-4AE7-89CC-24C4DEF1B59D}" type="pres">
      <dgm:prSet presAssocID="{BCFE5931-7816-435E-9390-7576AF960ACE}" presName="parentText" presStyleLbl="node1" presStyleIdx="0" presStyleCnt="1" custScaleX="70591" custScaleY="684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EA5C5-FB6E-4136-8B10-3A86753BCC80}" type="pres">
      <dgm:prSet presAssocID="{BCFE5931-7816-435E-9390-7576AF960ACE}" presName="descendantText" presStyleLbl="alignAccFollowNode1" presStyleIdx="0" presStyleCnt="1" custScaleX="147819" custScaleY="724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6FA0A8-D6A3-44E4-A2F9-C12D15D564DA}" type="presOf" srcId="{433E8E80-3760-474E-A065-205F2240239A}" destId="{E48EA5C5-FB6E-4136-8B10-3A86753BCC80}" srcOrd="0" destOrd="0" presId="urn:microsoft.com/office/officeart/2005/8/layout/vList5"/>
    <dgm:cxn modelId="{529626C3-7D43-4019-AA24-F2FD101CD733}" type="presOf" srcId="{BCFE5931-7816-435E-9390-7576AF960ACE}" destId="{ED817245-61E0-4AE7-89CC-24C4DEF1B59D}" srcOrd="0" destOrd="0" presId="urn:microsoft.com/office/officeart/2005/8/layout/vList5"/>
    <dgm:cxn modelId="{72BDC493-F643-4663-AF91-31C8276BC6AA}" srcId="{BCFE5931-7816-435E-9390-7576AF960ACE}" destId="{433E8E80-3760-474E-A065-205F2240239A}" srcOrd="0" destOrd="0" parTransId="{82FF266B-F21A-4362-9DE6-5008DD332BEA}" sibTransId="{75118785-58E1-48C9-AF01-B23D910E32FF}"/>
    <dgm:cxn modelId="{9686BE34-C564-4ED9-83C8-95D6F1E75113}" srcId="{3AB167CC-50B1-45BB-9470-889A6EA633F4}" destId="{BCFE5931-7816-435E-9390-7576AF960ACE}" srcOrd="0" destOrd="0" parTransId="{0765FF66-36B6-4C7D-8765-A4A59887A566}" sibTransId="{95BF5B54-5040-4833-912E-F81AF297A75D}"/>
    <dgm:cxn modelId="{5ECD5B84-EA65-422F-8A57-B6ABE72A8FD6}" type="presOf" srcId="{3AB167CC-50B1-45BB-9470-889A6EA633F4}" destId="{CBDCDB82-90CD-47C9-A068-D47A078F81CC}" srcOrd="0" destOrd="0" presId="urn:microsoft.com/office/officeart/2005/8/layout/vList5"/>
    <dgm:cxn modelId="{589919BD-838A-4C7B-A003-BF8B87BEFEF7}" type="presParOf" srcId="{CBDCDB82-90CD-47C9-A068-D47A078F81CC}" destId="{D44ED1AC-EB19-4A93-BEF0-0B60192BB2B5}" srcOrd="0" destOrd="0" presId="urn:microsoft.com/office/officeart/2005/8/layout/vList5"/>
    <dgm:cxn modelId="{A19850E0-0319-4D50-9F7A-F38226768540}" type="presParOf" srcId="{D44ED1AC-EB19-4A93-BEF0-0B60192BB2B5}" destId="{ED817245-61E0-4AE7-89CC-24C4DEF1B59D}" srcOrd="0" destOrd="0" presId="urn:microsoft.com/office/officeart/2005/8/layout/vList5"/>
    <dgm:cxn modelId="{5C5FCDE4-C704-485A-9C95-AF3E36FBCACF}" type="presParOf" srcId="{D44ED1AC-EB19-4A93-BEF0-0B60192BB2B5}" destId="{E48EA5C5-FB6E-4136-8B10-3A86753BCC8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A38BACC-09F5-4D64-8C73-CD9242867E2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A16C95-87BB-465C-804D-FB403574F7B5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На повышение заработной платы работникам муниципальных учреждений культуры</a:t>
          </a:r>
          <a:endParaRPr lang="ru-RU" dirty="0"/>
        </a:p>
      </dgm:t>
    </dgm:pt>
    <dgm:pt modelId="{BFCBED2F-6CEF-4A37-9A0D-745B75653F67}" type="parTrans" cxnId="{97A71ACD-C636-41CA-B18A-C2F802C6FC05}">
      <dgm:prSet/>
      <dgm:spPr/>
      <dgm:t>
        <a:bodyPr/>
        <a:lstStyle/>
        <a:p>
          <a:endParaRPr lang="ru-RU"/>
        </a:p>
      </dgm:t>
    </dgm:pt>
    <dgm:pt modelId="{C1EFE97F-A36A-4757-8F60-1CC0FADEC9C7}" type="sibTrans" cxnId="{97A71ACD-C636-41CA-B18A-C2F802C6FC05}">
      <dgm:prSet/>
      <dgm:spPr/>
      <dgm:t>
        <a:bodyPr/>
        <a:lstStyle/>
        <a:p>
          <a:endParaRPr lang="ru-RU"/>
        </a:p>
      </dgm:t>
    </dgm:pt>
    <dgm:pt modelId="{EFDEBAE1-1A09-4C55-80DD-A079DCB971FE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endParaRPr lang="ru-RU" dirty="0"/>
        </a:p>
      </dgm:t>
    </dgm:pt>
    <dgm:pt modelId="{73E114FB-0ECB-4D25-B07F-87894046E245}" type="parTrans" cxnId="{B19A93AA-95AE-4B36-9BA0-DCB78E20FDA8}">
      <dgm:prSet/>
      <dgm:spPr/>
      <dgm:t>
        <a:bodyPr/>
        <a:lstStyle/>
        <a:p>
          <a:endParaRPr lang="ru-RU"/>
        </a:p>
      </dgm:t>
    </dgm:pt>
    <dgm:pt modelId="{0FD6D028-876D-48EF-8D5A-6F5064D4E7B1}" type="sibTrans" cxnId="{B19A93AA-95AE-4B36-9BA0-DCB78E20FDA8}">
      <dgm:prSet/>
      <dgm:spPr/>
      <dgm:t>
        <a:bodyPr/>
        <a:lstStyle/>
        <a:p>
          <a:endParaRPr lang="ru-RU"/>
        </a:p>
      </dgm:t>
    </dgm:pt>
    <dgm:pt modelId="{19BDAF3A-74AD-45AB-B6F1-D090824D171B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dirty="0" smtClean="0"/>
            <a:t>Местный бюджет-</a:t>
          </a:r>
          <a:r>
            <a:rPr lang="en-US" dirty="0" smtClean="0"/>
            <a:t>10</a:t>
          </a:r>
          <a:r>
            <a:rPr lang="ru-RU" dirty="0" smtClean="0"/>
            <a:t>000,2 тыс.рублей</a:t>
          </a:r>
          <a:endParaRPr lang="ru-RU" dirty="0"/>
        </a:p>
      </dgm:t>
    </dgm:pt>
    <dgm:pt modelId="{2E97CEC3-0E74-4CA4-AF48-24EBEC80C329}" type="parTrans" cxnId="{6C74FC3C-5167-46CB-AF08-97BEB15D66E3}">
      <dgm:prSet/>
      <dgm:spPr/>
      <dgm:t>
        <a:bodyPr/>
        <a:lstStyle/>
        <a:p>
          <a:endParaRPr lang="ru-RU"/>
        </a:p>
      </dgm:t>
    </dgm:pt>
    <dgm:pt modelId="{61E722C9-C92F-4F80-86EB-AA8285E42858}" type="sibTrans" cxnId="{6C74FC3C-5167-46CB-AF08-97BEB15D66E3}">
      <dgm:prSet/>
      <dgm:spPr/>
      <dgm:t>
        <a:bodyPr/>
        <a:lstStyle/>
        <a:p>
          <a:endParaRPr lang="ru-RU"/>
        </a:p>
      </dgm:t>
    </dgm:pt>
    <dgm:pt modelId="{630B34D0-3B3C-463C-A26F-475E15515869}" type="pres">
      <dgm:prSet presAssocID="{AA38BACC-09F5-4D64-8C73-CD9242867E2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97CE095-FC25-4598-9DA6-3ED6908C6175}" type="pres">
      <dgm:prSet presAssocID="{A0A16C95-87BB-465C-804D-FB403574F7B5}" presName="linNode" presStyleCnt="0"/>
      <dgm:spPr/>
    </dgm:pt>
    <dgm:pt modelId="{897D2FA9-6492-4AF3-93EA-C0981F602CE1}" type="pres">
      <dgm:prSet presAssocID="{A0A16C95-87BB-465C-804D-FB403574F7B5}" presName="parentShp" presStyleLbl="node1" presStyleIdx="0" presStyleCnt="1" custLinFactNeighborX="-20833" custLinFactNeighborY="-11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AC891A-2C21-4A8D-85C0-A72B17173982}" type="pres">
      <dgm:prSet presAssocID="{A0A16C95-87BB-465C-804D-FB403574F7B5}" presName="childShp" presStyleLbl="bgAccFollowNode1" presStyleIdx="0" presStyleCnt="1" custScaleY="37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FA578A-AD99-46D1-A3C0-5A14A54EDE36}" type="presOf" srcId="{19BDAF3A-74AD-45AB-B6F1-D090824D171B}" destId="{5DAC891A-2C21-4A8D-85C0-A72B17173982}" srcOrd="0" destOrd="1" presId="urn:microsoft.com/office/officeart/2005/8/layout/vList6"/>
    <dgm:cxn modelId="{90B5256D-B481-4A2F-AEFD-D3515336383B}" type="presOf" srcId="{AA38BACC-09F5-4D64-8C73-CD9242867E2E}" destId="{630B34D0-3B3C-463C-A26F-475E15515869}" srcOrd="0" destOrd="0" presId="urn:microsoft.com/office/officeart/2005/8/layout/vList6"/>
    <dgm:cxn modelId="{FD25CF72-3E43-40C9-9F3F-C23C24E165FF}" type="presOf" srcId="{A0A16C95-87BB-465C-804D-FB403574F7B5}" destId="{897D2FA9-6492-4AF3-93EA-C0981F602CE1}" srcOrd="0" destOrd="0" presId="urn:microsoft.com/office/officeart/2005/8/layout/vList6"/>
    <dgm:cxn modelId="{090705F5-E155-4A11-A604-5E885FCE90E7}" type="presOf" srcId="{EFDEBAE1-1A09-4C55-80DD-A079DCB971FE}" destId="{5DAC891A-2C21-4A8D-85C0-A72B17173982}" srcOrd="0" destOrd="0" presId="urn:microsoft.com/office/officeart/2005/8/layout/vList6"/>
    <dgm:cxn modelId="{B19A93AA-95AE-4B36-9BA0-DCB78E20FDA8}" srcId="{A0A16C95-87BB-465C-804D-FB403574F7B5}" destId="{EFDEBAE1-1A09-4C55-80DD-A079DCB971FE}" srcOrd="0" destOrd="0" parTransId="{73E114FB-0ECB-4D25-B07F-87894046E245}" sibTransId="{0FD6D028-876D-48EF-8D5A-6F5064D4E7B1}"/>
    <dgm:cxn modelId="{6C74FC3C-5167-46CB-AF08-97BEB15D66E3}" srcId="{A0A16C95-87BB-465C-804D-FB403574F7B5}" destId="{19BDAF3A-74AD-45AB-B6F1-D090824D171B}" srcOrd="1" destOrd="0" parTransId="{2E97CEC3-0E74-4CA4-AF48-24EBEC80C329}" sibTransId="{61E722C9-C92F-4F80-86EB-AA8285E42858}"/>
    <dgm:cxn modelId="{97A71ACD-C636-41CA-B18A-C2F802C6FC05}" srcId="{AA38BACC-09F5-4D64-8C73-CD9242867E2E}" destId="{A0A16C95-87BB-465C-804D-FB403574F7B5}" srcOrd="0" destOrd="0" parTransId="{BFCBED2F-6CEF-4A37-9A0D-745B75653F67}" sibTransId="{C1EFE97F-A36A-4757-8F60-1CC0FADEC9C7}"/>
    <dgm:cxn modelId="{22F22822-D54F-4006-93B1-9D2FFB1A0B0D}" type="presParOf" srcId="{630B34D0-3B3C-463C-A26F-475E15515869}" destId="{A97CE095-FC25-4598-9DA6-3ED6908C6175}" srcOrd="0" destOrd="0" presId="urn:microsoft.com/office/officeart/2005/8/layout/vList6"/>
    <dgm:cxn modelId="{957D0B33-0713-40C3-962A-723414CE910D}" type="presParOf" srcId="{A97CE095-FC25-4598-9DA6-3ED6908C6175}" destId="{897D2FA9-6492-4AF3-93EA-C0981F602CE1}" srcOrd="0" destOrd="0" presId="urn:microsoft.com/office/officeart/2005/8/layout/vList6"/>
    <dgm:cxn modelId="{CC84791F-BE5D-40A0-AD73-D7B31EE73AA2}" type="presParOf" srcId="{A97CE095-FC25-4598-9DA6-3ED6908C6175}" destId="{5DAC891A-2C21-4A8D-85C0-A72B1717398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2D66F61-F681-41F1-8B88-7197E8BF0A76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бюджет 154,1 тыс.рублей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 7,5 тыс.рублей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ВСЕГО 161,6 тыс.рублей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265615" custScaleY="261217" custLinFactY="9843" custLinFactNeighborX="-782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 custLinFactNeighborX="-9620" custLinFactNeighborY="60625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297648" custScaleY="2525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145895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ScaleX="119126" custLinFactNeighborX="-13112" custLinFactNeighborY="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EBEF9EAB-FDD5-4DBF-BF17-0A25AAF9EF91}" type="presOf" srcId="{A34E5386-8D9E-403F-BC35-51D3E74873BB}" destId="{95B39CA1-075A-4468-AB75-87149731765B}" srcOrd="0" destOrd="0" presId="urn:microsoft.com/office/officeart/2005/8/layout/equation2"/>
    <dgm:cxn modelId="{E6BC2AEF-32D1-4EEE-90A0-2AF9786555B8}" type="presOf" srcId="{767895D7-5846-4356-8DAB-83201904E9D4}" destId="{0FA44B67-0D44-4461-8660-22144984064E}" srcOrd="0" destOrd="0" presId="urn:microsoft.com/office/officeart/2005/8/layout/equation2"/>
    <dgm:cxn modelId="{ECF0CB8F-39D1-4F1F-B6D6-080483A7CDE1}" type="presOf" srcId="{2554F243-FF62-44F8-9C78-DECC89CAB534}" destId="{BDDB12A3-A2B9-464C-B5EB-C54D7712418E}" srcOrd="1" destOrd="0" presId="urn:microsoft.com/office/officeart/2005/8/layout/equation2"/>
    <dgm:cxn modelId="{BB23E902-2574-4B69-B09B-F363059D7772}" type="presOf" srcId="{72D66F61-F681-41F1-8B88-7197E8BF0A76}" destId="{D4F4D0A2-C05E-45AB-9180-A399986867AD}" srcOrd="0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3AA0BDC3-5050-4C1C-A42A-89A827E3BCCC}" type="presOf" srcId="{2554F243-FF62-44F8-9C78-DECC89CAB534}" destId="{1609A433-C0A7-46C5-9610-3F590E9289AA}" srcOrd="0" destOrd="0" presId="urn:microsoft.com/office/officeart/2005/8/layout/equation2"/>
    <dgm:cxn modelId="{FFF97F0D-7820-4155-A2D4-3F8F307B258B}" type="presOf" srcId="{F04D6508-6CD9-4640-B470-820B69227427}" destId="{69581245-37B1-4E45-942B-14F498BA53FE}" srcOrd="0" destOrd="0" presId="urn:microsoft.com/office/officeart/2005/8/layout/equation2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8A722706-C107-4BB4-9914-588D8EB8CE95}" type="presOf" srcId="{61CFA3A0-3EA5-446F-BFEA-4E5C00BD9F79}" destId="{FCB29D86-B06C-42C3-85E3-1197097D8BAD}" srcOrd="0" destOrd="0" presId="urn:microsoft.com/office/officeart/2005/8/layout/equation2"/>
    <dgm:cxn modelId="{5A61606A-BFD6-4372-81E1-CEA9C6FF99F1}" type="presParOf" srcId="{69581245-37B1-4E45-942B-14F498BA53FE}" destId="{D5F9385C-EF54-4843-9E99-DC96C7CBCE3B}" srcOrd="0" destOrd="0" presId="urn:microsoft.com/office/officeart/2005/8/layout/equation2"/>
    <dgm:cxn modelId="{B78133F0-9B15-4823-A9B7-A150E2F4C41B}" type="presParOf" srcId="{D5F9385C-EF54-4843-9E99-DC96C7CBCE3B}" destId="{D4F4D0A2-C05E-45AB-9180-A399986867AD}" srcOrd="0" destOrd="0" presId="urn:microsoft.com/office/officeart/2005/8/layout/equation2"/>
    <dgm:cxn modelId="{B952937F-4E32-4C7C-A941-9F76C76AB6A4}" type="presParOf" srcId="{D5F9385C-EF54-4843-9E99-DC96C7CBCE3B}" destId="{27BD5F55-9FFD-4AB5-90EF-EAE71105359E}" srcOrd="1" destOrd="0" presId="urn:microsoft.com/office/officeart/2005/8/layout/equation2"/>
    <dgm:cxn modelId="{68B55A5F-E36D-4DAE-BAC2-0F39B33E1016}" type="presParOf" srcId="{D5F9385C-EF54-4843-9E99-DC96C7CBCE3B}" destId="{95B39CA1-075A-4468-AB75-87149731765B}" srcOrd="2" destOrd="0" presId="urn:microsoft.com/office/officeart/2005/8/layout/equation2"/>
    <dgm:cxn modelId="{F383442F-493D-4E85-9704-452B686ADFBE}" type="presParOf" srcId="{D5F9385C-EF54-4843-9E99-DC96C7CBCE3B}" destId="{CD726AC3-340D-4577-A77B-3DDF9740D49C}" srcOrd="3" destOrd="0" presId="urn:microsoft.com/office/officeart/2005/8/layout/equation2"/>
    <dgm:cxn modelId="{3A1673B6-E508-4050-8ABB-8A129FF614A3}" type="presParOf" srcId="{D5F9385C-EF54-4843-9E99-DC96C7CBCE3B}" destId="{0FA44B67-0D44-4461-8660-22144984064E}" srcOrd="4" destOrd="0" presId="urn:microsoft.com/office/officeart/2005/8/layout/equation2"/>
    <dgm:cxn modelId="{FCC46307-3B19-482E-8D5B-BD6043566E65}" type="presParOf" srcId="{69581245-37B1-4E45-942B-14F498BA53FE}" destId="{1609A433-C0A7-46C5-9610-3F590E9289AA}" srcOrd="1" destOrd="0" presId="urn:microsoft.com/office/officeart/2005/8/layout/equation2"/>
    <dgm:cxn modelId="{85A14185-830D-41C8-A72A-946B78AE0E7C}" type="presParOf" srcId="{1609A433-C0A7-46C5-9610-3F590E9289AA}" destId="{BDDB12A3-A2B9-464C-B5EB-C54D7712418E}" srcOrd="0" destOrd="0" presId="urn:microsoft.com/office/officeart/2005/8/layout/equation2"/>
    <dgm:cxn modelId="{61817DBD-BA20-47F7-AE8B-AD02A133EAA3}" type="presParOf" srcId="{69581245-37B1-4E45-942B-14F498BA53FE}" destId="{FCB29D86-B06C-42C3-85E3-1197097D8BAD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BD502DB-C157-407E-AE8C-5931A288433A}">
      <dsp:nvSpPr>
        <dsp:cNvPr id="0" name=""/>
        <dsp:cNvSpPr/>
      </dsp:nvSpPr>
      <dsp:spPr>
        <a:xfrm>
          <a:off x="0" y="552775"/>
          <a:ext cx="7776864" cy="15734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571" tIns="770636" rIns="603571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Реализация Указов Президента РФ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Достижение целей социально-экономического развития Орловского района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552775"/>
        <a:ext cx="7776864" cy="1573425"/>
      </dsp:txXfrm>
    </dsp:sp>
    <dsp:sp modelId="{D0021C37-0F45-4058-82C2-A1CF623EA893}">
      <dsp:nvSpPr>
        <dsp:cNvPr id="0" name=""/>
        <dsp:cNvSpPr/>
      </dsp:nvSpPr>
      <dsp:spPr>
        <a:xfrm>
          <a:off x="360041" y="77880"/>
          <a:ext cx="5443804" cy="1092240"/>
        </a:xfrm>
        <a:prstGeom prst="roundRect">
          <a:avLst/>
        </a:prstGeom>
        <a:solidFill>
          <a:srgbClr val="798FEF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+mn-lt"/>
              <a:cs typeface="Times New Roman" pitchFamily="18" charset="0"/>
            </a:rPr>
            <a:t>Ключевые задачи </a:t>
          </a:r>
          <a:endParaRPr lang="ru-RU" sz="1600" kern="1200" dirty="0">
            <a:latin typeface="+mn-lt"/>
            <a:cs typeface="Times New Roman" pitchFamily="18" charset="0"/>
          </a:endParaRPr>
        </a:p>
      </dsp:txBody>
      <dsp:txXfrm>
        <a:off x="360041" y="77880"/>
        <a:ext cx="5443804" cy="109224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364C45-7070-4B23-84E3-D3E845B2F5A2}">
      <dsp:nvSpPr>
        <dsp:cNvPr id="0" name=""/>
        <dsp:cNvSpPr/>
      </dsp:nvSpPr>
      <dsp:spPr>
        <a:xfrm>
          <a:off x="2189" y="760586"/>
          <a:ext cx="2104678" cy="956180"/>
        </a:xfrm>
        <a:prstGeom prst="ellipse">
          <a:avLst/>
        </a:prstGeom>
        <a:gradFill rotWithShape="1">
          <a:gsLst>
            <a:gs pos="0">
              <a:schemeClr val="accent4">
                <a:tint val="43000"/>
                <a:satMod val="165000"/>
              </a:schemeClr>
            </a:gs>
            <a:gs pos="55000">
              <a:schemeClr val="accent4">
                <a:tint val="83000"/>
                <a:satMod val="155000"/>
              </a:schemeClr>
            </a:gs>
            <a:gs pos="100000">
              <a:schemeClr val="accent4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194,6 </a:t>
          </a:r>
          <a:r>
            <a:rPr lang="ru-RU" sz="2300" b="1" kern="1200" dirty="0" err="1" smtClean="0"/>
            <a:t>тыс.руб</a:t>
          </a:r>
          <a:endParaRPr lang="ru-RU" sz="2300" b="1" kern="1200" dirty="0"/>
        </a:p>
      </dsp:txBody>
      <dsp:txXfrm>
        <a:off x="2189" y="760586"/>
        <a:ext cx="2104678" cy="956180"/>
      </dsp:txXfrm>
    </dsp:sp>
    <dsp:sp modelId="{6653A627-4576-4BC4-99CE-A64684BAC3C2}">
      <dsp:nvSpPr>
        <dsp:cNvPr id="0" name=""/>
        <dsp:cNvSpPr/>
      </dsp:nvSpPr>
      <dsp:spPr>
        <a:xfrm>
          <a:off x="777235" y="1794409"/>
          <a:ext cx="554584" cy="554584"/>
        </a:xfrm>
        <a:prstGeom prst="mathPlus">
          <a:avLst/>
        </a:prstGeom>
        <a:gradFill rotWithShape="1">
          <a:gsLst>
            <a:gs pos="0">
              <a:schemeClr val="accent4">
                <a:tint val="43000"/>
                <a:satMod val="165000"/>
              </a:schemeClr>
            </a:gs>
            <a:gs pos="55000">
              <a:schemeClr val="accent4">
                <a:tint val="83000"/>
                <a:satMod val="155000"/>
              </a:schemeClr>
            </a:gs>
            <a:gs pos="100000">
              <a:schemeClr val="accent4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777235" y="1794409"/>
        <a:ext cx="554584" cy="554584"/>
      </dsp:txXfrm>
    </dsp:sp>
    <dsp:sp modelId="{13FD93DA-1F3D-4F14-ACC0-25DDB678BAFC}">
      <dsp:nvSpPr>
        <dsp:cNvPr id="0" name=""/>
        <dsp:cNvSpPr/>
      </dsp:nvSpPr>
      <dsp:spPr>
        <a:xfrm>
          <a:off x="84224" y="2426636"/>
          <a:ext cx="1940607" cy="956180"/>
        </a:xfrm>
        <a:prstGeom prst="ellipse">
          <a:avLst/>
        </a:prstGeom>
        <a:gradFill rotWithShape="1">
          <a:gsLst>
            <a:gs pos="0">
              <a:schemeClr val="accent4">
                <a:tint val="43000"/>
                <a:satMod val="165000"/>
              </a:schemeClr>
            </a:gs>
            <a:gs pos="55000">
              <a:schemeClr val="accent4">
                <a:tint val="83000"/>
                <a:satMod val="155000"/>
              </a:schemeClr>
            </a:gs>
            <a:gs pos="100000">
              <a:schemeClr val="accent4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9,4 </a:t>
          </a:r>
          <a:r>
            <a:rPr lang="ru-RU" sz="2300" b="1" kern="1200" dirty="0" err="1" smtClean="0"/>
            <a:t>тыс.руб</a:t>
          </a:r>
          <a:endParaRPr lang="ru-RU" sz="2300" b="1" kern="1200" dirty="0"/>
        </a:p>
      </dsp:txBody>
      <dsp:txXfrm>
        <a:off x="84224" y="2426636"/>
        <a:ext cx="1940607" cy="956180"/>
      </dsp:txXfrm>
    </dsp:sp>
    <dsp:sp modelId="{359CE466-6001-48C9-9427-7DB01B6E31FA}">
      <dsp:nvSpPr>
        <dsp:cNvPr id="0" name=""/>
        <dsp:cNvSpPr/>
      </dsp:nvSpPr>
      <dsp:spPr>
        <a:xfrm>
          <a:off x="2250294" y="1893852"/>
          <a:ext cx="304065" cy="355699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4">
                <a:tint val="43000"/>
                <a:satMod val="165000"/>
              </a:schemeClr>
            </a:gs>
            <a:gs pos="55000">
              <a:schemeClr val="accent4">
                <a:tint val="83000"/>
                <a:satMod val="155000"/>
              </a:schemeClr>
            </a:gs>
            <a:gs pos="100000">
              <a:schemeClr val="accent4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2250294" y="1893852"/>
        <a:ext cx="304065" cy="355699"/>
      </dsp:txXfrm>
    </dsp:sp>
    <dsp:sp modelId="{63BA92CC-C06E-4397-A2A8-4B1E33CE39B8}">
      <dsp:nvSpPr>
        <dsp:cNvPr id="0" name=""/>
        <dsp:cNvSpPr/>
      </dsp:nvSpPr>
      <dsp:spPr>
        <a:xfrm>
          <a:off x="2680576" y="1115521"/>
          <a:ext cx="2817960" cy="1912361"/>
        </a:xfrm>
        <a:prstGeom prst="ellipse">
          <a:avLst/>
        </a:prstGeom>
        <a:gradFill rotWithShape="1">
          <a:gsLst>
            <a:gs pos="0">
              <a:schemeClr val="accent4">
                <a:tint val="43000"/>
                <a:satMod val="165000"/>
              </a:schemeClr>
            </a:gs>
            <a:gs pos="55000">
              <a:schemeClr val="accent4">
                <a:tint val="83000"/>
                <a:satMod val="155000"/>
              </a:schemeClr>
            </a:gs>
            <a:gs pos="100000">
              <a:schemeClr val="accent4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dirty="0" smtClean="0"/>
            <a:t>204,0 тыс.руб.</a:t>
          </a:r>
          <a:endParaRPr lang="ru-RU" sz="3300" b="1" kern="1200" dirty="0"/>
        </a:p>
      </dsp:txBody>
      <dsp:txXfrm>
        <a:off x="2680576" y="1115521"/>
        <a:ext cx="2817960" cy="1912361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6D93FE-E84D-481C-8DB7-EC06B53A95A4}">
      <dsp:nvSpPr>
        <dsp:cNvPr id="0" name=""/>
        <dsp:cNvSpPr/>
      </dsp:nvSpPr>
      <dsp:spPr>
        <a:xfrm rot="21057043">
          <a:off x="270427" y="509504"/>
          <a:ext cx="140605" cy="263445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C66FB4-4217-41AE-827D-BFA748AA5DFD}">
      <dsp:nvSpPr>
        <dsp:cNvPr id="0" name=""/>
        <dsp:cNvSpPr/>
      </dsp:nvSpPr>
      <dsp:spPr>
        <a:xfrm>
          <a:off x="1465042" y="505942"/>
          <a:ext cx="5642475" cy="119126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2021 год-1380,0 тыс.рублей</a:t>
          </a:r>
          <a:endParaRPr lang="ru-RU" sz="3100" kern="1200" dirty="0"/>
        </a:p>
      </dsp:txBody>
      <dsp:txXfrm>
        <a:off x="1465042" y="505942"/>
        <a:ext cx="5642475" cy="1191262"/>
      </dsp:txXfrm>
    </dsp:sp>
    <dsp:sp modelId="{B1D49BF1-F67B-4F5F-AFBA-323666640C92}">
      <dsp:nvSpPr>
        <dsp:cNvPr id="0" name=""/>
        <dsp:cNvSpPr/>
      </dsp:nvSpPr>
      <dsp:spPr>
        <a:xfrm>
          <a:off x="1571629" y="1846112"/>
          <a:ext cx="5429301" cy="119126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2022 год -4600,0 тыс.рублей</a:t>
          </a:r>
          <a:endParaRPr lang="ru-RU" sz="3000" kern="1200" dirty="0"/>
        </a:p>
      </dsp:txBody>
      <dsp:txXfrm>
        <a:off x="1571629" y="1846112"/>
        <a:ext cx="5429301" cy="1191262"/>
      </dsp:txXfrm>
    </dsp:sp>
    <dsp:sp modelId="{305D979C-9ADB-459B-8CFE-2449823D4737}">
      <dsp:nvSpPr>
        <dsp:cNvPr id="0" name=""/>
        <dsp:cNvSpPr/>
      </dsp:nvSpPr>
      <dsp:spPr>
        <a:xfrm>
          <a:off x="1571629" y="3186283"/>
          <a:ext cx="5429301" cy="119126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2023 год-3728,0 тыс.рублей</a:t>
          </a:r>
          <a:endParaRPr lang="ru-RU" sz="3000" kern="1200" dirty="0"/>
        </a:p>
      </dsp:txBody>
      <dsp:txXfrm>
        <a:off x="1571629" y="3186283"/>
        <a:ext cx="5429301" cy="11912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CEE2338-AD61-480B-AA8F-88F7CC406A8C}">
      <dsp:nvSpPr>
        <dsp:cNvPr id="0" name=""/>
        <dsp:cNvSpPr/>
      </dsp:nvSpPr>
      <dsp:spPr>
        <a:xfrm>
          <a:off x="0" y="0"/>
          <a:ext cx="8643998" cy="114102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1000"/>
                <a:satMod val="255000"/>
              </a:schemeClr>
            </a:gs>
            <a:gs pos="55000">
              <a:schemeClr val="accent3">
                <a:tint val="12000"/>
                <a:satMod val="255000"/>
              </a:schemeClr>
            </a:gs>
            <a:gs pos="100000">
              <a:schemeClr val="accent3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3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Выплата заработной платы-</a:t>
          </a:r>
          <a:r>
            <a:rPr lang="en-US" sz="1600" b="1" kern="1200" dirty="0" smtClean="0">
              <a:latin typeface="Times New Roman" pitchFamily="18" charset="0"/>
              <a:cs typeface="Times New Roman" pitchFamily="18" charset="0"/>
            </a:rPr>
            <a:t>77825</a:t>
          </a: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,5 тыс.руб.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В том числе: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Выполнение Указов Президента РФ-2985,1  тыс.руб.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20364" y="0"/>
        <a:ext cx="6823633" cy="1141025"/>
      </dsp:txXfrm>
    </dsp:sp>
    <dsp:sp modelId="{48DDF634-B1EB-46C9-A0DA-3BCB57C8DAAF}">
      <dsp:nvSpPr>
        <dsp:cNvPr id="0" name=""/>
        <dsp:cNvSpPr/>
      </dsp:nvSpPr>
      <dsp:spPr>
        <a:xfrm>
          <a:off x="91564" y="204253"/>
          <a:ext cx="1728799" cy="7325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A6252-4350-4C4B-8E8E-A4E69F849F79}">
      <dsp:nvSpPr>
        <dsp:cNvPr id="0" name=""/>
        <dsp:cNvSpPr/>
      </dsp:nvSpPr>
      <dsp:spPr>
        <a:xfrm>
          <a:off x="0" y="1266327"/>
          <a:ext cx="8643998" cy="66504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1000"/>
                <a:satMod val="255000"/>
              </a:schemeClr>
            </a:gs>
            <a:gs pos="55000">
              <a:schemeClr val="accent4">
                <a:tint val="12000"/>
                <a:satMod val="255000"/>
              </a:schemeClr>
            </a:gs>
            <a:gs pos="100000">
              <a:schemeClr val="accent4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Коммунальные услуги-50358,8тыс.руб.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20364" y="1266327"/>
        <a:ext cx="6823633" cy="665044"/>
      </dsp:txXfrm>
    </dsp:sp>
    <dsp:sp modelId="{93C592F3-D1E1-463C-86B5-06E4597619E1}">
      <dsp:nvSpPr>
        <dsp:cNvPr id="0" name=""/>
        <dsp:cNvSpPr/>
      </dsp:nvSpPr>
      <dsp:spPr>
        <a:xfrm>
          <a:off x="91564" y="1232590"/>
          <a:ext cx="1728799" cy="7325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8CB89F-35FB-4D9F-A851-3EA1ED025FD5}">
      <dsp:nvSpPr>
        <dsp:cNvPr id="0" name=""/>
        <dsp:cNvSpPr/>
      </dsp:nvSpPr>
      <dsp:spPr>
        <a:xfrm>
          <a:off x="0" y="2056674"/>
          <a:ext cx="8643998" cy="91564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1000"/>
                <a:satMod val="255000"/>
              </a:schemeClr>
            </a:gs>
            <a:gs pos="55000">
              <a:schemeClr val="accent6">
                <a:tint val="12000"/>
                <a:satMod val="255000"/>
              </a:schemeClr>
            </a:gs>
            <a:gs pos="100000">
              <a:schemeClr val="accent6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6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Организация питание школьников-6200,0 </a:t>
          </a:r>
          <a:r>
            <a:rPr lang="ru-RU" sz="1800" b="1" kern="1200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20364" y="2056674"/>
        <a:ext cx="6823633" cy="915648"/>
      </dsp:txXfrm>
    </dsp:sp>
    <dsp:sp modelId="{6C19BE9B-7B0E-4610-9E13-F8B67C171436}">
      <dsp:nvSpPr>
        <dsp:cNvPr id="0" name=""/>
        <dsp:cNvSpPr/>
      </dsp:nvSpPr>
      <dsp:spPr>
        <a:xfrm>
          <a:off x="91564" y="2148238"/>
          <a:ext cx="1728799" cy="7325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AE28A8-E0D2-4130-93F3-63866EE63FE0}">
      <dsp:nvSpPr>
        <dsp:cNvPr id="0" name=""/>
        <dsp:cNvSpPr/>
      </dsp:nvSpPr>
      <dsp:spPr>
        <a:xfrm>
          <a:off x="0" y="3026409"/>
          <a:ext cx="8643998" cy="91564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 </a:t>
          </a:r>
          <a:r>
            <a:rPr lang="ru-RU" sz="1700" b="1" kern="1200" dirty="0" smtClean="0">
              <a:latin typeface="Times New Roman" pitchFamily="18" charset="0"/>
              <a:cs typeface="Times New Roman" pitchFamily="18" charset="0"/>
            </a:rPr>
            <a:t>Закупка молока губернаторская программа «Школьное молоко»-1867,0 тыс.руб.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1820364" y="3026409"/>
        <a:ext cx="6823633" cy="915648"/>
      </dsp:txXfrm>
    </dsp:sp>
    <dsp:sp modelId="{316CF592-9036-4F43-BB07-DED6D7AD74A4}">
      <dsp:nvSpPr>
        <dsp:cNvPr id="0" name=""/>
        <dsp:cNvSpPr/>
      </dsp:nvSpPr>
      <dsp:spPr>
        <a:xfrm>
          <a:off x="91564" y="3155451"/>
          <a:ext cx="1728799" cy="7325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6D3A7-1B3C-42EE-999E-9C56178AA0F6}">
      <dsp:nvSpPr>
        <dsp:cNvPr id="0" name=""/>
        <dsp:cNvSpPr/>
      </dsp:nvSpPr>
      <dsp:spPr>
        <a:xfrm>
          <a:off x="0" y="4071100"/>
          <a:ext cx="8643998" cy="91564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1000"/>
                <a:satMod val="255000"/>
              </a:schemeClr>
            </a:gs>
            <a:gs pos="55000">
              <a:schemeClr val="dk1">
                <a:tint val="12000"/>
                <a:satMod val="255000"/>
              </a:schemeClr>
            </a:gs>
            <a:gs pos="100000">
              <a:schemeClr val="dk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dk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itchFamily="18" charset="0"/>
              <a:cs typeface="Times New Roman" pitchFamily="18" charset="0"/>
            </a:rPr>
            <a:t>Приобретение продуктов питания для детских садов-9434,5  тыс.руб.</a:t>
          </a:r>
          <a:endParaRPr lang="ru-RU" sz="17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20364" y="4071100"/>
        <a:ext cx="6823633" cy="915648"/>
      </dsp:txXfrm>
    </dsp:sp>
    <dsp:sp modelId="{1A3EADFA-6876-42E6-817A-A9EE90FA282F}">
      <dsp:nvSpPr>
        <dsp:cNvPr id="0" name=""/>
        <dsp:cNvSpPr/>
      </dsp:nvSpPr>
      <dsp:spPr>
        <a:xfrm>
          <a:off x="91564" y="4162664"/>
          <a:ext cx="1728799" cy="7325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BEF815-19D3-4E38-B7CB-76CBD5518926}">
      <dsp:nvSpPr>
        <dsp:cNvPr id="0" name=""/>
        <dsp:cNvSpPr/>
      </dsp:nvSpPr>
      <dsp:spPr>
        <a:xfrm>
          <a:off x="0" y="5078313"/>
          <a:ext cx="8643998" cy="91564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1000"/>
                <a:satMod val="255000"/>
              </a:schemeClr>
            </a:gs>
            <a:gs pos="55000">
              <a:schemeClr val="accent5">
                <a:tint val="12000"/>
                <a:satMod val="255000"/>
              </a:schemeClr>
            </a:gs>
            <a:gs pos="100000">
              <a:schemeClr val="accent5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5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itchFamily="18" charset="0"/>
              <a:cs typeface="Times New Roman" pitchFamily="18" charset="0"/>
            </a:rPr>
            <a:t>Организация подвоза школьников-17 348,3 тыс.рублей</a:t>
          </a:r>
          <a:endParaRPr lang="ru-RU" sz="17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20364" y="5078313"/>
        <a:ext cx="6823633" cy="915648"/>
      </dsp:txXfrm>
    </dsp:sp>
    <dsp:sp modelId="{E171D60D-EE79-4F04-9ABD-5E576FDFC4EF}">
      <dsp:nvSpPr>
        <dsp:cNvPr id="0" name=""/>
        <dsp:cNvSpPr/>
      </dsp:nvSpPr>
      <dsp:spPr>
        <a:xfrm>
          <a:off x="91564" y="5169877"/>
          <a:ext cx="1728799" cy="7325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95E563D-FDE7-4B58-8C41-A710C21ED8DF}">
      <dsp:nvSpPr>
        <dsp:cNvPr id="0" name=""/>
        <dsp:cNvSpPr/>
      </dsp:nvSpPr>
      <dsp:spPr>
        <a:xfrm>
          <a:off x="862450" y="744"/>
          <a:ext cx="2001338" cy="200133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Областной бюджет-4074,7 тыс.рублей</a:t>
          </a:r>
          <a:endParaRPr lang="ru-RU" sz="2000" kern="1200" dirty="0"/>
        </a:p>
      </dsp:txBody>
      <dsp:txXfrm>
        <a:off x="862450" y="744"/>
        <a:ext cx="2001338" cy="2001338"/>
      </dsp:txXfrm>
    </dsp:sp>
    <dsp:sp modelId="{BED47068-6D15-4AB6-8F39-25C01BE1802F}">
      <dsp:nvSpPr>
        <dsp:cNvPr id="0" name=""/>
        <dsp:cNvSpPr/>
      </dsp:nvSpPr>
      <dsp:spPr>
        <a:xfrm>
          <a:off x="1282731" y="2164591"/>
          <a:ext cx="1160776" cy="1160776"/>
        </a:xfrm>
        <a:prstGeom prst="mathPlus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1282731" y="2164591"/>
        <a:ext cx="1160776" cy="1160776"/>
      </dsp:txXfrm>
    </dsp:sp>
    <dsp:sp modelId="{533DA2EC-DBF7-403A-95A3-AF9143ED82E6}">
      <dsp:nvSpPr>
        <dsp:cNvPr id="0" name=""/>
        <dsp:cNvSpPr/>
      </dsp:nvSpPr>
      <dsp:spPr>
        <a:xfrm>
          <a:off x="862450" y="3487876"/>
          <a:ext cx="2001338" cy="2297856"/>
        </a:xfrm>
        <a:prstGeom prst="ellips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Местный бюджет-196,6 тыс.рублей</a:t>
          </a:r>
          <a:endParaRPr lang="ru-RU" sz="2000" kern="1200" dirty="0"/>
        </a:p>
      </dsp:txBody>
      <dsp:txXfrm>
        <a:off x="862450" y="3487876"/>
        <a:ext cx="2001338" cy="2297856"/>
      </dsp:txXfrm>
    </dsp:sp>
    <dsp:sp modelId="{ADE33A4B-8EAF-4F70-A122-2A6E9DBB4477}">
      <dsp:nvSpPr>
        <dsp:cNvPr id="0" name=""/>
        <dsp:cNvSpPr/>
      </dsp:nvSpPr>
      <dsp:spPr>
        <a:xfrm rot="21599936">
          <a:off x="3182601" y="2520959"/>
          <a:ext cx="675883" cy="7444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21599936">
        <a:off x="3182601" y="2520959"/>
        <a:ext cx="675883" cy="744497"/>
      </dsp:txXfrm>
    </dsp:sp>
    <dsp:sp modelId="{3C009A3E-AF3A-41DB-B5A7-C4FBF46B43A8}">
      <dsp:nvSpPr>
        <dsp:cNvPr id="0" name=""/>
        <dsp:cNvSpPr/>
      </dsp:nvSpPr>
      <dsp:spPr>
        <a:xfrm>
          <a:off x="4139041" y="891820"/>
          <a:ext cx="4002676" cy="4002676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На приобретение школьных автобусов на 2021-2023 годы</a:t>
          </a:r>
          <a:endParaRPr lang="ru-RU" sz="3200" kern="1200" dirty="0"/>
        </a:p>
      </dsp:txBody>
      <dsp:txXfrm>
        <a:off x="4139041" y="891820"/>
        <a:ext cx="4002676" cy="4002676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E83829C-133F-419B-85F5-17A746C00650}">
      <dsp:nvSpPr>
        <dsp:cNvPr id="0" name=""/>
        <dsp:cNvSpPr/>
      </dsp:nvSpPr>
      <dsp:spPr>
        <a:xfrm>
          <a:off x="844790" y="1207176"/>
          <a:ext cx="3087193" cy="1072141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5854B9-BB1D-4304-A0BE-3B9EFB1CB512}">
      <dsp:nvSpPr>
        <dsp:cNvPr id="0" name=""/>
        <dsp:cNvSpPr/>
      </dsp:nvSpPr>
      <dsp:spPr>
        <a:xfrm>
          <a:off x="2071704" y="3617950"/>
          <a:ext cx="884050" cy="760106"/>
        </a:xfrm>
        <a:prstGeom prst="downArrow">
          <a:avLst/>
        </a:prstGeom>
        <a:gradFill rotWithShape="1">
          <a:gsLst>
            <a:gs pos="0">
              <a:schemeClr val="accent5">
                <a:tint val="43000"/>
                <a:satMod val="165000"/>
              </a:schemeClr>
            </a:gs>
            <a:gs pos="55000">
              <a:schemeClr val="accent5">
                <a:tint val="83000"/>
                <a:satMod val="155000"/>
              </a:schemeClr>
            </a:gs>
            <a:gs pos="100000">
              <a:schemeClr val="accent5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5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</dsp:sp>
    <dsp:sp modelId="{0DA60E04-C5E3-4B0B-8567-018D5056FE7F}">
      <dsp:nvSpPr>
        <dsp:cNvPr id="0" name=""/>
        <dsp:cNvSpPr/>
      </dsp:nvSpPr>
      <dsp:spPr>
        <a:xfrm>
          <a:off x="957269" y="4188172"/>
          <a:ext cx="2871807" cy="619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На обеспечение мобильных бригад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57269" y="4188172"/>
        <a:ext cx="2871807" cy="619233"/>
      </dsp:txXfrm>
    </dsp:sp>
    <dsp:sp modelId="{D944CFA4-44E4-46A6-A120-65D7322E1BB9}">
      <dsp:nvSpPr>
        <dsp:cNvPr id="0" name=""/>
        <dsp:cNvSpPr/>
      </dsp:nvSpPr>
      <dsp:spPr>
        <a:xfrm>
          <a:off x="1714508" y="2124363"/>
          <a:ext cx="1658124" cy="9809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На 2023 год 349,7 тыс.рублей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1714508" y="2124363"/>
        <a:ext cx="1658124" cy="980984"/>
      </dsp:txXfrm>
    </dsp:sp>
    <dsp:sp modelId="{E67F662A-1DD6-472C-B89C-1C9128DB1928}">
      <dsp:nvSpPr>
        <dsp:cNvPr id="0" name=""/>
        <dsp:cNvSpPr/>
      </dsp:nvSpPr>
      <dsp:spPr>
        <a:xfrm>
          <a:off x="857251" y="1011463"/>
          <a:ext cx="1836668" cy="1320604"/>
        </a:xfrm>
        <a:prstGeom prst="ellipse">
          <a:avLst/>
        </a:prstGeom>
        <a:solidFill>
          <a:schemeClr val="accent3"/>
        </a:solidFill>
        <a:ln w="1905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На 202</a:t>
          </a:r>
          <a:r>
            <a:rPr lang="en-US" sz="1200" kern="1200" dirty="0" smtClean="0">
              <a:solidFill>
                <a:schemeClr val="tx1"/>
              </a:solidFill>
            </a:rPr>
            <a:t>1</a:t>
          </a:r>
          <a:r>
            <a:rPr lang="ru-RU" sz="1200" kern="1200" dirty="0" smtClean="0">
              <a:solidFill>
                <a:schemeClr val="tx1"/>
              </a:solidFill>
            </a:rPr>
            <a:t> год-</a:t>
          </a:r>
          <a:r>
            <a:rPr lang="en-US" sz="1200" kern="1200" dirty="0" smtClean="0">
              <a:solidFill>
                <a:schemeClr val="tx1"/>
              </a:solidFill>
            </a:rPr>
            <a:t>347.8</a:t>
          </a:r>
          <a:r>
            <a:rPr lang="ru-RU" sz="1200" kern="1200" dirty="0" smtClean="0">
              <a:solidFill>
                <a:schemeClr val="tx1"/>
              </a:solidFill>
            </a:rPr>
            <a:t> тыс.рублей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857251" y="1011463"/>
        <a:ext cx="1836668" cy="1320604"/>
      </dsp:txXfrm>
    </dsp:sp>
    <dsp:sp modelId="{223B625B-F627-4EE8-82D9-4C9025CF866D}">
      <dsp:nvSpPr>
        <dsp:cNvPr id="0" name=""/>
        <dsp:cNvSpPr/>
      </dsp:nvSpPr>
      <dsp:spPr>
        <a:xfrm>
          <a:off x="2628143" y="981355"/>
          <a:ext cx="1658135" cy="1373890"/>
        </a:xfrm>
        <a:prstGeom prst="ellipse">
          <a:avLst/>
        </a:prstGeom>
        <a:solidFill>
          <a:schemeClr val="accent4"/>
        </a:solidFill>
        <a:ln w="19050" cap="flat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На 202</a:t>
          </a:r>
          <a:r>
            <a:rPr lang="en-US" sz="1200" kern="1200" dirty="0" smtClean="0">
              <a:solidFill>
                <a:schemeClr val="tx1"/>
              </a:solidFill>
            </a:rPr>
            <a:t>2</a:t>
          </a:r>
          <a:r>
            <a:rPr lang="ru-RU" sz="1200" kern="1200" dirty="0" smtClean="0">
              <a:solidFill>
                <a:schemeClr val="tx1"/>
              </a:solidFill>
            </a:rPr>
            <a:t> год- </a:t>
          </a:r>
          <a:r>
            <a:rPr lang="en-US" sz="1200" kern="1200" dirty="0" smtClean="0">
              <a:solidFill>
                <a:schemeClr val="tx1"/>
              </a:solidFill>
            </a:rPr>
            <a:t>347.8 </a:t>
          </a:r>
          <a:r>
            <a:rPr lang="ru-RU" sz="1200" kern="1200" dirty="0" smtClean="0">
              <a:solidFill>
                <a:schemeClr val="tx1"/>
              </a:solidFill>
            </a:rPr>
            <a:t>тыс.</a:t>
          </a:r>
          <a:r>
            <a:rPr lang="en-US" sz="1200" kern="1200" dirty="0" smtClean="0">
              <a:solidFill>
                <a:schemeClr val="tx1"/>
              </a:solidFill>
            </a:rPr>
            <a:t> </a:t>
          </a:r>
          <a:r>
            <a:rPr lang="ru-RU" sz="1200" kern="1200" dirty="0" smtClean="0">
              <a:solidFill>
                <a:schemeClr val="tx1"/>
              </a:solidFill>
            </a:rPr>
            <a:t>рублей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2628143" y="981355"/>
        <a:ext cx="1658135" cy="1373890"/>
      </dsp:txXfrm>
    </dsp:sp>
    <dsp:sp modelId="{7ED71AD4-A942-4479-908E-4799BCF23D16}">
      <dsp:nvSpPr>
        <dsp:cNvPr id="0" name=""/>
        <dsp:cNvSpPr/>
      </dsp:nvSpPr>
      <dsp:spPr>
        <a:xfrm>
          <a:off x="285730" y="57527"/>
          <a:ext cx="4500615" cy="430207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4B9CF98-B7C1-419D-B530-6A224B24495D}">
      <dsp:nvSpPr>
        <dsp:cNvPr id="0" name=""/>
        <dsp:cNvSpPr/>
      </dsp:nvSpPr>
      <dsp:spPr>
        <a:xfrm>
          <a:off x="1709" y="0"/>
          <a:ext cx="2660298" cy="40719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225746,5 тыс.рублей</a:t>
          </a:r>
          <a:endParaRPr lang="ru-RU" sz="3200" kern="1200" dirty="0"/>
        </a:p>
      </dsp:txBody>
      <dsp:txXfrm>
        <a:off x="1709" y="1628786"/>
        <a:ext cx="2660298" cy="1628786"/>
      </dsp:txXfrm>
    </dsp:sp>
    <dsp:sp modelId="{B1D95E87-78B9-4BE5-AC26-7AD4E236E739}">
      <dsp:nvSpPr>
        <dsp:cNvPr id="0" name=""/>
        <dsp:cNvSpPr/>
      </dsp:nvSpPr>
      <dsp:spPr>
        <a:xfrm>
          <a:off x="653876" y="244317"/>
          <a:ext cx="1355964" cy="135596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9BCE32-F1D7-4C95-9B95-7BE966E8DEB5}">
      <dsp:nvSpPr>
        <dsp:cNvPr id="0" name=""/>
        <dsp:cNvSpPr/>
      </dsp:nvSpPr>
      <dsp:spPr>
        <a:xfrm>
          <a:off x="2741816" y="0"/>
          <a:ext cx="2660298" cy="40719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233398,0 тыс.рублей</a:t>
          </a:r>
          <a:endParaRPr lang="ru-RU" sz="3200" kern="1200" dirty="0"/>
        </a:p>
      </dsp:txBody>
      <dsp:txXfrm>
        <a:off x="2741816" y="1628786"/>
        <a:ext cx="2660298" cy="1628786"/>
      </dsp:txXfrm>
    </dsp:sp>
    <dsp:sp modelId="{CEFCDE25-495D-479D-A329-A9A55C70B65A}">
      <dsp:nvSpPr>
        <dsp:cNvPr id="0" name=""/>
        <dsp:cNvSpPr/>
      </dsp:nvSpPr>
      <dsp:spPr>
        <a:xfrm>
          <a:off x="3393983" y="244317"/>
          <a:ext cx="1355964" cy="135596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AD6B39-62DE-4934-BED7-4D5DCDEC5942}">
      <dsp:nvSpPr>
        <dsp:cNvPr id="0" name=""/>
        <dsp:cNvSpPr/>
      </dsp:nvSpPr>
      <dsp:spPr>
        <a:xfrm>
          <a:off x="5481923" y="0"/>
          <a:ext cx="2660298" cy="40719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141840,9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тыс.рублей</a:t>
          </a:r>
          <a:endParaRPr lang="ru-RU" sz="3200" kern="1200" dirty="0"/>
        </a:p>
      </dsp:txBody>
      <dsp:txXfrm>
        <a:off x="5481923" y="1628786"/>
        <a:ext cx="2660298" cy="1628786"/>
      </dsp:txXfrm>
    </dsp:sp>
    <dsp:sp modelId="{87941D9D-5C4A-489D-BC60-44DABAB329D6}">
      <dsp:nvSpPr>
        <dsp:cNvPr id="0" name=""/>
        <dsp:cNvSpPr/>
      </dsp:nvSpPr>
      <dsp:spPr>
        <a:xfrm>
          <a:off x="6134090" y="244317"/>
          <a:ext cx="1355964" cy="135596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007168-AC40-4F8F-A388-F661AB72B026}">
      <dsp:nvSpPr>
        <dsp:cNvPr id="0" name=""/>
        <dsp:cNvSpPr/>
      </dsp:nvSpPr>
      <dsp:spPr>
        <a:xfrm>
          <a:off x="325757" y="3257572"/>
          <a:ext cx="7492417" cy="61079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29FB36E-F919-44F2-9F57-F9E72F54E23F}">
      <dsp:nvSpPr>
        <dsp:cNvPr id="0" name=""/>
        <dsp:cNvSpPr/>
      </dsp:nvSpPr>
      <dsp:spPr>
        <a:xfrm>
          <a:off x="8650" y="0"/>
          <a:ext cx="8849629" cy="3643313"/>
        </a:xfrm>
        <a:prstGeom prst="chevron">
          <a:avLst/>
        </a:prstGeom>
        <a:gradFill rotWithShape="1">
          <a:gsLst>
            <a:gs pos="0">
              <a:schemeClr val="accent4">
                <a:tint val="43000"/>
                <a:satMod val="165000"/>
              </a:schemeClr>
            </a:gs>
            <a:gs pos="55000">
              <a:schemeClr val="accent4">
                <a:tint val="83000"/>
                <a:satMod val="155000"/>
              </a:schemeClr>
            </a:gs>
            <a:gs pos="100000">
              <a:schemeClr val="accent4"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extrusionH="50600" contourW="12700" prstMaterial="dkEdge">
          <a:bevelT w="25400" h="38100" prst="convex"/>
          <a:contourClr>
            <a:schemeClr val="accent4">
              <a:satMod val="115000"/>
            </a:schemeClr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Предложенный на рассмотрение  Собрания депутатов Орловского района проект бюджета Орловского района </a:t>
          </a:r>
          <a:r>
            <a:rPr lang="ru-RU" sz="2100" b="1" kern="120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на 2021 </a:t>
          </a:r>
          <a:r>
            <a:rPr lang="ru-RU" sz="2100" b="1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год и на плановый </a:t>
          </a:r>
          <a:r>
            <a:rPr lang="ru-RU" sz="2100" b="1" kern="120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период 2022 и 2023 </a:t>
          </a:r>
          <a:r>
            <a:rPr lang="ru-RU" sz="2100" b="1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годов создаст дополнительные условия для выполнения поставленных Президентом России, Губернатором области , Главой Администрации приоритетных задач</a:t>
          </a:r>
          <a:endParaRPr lang="ru-RU" sz="2100" b="1" kern="120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briola" pitchFamily="82" charset="0"/>
            <a:ea typeface="+mn-ea"/>
            <a:cs typeface="+mn-cs"/>
          </a:endParaRPr>
        </a:p>
      </dsp:txBody>
      <dsp:txXfrm>
        <a:off x="8650" y="0"/>
        <a:ext cx="8849629" cy="364331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CC5BE02-E85D-48BF-B3B1-BBB17648B4B7}">
      <dsp:nvSpPr>
        <dsp:cNvPr id="0" name=""/>
        <dsp:cNvSpPr/>
      </dsp:nvSpPr>
      <dsp:spPr>
        <a:xfrm>
          <a:off x="68328" y="216029"/>
          <a:ext cx="2669862" cy="2095420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+mn-lt"/>
              <a:cs typeface="Times New Roman" pitchFamily="18" charset="0"/>
            </a:rPr>
            <a:t>Указ Президента РФ от 07.05.2018 </a:t>
          </a:r>
          <a:r>
            <a:rPr lang="en-US" sz="1600" kern="1200" dirty="0" smtClean="0">
              <a:latin typeface="+mn-lt"/>
              <a:cs typeface="Times New Roman" pitchFamily="18" charset="0"/>
            </a:rPr>
            <a:t>N 204</a:t>
          </a:r>
          <a:endParaRPr lang="ru-RU" sz="1600" kern="1200" dirty="0" smtClean="0">
            <a:latin typeface="+mn-lt"/>
            <a:cs typeface="Times New Roman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+mn-lt"/>
              <a:cs typeface="Times New Roman" pitchFamily="18" charset="0"/>
            </a:rPr>
            <a:t>«О национальных целях и стратегических задачах развития Российской Федерации на период до 2024 года»</a:t>
          </a:r>
          <a:endParaRPr lang="ru-RU" sz="1600" kern="1200" dirty="0">
            <a:latin typeface="+mn-lt"/>
            <a:cs typeface="Times New Roman" pitchFamily="18" charset="0"/>
          </a:endParaRPr>
        </a:p>
      </dsp:txBody>
      <dsp:txXfrm>
        <a:off x="68328" y="216029"/>
        <a:ext cx="2669862" cy="2095420"/>
      </dsp:txXfrm>
    </dsp:sp>
    <dsp:sp modelId="{CBA74E66-CE1D-4BDD-B13E-A38CE2F4B32E}">
      <dsp:nvSpPr>
        <dsp:cNvPr id="0" name=""/>
        <dsp:cNvSpPr/>
      </dsp:nvSpPr>
      <dsp:spPr>
        <a:xfrm rot="21546435">
          <a:off x="2816397" y="567908"/>
          <a:ext cx="1988871" cy="14872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+mn-lt"/>
              <a:cs typeface="Times New Roman" pitchFamily="18" charset="0"/>
            </a:rPr>
            <a:t>Приоритетные цели</a:t>
          </a:r>
          <a:endParaRPr lang="ru-RU" sz="1600" kern="1200" dirty="0">
            <a:latin typeface="+mn-lt"/>
            <a:cs typeface="Times New Roman" pitchFamily="18" charset="0"/>
          </a:endParaRPr>
        </a:p>
      </dsp:txBody>
      <dsp:txXfrm rot="21546435">
        <a:off x="2816397" y="567908"/>
        <a:ext cx="1988871" cy="1487224"/>
      </dsp:txXfrm>
    </dsp:sp>
    <dsp:sp modelId="{29215270-C0A3-49A1-9A1B-A9703DE55304}">
      <dsp:nvSpPr>
        <dsp:cNvPr id="0" name=""/>
        <dsp:cNvSpPr/>
      </dsp:nvSpPr>
      <dsp:spPr>
        <a:xfrm>
          <a:off x="4896175" y="72024"/>
          <a:ext cx="4032816" cy="2211730"/>
        </a:xfrm>
        <a:prstGeom prst="roundRect">
          <a:avLst>
            <a:gd name="adj" fmla="val 10000"/>
          </a:avLst>
        </a:prstGeom>
        <a:solidFill>
          <a:srgbClr val="37C991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/>
          </a:r>
          <a:br>
            <a:rPr lang="ru-RU" sz="1500" kern="1200" dirty="0" smtClean="0"/>
          </a:br>
          <a:endParaRPr lang="ru-RU" sz="1800" kern="1200" dirty="0"/>
        </a:p>
      </dsp:txBody>
      <dsp:txXfrm>
        <a:off x="4896175" y="72024"/>
        <a:ext cx="4032816" cy="221173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602E3C6-2DBA-4BB6-8D2F-BE9FB2D014DD}">
      <dsp:nvSpPr>
        <dsp:cNvPr id="0" name=""/>
        <dsp:cNvSpPr/>
      </dsp:nvSpPr>
      <dsp:spPr>
        <a:xfrm>
          <a:off x="0" y="215647"/>
          <a:ext cx="8856984" cy="710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7400" tIns="229108" rIns="68740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Бюджет сформирован с учетом изменений, внесенных в бюджетное и налоговое законодательство </a:t>
          </a:r>
          <a:endParaRPr lang="ru-RU" sz="1400" kern="1200" dirty="0"/>
        </a:p>
      </dsp:txBody>
      <dsp:txXfrm>
        <a:off x="0" y="215647"/>
        <a:ext cx="8856984" cy="710325"/>
      </dsp:txXfrm>
    </dsp:sp>
    <dsp:sp modelId="{8DCAAF0D-2425-4921-A5CA-9BDA5ABDF3CB}">
      <dsp:nvSpPr>
        <dsp:cNvPr id="0" name=""/>
        <dsp:cNvSpPr/>
      </dsp:nvSpPr>
      <dsp:spPr>
        <a:xfrm>
          <a:off x="442849" y="53287"/>
          <a:ext cx="6199888" cy="3247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341" tIns="0" rIns="23434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>
        <a:off x="442849" y="53287"/>
        <a:ext cx="6199888" cy="324720"/>
      </dsp:txXfrm>
    </dsp:sp>
    <dsp:sp modelId="{B93DDC4F-4E9C-424C-A24B-494910A4D1AE}">
      <dsp:nvSpPr>
        <dsp:cNvPr id="0" name=""/>
        <dsp:cNvSpPr/>
      </dsp:nvSpPr>
      <dsp:spPr>
        <a:xfrm>
          <a:off x="0" y="1147732"/>
          <a:ext cx="8856984" cy="883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7400" tIns="229108" rIns="68740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Уточнение объема безвозмездных поступлений бюджета в соответствии с </a:t>
          </a: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проектом  во втором чтении областного закона «Об областном бюджете на 202</a:t>
          </a:r>
          <a:r>
            <a:rPr lang="en-US" sz="1400" b="1" kern="1200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год и на плановый период 202</a:t>
          </a:r>
          <a:r>
            <a:rPr lang="en-US" sz="1400" b="1" kern="1200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и 202</a:t>
          </a:r>
          <a:r>
            <a:rPr lang="en-US" sz="1400" b="1" kern="1200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годов» </a:t>
          </a:r>
          <a:endParaRPr lang="ru-RU" sz="1400" b="1" kern="1200" cap="none" spc="0" dirty="0">
            <a:ln w="0"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147732"/>
        <a:ext cx="8856984" cy="883575"/>
      </dsp:txXfrm>
    </dsp:sp>
    <dsp:sp modelId="{19AAA84B-73EA-4D96-B4BA-88319CC7E294}">
      <dsp:nvSpPr>
        <dsp:cNvPr id="0" name=""/>
        <dsp:cNvSpPr/>
      </dsp:nvSpPr>
      <dsp:spPr>
        <a:xfrm>
          <a:off x="442849" y="985372"/>
          <a:ext cx="6199888" cy="324720"/>
        </a:xfrm>
        <a:prstGeom prst="roundRect">
          <a:avLst/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tint val="43000"/>
                <a:satMod val="165000"/>
              </a:schemeClr>
            </a:gs>
            <a:gs pos="55000">
              <a:schemeClr val="accent4">
                <a:hueOff val="-1116192"/>
                <a:satOff val="6725"/>
                <a:lumOff val="539"/>
                <a:alphaOff val="0"/>
                <a:tint val="83000"/>
                <a:satMod val="155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341" tIns="0" rIns="23434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>
        <a:off x="442849" y="985372"/>
        <a:ext cx="6199888" cy="324720"/>
      </dsp:txXfrm>
    </dsp:sp>
    <dsp:sp modelId="{8F5EA9E2-B337-43EA-A3D3-6223A648A5A4}">
      <dsp:nvSpPr>
        <dsp:cNvPr id="0" name=""/>
        <dsp:cNvSpPr/>
      </dsp:nvSpPr>
      <dsp:spPr>
        <a:xfrm>
          <a:off x="0" y="2253067"/>
          <a:ext cx="8856984" cy="883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7400" tIns="229108" rIns="68740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Реализация региональных проектов в рамках Указа Президента Российской Федерации от 07.05.2018  № 204 «О национальных целях и стратегических задачах развития Российской Федерации на период до 2024 года» </a:t>
          </a:r>
          <a:endParaRPr lang="ru-RU" sz="1400" kern="1200" dirty="0"/>
        </a:p>
      </dsp:txBody>
      <dsp:txXfrm>
        <a:off x="0" y="2253067"/>
        <a:ext cx="8856984" cy="883575"/>
      </dsp:txXfrm>
    </dsp:sp>
    <dsp:sp modelId="{68067353-7616-46E5-80B2-52C588AE712C}">
      <dsp:nvSpPr>
        <dsp:cNvPr id="0" name=""/>
        <dsp:cNvSpPr/>
      </dsp:nvSpPr>
      <dsp:spPr>
        <a:xfrm>
          <a:off x="442849" y="2090707"/>
          <a:ext cx="6199888" cy="324720"/>
        </a:xfrm>
        <a:prstGeom prst="round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43000"/>
                <a:satMod val="165000"/>
              </a:schemeClr>
            </a:gs>
            <a:gs pos="55000">
              <a:schemeClr val="accent4">
                <a:hueOff val="-2232385"/>
                <a:satOff val="13449"/>
                <a:lumOff val="1078"/>
                <a:alphaOff val="0"/>
                <a:tint val="83000"/>
                <a:satMod val="155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341" tIns="0" rIns="23434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kern="1200" dirty="0"/>
        </a:p>
      </dsp:txBody>
      <dsp:txXfrm>
        <a:off x="442849" y="2090707"/>
        <a:ext cx="6199888" cy="324720"/>
      </dsp:txXfrm>
    </dsp:sp>
    <dsp:sp modelId="{997058C1-8BD9-433E-B28F-781BF45EDB6D}">
      <dsp:nvSpPr>
        <dsp:cNvPr id="0" name=""/>
        <dsp:cNvSpPr/>
      </dsp:nvSpPr>
      <dsp:spPr>
        <a:xfrm>
          <a:off x="0" y="3358402"/>
          <a:ext cx="8856984" cy="883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7400" tIns="229108" rIns="68740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Параметры бюджета Орловского района сформированы с учетом Плана мероприятий по росту доходного потенциала Орловского района, оптимизации расходов бюджета Орловского района до 2024 года  </a:t>
          </a:r>
          <a:endParaRPr lang="ru-RU" sz="1400" kern="1200" dirty="0"/>
        </a:p>
      </dsp:txBody>
      <dsp:txXfrm>
        <a:off x="0" y="3358402"/>
        <a:ext cx="8856984" cy="883575"/>
      </dsp:txXfrm>
    </dsp:sp>
    <dsp:sp modelId="{28ADFDFE-039A-458B-9242-A81EFD534447}">
      <dsp:nvSpPr>
        <dsp:cNvPr id="0" name=""/>
        <dsp:cNvSpPr/>
      </dsp:nvSpPr>
      <dsp:spPr>
        <a:xfrm>
          <a:off x="442849" y="3196042"/>
          <a:ext cx="6199888" cy="324720"/>
        </a:xfrm>
        <a:prstGeom prst="roundRect">
          <a:avLst/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  <a:tint val="43000"/>
                <a:satMod val="165000"/>
              </a:schemeClr>
            </a:gs>
            <a:gs pos="55000">
              <a:schemeClr val="accent4">
                <a:hueOff val="-3348577"/>
                <a:satOff val="20174"/>
                <a:lumOff val="1617"/>
                <a:alphaOff val="0"/>
                <a:tint val="83000"/>
                <a:satMod val="155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341" tIns="0" rIns="23434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>
        <a:off x="442849" y="3196042"/>
        <a:ext cx="6199888" cy="324720"/>
      </dsp:txXfrm>
    </dsp:sp>
    <dsp:sp modelId="{2EF90AF6-44C5-47CE-A56D-C23289A9D00E}">
      <dsp:nvSpPr>
        <dsp:cNvPr id="0" name=""/>
        <dsp:cNvSpPr/>
      </dsp:nvSpPr>
      <dsp:spPr>
        <a:xfrm>
          <a:off x="0" y="4463737"/>
          <a:ext cx="8856984" cy="883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7400" tIns="229108" rIns="68740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Соблюдение условий в соответствии с заключенными соглашениями по предоставлению из областного бюджета дотаций на выравнивание бюджетной обеспеченности и бюджетных кредитов</a:t>
          </a:r>
          <a:endParaRPr lang="ru-RU" sz="1400" kern="1200" dirty="0"/>
        </a:p>
      </dsp:txBody>
      <dsp:txXfrm>
        <a:off x="0" y="4463737"/>
        <a:ext cx="8856984" cy="883575"/>
      </dsp:txXfrm>
    </dsp:sp>
    <dsp:sp modelId="{DFAAA4E6-DBFC-4E6A-A786-B1D779C41CB5}">
      <dsp:nvSpPr>
        <dsp:cNvPr id="0" name=""/>
        <dsp:cNvSpPr/>
      </dsp:nvSpPr>
      <dsp:spPr>
        <a:xfrm>
          <a:off x="442849" y="4301377"/>
          <a:ext cx="6199888" cy="32472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43000"/>
                <a:satMod val="165000"/>
              </a:schemeClr>
            </a:gs>
            <a:gs pos="55000">
              <a:schemeClr val="accent4">
                <a:hueOff val="-4464770"/>
                <a:satOff val="26899"/>
                <a:lumOff val="2156"/>
                <a:alphaOff val="0"/>
                <a:tint val="83000"/>
                <a:satMod val="155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341" tIns="0" rIns="23434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  </a:t>
          </a:r>
          <a:endParaRPr lang="ru-RU" sz="1600" kern="1200" dirty="0"/>
        </a:p>
      </dsp:txBody>
      <dsp:txXfrm>
        <a:off x="442849" y="4301377"/>
        <a:ext cx="6199888" cy="32472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8EA5C5-FB6E-4136-8B10-3A86753BCC80}">
      <dsp:nvSpPr>
        <dsp:cNvPr id="0" name=""/>
        <dsp:cNvSpPr/>
      </dsp:nvSpPr>
      <dsp:spPr>
        <a:xfrm rot="5400000">
          <a:off x="4766027" y="-3008639"/>
          <a:ext cx="697893" cy="7582090"/>
        </a:xfrm>
        <a:prstGeom prst="round2SameRect">
          <a:avLst/>
        </a:prstGeom>
        <a:solidFill>
          <a:schemeClr val="tx2">
            <a:lumMod val="20000"/>
            <a:lumOff val="80000"/>
            <a:alpha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latin typeface="Times New Roman" pitchFamily="18" charset="0"/>
              <a:cs typeface="Times New Roman" pitchFamily="18" charset="0"/>
            </a:rPr>
            <a:t>46778.4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тыс.рублей, в том числе 202</a:t>
          </a:r>
          <a:r>
            <a:rPr lang="en-US" sz="1400" b="1" kern="1200" dirty="0" smtClean="0">
              <a:latin typeface="Times New Roman" pitchFamily="18" charset="0"/>
              <a:cs typeface="Times New Roman" pitchFamily="18" charset="0"/>
            </a:rPr>
            <a:t>1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год – </a:t>
          </a:r>
          <a:r>
            <a:rPr lang="en-US" sz="1400" b="1" kern="1200" dirty="0" smtClean="0">
              <a:latin typeface="Times New Roman" pitchFamily="18" charset="0"/>
              <a:cs typeface="Times New Roman" pitchFamily="18" charset="0"/>
            </a:rPr>
            <a:t>15592.8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тыс.рублей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о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беспечение жилыми помещениями детей-сирот и детей, оставшихся без попечения родителей</a:t>
          </a:r>
          <a:endParaRPr lang="ru-RU" sz="1400" kern="1200" dirty="0"/>
        </a:p>
      </dsp:txBody>
      <dsp:txXfrm rot="5400000">
        <a:off x="4766027" y="-3008639"/>
        <a:ext cx="697893" cy="7582090"/>
      </dsp:txXfrm>
    </dsp:sp>
    <dsp:sp modelId="{ED817245-61E0-4AE7-89CC-24C4DEF1B59D}">
      <dsp:nvSpPr>
        <dsp:cNvPr id="0" name=""/>
        <dsp:cNvSpPr/>
      </dsp:nvSpPr>
      <dsp:spPr>
        <a:xfrm>
          <a:off x="4828" y="307993"/>
          <a:ext cx="1319100" cy="948823"/>
        </a:xfrm>
        <a:prstGeom prst="roundRect">
          <a:avLst/>
        </a:prstGeom>
        <a:solidFill>
          <a:schemeClr val="tx2">
            <a:lumMod val="60000"/>
            <a:lumOff val="40000"/>
            <a:alpha val="5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48</a:t>
          </a:r>
          <a:endParaRPr lang="ru-RU" sz="1400" b="1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cs typeface="Times New Roman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человек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28" y="307993"/>
        <a:ext cx="1319100" cy="94882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8EA5C5-FB6E-4136-8B10-3A86753BCC80}">
      <dsp:nvSpPr>
        <dsp:cNvPr id="0" name=""/>
        <dsp:cNvSpPr/>
      </dsp:nvSpPr>
      <dsp:spPr>
        <a:xfrm rot="5400000">
          <a:off x="4489206" y="-2434363"/>
          <a:ext cx="1189697" cy="7536258"/>
        </a:xfrm>
        <a:prstGeom prst="round2SameRect">
          <a:avLst/>
        </a:prstGeom>
        <a:solidFill>
          <a:schemeClr val="accent1">
            <a:tint val="40000"/>
            <a:hueOff val="0"/>
            <a:satOff val="0"/>
            <a:lumOff val="0"/>
            <a:alpha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1211,1 тыс.рублей, в том числе 202</a:t>
          </a:r>
          <a:r>
            <a:rPr lang="en-US" sz="1400" b="1" kern="1200" dirty="0" smtClean="0">
              <a:latin typeface="Times New Roman" pitchFamily="18" charset="0"/>
              <a:cs typeface="Times New Roman" pitchFamily="18" charset="0"/>
            </a:rPr>
            <a:t>1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год – 403,7 тыс.рублей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- о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беспечение жильем граждан, проживающих в сельской  местности</a:t>
          </a:r>
          <a:endParaRPr lang="ru-RU" sz="1400" kern="1200" dirty="0"/>
        </a:p>
      </dsp:txBody>
      <dsp:txXfrm rot="5400000">
        <a:off x="4489206" y="-2434363"/>
        <a:ext cx="1189697" cy="7536258"/>
      </dsp:txXfrm>
    </dsp:sp>
    <dsp:sp modelId="{ED817245-61E0-4AE7-89CC-24C4DEF1B59D}">
      <dsp:nvSpPr>
        <dsp:cNvPr id="0" name=""/>
        <dsp:cNvSpPr/>
      </dsp:nvSpPr>
      <dsp:spPr>
        <a:xfrm>
          <a:off x="4799" y="595833"/>
          <a:ext cx="1311126" cy="14758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5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cs typeface="Times New Roman" pitchFamily="18" charset="0"/>
            </a:rPr>
            <a:t>12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cs typeface="Times New Roman" pitchFamily="18" charset="0"/>
            </a:rPr>
            <a:t>семей</a:t>
          </a:r>
          <a:endParaRPr lang="ru-RU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99" y="595833"/>
        <a:ext cx="1311126" cy="1475865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574F37-6F58-47DE-A8EC-665BDAD86A58}">
      <dsp:nvSpPr>
        <dsp:cNvPr id="0" name=""/>
        <dsp:cNvSpPr/>
      </dsp:nvSpPr>
      <dsp:spPr>
        <a:xfrm>
          <a:off x="325107" y="0"/>
          <a:ext cx="4318192" cy="1368152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25107" y="0"/>
        <a:ext cx="4318192" cy="136815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8EA5C5-FB6E-4136-8B10-3A86753BCC80}">
      <dsp:nvSpPr>
        <dsp:cNvPr id="0" name=""/>
        <dsp:cNvSpPr/>
      </dsp:nvSpPr>
      <dsp:spPr>
        <a:xfrm rot="5400000">
          <a:off x="2510512" y="-1093308"/>
          <a:ext cx="1003489" cy="3918228"/>
        </a:xfrm>
        <a:prstGeom prst="round2SameRect">
          <a:avLst/>
        </a:prstGeom>
        <a:solidFill>
          <a:schemeClr val="accent1">
            <a:tint val="40000"/>
            <a:hueOff val="0"/>
            <a:satOff val="0"/>
            <a:lumOff val="0"/>
            <a:alpha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latin typeface="Times New Roman" pitchFamily="18" charset="0"/>
              <a:cs typeface="Times New Roman" pitchFamily="18" charset="0"/>
            </a:rPr>
            <a:t>18595.7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тыс. рублей, в том числе 202</a:t>
          </a:r>
          <a:r>
            <a:rPr lang="en-US" sz="1400" b="1" kern="1200" dirty="0" smtClean="0">
              <a:latin typeface="Times New Roman" pitchFamily="18" charset="0"/>
              <a:cs typeface="Times New Roman" pitchFamily="18" charset="0"/>
            </a:rPr>
            <a:t>1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год – </a:t>
          </a:r>
          <a:r>
            <a:rPr lang="en-US" sz="1400" b="1" kern="1200" dirty="0" smtClean="0">
              <a:latin typeface="Times New Roman" pitchFamily="18" charset="0"/>
              <a:cs typeface="Times New Roman" pitchFamily="18" charset="0"/>
            </a:rPr>
            <a:t>8542.0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тыс.рублей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о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беспечение жильем молодых семей</a:t>
          </a:r>
          <a:endParaRPr lang="ru-RU" sz="1400" kern="1200" dirty="0"/>
        </a:p>
      </dsp:txBody>
      <dsp:txXfrm rot="5400000">
        <a:off x="2510512" y="-1093308"/>
        <a:ext cx="1003489" cy="3918228"/>
      </dsp:txXfrm>
    </dsp:sp>
    <dsp:sp modelId="{ED817245-61E0-4AE7-89CC-24C4DEF1B59D}">
      <dsp:nvSpPr>
        <dsp:cNvPr id="0" name=""/>
        <dsp:cNvSpPr/>
      </dsp:nvSpPr>
      <dsp:spPr>
        <a:xfrm>
          <a:off x="620" y="272832"/>
          <a:ext cx="1052522" cy="11859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5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  <a:cs typeface="Times New Roman" pitchFamily="18" charset="0"/>
            </a:rPr>
            <a:t>20</a:t>
          </a:r>
          <a:r>
            <a:rPr lang="ru-RU" sz="1400" b="1" kern="1200" dirty="0" smtClean="0">
              <a:solidFill>
                <a:schemeClr val="bg1"/>
              </a:solidFill>
              <a:cs typeface="Times New Roman" pitchFamily="18" charset="0"/>
            </a:rPr>
            <a:t>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cs typeface="Times New Roman" pitchFamily="18" charset="0"/>
            </a:rPr>
            <a:t>семей</a:t>
          </a:r>
          <a:endParaRPr lang="ru-RU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20" y="272832"/>
        <a:ext cx="1052522" cy="1185946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DAC891A-2C21-4A8D-85C0-A72B17173982}">
      <dsp:nvSpPr>
        <dsp:cNvPr id="0" name=""/>
        <dsp:cNvSpPr/>
      </dsp:nvSpPr>
      <dsp:spPr>
        <a:xfrm>
          <a:off x="2383597" y="1371864"/>
          <a:ext cx="3575396" cy="1621374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5">
                <a:tint val="1000"/>
                <a:satMod val="255000"/>
              </a:schemeClr>
            </a:gs>
            <a:gs pos="55000">
              <a:schemeClr val="accent5">
                <a:tint val="12000"/>
                <a:satMod val="255000"/>
              </a:schemeClr>
            </a:gs>
            <a:gs pos="100000">
              <a:schemeClr val="accent5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5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t" anchorCtr="0">
          <a:noAutofit/>
        </a:bodyPr>
        <a:lstStyle/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300" kern="1200" dirty="0"/>
        </a:p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 smtClean="0"/>
            <a:t>Местный бюджет-</a:t>
          </a:r>
          <a:r>
            <a:rPr lang="en-US" sz="2300" kern="1200" dirty="0" smtClean="0"/>
            <a:t>10</a:t>
          </a:r>
          <a:r>
            <a:rPr lang="ru-RU" sz="2300" kern="1200" dirty="0" smtClean="0"/>
            <a:t>000,2 тыс.рублей</a:t>
          </a:r>
          <a:endParaRPr lang="ru-RU" sz="2300" kern="1200" dirty="0"/>
        </a:p>
      </dsp:txBody>
      <dsp:txXfrm>
        <a:off x="2383597" y="1371864"/>
        <a:ext cx="3575396" cy="1621374"/>
      </dsp:txXfrm>
    </dsp:sp>
    <dsp:sp modelId="{897D2FA9-6492-4AF3-93EA-C0981F602CE1}">
      <dsp:nvSpPr>
        <dsp:cNvPr id="0" name=""/>
        <dsp:cNvSpPr/>
      </dsp:nvSpPr>
      <dsp:spPr>
        <a:xfrm>
          <a:off x="0" y="0"/>
          <a:ext cx="2383597" cy="4365104"/>
        </a:xfrm>
        <a:prstGeom prst="roundRect">
          <a:avLst/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На повышение заработной платы работникам муниципальных учреждений культуры</a:t>
          </a:r>
          <a:endParaRPr lang="ru-RU" sz="2000" kern="1200" dirty="0"/>
        </a:p>
      </dsp:txBody>
      <dsp:txXfrm>
        <a:off x="0" y="0"/>
        <a:ext cx="2383597" cy="4365104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4F4D0A2-C05E-45AB-9180-A399986867AD}">
      <dsp:nvSpPr>
        <dsp:cNvPr id="0" name=""/>
        <dsp:cNvSpPr/>
      </dsp:nvSpPr>
      <dsp:spPr>
        <a:xfrm>
          <a:off x="68018" y="159795"/>
          <a:ext cx="2164151" cy="212831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бюджет 154,1 тыс.рублей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8018" y="159795"/>
        <a:ext cx="2164151" cy="2128317"/>
      </dsp:txXfrm>
    </dsp:sp>
    <dsp:sp modelId="{95B39CA1-075A-4468-AB75-87149731765B}">
      <dsp:nvSpPr>
        <dsp:cNvPr id="0" name=""/>
        <dsp:cNvSpPr/>
      </dsp:nvSpPr>
      <dsp:spPr>
        <a:xfrm>
          <a:off x="932114" y="2248024"/>
          <a:ext cx="472566" cy="472566"/>
        </a:xfrm>
        <a:prstGeom prst="mathPlu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32114" y="2248024"/>
        <a:ext cx="472566" cy="472566"/>
      </dsp:txXfrm>
    </dsp:sp>
    <dsp:sp modelId="{0FA44B67-0D44-4461-8660-22144984064E}">
      <dsp:nvSpPr>
        <dsp:cNvPr id="0" name=""/>
        <dsp:cNvSpPr/>
      </dsp:nvSpPr>
      <dsp:spPr>
        <a:xfrm>
          <a:off x="1285" y="2746640"/>
          <a:ext cx="2425146" cy="2058002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 7,5 тыс.рублей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85" y="2746640"/>
        <a:ext cx="2425146" cy="2058002"/>
      </dsp:txXfrm>
    </dsp:sp>
    <dsp:sp modelId="{1609A433-C0A7-46C5-9610-3F590E9289AA}">
      <dsp:nvSpPr>
        <dsp:cNvPr id="0" name=""/>
        <dsp:cNvSpPr/>
      </dsp:nvSpPr>
      <dsp:spPr>
        <a:xfrm rot="21521578">
          <a:off x="2483551" y="2297773"/>
          <a:ext cx="344403" cy="3030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21521578">
        <a:off x="2483551" y="2297773"/>
        <a:ext cx="344403" cy="303094"/>
      </dsp:txXfrm>
    </dsp:sp>
    <dsp:sp modelId="{FCB29D86-B06C-42C3-85E3-1197097D8BAD}">
      <dsp:nvSpPr>
        <dsp:cNvPr id="0" name=""/>
        <dsp:cNvSpPr/>
      </dsp:nvSpPr>
      <dsp:spPr>
        <a:xfrm>
          <a:off x="2871357" y="1607486"/>
          <a:ext cx="1941205" cy="1629539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ВСЕГО 161,6 тыс.рублей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71357" y="1607486"/>
        <a:ext cx="1941205" cy="16295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0.37168</cdr:x>
      <cdr:y>0.48571</cdr:y>
    </cdr:from>
    <cdr:to>
      <cdr:x>0.48673</cdr:x>
      <cdr:y>0.61429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24336" y="2448272"/>
          <a:ext cx="936131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tx1"/>
              </a:solidFill>
            </a:rPr>
            <a:t>65,1</a:t>
          </a:r>
          <a:r>
            <a:rPr lang="ru-RU" sz="2000" dirty="0" smtClean="0">
              <a:solidFill>
                <a:schemeClr val="tx1"/>
              </a:solidFill>
            </a:rPr>
            <a:t>%</a:t>
          </a:r>
        </a:p>
        <a:p xmlns:a="http://schemas.openxmlformats.org/drawingml/2006/main">
          <a:pPr algn="ctr"/>
          <a:endParaRPr lang="ru-RU" sz="2000" dirty="0"/>
        </a:p>
      </cdr:txBody>
    </cdr:sp>
  </cdr:relSizeAnchor>
  <cdr:relSizeAnchor xmlns:cdr="http://schemas.openxmlformats.org/drawingml/2006/chartDrawing">
    <cdr:from>
      <cdr:x>0.16814</cdr:x>
      <cdr:y>0.61429</cdr:y>
    </cdr:from>
    <cdr:to>
      <cdr:x>0.33628</cdr:x>
      <cdr:y>0.74286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68152" y="3096344"/>
          <a:ext cx="1368152" cy="6480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tx1"/>
              </a:solidFill>
            </a:rPr>
            <a:t>34,9 </a:t>
          </a:r>
          <a:r>
            <a:rPr lang="ru-RU" sz="2000" dirty="0" smtClean="0">
              <a:solidFill>
                <a:schemeClr val="tx1"/>
              </a:solidFill>
            </a:rPr>
            <a:t>%</a:t>
          </a:r>
          <a:endParaRPr lang="ru-RU" sz="20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0.0885</cdr:x>
      <cdr:y>0.91429</cdr:y>
    </cdr:from>
    <cdr:to>
      <cdr:x>0.46018</cdr:x>
      <cdr:y>0.98571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20080" y="4608512"/>
          <a:ext cx="302433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Arial Narrow" pitchFamily="34" charset="0"/>
            </a:rPr>
            <a:t>Количество направлений - 43</a:t>
          </a:r>
          <a:endParaRPr lang="ru-RU" sz="1800" b="1" dirty="0">
            <a:latin typeface="Arial Narrow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0.31853</cdr:x>
      <cdr:y>0.29587</cdr:y>
    </cdr:from>
    <cdr:to>
      <cdr:x>0.33278</cdr:x>
      <cdr:y>0.35767</cdr:y>
    </cdr:to>
    <cdr:sp macro="" textlink="">
      <cdr:nvSpPr>
        <cdr:cNvPr id="9" name="Прямоугольник 8"/>
        <cdr:cNvSpPr/>
      </cdr:nvSpPr>
      <cdr:spPr>
        <a:xfrm xmlns:a="http://schemas.openxmlformats.org/drawingml/2006/main" rot="21073408">
          <a:off x="4128592" y="1768328"/>
          <a:ext cx="18473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Georgia"/>
            </a:defRPr>
          </a:lvl1pPr>
          <a:lvl2pPr marL="457200" indent="0">
            <a:defRPr sz="1100">
              <a:latin typeface="Georgia"/>
            </a:defRPr>
          </a:lvl2pPr>
          <a:lvl3pPr marL="914400" indent="0">
            <a:defRPr sz="1100">
              <a:latin typeface="Georgia"/>
            </a:defRPr>
          </a:lvl3pPr>
          <a:lvl4pPr marL="1371600" indent="0">
            <a:defRPr sz="1100">
              <a:latin typeface="Georgia"/>
            </a:defRPr>
          </a:lvl4pPr>
          <a:lvl5pPr marL="1828800" indent="0">
            <a:defRPr sz="1100">
              <a:latin typeface="Georgia"/>
            </a:defRPr>
          </a:lvl5pPr>
          <a:lvl6pPr marL="2286000" indent="0">
            <a:defRPr sz="1100">
              <a:latin typeface="Georgia"/>
            </a:defRPr>
          </a:lvl6pPr>
          <a:lvl7pPr marL="2743200" indent="0">
            <a:defRPr sz="1100">
              <a:latin typeface="Georgia"/>
            </a:defRPr>
          </a:lvl7pPr>
          <a:lvl8pPr marL="3200400" indent="0">
            <a:defRPr sz="1100">
              <a:latin typeface="Georgia"/>
            </a:defRPr>
          </a:lvl8pPr>
          <a:lvl9pPr marL="3657600" indent="0">
            <a:defRPr sz="1100">
              <a:latin typeface="Georgia"/>
            </a:defRPr>
          </a:lvl9pPr>
        </a:lstStyle>
        <a:p xmlns:a="http://schemas.openxmlformats.org/drawingml/2006/main">
          <a:pPr algn="ctr" rtl="0"/>
          <a:endParaRPr lang="ru-RU" sz="1800" b="1" kern="1200" dirty="0">
            <a:ln w="12700">
              <a:noFill/>
              <a:prstDash val="solid"/>
            </a:ln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0.39204</cdr:x>
      <cdr:y>0.08892</cdr:y>
    </cdr:from>
    <cdr:to>
      <cdr:x>0.40629</cdr:x>
      <cdr:y>0.15072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5081403" y="531445"/>
          <a:ext cx="184730" cy="3693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Georgia"/>
            </a:defRPr>
          </a:lvl1pPr>
          <a:lvl2pPr marL="457200" indent="0">
            <a:defRPr sz="1100">
              <a:latin typeface="Georgia"/>
            </a:defRPr>
          </a:lvl2pPr>
          <a:lvl3pPr marL="914400" indent="0">
            <a:defRPr sz="1100">
              <a:latin typeface="Georgia"/>
            </a:defRPr>
          </a:lvl3pPr>
          <a:lvl4pPr marL="1371600" indent="0">
            <a:defRPr sz="1100">
              <a:latin typeface="Georgia"/>
            </a:defRPr>
          </a:lvl4pPr>
          <a:lvl5pPr marL="1828800" indent="0">
            <a:defRPr sz="1100">
              <a:latin typeface="Georgia"/>
            </a:defRPr>
          </a:lvl5pPr>
          <a:lvl6pPr marL="2286000" indent="0">
            <a:defRPr sz="1100">
              <a:latin typeface="Georgia"/>
            </a:defRPr>
          </a:lvl6pPr>
          <a:lvl7pPr marL="2743200" indent="0">
            <a:defRPr sz="1100">
              <a:latin typeface="Georgia"/>
            </a:defRPr>
          </a:lvl7pPr>
          <a:lvl8pPr marL="3200400" indent="0">
            <a:defRPr sz="1100">
              <a:latin typeface="Georgia"/>
            </a:defRPr>
          </a:lvl8pPr>
          <a:lvl9pPr marL="3657600" indent="0">
            <a:defRPr sz="1100">
              <a:latin typeface="Georgia"/>
            </a:defRPr>
          </a:lvl9pPr>
        </a:lstStyle>
        <a:p xmlns:a="http://schemas.openxmlformats.org/drawingml/2006/main">
          <a:pPr algn="ctr"/>
          <a:endParaRPr lang="ru-RU" sz="1800" b="1" cap="none" spc="0" dirty="0">
            <a:ln w="12700">
              <a:noFill/>
              <a:prstDash val="solid"/>
            </a:ln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0.37719</cdr:x>
      <cdr:y>0.25806</cdr:y>
    </cdr:from>
    <cdr:to>
      <cdr:x>0.57017</cdr:x>
      <cdr:y>0.50286</cdr:y>
    </cdr:to>
    <cdr:sp macro="" textlink="">
      <cdr:nvSpPr>
        <cdr:cNvPr id="4" name="Прямая со стрелкой 3"/>
        <cdr:cNvSpPr/>
      </cdr:nvSpPr>
      <cdr:spPr>
        <a:xfrm xmlns:a="http://schemas.openxmlformats.org/drawingml/2006/main" flipV="1">
          <a:off x="3071834" y="1143008"/>
          <a:ext cx="1571616" cy="108425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A83A7D-4E75-4ADD-899A-33029C779FF4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4C11C-7F54-4DD1-AAD5-EEB34FD51B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4239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2572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4997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21699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66665-1B03-4BB1-88F5-6A8F7E4CAE0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047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48810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045BB0-01DD-4830-82FD-9B32B3CDB639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045BB0-01DD-4830-82FD-9B32B3CDB639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045BB0-01DD-4830-82FD-9B32B3CDB639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6955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24406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НОВЫЕ ЦИФРЫ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5808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0670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46036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25920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1335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67340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8" y="3810005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6" y="3897011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6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1"/>
            <a:ext cx="9144000" cy="244171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" y="3675528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1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2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11F5507-8E77-4E8D-A81F-2F975A48664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66FF29-F562-434C-A2D5-1A0991CE9EF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EF8119-C6F5-4106-8ECF-22D54F684B9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8" y="3810005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6" y="3897011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6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1"/>
            <a:ext cx="9144000" cy="244171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" y="3675528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1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2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11F5507-8E77-4E8D-A81F-2F975A48664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F7A6D5-027F-4DB0-9A16-72A98B5135F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3CAAF5-8045-44A7-B24C-CCEF5557D62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35280B-5B00-44BF-B243-C37C248B005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6B022DC-AB95-42E8-B74C-2BF8C53F84E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DBE90372-45E1-445F-BA15-5FFFCD8B6401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B0498F-6C31-421D-BA6E-9E04BCDF72C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508C30-FE1B-41A3-B56E-D729D39FF96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dirty="0" smtClean="0"/>
              <a:t>Образец текста</a:t>
            </a:r>
          </a:p>
          <a:p>
            <a:pPr lvl="1" eaLnBrk="1" latinLnBrk="0" hangingPunct="1"/>
            <a:r>
              <a:rPr lang="ru-RU" dirty="0" smtClean="0"/>
              <a:t>Второй уровень</a:t>
            </a:r>
          </a:p>
          <a:p>
            <a:pPr lvl="2" eaLnBrk="1" latinLnBrk="0" hangingPunct="1"/>
            <a:r>
              <a:rPr lang="ru-RU" dirty="0" smtClean="0"/>
              <a:t>Третий уровень</a:t>
            </a:r>
          </a:p>
          <a:p>
            <a:pPr lvl="3" eaLnBrk="1" latinLnBrk="0" hangingPunct="1"/>
            <a:r>
              <a:rPr lang="ru-RU" dirty="0" smtClean="0"/>
              <a:t>Четвертый уровень</a:t>
            </a:r>
          </a:p>
          <a:p>
            <a:pPr lvl="4" eaLnBrk="1" latinLnBrk="0" hangingPunct="1"/>
            <a:r>
              <a:rPr lang="ru-RU" dirty="0" smtClean="0"/>
              <a:t>Пятый уровень</a:t>
            </a:r>
            <a:endParaRPr kumimoji="0"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F7A6D5-027F-4DB0-9A16-72A98B5135F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71681" name="Picture 1" descr="E:\cheki\gerb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16632"/>
            <a:ext cx="374968" cy="504056"/>
          </a:xfrm>
          <a:prstGeom prst="rect">
            <a:avLst/>
          </a:prstGeom>
          <a:noFill/>
        </p:spPr>
      </p:pic>
      <p:sp>
        <p:nvSpPr>
          <p:cNvPr id="8" name="Номер слайда 5"/>
          <p:cNvSpPr txBox="1">
            <a:spLocks/>
          </p:cNvSpPr>
          <p:nvPr userDrawn="1"/>
        </p:nvSpPr>
        <p:spPr>
          <a:xfrm>
            <a:off x="5724128" y="116632"/>
            <a:ext cx="3275856" cy="365760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Финансовый отдел Администрации Орловского района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1510CD-BA21-428B-BBCB-8EACF56A292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66FF29-F562-434C-A2D5-1A0991CE9EF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EF8119-C6F5-4106-8ECF-22D54F684B9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7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1" y="4164013"/>
            <a:ext cx="1965325" cy="19051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1" y="4198939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2" y="3962403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9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5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7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"/>
            <a:ext cx="9144000" cy="37020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498F7-B7EE-461A-B5C1-5BD47CA1553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5B473-999B-4FA7-9E65-B12FCABB75E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F813-B8F0-4DB6-877F-B9BFA9DEE6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D24EA-A5EE-44FC-8109-203593FB0CB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2DC0CA8-4552-4DBA-83EF-D5FE054F3EA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98106-BE66-4603-8AB4-C630BA99F0A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0E73E-393A-4B9B-AB30-D385CE0F713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3CAAF5-8045-44A7-B24C-CCEF5557D62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FBD0E-FCE8-463A-8858-F1741EC2A10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4ACB9-6B1B-4733-8D06-528C1D05A3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765F6-082A-467E-91F0-594766DC446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77E83-EA08-4D9D-AACC-0F2A089A074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7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1" y="4164013"/>
            <a:ext cx="1965325" cy="19051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1" y="4198939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2" y="3962403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9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5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7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"/>
            <a:ext cx="9144000" cy="37020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D1B387A-4D12-4C2A-A411-B7714F2D2022}" type="datetime1">
              <a:rPr lang="ru-RU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D4D01D8-4116-485E-A0E2-853C21C792BC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BFF4F-3E80-40AB-93BA-77B56DF87198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2E0CA-C96C-438D-A70A-838A9D6F49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2565B-77D2-4A83-9AA0-93A75204C5FC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AF6B0-8098-427E-9DDC-9007CCF5A3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0447C-026C-4A54-A97B-AE1B647CBB4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5067B-6953-409D-8918-D636A3095D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mtClean="0"/>
            </a:lvl1pPr>
          </a:lstStyle>
          <a:p>
            <a:pPr>
              <a:defRPr/>
            </a:pPr>
            <a:fld id="{7E850348-B09B-47C6-BB65-66B3EA2B95BB}" type="datetime1">
              <a:rPr lang="ru-RU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2CB140C-AFBD-4E60-A7B9-6BAF586F08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91EA61-B292-49BB-A319-45078E8821E5}" type="datetime1">
              <a:rPr lang="ru-RU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4E6B7-D2C3-450A-A6ED-4F312197043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35280B-5B00-44BF-B243-C37C248B005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79115-7387-46AD-B647-6D58080460A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4E876-F1D1-4C8B-BD1F-9C7219D2B9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018AD-9085-419C-9095-2074C37AD66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58325-D46F-4642-BB46-4EF90B540B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6C782-E0E3-488E-82F6-5BD98EEE64E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AD41C-7F88-495F-907B-9FECA172DE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74311-F960-47B8-91D4-15A3707170FE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89F37-04E7-471A-A8B2-C158A57D6A8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232EC-2E86-4A29-A495-7585EDD536D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FBDC3-9F77-4695-B639-A1A6E4BD9C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7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1" y="4164013"/>
            <a:ext cx="1965325" cy="19051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1" y="4198939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2" y="3962403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9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5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7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"/>
            <a:ext cx="9144000" cy="37020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22DEC-130C-4521-AE93-8C8A5B1220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0793A-56C9-498E-A70F-38D3F5D1C8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9FD61-6BB8-4979-A4C0-776DD6C0332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2DC33-0CC9-41FC-92E7-2441844BA91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CAA3DCE-A4F2-4A93-A30A-37FDDE2FA2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6B022DC-AB95-42E8-B74C-2BF8C53F84E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15BB7-4990-4FF4-9EF0-9916C24EB1F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15890-CD32-4330-B054-6E98C7CE1C8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75F8-9409-4318-97A3-6291DFC8907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6A337-3633-4B12-8BEB-5DA97BD342D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6C16A-535B-4ABC-A105-7658BD06305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EF45-CC39-46E4-8B1E-F5CB0DE0296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1AF90-C082-4DC6-A0D4-C9C3EE8A1B6C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8EEE-9704-4CC1-BA08-1780DAC4FD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DBE90372-45E1-445F-BA15-5FFFCD8B6401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B0498F-6C31-421D-BA6E-9E04BCDF72C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508C30-FE1B-41A3-B56E-D729D39FF96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1510CD-BA21-428B-BBCB-8EACF56A292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22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" y="308280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8" y="36025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6" y="440113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149361-940F-4DE4-A267-7C86AF4F4F9D}" type="datetime1">
              <a:rPr lang="ru-RU" smtClean="0">
                <a:solidFill>
                  <a:srgbClr val="C0504D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17.11.2020</a:t>
            </a:fld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51C1-313E-498A-A33E-EDB43AC6CAA6}" type="slidenum">
              <a:rPr lang="ru-RU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latin typeface="Arial" charset="0"/>
            </a:endParaRPr>
          </a:p>
        </p:txBody>
      </p:sp>
      <p:pic>
        <p:nvPicPr>
          <p:cNvPr id="20" name="Picture 1" descr="E:\cheki\gerb.gif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36096" y="116632"/>
            <a:ext cx="374968" cy="504056"/>
          </a:xfrm>
          <a:prstGeom prst="rect">
            <a:avLst/>
          </a:prstGeom>
          <a:noFill/>
        </p:spPr>
      </p:pic>
      <p:sp>
        <p:nvSpPr>
          <p:cNvPr id="21" name="Номер слайда 5"/>
          <p:cNvSpPr txBox="1">
            <a:spLocks/>
          </p:cNvSpPr>
          <p:nvPr userDrawn="1"/>
        </p:nvSpPr>
        <p:spPr>
          <a:xfrm>
            <a:off x="5724128" y="116632"/>
            <a:ext cx="3275856" cy="365760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Финансовый отдел Администрации Орловского района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22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" y="308280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8" y="36025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6" y="440113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149361-940F-4DE4-A267-7C86AF4F4F9D}" type="datetime1">
              <a:rPr lang="ru-RU" smtClean="0">
                <a:solidFill>
                  <a:srgbClr val="C0504D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17.11.2020</a:t>
            </a:fld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51C1-313E-498A-A33E-EDB43AC6CAA6}" type="slidenum">
              <a:rPr lang="ru-RU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latin typeface="Arial" charset="0"/>
            </a:endParaRPr>
          </a:p>
        </p:txBody>
      </p:sp>
      <p:pic>
        <p:nvPicPr>
          <p:cNvPr id="20" name="Picture 1" descr="E:\cheki\gerb.gif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36096" y="116632"/>
            <a:ext cx="374968" cy="504056"/>
          </a:xfrm>
          <a:prstGeom prst="rect">
            <a:avLst/>
          </a:prstGeom>
          <a:noFill/>
        </p:spPr>
      </p:pic>
      <p:sp>
        <p:nvSpPr>
          <p:cNvPr id="21" name="Номер слайда 5"/>
          <p:cNvSpPr txBox="1">
            <a:spLocks/>
          </p:cNvSpPr>
          <p:nvPr userDrawn="1"/>
        </p:nvSpPr>
        <p:spPr>
          <a:xfrm>
            <a:off x="5724128" y="116632"/>
            <a:ext cx="3275856" cy="365760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Финансовый отдел Администрации Орловского района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7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3"/>
            <a:ext cx="9144000" cy="3111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7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7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42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31" y="496893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4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94" y="-1584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44" y="-1584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4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6" y="3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3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91"/>
            <a:ext cx="8229600" cy="432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F73A47-0D46-4241-BFFF-87763C757D7A}" type="datetime1">
              <a:rPr lang="ru-RU" smtClean="0">
                <a:solidFill>
                  <a:srgbClr val="C0504D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6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0BB7F5-791E-4F5A-B069-A20C241651E3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latin typeface="Arial" charset="0"/>
            </a:endParaRPr>
          </a:p>
        </p:txBody>
      </p:sp>
      <p:pic>
        <p:nvPicPr>
          <p:cNvPr id="20" name="Picture 1" descr="E:\cheki\gerb.gif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36096" y="116632"/>
            <a:ext cx="374968" cy="504056"/>
          </a:xfrm>
          <a:prstGeom prst="rect">
            <a:avLst/>
          </a:prstGeom>
          <a:noFill/>
        </p:spPr>
      </p:pic>
      <p:sp>
        <p:nvSpPr>
          <p:cNvPr id="21" name="Номер слайда 5"/>
          <p:cNvSpPr txBox="1">
            <a:spLocks/>
          </p:cNvSpPr>
          <p:nvPr userDrawn="1"/>
        </p:nvSpPr>
        <p:spPr>
          <a:xfrm>
            <a:off x="5724128" y="116632"/>
            <a:ext cx="3275856" cy="365760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Финансовый отдел Администрации Орловского района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7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3"/>
            <a:ext cx="9144000" cy="3111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7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7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42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31" y="496893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4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94" y="-1584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44" y="-1584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4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6" y="3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3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42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742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91"/>
            <a:ext cx="8229600" cy="432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99EF8A-69D9-432F-B5A5-E982FAEBD15D}" type="datetime1">
              <a:rPr lang="ru-RU">
                <a:solidFill>
                  <a:srgbClr val="C0504D"/>
                </a:solidFill>
              </a:rPr>
              <a:pPr>
                <a:defRPr/>
              </a:pPr>
              <a:t>17.11.2020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6" y="612775"/>
            <a:ext cx="1325563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dirty="0">
                <a:solidFill>
                  <a:schemeClr val="accent2"/>
                </a:solidFill>
                <a:latin typeface="Georgia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C0504D"/>
              </a:solidFill>
              <a:cs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9FF08F-0C2D-4945-8ECB-7A2A194AC7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20" name="Picture 1" descr="E:\cheki\gerb.gif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36096" y="116632"/>
            <a:ext cx="374968" cy="504056"/>
          </a:xfrm>
          <a:prstGeom prst="rect">
            <a:avLst/>
          </a:prstGeom>
          <a:noFill/>
        </p:spPr>
      </p:pic>
      <p:sp>
        <p:nvSpPr>
          <p:cNvPr id="21" name="Номер слайда 5"/>
          <p:cNvSpPr txBox="1">
            <a:spLocks/>
          </p:cNvSpPr>
          <p:nvPr userDrawn="1"/>
        </p:nvSpPr>
        <p:spPr>
          <a:xfrm>
            <a:off x="5724128" y="116632"/>
            <a:ext cx="3275856" cy="365760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Финансовый отдел Администрации Орловского района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7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3"/>
            <a:ext cx="9144000" cy="3111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7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7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42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31" y="496893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4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94" y="-1584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44" y="-1584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4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6" y="3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3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91"/>
            <a:ext cx="8229600" cy="432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7B9F55-912A-4666-8831-141DED8881EB}" type="datetime1">
              <a:rPr lang="ru-RU" smtClean="0">
                <a:solidFill>
                  <a:srgbClr val="C0504D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6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0BB7F5-791E-4F5A-B069-A20C241651E3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latin typeface="Arial" charset="0"/>
            </a:endParaRPr>
          </a:p>
        </p:txBody>
      </p:sp>
      <p:pic>
        <p:nvPicPr>
          <p:cNvPr id="20" name="Picture 1" descr="E:\cheki\gerb.gif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436096" y="116632"/>
            <a:ext cx="374968" cy="504056"/>
          </a:xfrm>
          <a:prstGeom prst="rect">
            <a:avLst/>
          </a:prstGeom>
          <a:noFill/>
        </p:spPr>
      </p:pic>
      <p:sp>
        <p:nvSpPr>
          <p:cNvPr id="21" name="Номер слайда 5"/>
          <p:cNvSpPr txBox="1">
            <a:spLocks/>
          </p:cNvSpPr>
          <p:nvPr userDrawn="1"/>
        </p:nvSpPr>
        <p:spPr>
          <a:xfrm>
            <a:off x="5724128" y="116632"/>
            <a:ext cx="3275856" cy="365760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Финансовый отдел Администрации Орловского района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18" Type="http://schemas.microsoft.com/office/2007/relationships/diagramDrawing" Target="../diagrams/drawing6.xml"/><Relationship Id="rId3" Type="http://schemas.openxmlformats.org/officeDocument/2006/relationships/image" Target="../media/image21.jpeg"/><Relationship Id="rId21" Type="http://schemas.openxmlformats.org/officeDocument/2006/relationships/diagramQuickStyle" Target="../diagrams/quickStyle7.xml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17" Type="http://schemas.openxmlformats.org/officeDocument/2006/relationships/diagramColors" Target="../diagrams/colors6.xml"/><Relationship Id="rId2" Type="http://schemas.openxmlformats.org/officeDocument/2006/relationships/notesSlide" Target="../notesSlides/notesSlide12.xml"/><Relationship Id="rId16" Type="http://schemas.openxmlformats.org/officeDocument/2006/relationships/diagramQuickStyle" Target="../diagrams/quickStyle6.xml"/><Relationship Id="rId20" Type="http://schemas.openxmlformats.org/officeDocument/2006/relationships/diagramLayout" Target="../diagrams/layout7.xml"/><Relationship Id="rId1" Type="http://schemas.openxmlformats.org/officeDocument/2006/relationships/slideLayout" Target="../slideLayouts/slideLayout46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5" Type="http://schemas.openxmlformats.org/officeDocument/2006/relationships/diagramLayout" Target="../diagrams/layout6.xml"/><Relationship Id="rId23" Type="http://schemas.microsoft.com/office/2007/relationships/diagramDrawing" Target="../diagrams/drawing7.xml"/><Relationship Id="rId10" Type="http://schemas.openxmlformats.org/officeDocument/2006/relationships/diagramLayout" Target="../diagrams/layout5.xml"/><Relationship Id="rId19" Type="http://schemas.openxmlformats.org/officeDocument/2006/relationships/diagramData" Target="../diagrams/data7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diagramData" Target="../diagrams/data6.xml"/><Relationship Id="rId22" Type="http://schemas.openxmlformats.org/officeDocument/2006/relationships/diagramColors" Target="../diagrams/colors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9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8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29.jpeg"/><Relationship Id="rId12" Type="http://schemas.openxmlformats.org/officeDocument/2006/relationships/image" Target="../media/image32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9.xml"/><Relationship Id="rId11" Type="http://schemas.openxmlformats.org/officeDocument/2006/relationships/hyperlink" Target="https://ok.ru/dk?cmd=PopLayerPhoto&amp;st.layer.cmd=PopLayerPhotoOuter&amp;st.layer.type=GROUP&amp;st.layer.revNav=off&amp;st.layer.limitedUi=false&amp;st.layer.closeLayers=off&amp;st.layer.sphotoIds=876282290230;876282031926;876282031670;876282031414&amp;st.layer.showNav=on&amp;st.layer.photoAlbumId=55902791139382&amp;st.layer.epm=off&amp;st.layer.photoId=876282031414&amp;st.layer.opl=off&amp;st.layer.navStartPhotoId=876282031414&amp;st.layer.sbd=off&amp;st.cmd=altGroupMain&amp;st.groupId=55887256944694&amp;st.referenceName=molodezhor&amp;st._aid=GroupTopicLayer_openPhotoLayer" TargetMode="External"/><Relationship Id="rId5" Type="http://schemas.openxmlformats.org/officeDocument/2006/relationships/diagramColors" Target="../diagrams/colors9.xml"/><Relationship Id="rId10" Type="http://schemas.openxmlformats.org/officeDocument/2006/relationships/image" Target="../media/image31.jpeg"/><Relationship Id="rId4" Type="http://schemas.openxmlformats.org/officeDocument/2006/relationships/diagramQuickStyle" Target="../diagrams/quickStyle9.xml"/><Relationship Id="rId9" Type="http://schemas.openxmlformats.org/officeDocument/2006/relationships/hyperlink" Target="https://ok.ru/dk?cmd=PopLayerPhoto&amp;st.layer.cmd=PopLayerPhotoOuter&amp;st.layer.type=GROUP&amp;st.layer.revNav=off&amp;st.layer.limitedUi=false&amp;st.layer.closeLayers=off&amp;st.layer.sphotoIds=876282290230;876282031926;876282031670;876282031414&amp;st.layer.showNav=on&amp;st.layer.photoAlbumId=55902791139382&amp;st.layer.epm=off&amp;st.layer.photoId=876282290230&amp;st.layer.opl=off&amp;st.layer.navStartPhotoId=876282290230&amp;st.layer.sbd=off&amp;st.cmd=altGroupMain&amp;st.groupId=55887256944694&amp;st.referenceName=molodezhor&amp;st._aid=GroupTopicLayer_openPhotoLayer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56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75.jpeg"/><Relationship Id="rId7" Type="http://schemas.openxmlformats.org/officeDocument/2006/relationships/diagramColors" Target="../diagrams/colors16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oleObject" Target="../embeddings/_____Microsoft_Office_Excel_97-20031.xls"/><Relationship Id="rId15" Type="http://schemas.openxmlformats.org/officeDocument/2006/relationships/image" Target="../media/image2.gif"/><Relationship Id="rId10" Type="http://schemas.openxmlformats.org/officeDocument/2006/relationships/image" Target="../media/image9.jpeg"/><Relationship Id="rId4" Type="http://schemas.openxmlformats.org/officeDocument/2006/relationships/image" Target="../media/image4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jpeg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980728"/>
            <a:ext cx="8458200" cy="1470025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Финансовый отдел Администрации Орловского района</a:t>
            </a:r>
            <a: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ru-RU" sz="45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789040"/>
            <a:ext cx="8964488" cy="306896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endParaRPr lang="ru-RU" sz="2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 eaLnBrk="1" hangingPunct="1"/>
            <a:r>
              <a:rPr lang="ru-RU" sz="3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Проект бюджета Орловского района</a:t>
            </a:r>
          </a:p>
          <a:p>
            <a:pPr algn="ctr" eaLnBrk="1" hangingPunct="1"/>
            <a:r>
              <a:rPr lang="ru-RU" sz="3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на 20</a:t>
            </a:r>
            <a:r>
              <a:rPr lang="en-US" sz="3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21</a:t>
            </a:r>
            <a:r>
              <a:rPr lang="ru-RU" sz="3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год и на плановый период </a:t>
            </a:r>
          </a:p>
          <a:p>
            <a:pPr algn="ctr" eaLnBrk="1" hangingPunct="1"/>
            <a:r>
              <a:rPr lang="ru-RU" sz="3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202</a:t>
            </a:r>
            <a:r>
              <a:rPr lang="en-US" sz="3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2</a:t>
            </a:r>
            <a:r>
              <a:rPr lang="ru-RU" sz="3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и 202</a:t>
            </a:r>
            <a:r>
              <a:rPr lang="en-US" sz="3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3</a:t>
            </a:r>
            <a:r>
              <a:rPr lang="ru-RU" sz="3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годов</a:t>
            </a:r>
          </a:p>
          <a:p>
            <a:pPr algn="ctr" eaLnBrk="1" hangingPunct="1"/>
            <a:endParaRPr lang="ru-RU" sz="33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636912"/>
            <a:ext cx="716157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008" algn="ctr">
              <a:spcBef>
                <a:spcPts val="300"/>
              </a:spcBef>
              <a:buClr>
                <a:srgbClr val="9BBB59"/>
              </a:buClr>
              <a:defRPr/>
            </a:pPr>
            <a:r>
              <a:rPr lang="en-US" sz="3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~ </a:t>
            </a:r>
            <a:r>
              <a:rPr lang="ru-RU" sz="3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БЮДЖЕТ  ДЛЯ  ГРАЖДАН</a:t>
            </a:r>
            <a:r>
              <a:rPr lang="en-US" sz="3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~</a:t>
            </a:r>
            <a:endParaRPr lang="ru-RU" sz="33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1" name="Picture 1" descr="E:\cheki\gerb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16632"/>
            <a:ext cx="696370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5866122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51520" y="548680"/>
            <a:ext cx="8568952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приоритеты и подходы к формированию расходов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Орловского района на 2021-2023 годы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sx="1000" sy="1000" algn="ctr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gray">
          <a:xfrm>
            <a:off x="395536" y="1268760"/>
            <a:ext cx="7704856" cy="1374422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38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48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" name="Rectangle 17"/>
          <p:cNvSpPr>
            <a:spLocks noChangeArrowheads="1"/>
          </p:cNvSpPr>
          <p:nvPr/>
        </p:nvSpPr>
        <p:spPr bwMode="gray">
          <a:xfrm>
            <a:off x="395536" y="2714620"/>
            <a:ext cx="7488832" cy="570364"/>
          </a:xfrm>
          <a:prstGeom prst="rect">
            <a:avLst/>
          </a:prstGeom>
          <a:gradFill flip="none" rotWithShape="1">
            <a:gsLst>
              <a:gs pos="0">
                <a:srgbClr val="99CC00">
                  <a:gamma/>
                  <a:tint val="0"/>
                  <a:invGamma/>
                  <a:alpha val="0"/>
                </a:srgbClr>
              </a:gs>
              <a:gs pos="100000">
                <a:srgbClr val="99CC00"/>
              </a:gs>
            </a:gsLst>
            <a:lin ang="120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r>
              <a:rPr lang="ru-RU" dirty="0" smtClean="0"/>
              <a:t> </a:t>
            </a:r>
            <a:endParaRPr lang="en-US" dirty="0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04248" y="2340000"/>
            <a:ext cx="1339200" cy="972000"/>
            <a:chOff x="2016" y="1920"/>
            <a:chExt cx="1680" cy="16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36" name="Oval 20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7" name="Freeform 21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9CC00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395536" y="2714620"/>
            <a:ext cx="6624736" cy="57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00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Индексация социальных выплат исходя из уровня инфляции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 1 января 2021 года на 4,0 процента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gray">
          <a:xfrm>
            <a:off x="395536" y="3286124"/>
            <a:ext cx="8316416" cy="1928826"/>
          </a:xfrm>
          <a:prstGeom prst="rect">
            <a:avLst/>
          </a:prstGeom>
          <a:gradFill flip="none" rotWithShape="1">
            <a:gsLst>
              <a:gs pos="0">
                <a:srgbClr val="FF6699">
                  <a:gamma/>
                  <a:tint val="0"/>
                  <a:invGamma/>
                  <a:alpha val="0"/>
                </a:srgbClr>
              </a:gs>
              <a:gs pos="100000">
                <a:srgbClr val="FF6699"/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Увеличение расходов на заработную плату низкооплачиваемых работников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связи с доведением минимального размера оплаты труда до величины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прожиточного минимума трудоспособного населения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20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году до 12 392 рублей 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>
          <a:xfrm>
            <a:off x="8174736" y="-27384"/>
            <a:ext cx="762000" cy="365760"/>
          </a:xfrm>
        </p:spPr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428596" y="1428737"/>
            <a:ext cx="6951716" cy="13038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000" rIns="0" bIns="36000">
            <a:spAutoFit/>
            <a:flatTx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Базовые исходные данные на 2021 и 2022 годы – утвержденные ассигнования в Решении Собрания депутатов Орловского района от 24.12.2019 №216«О бюджете Орловского района на 2020 год и на плановый период 2021 и 2022 годов», на 2023 год – бюджетные ассигнования 2022 года, установленные этим решением</a:t>
            </a:r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gray">
          <a:xfrm>
            <a:off x="395536" y="5286388"/>
            <a:ext cx="7776864" cy="1382972"/>
          </a:xfrm>
          <a:prstGeom prst="rect">
            <a:avLst/>
          </a:prstGeom>
          <a:gradFill flip="none" rotWithShape="1">
            <a:gsLst>
              <a:gs pos="97000">
                <a:srgbClr val="CC99FF">
                  <a:shade val="30000"/>
                  <a:satMod val="115000"/>
                  <a:alpha val="0"/>
                </a:srgbClr>
              </a:gs>
              <a:gs pos="50000">
                <a:srgbClr val="CC99FF">
                  <a:shade val="67500"/>
                  <a:satMod val="115000"/>
                </a:srgbClr>
              </a:gs>
              <a:gs pos="100000">
                <a:srgbClr val="CC9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accent4">
                <a:alpha val="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tIns="3600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Принятие</a:t>
            </a:r>
            <a:r>
              <a:rPr lang="ru-RU" sz="1600" dirty="0" smtClean="0"/>
              <a:t>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 по недопущению снижения достигнутых ранее показателей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уровня оплаты труда категорий работников социальной сферы, определенных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указах Президента Российской Федерации 2012 года, а также сохранению уровня, установленного в этих указах</a:t>
            </a:r>
            <a:endPara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7308304" y="1268760"/>
            <a:ext cx="1656000" cy="1080000"/>
            <a:chOff x="2016" y="1920"/>
            <a:chExt cx="1680" cy="1680"/>
          </a:xfrm>
          <a:effectLst>
            <a:outerShdw blurRad="127000" dist="38100" algn="l" rotWithShape="0">
              <a:prstClr val="black"/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9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3B1FD"/>
                </a:gs>
                <a:gs pos="100000">
                  <a:srgbClr val="93B1FD">
                    <a:gamma/>
                    <a:shade val="3019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softEdge rad="63500"/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643834" y="5286388"/>
            <a:ext cx="1428166" cy="1285884"/>
            <a:chOff x="2016" y="1920"/>
            <a:chExt cx="1680" cy="16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50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6" name="Заголовок 1"/>
          <p:cNvSpPr txBox="1">
            <a:spLocks/>
          </p:cNvSpPr>
          <p:nvPr/>
        </p:nvSpPr>
        <p:spPr>
          <a:xfrm>
            <a:off x="7623448" y="908724"/>
            <a:ext cx="1520552" cy="44043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7143768" y="3714752"/>
            <a:ext cx="1388232" cy="1214446"/>
            <a:chOff x="2016" y="1920"/>
            <a:chExt cx="1680" cy="16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39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4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solidFill>
              <a:srgbClr val="EFB3F0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2950033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51520" y="548680"/>
            <a:ext cx="8568952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приоритеты и подходы к формированию расходов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Орловского района на 2021-2023 годы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sx="1000" sy="1000" algn="ctr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gray">
          <a:xfrm>
            <a:off x="0" y="1357297"/>
            <a:ext cx="7704856" cy="3600400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38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48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>
          <a:xfrm>
            <a:off x="8174736" y="-27384"/>
            <a:ext cx="762000" cy="365760"/>
          </a:xfrm>
        </p:spPr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395536" y="1500178"/>
            <a:ext cx="7534050" cy="15500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000" rIns="0" bIns="36000">
            <a:spAutoFit/>
            <a:flatTx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Приоритизация расходов инвестиционного характера: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дорожная деятельность;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финансирование ранее принятых обязательств по иным объектам  муниципальной собственности 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7623448" y="928674"/>
            <a:ext cx="1520552" cy="44043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Рисунок 12" descr="20141205_zhk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500437"/>
            <a:ext cx="3714744" cy="2786059"/>
          </a:xfrm>
          <a:prstGeom prst="rect">
            <a:avLst/>
          </a:prstGeom>
        </p:spPr>
      </p:pic>
      <p:pic>
        <p:nvPicPr>
          <p:cNvPr id="14" name="Рисунок 13" descr="iB23NQGY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500440"/>
            <a:ext cx="4572000" cy="2847979"/>
          </a:xfrm>
          <a:prstGeom prst="rect">
            <a:avLst/>
          </a:prstGeom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7164288" y="1571612"/>
            <a:ext cx="1979712" cy="3143272"/>
            <a:chOff x="2016" y="1920"/>
            <a:chExt cx="1680" cy="1680"/>
          </a:xfrm>
          <a:effectLst>
            <a:outerShdw blurRad="127000" dist="38100" algn="l" rotWithShape="0">
              <a:prstClr val="black"/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9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3B1FD"/>
                </a:gs>
                <a:gs pos="100000">
                  <a:srgbClr val="93B1FD">
                    <a:gamma/>
                    <a:shade val="3019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softEdge rad="63500"/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39273812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74038" y="-27384"/>
            <a:ext cx="762000" cy="366712"/>
          </a:xfrm>
        </p:spPr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7" t="50092" r="55260" b="25714"/>
          <a:stretch/>
        </p:blipFill>
        <p:spPr>
          <a:xfrm>
            <a:off x="-500098" y="1928802"/>
            <a:ext cx="4572000" cy="17117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7" t="50092" r="55260" b="25714"/>
          <a:stretch/>
        </p:blipFill>
        <p:spPr>
          <a:xfrm>
            <a:off x="4211960" y="1916833"/>
            <a:ext cx="4176464" cy="17528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8" t="12836" r="54839" b="62970"/>
          <a:stretch/>
        </p:blipFill>
        <p:spPr>
          <a:xfrm>
            <a:off x="-361056" y="3140969"/>
            <a:ext cx="4716016" cy="18413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8" t="12836" r="54839" b="62970"/>
          <a:stretch/>
        </p:blipFill>
        <p:spPr>
          <a:xfrm>
            <a:off x="4355976" y="3212977"/>
            <a:ext cx="4104456" cy="18413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783" t="50303" r="4744" b="25503"/>
          <a:stretch/>
        </p:blipFill>
        <p:spPr>
          <a:xfrm>
            <a:off x="-361056" y="4581128"/>
            <a:ext cx="4536504" cy="151216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783" t="50303" r="4744" b="25503"/>
          <a:stretch/>
        </p:blipFill>
        <p:spPr>
          <a:xfrm>
            <a:off x="4355976" y="4653141"/>
            <a:ext cx="4104456" cy="151216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204" t="13047" r="4323" b="62759"/>
          <a:stretch/>
        </p:blipFill>
        <p:spPr>
          <a:xfrm>
            <a:off x="-214346" y="5715016"/>
            <a:ext cx="4709523" cy="12961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204" t="13047" r="4323" b="62759"/>
          <a:stretch/>
        </p:blipFill>
        <p:spPr>
          <a:xfrm>
            <a:off x="4499992" y="5805264"/>
            <a:ext cx="4176464" cy="1296144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0" y="62068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Расходы бюджета Орловского района, формируемые в рамках муниципальных программ Орловского района, и непрограммные расходы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9592" y="2060851"/>
            <a:ext cx="223224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Социальное </a:t>
            </a:r>
          </a:p>
          <a:p>
            <a:pPr algn="ctr"/>
            <a:r>
              <a:rPr lang="ru-RU" sz="1600" dirty="0" smtClean="0"/>
              <a:t>развитие</a:t>
            </a:r>
          </a:p>
          <a:p>
            <a:pPr algn="ctr">
              <a:spcBef>
                <a:spcPts val="600"/>
              </a:spcBef>
            </a:pPr>
            <a:r>
              <a:rPr lang="ru-RU" sz="1600" i="1" dirty="0" smtClean="0"/>
              <a:t>976,9 </a:t>
            </a:r>
            <a:r>
              <a:rPr lang="ru-RU" sz="1600" i="1" dirty="0" err="1" smtClean="0"/>
              <a:t>млн</a:t>
            </a:r>
            <a:r>
              <a:rPr lang="ru-RU" sz="1600" i="1" dirty="0" smtClean="0"/>
              <a:t> рублей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71600" y="3212982"/>
            <a:ext cx="24482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Развитие инфраструктуры и обеспечение </a:t>
            </a:r>
          </a:p>
          <a:p>
            <a:pPr algn="ctr"/>
            <a:r>
              <a:rPr lang="ru-RU" sz="1400" dirty="0" smtClean="0"/>
              <a:t>условий жизнедеятельности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ru-RU" sz="1400" i="1" dirty="0" smtClean="0"/>
              <a:t>83,7 </a:t>
            </a:r>
            <a:r>
              <a:rPr lang="ru-RU" sz="1400" i="1" dirty="0" err="1" smtClean="0"/>
              <a:t>млн</a:t>
            </a:r>
            <a:r>
              <a:rPr lang="ru-RU" sz="1400" i="1" dirty="0" smtClean="0"/>
              <a:t> рублей</a:t>
            </a:r>
            <a:endParaRPr lang="ru-RU" sz="14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43608" y="4653141"/>
            <a:ext cx="223224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Обеспечение высоких темпов </a:t>
            </a:r>
          </a:p>
          <a:p>
            <a:pPr algn="ctr"/>
            <a:r>
              <a:rPr lang="ru-RU" sz="1400" dirty="0" smtClean="0"/>
              <a:t>экономического роста</a:t>
            </a:r>
          </a:p>
          <a:p>
            <a:pPr algn="ctr">
              <a:spcBef>
                <a:spcPts val="600"/>
              </a:spcBef>
            </a:pPr>
            <a:r>
              <a:rPr lang="ru-RU" sz="1400" i="1" dirty="0" smtClean="0"/>
              <a:t>8,5 </a:t>
            </a:r>
            <a:r>
              <a:rPr lang="ru-RU" sz="1400" i="1" dirty="0" err="1" smtClean="0"/>
              <a:t>млн</a:t>
            </a:r>
            <a:r>
              <a:rPr lang="ru-RU" sz="1400" i="1" dirty="0" smtClean="0"/>
              <a:t> рублей</a:t>
            </a:r>
            <a:endParaRPr lang="ru-RU" sz="14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1331640" y="5805267"/>
            <a:ext cx="223224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Непрограммные расходы</a:t>
            </a:r>
          </a:p>
          <a:p>
            <a:pPr algn="ctr">
              <a:spcBef>
                <a:spcPts val="600"/>
              </a:spcBef>
            </a:pPr>
            <a:r>
              <a:rPr lang="ru-RU" sz="1600" i="1" dirty="0" smtClean="0"/>
              <a:t>18,3 млн. рублей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5576" y="148478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2020 год</a:t>
            </a:r>
          </a:p>
        </p:txBody>
      </p:sp>
      <p:sp>
        <p:nvSpPr>
          <p:cNvPr id="26" name="Правая фигурная скобка 25"/>
          <p:cNvSpPr/>
          <p:nvPr/>
        </p:nvSpPr>
        <p:spPr>
          <a:xfrm>
            <a:off x="3275856" y="1916832"/>
            <a:ext cx="1152128" cy="3816424"/>
          </a:xfrm>
          <a:prstGeom prst="rightBrace">
            <a:avLst>
              <a:gd name="adj1" fmla="val 7506"/>
              <a:gd name="adj2" fmla="val 4950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3851920" y="3429000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98,4%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64088" y="155679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2021 год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36096" y="2060851"/>
            <a:ext cx="223224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Социальное </a:t>
            </a:r>
          </a:p>
          <a:p>
            <a:pPr algn="ctr"/>
            <a:r>
              <a:rPr lang="ru-RU" sz="1600" dirty="0" smtClean="0"/>
              <a:t>развитие</a:t>
            </a:r>
          </a:p>
          <a:p>
            <a:pPr algn="ctr">
              <a:spcBef>
                <a:spcPts val="600"/>
              </a:spcBef>
            </a:pPr>
            <a:r>
              <a:rPr lang="ru-RU" sz="1600" i="1" dirty="0" smtClean="0"/>
              <a:t>977,8 млн.рублей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64088" y="3284990"/>
            <a:ext cx="24482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Развитие инфраструктуры и обеспечение </a:t>
            </a:r>
          </a:p>
          <a:p>
            <a:pPr algn="ctr"/>
            <a:r>
              <a:rPr lang="ru-RU" sz="1400" dirty="0" smtClean="0"/>
              <a:t>условий жизнедеятельности</a:t>
            </a:r>
          </a:p>
          <a:p>
            <a:pPr algn="ctr">
              <a:spcBef>
                <a:spcPts val="600"/>
              </a:spcBef>
            </a:pPr>
            <a:r>
              <a:rPr lang="ru-RU" sz="1400" i="1" dirty="0" smtClean="0"/>
              <a:t>81,0 </a:t>
            </a:r>
            <a:r>
              <a:rPr lang="ru-RU" sz="1400" i="1" dirty="0" err="1" smtClean="0"/>
              <a:t>млн</a:t>
            </a:r>
            <a:r>
              <a:rPr lang="ru-RU" sz="1400" i="1" dirty="0" smtClean="0"/>
              <a:t> рублей</a:t>
            </a:r>
            <a:endParaRPr lang="ru-RU" sz="140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5580112" y="4725149"/>
            <a:ext cx="223224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Обеспечение высоких темпов </a:t>
            </a:r>
          </a:p>
          <a:p>
            <a:pPr algn="ctr"/>
            <a:r>
              <a:rPr lang="ru-RU" sz="1400" dirty="0" smtClean="0"/>
              <a:t>экономического роста</a:t>
            </a:r>
          </a:p>
          <a:p>
            <a:pPr algn="ctr">
              <a:spcBef>
                <a:spcPts val="600"/>
              </a:spcBef>
            </a:pPr>
            <a:r>
              <a:rPr lang="ru-RU" sz="1400" i="1" dirty="0" smtClean="0"/>
              <a:t>8,8 млн. рублей</a:t>
            </a:r>
            <a:endParaRPr lang="ru-RU" sz="1400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5868144" y="5877275"/>
            <a:ext cx="223224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Непрограммные расходы</a:t>
            </a:r>
          </a:p>
          <a:p>
            <a:pPr algn="ctr">
              <a:spcBef>
                <a:spcPts val="600"/>
              </a:spcBef>
            </a:pPr>
            <a:r>
              <a:rPr lang="ru-RU" sz="1600" i="1" dirty="0" smtClean="0"/>
              <a:t>16,5 млн. рублей</a:t>
            </a:r>
          </a:p>
        </p:txBody>
      </p:sp>
      <p:sp>
        <p:nvSpPr>
          <p:cNvPr id="33" name="Правая фигурная скобка 32"/>
          <p:cNvSpPr/>
          <p:nvPr/>
        </p:nvSpPr>
        <p:spPr>
          <a:xfrm>
            <a:off x="7524328" y="1916832"/>
            <a:ext cx="1152128" cy="3888432"/>
          </a:xfrm>
          <a:prstGeom prst="rightBrace">
            <a:avLst>
              <a:gd name="adj1" fmla="val 7506"/>
              <a:gd name="adj2" fmla="val 4950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8100392" y="3429000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98,6%</a:t>
            </a:r>
          </a:p>
        </p:txBody>
      </p:sp>
    </p:spTree>
    <p:extLst>
      <p:ext uri="{BB962C8B-B14F-4D97-AF65-F5344CB8AC3E}">
        <p14:creationId xmlns:p14="http://schemas.microsoft.com/office/powerpoint/2010/main" xmlns="" val="1686187374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4240640"/>
            <a:ext cx="4063500" cy="2668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428604"/>
            <a:ext cx="7920880" cy="936104"/>
          </a:xfrm>
          <a:effectLst/>
        </p:spPr>
        <p:txBody>
          <a:bodyPr>
            <a:noAutofit/>
          </a:bodyPr>
          <a:lstStyle/>
          <a:p>
            <a:pPr algn="ctr"/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</a:t>
            </a:r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обеспечение жильем жителей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района</a:t>
            </a:r>
            <a:r>
              <a:rPr lang="en-US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в</a:t>
            </a:r>
            <a:r>
              <a:rPr lang="en-US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2021 </a:t>
            </a:r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-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2023 </a:t>
            </a:r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годах</a:t>
            </a:r>
            <a:br>
              <a:rPr lang="ru-RU" sz="1800" dirty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</a:b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предусмотрено </a:t>
            </a:r>
            <a:r>
              <a:rPr lang="en-US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66586.4 </a:t>
            </a:r>
            <a:r>
              <a:rPr lang="ru-RU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тыс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.</a:t>
            </a:r>
            <a:r>
              <a:rPr lang="ru-RU" sz="1800" dirty="0" smtClean="0">
                <a:solidFill>
                  <a:srgbClr val="FF000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</a:t>
            </a: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рублей</a:t>
            </a: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8174038" y="-27384"/>
            <a:ext cx="762000" cy="366712"/>
          </a:xfrm>
        </p:spPr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graphicFrame>
        <p:nvGraphicFramePr>
          <p:cNvPr id="35" name="Схема 34"/>
          <p:cNvGraphicFramePr/>
          <p:nvPr>
            <p:extLst/>
          </p:nvPr>
        </p:nvGraphicFramePr>
        <p:xfrm>
          <a:off x="139174" y="1006933"/>
          <a:ext cx="8910848" cy="1564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0" name="Схема 39"/>
          <p:cNvGraphicFramePr/>
          <p:nvPr>
            <p:extLst/>
          </p:nvPr>
        </p:nvGraphicFramePr>
        <p:xfrm>
          <a:off x="144000" y="1857367"/>
          <a:ext cx="8856984" cy="2667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41" name="Схема 40"/>
          <p:cNvGraphicFramePr/>
          <p:nvPr>
            <p:extLst/>
          </p:nvPr>
        </p:nvGraphicFramePr>
        <p:xfrm>
          <a:off x="4032576" y="5373216"/>
          <a:ext cx="4968408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21" name="Схема 20"/>
          <p:cNvGraphicFramePr/>
          <p:nvPr>
            <p:extLst/>
          </p:nvPr>
        </p:nvGraphicFramePr>
        <p:xfrm>
          <a:off x="4033560" y="3857631"/>
          <a:ext cx="4971992" cy="173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</p:spTree>
    <p:extLst>
      <p:ext uri="{BB962C8B-B14F-4D97-AF65-F5344CB8AC3E}">
        <p14:creationId xmlns:p14="http://schemas.microsoft.com/office/powerpoint/2010/main" xmlns="" val="21830980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732240" y="3857629"/>
            <a:ext cx="1943770" cy="1357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cs typeface="Arial" charset="0"/>
              </a:rPr>
              <a:t>5,0 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cs typeface="Arial" charset="0"/>
              </a:rPr>
              <a:t>млн</a:t>
            </a:r>
            <a:r>
              <a:rPr lang="ru-RU" b="1" dirty="0">
                <a:solidFill>
                  <a:srgbClr val="000000"/>
                </a:solidFill>
                <a:cs typeface="Arial" charset="0"/>
              </a:rPr>
              <a:t>. рублей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6072198" y="4357695"/>
            <a:ext cx="648072" cy="43180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476676"/>
            <a:ext cx="8460432" cy="936103"/>
          </a:xfrm>
        </p:spPr>
        <p:txBody>
          <a:bodyPr>
            <a:noAutofit/>
          </a:bodyPr>
          <a:lstStyle/>
          <a:p>
            <a:pPr marL="85725" algn="ctr">
              <a:defRPr/>
            </a:pP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Особенности межбюджетных отношений </a:t>
            </a:r>
            <a:b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</a:b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в Орловском районе на 2021 год</a:t>
            </a:r>
            <a:endParaRPr lang="ru-RU" sz="2500" b="1" dirty="0"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79513" y="4000507"/>
            <a:ext cx="5760640" cy="17859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dirty="0">
                <a:solidFill>
                  <a:prstClr val="black"/>
                </a:solidFill>
                <a:cs typeface="Times New Roman" pitchFamily="18" charset="0"/>
              </a:rPr>
              <a:t>Предоставление бюджетных кредитов муниципальным образованиям по </a:t>
            </a:r>
            <a:r>
              <a:rPr lang="ru-RU" dirty="0" smtClean="0">
                <a:solidFill>
                  <a:prstClr val="black"/>
                </a:solidFill>
                <a:cs typeface="Times New Roman" pitchFamily="18" charset="0"/>
              </a:rPr>
              <a:t>ставке </a:t>
            </a:r>
            <a:r>
              <a:rPr lang="ru-RU" dirty="0">
                <a:solidFill>
                  <a:prstClr val="black"/>
                </a:solidFill>
                <a:cs typeface="Times New Roman" pitchFamily="18" charset="0"/>
              </a:rPr>
              <a:t>0,1% годовых на покрытие временных кассовых разрывов с погашением в пределах финансового года</a:t>
            </a:r>
          </a:p>
        </p:txBody>
      </p:sp>
      <p:sp>
        <p:nvSpPr>
          <p:cNvPr id="55310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14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1520" y="1844828"/>
            <a:ext cx="5544740" cy="1872209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Иные межбюджетные трансферты, передаваемые бюджетам сельских поселений из бюджета Орловского  района на осуществление части полномочий по решению вопросов местного значения в соответствии с заключенными соглашениями на 2020 год</a:t>
            </a:r>
            <a:endParaRPr lang="ru-RU" sz="17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6012160" y="2420888"/>
            <a:ext cx="864096" cy="43180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020272" y="1928805"/>
            <a:ext cx="1800200" cy="12841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5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0000"/>
                </a:solidFill>
                <a:cs typeface="Arial" charset="0"/>
              </a:rPr>
              <a:t>5,2 млн.рублей</a:t>
            </a:r>
            <a:endParaRPr lang="ru-RU" b="1" dirty="0">
              <a:solidFill>
                <a:srgbClr val="000000"/>
              </a:solidFill>
              <a:cs typeface="Arial" charset="0"/>
            </a:endParaRPr>
          </a:p>
          <a:p>
            <a:pPr algn="ctr"/>
            <a:endParaRPr lang="ru-RU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06254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www.yarnews.net/files/1/1000/54076.jpg"/>
          <p:cNvPicPr>
            <a:picLocks noChangeAspect="1" noChangeArrowheads="1"/>
          </p:cNvPicPr>
          <p:nvPr/>
        </p:nvPicPr>
        <p:blipFill>
          <a:blip r:embed="rId2" cstate="print">
            <a:lum bright="24000"/>
          </a:blip>
          <a:srcRect/>
          <a:stretch>
            <a:fillRect/>
          </a:stretch>
        </p:blipFill>
        <p:spPr bwMode="auto">
          <a:xfrm>
            <a:off x="214282" y="1285860"/>
            <a:ext cx="8643998" cy="5072058"/>
          </a:xfrm>
          <a:prstGeom prst="rect">
            <a:avLst/>
          </a:prstGeom>
          <a:noFill/>
        </p:spPr>
      </p:pic>
      <p:pic>
        <p:nvPicPr>
          <p:cNvPr id="14338" name="Picture 2" descr="http://www.islam.ru/sites/default/files/tass_2619540-pic700-700x467-49390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6672"/>
            <a:ext cx="1980884" cy="138061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620688"/>
            <a:ext cx="6186502" cy="122413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Динамика </a:t>
            </a:r>
            <a:r>
              <a:rPr lang="ru-RU" sz="2000" b="1" dirty="0" smtClean="0">
                <a:solidFill>
                  <a:srgbClr val="FF0000"/>
                </a:solidFill>
              </a:rPr>
              <a:t>расходов бюджета Орловского района по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 Управлению культуры и спорта</a:t>
            </a:r>
            <a:endParaRPr lang="ru-RU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214414" y="2000240"/>
          <a:ext cx="7643866" cy="4857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15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620688"/>
            <a:ext cx="5178431" cy="1511288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Расходы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на дополнительное образование </a:t>
            </a:r>
            <a:r>
              <a:rPr lang="ru-RU" sz="3500" dirty="0" smtClean="0">
                <a:solidFill>
                  <a:srgbClr val="00B050"/>
                </a:solidFill>
              </a:rPr>
              <a:t/>
            </a:r>
            <a:br>
              <a:rPr lang="ru-RU" sz="3500" dirty="0" smtClean="0">
                <a:solidFill>
                  <a:srgbClr val="00B050"/>
                </a:solidFill>
              </a:rPr>
            </a:br>
            <a:endParaRPr lang="ru-RU" sz="3500" dirty="0">
              <a:solidFill>
                <a:srgbClr val="00B050"/>
              </a:solidFill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428596" y="2500306"/>
          <a:ext cx="8262974" cy="4357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AutoShape 5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3191" name="AutoShape 7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0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76672"/>
            <a:ext cx="2845550" cy="1968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16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488" y="214290"/>
            <a:ext cx="6286512" cy="1143000"/>
          </a:xfrm>
        </p:spPr>
        <p:txBody>
          <a:bodyPr/>
          <a:lstStyle/>
          <a:p>
            <a:pPr algn="ctr"/>
            <a:r>
              <a:rPr lang="ru-RU" sz="2800" dirty="0" smtClean="0"/>
              <a:t>Расходы по разделу «Культура»</a:t>
            </a:r>
            <a:endParaRPr lang="ru-RU" sz="2800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0" y="1397000"/>
          <a:ext cx="8858280" cy="5175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314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8" name="Picture 2" descr="http://ukis.muzkult.ru/img/upload/1419/image_image_17219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2446241" cy="1167518"/>
          </a:xfrm>
          <a:prstGeom prst="rect">
            <a:avLst/>
          </a:prstGeom>
          <a:noFill/>
        </p:spPr>
      </p:pic>
      <p:sp>
        <p:nvSpPr>
          <p:cNvPr id="6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17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7" y="620688"/>
            <a:ext cx="5256584" cy="1152128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Расходы по разделу «Физическая культура и спорт»</a:t>
            </a:r>
            <a:r>
              <a:rPr lang="ru-RU" sz="3500" dirty="0" smtClean="0">
                <a:solidFill>
                  <a:srgbClr val="00B050"/>
                </a:solidFill>
              </a:rPr>
              <a:t/>
            </a:r>
            <a:br>
              <a:rPr lang="ru-RU" sz="3500" dirty="0" smtClean="0">
                <a:solidFill>
                  <a:srgbClr val="00B050"/>
                </a:solidFill>
              </a:rPr>
            </a:br>
            <a:endParaRPr lang="ru-RU" sz="3500" dirty="0">
              <a:solidFill>
                <a:srgbClr val="00B050"/>
              </a:solidFill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357158" y="1844824"/>
          <a:ext cx="8535322" cy="4584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AutoShape 5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3191" name="AutoShape 7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 descr="http://ukis.rnd.muzkult.ru/img/upload/1419/image_image_45775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76672"/>
            <a:ext cx="2270056" cy="1276907"/>
          </a:xfrm>
          <a:prstGeom prst="rect">
            <a:avLst/>
          </a:prstGeom>
          <a:noFill/>
        </p:spPr>
      </p:pic>
      <p:sp>
        <p:nvSpPr>
          <p:cNvPr id="8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18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0"/>
            <a:ext cx="6964381" cy="2143116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Дополнительные средства из бюджета Орловского района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(включая субсидии из областного бюджета) на 2021 год</a:t>
            </a:r>
            <a: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3500" dirty="0">
              <a:solidFill>
                <a:srgbClr val="00B050"/>
              </a:solidFill>
            </a:endParaRPr>
          </a:p>
        </p:txBody>
      </p:sp>
      <p:sp>
        <p:nvSpPr>
          <p:cNvPr id="4" name="AutoShape 5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3191" name="AutoShape 7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02" name="AutoShape 2" descr="Картинки по запросу Культура Орловский РД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https://im0-tub-ru.yandex.net/i?id=eff37b27d83105933bd19e7121eb676a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680"/>
            <a:ext cx="1581302" cy="1308684"/>
          </a:xfrm>
          <a:prstGeom prst="rect">
            <a:avLst/>
          </a:prstGeom>
          <a:noFill/>
        </p:spPr>
      </p:pic>
      <p:graphicFrame>
        <p:nvGraphicFramePr>
          <p:cNvPr id="10" name="Схема 9"/>
          <p:cNvGraphicFramePr/>
          <p:nvPr/>
        </p:nvGraphicFramePr>
        <p:xfrm>
          <a:off x="467544" y="2276872"/>
          <a:ext cx="5958994" cy="4365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Овал 11"/>
          <p:cNvSpPr/>
          <p:nvPr/>
        </p:nvSpPr>
        <p:spPr>
          <a:xfrm>
            <a:off x="6786578" y="3143248"/>
            <a:ext cx="2357422" cy="228601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30750.3 </a:t>
            </a:r>
            <a:r>
              <a:rPr lang="ru-RU" sz="2000" b="1" dirty="0" smtClean="0"/>
              <a:t>рублей</a:t>
            </a:r>
            <a:endParaRPr lang="ru-RU" sz="2000" b="1" dirty="0"/>
          </a:p>
        </p:txBody>
      </p:sp>
      <p:sp>
        <p:nvSpPr>
          <p:cNvPr id="9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19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бюджетной и налоговой политики Орловского района на 202</a:t>
            </a:r>
            <a:r>
              <a:rPr 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-202</a:t>
            </a:r>
            <a:r>
              <a:rPr 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годы</a:t>
            </a:r>
            <a:endParaRPr lang="ru-RU" sz="18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03648" y="1484784"/>
            <a:ext cx="6120680" cy="720080"/>
          </a:xfrm>
          <a:prstGeom prst="roundRect">
            <a:avLst/>
          </a:prstGeom>
          <a:solidFill>
            <a:schemeClr val="accent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b="1" dirty="0" smtClean="0">
                <a:solidFill>
                  <a:prstClr val="white"/>
                </a:solidFill>
                <a:cs typeface="Times New Roman" pitchFamily="18" charset="0"/>
              </a:rPr>
              <a:t>Утверждены постановлением Администрации Орловского района  от </a:t>
            </a:r>
            <a:r>
              <a:rPr lang="en-US" sz="1400" b="1" dirty="0" smtClean="0">
                <a:solidFill>
                  <a:prstClr val="white"/>
                </a:solidFill>
                <a:cs typeface="Times New Roman" pitchFamily="18" charset="0"/>
              </a:rPr>
              <a:t>19</a:t>
            </a:r>
            <a:r>
              <a:rPr lang="ru-RU" sz="1400" b="1" dirty="0" smtClean="0">
                <a:solidFill>
                  <a:prstClr val="white"/>
                </a:solidFill>
                <a:cs typeface="Times New Roman" pitchFamily="18" charset="0"/>
              </a:rPr>
              <a:t>.10.20</a:t>
            </a:r>
            <a:r>
              <a:rPr lang="en-US" sz="1400" b="1" dirty="0" smtClean="0">
                <a:solidFill>
                  <a:prstClr val="white"/>
                </a:solidFill>
                <a:cs typeface="Times New Roman" pitchFamily="18" charset="0"/>
              </a:rPr>
              <a:t>20</a:t>
            </a:r>
            <a:r>
              <a:rPr lang="ru-RU" sz="1400" b="1" dirty="0" smtClean="0">
                <a:solidFill>
                  <a:prstClr val="white"/>
                </a:solidFill>
                <a:cs typeface="Times New Roman" pitchFamily="18" charset="0"/>
              </a:rPr>
              <a:t> № 7</a:t>
            </a:r>
            <a:r>
              <a:rPr lang="en-US" sz="1400" b="1" dirty="0" smtClean="0">
                <a:solidFill>
                  <a:prstClr val="white"/>
                </a:solidFill>
                <a:cs typeface="Times New Roman" pitchFamily="18" charset="0"/>
              </a:rPr>
              <a:t>38</a:t>
            </a:r>
            <a:endParaRPr lang="ru-RU" sz="1400" b="1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755576" y="4725144"/>
          <a:ext cx="7776864" cy="2132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107504" y="2276872"/>
          <a:ext cx="892899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148064" y="2420888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600" dirty="0">
                <a:solidFill>
                  <a:prstClr val="white"/>
                </a:solidFill>
                <a:cs typeface="Times New Roman" pitchFamily="18" charset="0"/>
              </a:rPr>
              <a:t>Обеспечение сбалансированности и устойчивости бюджетной системы</a:t>
            </a:r>
          </a:p>
          <a:p>
            <a:pPr indent="1809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600" dirty="0">
                <a:solidFill>
                  <a:prstClr val="white"/>
                </a:solidFill>
                <a:cs typeface="Times New Roman" pitchFamily="18" charset="0"/>
              </a:rPr>
              <a:t>Экономический рост</a:t>
            </a:r>
          </a:p>
          <a:p>
            <a:pPr marL="180975" indent="-1809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600" dirty="0">
                <a:solidFill>
                  <a:prstClr val="white"/>
                </a:solidFill>
                <a:cs typeface="Times New Roman" pitchFamily="18" charset="0"/>
              </a:rPr>
              <a:t>Повышение уровня жизни граждан</a:t>
            </a:r>
          </a:p>
        </p:txBody>
      </p:sp>
    </p:spTree>
    <p:extLst>
      <p:ext uri="{BB962C8B-B14F-4D97-AF65-F5344CB8AC3E}">
        <p14:creationId xmlns:p14="http://schemas.microsoft.com/office/powerpoint/2010/main" xmlns="" val="21317489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476672"/>
            <a:ext cx="461486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Мероприятия по работе с молодежью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4071934" y="1397000"/>
          <a:ext cx="4857784" cy="4818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 descr="DSCN673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9388" y="4786322"/>
            <a:ext cx="2500330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8" name="Picture 2" descr="http://orlovsky.donland.ru/Data/Sites/29/media/%D0%B1%D0%BB%D0%BE%D0%BA_%D0%BD%D0%BE%D0%B2%D0%BE%D1%81%D1%82%D0%B5%D0%B9/2018/19112018/S338002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2348880"/>
            <a:ext cx="3247967" cy="1935096"/>
          </a:xfrm>
          <a:prstGeom prst="rect">
            <a:avLst/>
          </a:prstGeom>
          <a:noFill/>
        </p:spPr>
      </p:pic>
      <p:pic>
        <p:nvPicPr>
          <p:cNvPr id="34820" name="Picture 4" descr="https://i.mycdn.me/image?id=876282290230&amp;t=0&amp;plc=WEB&amp;tkn=*7xIkwoGQijXDY3uHApNyJMF-3pA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4437112"/>
            <a:ext cx="3311249" cy="1938160"/>
          </a:xfrm>
          <a:prstGeom prst="rect">
            <a:avLst/>
          </a:prstGeom>
          <a:noFill/>
        </p:spPr>
      </p:pic>
      <p:pic>
        <p:nvPicPr>
          <p:cNvPr id="34822" name="Picture 6" descr="https://i.mycdn.me/image?id=876282031414&amp;t=3&amp;plc=WEB&amp;tkn=*CXnONg5Ek6fsuahpNi7IUp_a9zI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499430"/>
            <a:ext cx="3240360" cy="1705434"/>
          </a:xfrm>
          <a:prstGeom prst="rect">
            <a:avLst/>
          </a:prstGeom>
          <a:noFill/>
        </p:spPr>
      </p:pic>
      <p:sp>
        <p:nvSpPr>
          <p:cNvPr id="8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20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kargasoklib.sokik.ru/files/kargasoklib/struktura/otdel_komlekt/otdel_komlekt_2.jpg"/>
          <p:cNvPicPr>
            <a:picLocks noChangeAspect="1" noChangeArrowheads="1"/>
          </p:cNvPicPr>
          <p:nvPr/>
        </p:nvPicPr>
        <p:blipFill>
          <a:blip r:embed="rId2" cstate="print">
            <a:lum contrast="-6000"/>
          </a:blip>
          <a:srcRect/>
          <a:stretch>
            <a:fillRect/>
          </a:stretch>
        </p:blipFill>
        <p:spPr bwMode="auto">
          <a:xfrm>
            <a:off x="63500" y="692696"/>
            <a:ext cx="8937656" cy="5808137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611560" y="692696"/>
            <a:ext cx="8072494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Комплектование книжных фондов муниципальных библиотек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3286116" y="2000240"/>
          <a:ext cx="5500726" cy="414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Стрелка вправо 14"/>
          <p:cNvSpPr/>
          <p:nvPr/>
        </p:nvSpPr>
        <p:spPr>
          <a:xfrm>
            <a:off x="1142976" y="2500306"/>
            <a:ext cx="2214578" cy="2286016"/>
          </a:xfrm>
          <a:prstGeom prst="rightArrow">
            <a:avLst>
              <a:gd name="adj1" fmla="val 50000"/>
              <a:gd name="adj2" fmla="val 4713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2021год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21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214446"/>
          </a:xfrm>
        </p:spPr>
        <p:txBody>
          <a:bodyPr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Реконструкция здания Орловского РДК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357158" y="1571612"/>
          <a:ext cx="8572560" cy="5032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22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6" y="500042"/>
            <a:ext cx="5643602" cy="157163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</a:rPr>
              <a:t>Расходы бюджета Орловского района на 20</a:t>
            </a:r>
            <a:r>
              <a:rPr lang="en-US" sz="2800" b="1" dirty="0" smtClean="0">
                <a:solidFill>
                  <a:schemeClr val="tx2"/>
                </a:solidFill>
              </a:rPr>
              <a:t>21-2023</a:t>
            </a:r>
            <a:r>
              <a:rPr lang="ru-RU" sz="2800" b="1" dirty="0" smtClean="0">
                <a:solidFill>
                  <a:schemeClr val="tx2"/>
                </a:solidFill>
              </a:rPr>
              <a:t> годы по Управлению образования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38916" name="AutoShape 4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500034" y="2000240"/>
          <a:ext cx="8358246" cy="4500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7938" name="AutoShape 2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C:\Users\user\Pictures\публичный декабрь 2018\iKLFOSF7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3110530" cy="1643074"/>
          </a:xfrm>
          <a:prstGeom prst="rect">
            <a:avLst/>
          </a:prstGeom>
          <a:noFill/>
        </p:spPr>
      </p:pic>
      <p:sp>
        <p:nvSpPr>
          <p:cNvPr id="7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23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285720" y="642918"/>
          <a:ext cx="8643998" cy="600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24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2_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642918"/>
            <a:ext cx="8404898" cy="5857916"/>
          </a:xfrm>
          <a:prstGeom prst="rect">
            <a:avLst/>
          </a:prstGeom>
          <a:noFill/>
        </p:spPr>
      </p:pic>
      <p:graphicFrame>
        <p:nvGraphicFramePr>
          <p:cNvPr id="11" name="Схема 10"/>
          <p:cNvGraphicFramePr/>
          <p:nvPr/>
        </p:nvGraphicFramePr>
        <p:xfrm>
          <a:off x="214282" y="785794"/>
          <a:ext cx="8929718" cy="5786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25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45\Z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71612"/>
            <a:ext cx="9144064" cy="5286388"/>
          </a:xfrm>
          <a:prstGeom prst="rect">
            <a:avLst/>
          </a:prstGeom>
          <a:noFill/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214282" y="642918"/>
            <a:ext cx="8358246" cy="164307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0" dirty="0" smtClean="0"/>
              <a:t>Внедрение целевой модели цифровой образовательной среды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1785918" y="2214554"/>
            <a:ext cx="4929222" cy="13573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Федеральный бюджет -4418,8 тыс.рублей</a:t>
            </a:r>
            <a:endPara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Областной бюджет-90,2 тыс.рублей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 rot="1871806">
            <a:off x="3619586" y="3567387"/>
            <a:ext cx="503168" cy="876389"/>
          </a:xfrm>
          <a:prstGeom prst="downArrow">
            <a:avLst>
              <a:gd name="adj1" fmla="val 50000"/>
              <a:gd name="adj2" fmla="val 486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20589558">
            <a:off x="5061906" y="3557951"/>
            <a:ext cx="527700" cy="882733"/>
          </a:xfrm>
          <a:prstGeom prst="downArrow">
            <a:avLst>
              <a:gd name="adj1" fmla="val 50000"/>
              <a:gd name="adj2" fmla="val 485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57488" y="4500570"/>
            <a:ext cx="3929090" cy="14287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Волочаевская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СОШ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МБОУ Донская СОШ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омер слайда 25"/>
          <p:cNvSpPr txBox="1">
            <a:spLocks noGrp="1"/>
          </p:cNvSpPr>
          <p:nvPr/>
        </p:nvSpPr>
        <p:spPr bwMode="auto">
          <a:xfrm>
            <a:off x="8174038" y="1588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26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45\DSC_0715-2048x1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8786874" cy="5072098"/>
          </a:xfrm>
          <a:prstGeom prst="rect">
            <a:avLst/>
          </a:prstGeom>
          <a:noFill/>
        </p:spPr>
      </p:pic>
      <p:sp>
        <p:nvSpPr>
          <p:cNvPr id="9" name="Овал 8"/>
          <p:cNvSpPr/>
          <p:nvPr/>
        </p:nvSpPr>
        <p:spPr>
          <a:xfrm>
            <a:off x="1500166" y="3643314"/>
            <a:ext cx="3143272" cy="114300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Областной бюджет-5336,1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357554" y="5000636"/>
            <a:ext cx="2857520" cy="135732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Местный бюджет 255,2 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28596" y="571480"/>
            <a:ext cx="7901014" cy="10001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Создание и (обновление) материально-технической базы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571472" y="2500306"/>
            <a:ext cx="2928958" cy="1000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Федеральный бюджет-2208,8 тыс.рублей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72132" y="3214686"/>
            <a:ext cx="3143272" cy="150019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МБОУ ОСОШ №2</a:t>
            </a:r>
          </a:p>
          <a:p>
            <a:pPr algn="ctr"/>
            <a:r>
              <a:rPr lang="ru-RU" dirty="0" smtClean="0"/>
              <a:t>Красноармейская СОШ</a:t>
            </a:r>
            <a:endParaRPr lang="ru-RU" dirty="0"/>
          </a:p>
        </p:txBody>
      </p:sp>
      <p:sp>
        <p:nvSpPr>
          <p:cNvPr id="19" name="Стрелка вправо 18"/>
          <p:cNvSpPr/>
          <p:nvPr/>
        </p:nvSpPr>
        <p:spPr>
          <a:xfrm>
            <a:off x="4714876" y="4000504"/>
            <a:ext cx="857256" cy="42862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Выгнутая вверх стрелка 20"/>
          <p:cNvSpPr/>
          <p:nvPr/>
        </p:nvSpPr>
        <p:spPr>
          <a:xfrm>
            <a:off x="3500430" y="2428868"/>
            <a:ext cx="2287722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Выгнутая вниз стрелка 21"/>
          <p:cNvSpPr/>
          <p:nvPr/>
        </p:nvSpPr>
        <p:spPr>
          <a:xfrm rot="19349822">
            <a:off x="6137862" y="5184117"/>
            <a:ext cx="2000264" cy="660082"/>
          </a:xfrm>
          <a:prstGeom prst="curved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27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571472" y="4786322"/>
            <a:ext cx="3143272" cy="18573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Областной бюджет-1982,4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857752" y="4857760"/>
            <a:ext cx="3214710" cy="178595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Местный бюджет 95,6 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1763688" y="4365104"/>
            <a:ext cx="751355" cy="10715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6012160" y="4365104"/>
            <a:ext cx="810878" cy="11430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57200" y="620688"/>
            <a:ext cx="7901014" cy="100811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Организация отдыха детей в каникулярное время</a:t>
            </a:r>
            <a:endParaRPr lang="ru-RU" dirty="0"/>
          </a:p>
        </p:txBody>
      </p:sp>
      <p:pic>
        <p:nvPicPr>
          <p:cNvPr id="12" name="Рисунок 11" descr="iA2BNAOK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700808"/>
            <a:ext cx="7786742" cy="3143272"/>
          </a:xfrm>
          <a:prstGeom prst="rect">
            <a:avLst/>
          </a:prstGeom>
        </p:spPr>
      </p:pic>
      <p:sp>
        <p:nvSpPr>
          <p:cNvPr id="8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28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1000108"/>
            <a:ext cx="4786346" cy="485778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 smtClean="0"/>
              <a:t>На обеспечение ежемесячного вознаграждения за классное руководство предусмотрено</a:t>
            </a:r>
            <a:br>
              <a:rPr lang="ru-RU" sz="3200" dirty="0" smtClean="0"/>
            </a:br>
            <a:r>
              <a:rPr lang="ru-RU" sz="3200" dirty="0" smtClean="0"/>
              <a:t> на 2021-2022 годы </a:t>
            </a:r>
            <a:br>
              <a:rPr lang="ru-RU" sz="3200" dirty="0" smtClean="0"/>
            </a:br>
            <a:r>
              <a:rPr lang="ru-RU" sz="3200" dirty="0" smtClean="0"/>
              <a:t>по 17811,4 тыс.рублей</a:t>
            </a:r>
            <a:endParaRPr lang="ru-RU" sz="3200" dirty="0"/>
          </a:p>
        </p:txBody>
      </p:sp>
      <p:pic>
        <p:nvPicPr>
          <p:cNvPr id="1026" name="Picture 2" descr="C:\Users\user\Pictures\45\142239_157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3595548" cy="286701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643314"/>
            <a:ext cx="3500462" cy="214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29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388424" cy="92278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составления проекта 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решения о бюджете Орловского района на 202</a:t>
            </a:r>
            <a:r>
              <a:rPr 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и на плановый период 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годов</a:t>
            </a:r>
            <a:endParaRPr lang="ru-RU" sz="18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72319133"/>
              </p:ext>
            </p:extLst>
          </p:nvPr>
        </p:nvGraphicFramePr>
        <p:xfrm>
          <a:off x="179512" y="1340768"/>
          <a:ext cx="8856984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72400" y="-27384"/>
            <a:ext cx="762000" cy="366712"/>
          </a:xfrm>
        </p:spPr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70796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Заголовок 1"/>
          <p:cNvSpPr>
            <a:spLocks noGrp="1"/>
          </p:cNvSpPr>
          <p:nvPr>
            <p:ph type="title"/>
          </p:nvPr>
        </p:nvSpPr>
        <p:spPr>
          <a:xfrm>
            <a:off x="1928813" y="357166"/>
            <a:ext cx="6643715" cy="20002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Исполнение Указа Президента №597 от 07.05.2012                       </a:t>
            </a: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                                                                     </a:t>
            </a:r>
            <a:r>
              <a:rPr lang="ru-RU" sz="1000" b="1" dirty="0" smtClean="0">
                <a:solidFill>
                  <a:srgbClr val="002060"/>
                </a:solidFill>
              </a:rPr>
              <a:t>(тыс. рублей)</a:t>
            </a:r>
          </a:p>
        </p:txBody>
      </p:sp>
      <p:graphicFrame>
        <p:nvGraphicFramePr>
          <p:cNvPr id="10" name="Диаграмма 2"/>
          <p:cNvGraphicFramePr>
            <a:graphicFrameLocks/>
          </p:cNvGraphicFramePr>
          <p:nvPr/>
        </p:nvGraphicFramePr>
        <p:xfrm>
          <a:off x="214282" y="1714488"/>
          <a:ext cx="8643937" cy="4675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53" name="AutoShape 4" descr="Картинки по запросу исполнение указов президента 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4" name="AutoShape 6" descr="Картинки по запросу исполнение указов президента 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5" name="AutoShape 8" descr="Картинки по запросу исполнение указов президента 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6" name="AutoShape 10" descr="Картинки по запросу исполнение указов президента 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37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1593895" cy="123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286000" y="857232"/>
            <a:ext cx="5357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Исполнение Указа Президента №597 от 07.05.2012 </a:t>
            </a:r>
            <a:endParaRPr lang="ru-RU" dirty="0"/>
          </a:p>
        </p:txBody>
      </p:sp>
      <p:sp>
        <p:nvSpPr>
          <p:cNvPr id="11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30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AutoShape 2" descr="Картинки по запросу Дети-сиро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692696"/>
            <a:ext cx="4643470" cy="2000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На содержание детей сирот, детей находящихся под опекой и попечительством граждан, в приемных семьях, на оплату бесплатного проезда детей-15562,4 тыс.рублей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04805" name="AutoShape 5" descr="Картинки по запросу детские сад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2857496"/>
            <a:ext cx="9001156" cy="121444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В Орловском районе функционирует</a:t>
            </a:r>
          </a:p>
          <a:p>
            <a:pPr algn="ctr"/>
            <a:r>
              <a:rPr lang="ru-RU" sz="3600" dirty="0" smtClean="0"/>
              <a:t> 8 приемных семей</a:t>
            </a:r>
            <a:endParaRPr lang="ru-RU" sz="3600" dirty="0"/>
          </a:p>
        </p:txBody>
      </p:sp>
      <p:sp>
        <p:nvSpPr>
          <p:cNvPr id="204808" name="AutoShape 8" descr="Картинки по запросу приемные семьи в Орловском рай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s7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86256"/>
            <a:ext cx="4286248" cy="2414587"/>
          </a:xfrm>
          <a:prstGeom prst="rect">
            <a:avLst/>
          </a:prstGeom>
        </p:spPr>
      </p:pic>
      <p:pic>
        <p:nvPicPr>
          <p:cNvPr id="12" name="Рисунок 11" descr="c30aa0f3c9f2afdb6d2e52cd2d2d8eb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4181475"/>
            <a:ext cx="4286250" cy="24622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76672"/>
            <a:ext cx="392909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31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Социальная%20защита%20населения%20города%20Москв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2203253" cy="166587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285728"/>
            <a:ext cx="5614998" cy="23574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428596" y="1928802"/>
          <a:ext cx="8143932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071802" y="714356"/>
            <a:ext cx="571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</a:rPr>
              <a:t>Динамика расходов бюджета Орловского района на социальную политику</a:t>
            </a:r>
            <a:endParaRPr lang="ru-RU" b="1" dirty="0"/>
          </a:p>
        </p:txBody>
      </p:sp>
      <p:sp>
        <p:nvSpPr>
          <p:cNvPr id="7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32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20113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исполнительно-распорядительные функции</a:t>
            </a:r>
            <a:br>
              <a:rPr lang="ru-RU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 счет местного бюджета</a:t>
            </a:r>
            <a:r>
              <a:rPr lang="ru-RU" sz="2800" b="1" dirty="0" smtClean="0">
                <a:solidFill>
                  <a:srgbClr val="0070C0"/>
                </a:solidFill>
              </a:rPr>
              <a:t/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                                                          </a:t>
            </a:r>
            <a:r>
              <a:rPr lang="ru-RU" sz="1400" dirty="0" smtClean="0"/>
              <a:t>тыс.рублей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500034" y="1571612"/>
          <a:ext cx="8429684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0" name="Picture 2" descr="C:\Users\user\Pictures\b5d6ab6ed57a14a18543f5b4b4a8ff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76672"/>
            <a:ext cx="1877653" cy="1308684"/>
          </a:xfrm>
          <a:prstGeom prst="rect">
            <a:avLst/>
          </a:prstGeom>
          <a:noFill/>
        </p:spPr>
      </p:pic>
      <p:sp>
        <p:nvSpPr>
          <p:cNvPr id="5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33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23685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На исполнительно-распорядительные функции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за счет областного  бюджета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                                                          </a:t>
            </a:r>
            <a:r>
              <a:rPr lang="ru-RU" sz="1400" dirty="0" smtClean="0"/>
              <a:t>тыс.рублей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285720" y="1785926"/>
          <a:ext cx="8643998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2754" name="AutoShape 2" descr="Картинки по запросу социальная защи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 descr="https://yt3.ggpht.com/-Vw9P7mGIz5Y/AAAAAAAAAAI/AAAAAAAAAAA/GARLyrqL_4A/s900-c-k-no-mo-rj-c0xffffff/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90874"/>
            <a:ext cx="1872208" cy="1484855"/>
          </a:xfrm>
          <a:prstGeom prst="rect">
            <a:avLst/>
          </a:prstGeom>
          <a:noFill/>
        </p:spPr>
      </p:pic>
      <p:sp>
        <p:nvSpPr>
          <p:cNvPr id="7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34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714356"/>
            <a:ext cx="4900618" cy="150019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Расходы </a:t>
            </a:r>
            <a:r>
              <a:rPr lang="ru-RU" dirty="0" smtClean="0">
                <a:solidFill>
                  <a:srgbClr val="FF0000"/>
                </a:solidFill>
              </a:rPr>
              <a:t>для МБУ «ЦСО»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242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6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8" name="AutoShape 8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1214414" y="2071678"/>
          <a:ext cx="750099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C:\Users\user\Pictures\iK4PPMV9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71480"/>
            <a:ext cx="2643206" cy="1571636"/>
          </a:xfrm>
          <a:prstGeom prst="rect">
            <a:avLst/>
          </a:prstGeom>
          <a:noFill/>
        </p:spPr>
      </p:pic>
      <p:sp>
        <p:nvSpPr>
          <p:cNvPr id="8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35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4143372" y="642918"/>
          <a:ext cx="4786346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2" name="Picture 4" descr="C:\Users\user\Pictures\EA4CCARWkAAaqb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571480"/>
            <a:ext cx="3286148" cy="5143536"/>
          </a:xfrm>
          <a:prstGeom prst="rect">
            <a:avLst/>
          </a:prstGeom>
          <a:noFill/>
        </p:spPr>
      </p:pic>
      <p:sp>
        <p:nvSpPr>
          <p:cNvPr id="5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36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714356"/>
            <a:ext cx="818388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Меры социальной поддержки отдельным категориям граждан</a:t>
            </a:r>
            <a:endParaRPr lang="ru-RU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500034" y="1785926"/>
          <a:ext cx="8143932" cy="407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37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285984" y="642918"/>
            <a:ext cx="6357982" cy="1428760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Расходы по обеспечению мер </a:t>
            </a:r>
            <a:r>
              <a:rPr lang="ru-RU" sz="1600" dirty="0" err="1" smtClean="0"/>
              <a:t>соцподдержки</a:t>
            </a:r>
            <a:r>
              <a:rPr lang="ru-RU" sz="1600" dirty="0" smtClean="0"/>
              <a:t>  ветеранам труда, ветеранам труда РО, сельским специалистам, реабилитированным, труженикам тыла предусмотрены в сумме на 2021 г – 83282,5 т.р.; 2022г — 84196,7 т.р.; 2023г — 84212,5 т.р.</a:t>
            </a:r>
            <a:endParaRPr lang="ru-RU" sz="1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85984" y="2071678"/>
            <a:ext cx="6572296" cy="250033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 smtClean="0"/>
              <a:t>На поддержку детей из многодетных семей по выплате компенсаций на ЖКУ по региональным стандартам, а также на ежемесячные денежные выплаты на приобретение школьной формы, проезда и приобретение лекарственных препаратов детям до 6 лет планируются средства в 2021,2022,2023гг — по 9254,7 т.р. Размер пособия на приобретение школьной формы, проезда и приобретение лекарственных препаратов детям до 6 лет в текущем году – 436,0 руб.</a:t>
            </a:r>
            <a:endParaRPr lang="ru-RU" sz="1600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214546" y="4643446"/>
            <a:ext cx="6643734" cy="1928826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На обеспечение МСП детей 1-2 г жизни из малоимущих семей для приобретения специальных молочных продуктов детского питания расходы предусмотрены в 2021, 2022, 2023гг — 4070,5 т.р.  . Размер пособия в текущем году —867,0 руб.</a:t>
            </a:r>
          </a:p>
          <a:p>
            <a:pPr lvl="0"/>
            <a:endParaRPr lang="ru-RU" sz="1600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5" name="AutoShape 3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8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4" name="Picture 2" descr="http://pensiaexpert.ru/wp-content/uploads/2017/05/kakoj-nuzhen-stazh-dlya-veterana-truda-v-rossii-v-2017-godu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19" y="476672"/>
            <a:ext cx="2059712" cy="1737882"/>
          </a:xfrm>
          <a:prstGeom prst="rect">
            <a:avLst/>
          </a:prstGeom>
          <a:noFill/>
        </p:spPr>
      </p:pic>
      <p:pic>
        <p:nvPicPr>
          <p:cNvPr id="18436" name="Picture 4" descr="http://malodeneg.com/wp-content/uploads/2018/01/ZHilishhnye-lgoty-mnogodetnym-semyam-2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2214578" cy="2357454"/>
          </a:xfrm>
          <a:prstGeom prst="rect">
            <a:avLst/>
          </a:prstGeom>
          <a:noFill/>
        </p:spPr>
      </p:pic>
      <p:pic>
        <p:nvPicPr>
          <p:cNvPr id="18438" name="Picture 6" descr="https://medaboutme.ru/upload/iblock/385/v_rossii_importozamestyat_detskoe_pitan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69160"/>
            <a:ext cx="2170731" cy="1560236"/>
          </a:xfrm>
          <a:prstGeom prst="rect">
            <a:avLst/>
          </a:prstGeom>
          <a:noFill/>
        </p:spPr>
      </p:pic>
      <p:sp>
        <p:nvSpPr>
          <p:cNvPr id="11" name="Номер слайда 25"/>
          <p:cNvSpPr txBox="1">
            <a:spLocks noGrp="1"/>
          </p:cNvSpPr>
          <p:nvPr/>
        </p:nvSpPr>
        <p:spPr bwMode="auto">
          <a:xfrm>
            <a:off x="8174038" y="-34056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38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428860" y="642918"/>
            <a:ext cx="6429420" cy="1785950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ru-RU" sz="1600" dirty="0" smtClean="0"/>
          </a:p>
          <a:p>
            <a:pPr lvl="0"/>
            <a:r>
              <a:rPr lang="ru-RU" sz="1600" dirty="0" smtClean="0"/>
              <a:t>Расходы по выплате ежемесячного пособия на ребенка планируются в 2021,2022, 2023 </a:t>
            </a:r>
            <a:r>
              <a:rPr lang="ru-RU" sz="1600" dirty="0" err="1" smtClean="0"/>
              <a:t>гг</a:t>
            </a:r>
            <a:r>
              <a:rPr lang="ru-RU" sz="1600" dirty="0" smtClean="0"/>
              <a:t> — 22618,5 т.р..</a:t>
            </a:r>
          </a:p>
          <a:p>
            <a:r>
              <a:rPr lang="ru-RU" sz="1600" dirty="0" smtClean="0"/>
              <a:t>Размер пособия на сегодняшний день составляет 436,0руб., на детей одиноких матерей-872,0 руб., на детей, родители которых уклоняются от уплаты алиментов  и на детей военнослужащих срочной службы составляет-654,0 руб.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85984" y="2500306"/>
            <a:ext cx="6572296" cy="10715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Расходы по выплате регионального материнского капитала планируются в 2021, 2022, 2023 </a:t>
            </a:r>
            <a:r>
              <a:rPr lang="ru-RU" sz="1600" dirty="0" err="1" smtClean="0"/>
              <a:t>гг</a:t>
            </a:r>
            <a:r>
              <a:rPr lang="ru-RU" sz="1600" dirty="0" smtClean="0"/>
              <a:t> — 4986,8т.р.. В 2020 году его размер составляет -121287,0 рублей.</a:t>
            </a:r>
            <a:endParaRPr lang="ru-RU" sz="1600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214546" y="3643314"/>
            <a:ext cx="6643734" cy="2928958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Расходы на выплату ежемесячной денежной выплаты на полноценное питание беременным женщинам из малоимущих семей, кормящим матерям и детям до 3-х лет из малоимущих семей составят в 2021,2022,203 г- 1579,3 т.р.. В текущем году размер пособия составляет – 1146,0 руб.</a:t>
            </a:r>
          </a:p>
          <a:p>
            <a:pPr lvl="0"/>
            <a:endParaRPr lang="ru-RU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0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0" name="Picture 2" descr="http://www.o-krohe.ru/images/article/orig/2018/02/s-novyh-detskih-posobij-ne-stanut-vychitat-nalogi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476672"/>
            <a:ext cx="2428860" cy="1939982"/>
          </a:xfrm>
          <a:prstGeom prst="rect">
            <a:avLst/>
          </a:prstGeom>
          <a:noFill/>
        </p:spPr>
      </p:pic>
      <p:pic>
        <p:nvPicPr>
          <p:cNvPr id="17412" name="Picture 4" descr="http://krab-info.ru/wp-content/uploads/2017/04/70709179-752x4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92896"/>
            <a:ext cx="2156987" cy="1428760"/>
          </a:xfrm>
          <a:prstGeom prst="rect">
            <a:avLst/>
          </a:prstGeom>
          <a:noFill/>
        </p:spPr>
      </p:pic>
      <p:sp>
        <p:nvSpPr>
          <p:cNvPr id="17414" name="AutoShape 6" descr="https://fiverr-res.cloudinary.com/images/t_main1,q_auto,f_auto/gigs/99719903/original/15949df47f09b355eec4cc6da2eacc8facfcbece/nutrition-plan-for-pregnant-woman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6" name="Picture 8" descr="https://i.sunhome.ru/journal/230/racion-pitaniya-zhenschini-v2.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77072"/>
            <a:ext cx="2214578" cy="2428892"/>
          </a:xfrm>
          <a:prstGeom prst="rect">
            <a:avLst/>
          </a:prstGeom>
          <a:noFill/>
        </p:spPr>
      </p:pic>
      <p:sp>
        <p:nvSpPr>
          <p:cNvPr id="11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39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76123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характеристики бюджета Орловского района  </a:t>
            </a:r>
            <a:b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202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годы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251520" y="980728"/>
            <a:ext cx="122413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04454209"/>
              </p:ext>
            </p:extLst>
          </p:nvPr>
        </p:nvGraphicFramePr>
        <p:xfrm>
          <a:off x="295078" y="1859932"/>
          <a:ext cx="8640960" cy="3758829"/>
        </p:xfrm>
        <a:graphic>
          <a:graphicData uri="http://schemas.openxmlformats.org/drawingml/2006/table">
            <a:tbl>
              <a:tblPr/>
              <a:tblGrid>
                <a:gridCol w="2016224"/>
                <a:gridCol w="1912016"/>
                <a:gridCol w="1642719"/>
                <a:gridCol w="1571297"/>
                <a:gridCol w="1498704"/>
              </a:tblGrid>
              <a:tr h="888939">
                <a:tc>
                  <a:txBody>
                    <a:bodyPr/>
                    <a:lstStyle/>
                    <a:p>
                      <a:pPr indent="-685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Показатель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 бюджета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</a:t>
                      </a: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 </a:t>
                      </a: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чтение)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 бюджета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202</a:t>
                      </a:r>
                      <a:r>
                        <a:rPr kumimoji="0" lang="en-US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год 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 бюджета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202</a:t>
                      </a:r>
                      <a:r>
                        <a:rPr kumimoji="0" lang="en-US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год 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 бюджета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202</a:t>
                      </a:r>
                      <a:r>
                        <a:rPr kumimoji="0" lang="en-US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год 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9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</a:t>
                      </a:r>
                      <a:r>
                        <a:rPr lang="ru-RU" sz="1600" b="1" dirty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Доходы, всего</a:t>
                      </a:r>
                      <a:endParaRPr lang="ru-RU" sz="1600" dirty="0">
                        <a:solidFill>
                          <a:srgbClr val="0066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1 061 771,2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1 130 897</a:t>
                      </a: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,0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1 088 987,5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950 608,1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53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Безвозмездные поступления из областного</a:t>
                      </a:r>
                      <a:r>
                        <a:rPr lang="ru-RU" sz="1600" baseline="0" dirty="0" smtClean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бюджета</a:t>
                      </a:r>
                      <a:endParaRPr lang="ru-RU" sz="1600" dirty="0">
                        <a:solidFill>
                          <a:srgbClr val="0066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831 859,1*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904 169,9*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852 876,9*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703 447,2*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88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</a:t>
                      </a:r>
                      <a:r>
                        <a:rPr lang="ru-RU" sz="1600" b="1" dirty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Расходы, всего</a:t>
                      </a:r>
                      <a:endParaRPr lang="ru-RU" sz="1600" dirty="0">
                        <a:solidFill>
                          <a:srgbClr val="0033CC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1 074 271,2</a:t>
                      </a:r>
                      <a:endParaRPr kumimoji="0" lang="ru-RU" sz="1600" b="1" kern="1200" dirty="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1 143 397,0</a:t>
                      </a:r>
                      <a:endParaRPr kumimoji="0" lang="ru-RU" sz="1600" b="1" kern="1200" dirty="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1 104 487,5</a:t>
                      </a:r>
                      <a:endParaRPr kumimoji="0" lang="ru-RU" sz="1600" b="1" kern="1200" dirty="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966 108,1</a:t>
                      </a:r>
                      <a:endParaRPr kumimoji="0" lang="ru-RU" sz="1600" b="1" kern="1200" dirty="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64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III</a:t>
                      </a:r>
                      <a:r>
                        <a:rPr lang="ru-RU" sz="1600" b="1" dirty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</a:t>
                      </a:r>
                      <a:r>
                        <a:rPr lang="ru-RU" sz="1600" b="1" dirty="0" smtClean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Дефицит, Профицит</a:t>
                      </a:r>
                      <a:endParaRPr lang="ru-RU" sz="1600" dirty="0">
                        <a:solidFill>
                          <a:srgbClr val="0033CC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baseline="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-12 500,0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baseline="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-12 500,0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baseline="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-15 500,0</a:t>
                      </a:r>
                      <a:endParaRPr kumimoji="0" lang="ru-RU" sz="1600" b="1" kern="1200" baseline="0" dirty="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-15 500,0</a:t>
                      </a:r>
                      <a:endParaRPr kumimoji="0" lang="ru-RU" sz="1600" b="1" kern="1200" dirty="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7600301" y="1606779"/>
            <a:ext cx="129614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050" b="1" dirty="0" smtClean="0">
                <a:solidFill>
                  <a:prstClr val="black"/>
                </a:solidFill>
                <a:latin typeface="Arial" charset="0"/>
              </a:rPr>
              <a:t>Тыс. </a:t>
            </a:r>
            <a:r>
              <a:rPr lang="ru-RU" sz="1050" b="1" dirty="0">
                <a:solidFill>
                  <a:prstClr val="black"/>
                </a:solidFill>
                <a:latin typeface="Arial" charset="0"/>
              </a:rPr>
              <a:t>рублей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174038" y="-27384"/>
            <a:ext cx="762000" cy="366712"/>
          </a:xfrm>
        </p:spPr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7868" y="5882395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 - </a:t>
            </a:r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Объем межбюджетных трансфертов будет уточнен </a:t>
            </a:r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по </a:t>
            </a:r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результатам рассмотрения проекта </a:t>
            </a:r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областного бюджета в законодательном Собрании Ростовской области</a:t>
            </a:r>
            <a:endParaRPr lang="ru-RU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428860" y="642918"/>
            <a:ext cx="6429420" cy="1500198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Расходы на выплату ежемесячного пособия на третьего ребенка или последующих детей составят в 2021г — 19849,4 т.р., в 2022г — 23292,0 т.р. Размер выплаты на сегодняшний день составляет — 8954 руб.</a:t>
            </a:r>
          </a:p>
          <a:p>
            <a:pPr lvl="0"/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428860" y="2357430"/>
            <a:ext cx="6429420" cy="242889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На организацию и обеспечение отдыха и оздоровления детей предусмотрено в 2021,2022,2023гг — 7027,3 т.р.  Предусмотрены расходы за счет местного бюджета на транспортные услуги по доставке детей из малоимущих семей в детские оздоровительные лагеря и санатории в 2021,2022,2023 — 800,0 т.р.</a:t>
            </a:r>
          </a:p>
          <a:p>
            <a:pPr lvl="0"/>
            <a:endParaRPr lang="ru-RU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500298" y="4572008"/>
            <a:ext cx="6357982" cy="2000264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На обеспечение МСП по выплате адресных субсидий на оплату жилья и коммунальных услуг предусмотрено в 2021,2022,2023г — 4032,2 т.р.</a:t>
            </a:r>
            <a:endParaRPr lang="ru-RU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 descr="C:\Users\user\Pictures\1475086377_3f7887c5b42079a47c3bcaab960f5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786322"/>
            <a:ext cx="2224310" cy="1857388"/>
          </a:xfrm>
          <a:prstGeom prst="rect">
            <a:avLst/>
          </a:prstGeom>
          <a:noFill/>
        </p:spPr>
      </p:pic>
      <p:pic>
        <p:nvPicPr>
          <p:cNvPr id="16386" name="Picture 2" descr="http://fb.ru/media/i/5/1/7/7/3/i/517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428604"/>
            <a:ext cx="2562101" cy="1919247"/>
          </a:xfrm>
          <a:prstGeom prst="rect">
            <a:avLst/>
          </a:prstGeom>
          <a:noFill/>
        </p:spPr>
      </p:pic>
      <p:pic>
        <p:nvPicPr>
          <p:cNvPr id="16388" name="Picture 4" descr="http://s.fishki.net/upload/post/201505/08/1526889/23_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500306"/>
            <a:ext cx="2357454" cy="1849161"/>
          </a:xfrm>
          <a:prstGeom prst="rect">
            <a:avLst/>
          </a:prstGeom>
          <a:noFill/>
        </p:spPr>
      </p:pic>
      <p:sp>
        <p:nvSpPr>
          <p:cNvPr id="10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40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71736" y="642918"/>
            <a:ext cx="6286544" cy="171451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Единовременное пособие беременным женам военнослужащих, проходивших военную службу по призыву и ежемесячное пособие на ребенка военнослужащего, проходившего военную службу ( на детей до 3-х лет) в 2021г.-321,0 т.р., 2022г — 333,5 т.р.</a:t>
            </a:r>
            <a:endParaRPr lang="ru-RU" sz="1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00298" y="2643182"/>
            <a:ext cx="6357982" cy="207170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Расходы на </a:t>
            </a:r>
            <a:r>
              <a:rPr lang="ru-RU" sz="1600" dirty="0" err="1" smtClean="0"/>
              <a:t>ежемесячныу</a:t>
            </a:r>
            <a:r>
              <a:rPr lang="ru-RU" sz="1600" dirty="0" smtClean="0"/>
              <a:t> выплату в связи с рождением (усыновлением) первого ребенка в 2021 г — 25658,4 , в 2022 — 26608,6т.р. Размер выплаты в 2020 году составляет 11099,00 руб.</a:t>
            </a:r>
          </a:p>
          <a:p>
            <a:pPr lvl="0"/>
            <a:endParaRPr lang="ru-RU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357422" y="4786322"/>
            <a:ext cx="6429420" cy="1714512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Компенсация расходов по оплате жилищно-коммунальных услуг, оказываемых отдельным категориям граждан из числа ветеранов и инвалидов. На 2021 год расходы составят — 19521,5 т.р., в 2022г — 19520,8 т.р.</a:t>
            </a:r>
          </a:p>
          <a:p>
            <a:pPr lvl="0"/>
            <a:endParaRPr lang="ru-RU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4" name="AutoShape 2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6" name="AutoShape 4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80" name="AutoShape 8" descr="Картинки по запросу компенсация жкх ветеранам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C:\Users\user\Pictures\388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08920"/>
            <a:ext cx="2357421" cy="2000264"/>
          </a:xfrm>
          <a:prstGeom prst="rect">
            <a:avLst/>
          </a:prstGeom>
          <a:noFill/>
        </p:spPr>
      </p:pic>
      <p:pic>
        <p:nvPicPr>
          <p:cNvPr id="5123" name="Picture 3" descr="C:\Users\user\Pictures\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29198"/>
            <a:ext cx="2143140" cy="1608954"/>
          </a:xfrm>
          <a:prstGeom prst="rect">
            <a:avLst/>
          </a:prstGeom>
          <a:noFill/>
        </p:spPr>
      </p:pic>
      <p:pic>
        <p:nvPicPr>
          <p:cNvPr id="15362" name="Picture 2" descr="http://usmsocz.ru/assets/easyimage/e/e9765067ec40011bad29e8879741b4d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672"/>
            <a:ext cx="2508236" cy="2142570"/>
          </a:xfrm>
          <a:prstGeom prst="rect">
            <a:avLst/>
          </a:prstGeom>
          <a:noFill/>
        </p:spPr>
      </p:pic>
      <p:sp>
        <p:nvSpPr>
          <p:cNvPr id="13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41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71736" y="692696"/>
            <a:ext cx="6286544" cy="1593296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Компенсация страховых премий по договору обязательного страхования гражданской ответственности владельцев транспортных средств инвалидам. На 2021, 2022 год расходы составят по 19,1 т.р.</a:t>
            </a:r>
          </a:p>
          <a:p>
            <a:pPr lvl="0"/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00298" y="2357430"/>
            <a:ext cx="6357982" cy="235745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На выплату ежегодной денежной выплаты гражданам, награжденным нагрудными знаками «Почетный донор СССР», «Почетный донор России» предусмотрено в 2021г  - 409,1 т.р., 2022г — 425,5 т.р.</a:t>
            </a:r>
          </a:p>
          <a:p>
            <a:pPr lvl="0"/>
            <a:endParaRPr lang="ru-RU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643174" y="4786322"/>
            <a:ext cx="6215106" cy="1714512"/>
          </a:xfrm>
          <a:prstGeom prst="round2DiagRect">
            <a:avLst/>
          </a:prstGeom>
        </p:spPr>
        <p:style>
          <a:lnRef idx="1">
            <a:schemeClr val="accent6"/>
          </a:lnRef>
          <a:fillRef idx="1002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Расходы по обеспечению мер </a:t>
            </a:r>
            <a:r>
              <a:rPr lang="ru-RU" dirty="0" err="1" smtClean="0"/>
              <a:t>соцподдержки</a:t>
            </a:r>
            <a:r>
              <a:rPr lang="ru-RU" dirty="0" smtClean="0"/>
              <a:t> гражданам, подвергшимся воздействию радиации в 2021г — 907,3 </a:t>
            </a:r>
            <a:r>
              <a:rPr lang="ru-RU" dirty="0" err="1" smtClean="0"/>
              <a:t>т.р</a:t>
            </a:r>
            <a:r>
              <a:rPr lang="ru-RU" dirty="0" smtClean="0"/>
              <a:t>, в 2022г — 943,6 т.р.</a:t>
            </a:r>
          </a:p>
          <a:p>
            <a:pPr lvl="0"/>
            <a:endParaRPr lang="ru-RU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4" name="AutoShape 2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6" name="AutoShape 4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80" name="AutoShape 8" descr="Картинки по запросу компенсация жкх ветеранам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57430"/>
            <a:ext cx="2571736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714884"/>
            <a:ext cx="242889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7" name="Picture 1" descr="C:\Users\user\Pictures\iOZ2F9WM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76672"/>
            <a:ext cx="2286016" cy="1866896"/>
          </a:xfrm>
          <a:prstGeom prst="rect">
            <a:avLst/>
          </a:prstGeom>
          <a:noFill/>
        </p:spPr>
      </p:pic>
      <p:sp>
        <p:nvSpPr>
          <p:cNvPr id="13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42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1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://orlovsky.donland.ru/Data/Sites/29/media/%D0%90%D0%B4%D0%BC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9144000" cy="538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7485249"/>
              </p:ext>
            </p:extLst>
          </p:nvPr>
        </p:nvGraphicFramePr>
        <p:xfrm>
          <a:off x="0" y="3214686"/>
          <a:ext cx="8858280" cy="3643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174038" y="-27384"/>
            <a:ext cx="762000" cy="366712"/>
          </a:xfrm>
        </p:spPr>
        <p:txBody>
          <a:bodyPr/>
          <a:lstStyle/>
          <a:p>
            <a:pPr>
              <a:defRPr/>
            </a:pPr>
            <a:fld id="{2312E0CA-C96C-438D-A70A-838A9D6F490E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>
            <a:spLocks noChangeArrowheads="1"/>
          </p:cNvSpPr>
          <p:nvPr/>
        </p:nvSpPr>
        <p:spPr bwMode="auto">
          <a:xfrm>
            <a:off x="0" y="0"/>
            <a:ext cx="9144000" cy="560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Контактная информация</a:t>
            </a:r>
          </a:p>
          <a:p>
            <a:pPr algn="ctr" eaLnBrk="0" hangingPunct="0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Финансовый отдел Администрации Орловского района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347510, Ростовская область, п.Орловский ул.Пионерская 75</a:t>
            </a:r>
            <a:endParaRPr lang="ru-RU" dirty="0">
              <a:ea typeface="Calibri" pitchFamily="34" charset="0"/>
              <a:cs typeface="Arial" charset="0"/>
            </a:endParaRPr>
          </a:p>
          <a:p>
            <a:pPr algn="ctr" eaLnBrk="0" hangingPunct="0"/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Руководитель: Заведующий финансовым отделом Администрации Орловского района</a:t>
            </a:r>
          </a:p>
          <a:p>
            <a:pPr algn="ctr" eaLnBrk="0" hangingPunct="0"/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 –</a:t>
            </a:r>
            <a:r>
              <a:rPr lang="ru-RU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Лячина</a:t>
            </a:r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 Елена Анатольевна</a:t>
            </a:r>
            <a:endParaRPr lang="ru-RU" dirty="0">
              <a:cs typeface="Arial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Тел.(факс) : (86375) 31-7-37,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E-mail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: </a:t>
            </a:r>
            <a:r>
              <a:rPr lang="en-US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rayfo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@</a:t>
            </a:r>
            <a:r>
              <a:rPr lang="en-US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orlovsky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.</a:t>
            </a:r>
            <a:r>
              <a:rPr lang="ru-RU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donland.ru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График (режим) работы: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понедельник – пятница – 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9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.00 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– 17.00;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предпраздничные дни – </a:t>
            </a:r>
            <a:r>
              <a:rPr lang="en-US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9</a:t>
            </a:r>
            <a:r>
              <a:rPr lang="ru-RU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.00 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– 16.00;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суббота и воскресенье – выходные дни;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перерыв – 12.00 – 13.00. </a:t>
            </a:r>
            <a:endParaRPr lang="en-US" dirty="0"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cs typeface="Times New Roman" pitchFamily="18" charset="0"/>
              </a:rPr>
              <a:t>График приема: последний понедельник месяца с 14 до 15 часов</a:t>
            </a:r>
          </a:p>
        </p:txBody>
      </p:sp>
      <p:sp>
        <p:nvSpPr>
          <p:cNvPr id="4" name="Номер слайда 25"/>
          <p:cNvSpPr txBox="1">
            <a:spLocks noGrp="1"/>
          </p:cNvSpPr>
          <p:nvPr/>
        </p:nvSpPr>
        <p:spPr bwMode="auto">
          <a:xfrm>
            <a:off x="8174038" y="1588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44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8"/>
            <a:ext cx="9144000" cy="684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4034" name="Диаграмма 9"/>
          <p:cNvGraphicFramePr>
            <a:graphicFrameLocks/>
          </p:cNvGraphicFramePr>
          <p:nvPr/>
        </p:nvGraphicFramePr>
        <p:xfrm>
          <a:off x="214282" y="1643050"/>
          <a:ext cx="8616950" cy="5214950"/>
        </p:xfrm>
        <a:graphic>
          <a:graphicData uri="http://schemas.openxmlformats.org/presentationml/2006/ole">
            <p:oleObj spid="_x0000_s2052" name="Worksheet" r:id="rId5" imgW="8848745" imgH="6600960" progId="Excel.Sheet.8">
              <p:embed/>
            </p:oleObj>
          </a:graphicData>
        </a:graphic>
      </p:graphicFrame>
      <p:sp>
        <p:nvSpPr>
          <p:cNvPr id="18438" name="Прямоугольник 11"/>
          <p:cNvSpPr>
            <a:spLocks noChangeArrowheads="1"/>
          </p:cNvSpPr>
          <p:nvPr/>
        </p:nvSpPr>
        <p:spPr bwMode="auto">
          <a:xfrm>
            <a:off x="7561263" y="1214428"/>
            <a:ext cx="16192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 err="1" smtClean="0">
                <a:solidFill>
                  <a:prstClr val="black"/>
                </a:solidFill>
                <a:latin typeface="Trebuchet MS"/>
              </a:rPr>
              <a:t>млн</a:t>
            </a:r>
            <a:r>
              <a:rPr lang="ru-RU" sz="1400" b="1" dirty="0" smtClean="0">
                <a:solidFill>
                  <a:prstClr val="black"/>
                </a:solidFill>
                <a:latin typeface="Trebuchet MS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Trebuchet MS"/>
              </a:rPr>
              <a:t>рублей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80804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  <a:t>Собственные доходы консолидированного</a:t>
            </a:r>
            <a:r>
              <a:rPr lang="en-US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  <a:t> </a:t>
            </a: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  <a:t>БЮДЖЕТА и</a:t>
            </a:r>
            <a:b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</a:b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  <a:t>бюджета Орловского района</a:t>
            </a:r>
          </a:p>
        </p:txBody>
      </p:sp>
      <p:sp>
        <p:nvSpPr>
          <p:cNvPr id="44038" name="Номер слайда 11"/>
          <p:cNvSpPr>
            <a:spLocks noGrp="1"/>
          </p:cNvSpPr>
          <p:nvPr>
            <p:ph type="sldNum" sz="quarter" idx="12"/>
          </p:nvPr>
        </p:nvSpPr>
        <p:spPr bwMode="auto">
          <a:xfrm>
            <a:off x="8174736" y="-27384"/>
            <a:ext cx="762000" cy="36576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D78D0EF3-BBBD-40F9-8A4F-81DF78820818}" type="slidenum">
              <a:rPr lang="ru-RU">
                <a:cs typeface="Arial" charset="0"/>
              </a:rPr>
              <a:pPr/>
              <a:t>5</a:t>
            </a:fld>
            <a:endParaRPr lang="ru-RU" dirty="0">
              <a:cs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246757" y="3255268"/>
            <a:ext cx="171450" cy="1619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256282" y="3675360"/>
            <a:ext cx="161925" cy="1619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458788" y="3071813"/>
            <a:ext cx="60625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rebuchet MS"/>
              </a:rPr>
              <a:t>БР</a:t>
            </a:r>
            <a:endParaRPr lang="ru-RU" b="1" dirty="0">
              <a:solidFill>
                <a:prstClr val="black"/>
              </a:solidFill>
              <a:latin typeface="Trebuchet MS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rebuchet MS"/>
              </a:rPr>
              <a:t>КБР</a:t>
            </a:r>
            <a:endParaRPr lang="ru-RU" b="1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14282" y="5384304"/>
            <a:ext cx="1540951" cy="1473696"/>
          </a:xfrm>
          <a:prstGeom prst="ellipse">
            <a:avLst/>
          </a:prstGeom>
          <a:blipFill dpi="0" rotWithShape="1">
            <a:blip r:embed="rId8" cstate="print"/>
            <a:srcRect/>
            <a:stretch>
              <a:fillRect l="-26000" t="-3000" r="-26000" b="-1000"/>
            </a:stretch>
          </a:blipFill>
          <a:ln w="53975" cmpd="thinThick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857356" y="5730382"/>
            <a:ext cx="1241581" cy="1127618"/>
          </a:xfrm>
          <a:prstGeom prst="ellipse">
            <a:avLst/>
          </a:prstGeom>
          <a:blipFill dpi="0" rotWithShape="1">
            <a:blip r:embed="rId9" cstate="print"/>
            <a:srcRect/>
            <a:stretch>
              <a:fillRect l="-27000" r="-26000" b="-1000"/>
            </a:stretch>
          </a:blipFill>
          <a:ln w="53975" cmpd="thinThick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3143240" y="5384304"/>
            <a:ext cx="1512168" cy="1473696"/>
          </a:xfrm>
          <a:prstGeom prst="ellipse">
            <a:avLst/>
          </a:prstGeom>
          <a:blipFill dpi="0" rotWithShape="1">
            <a:blip r:embed="rId10" cstate="print"/>
            <a:srcRect/>
            <a:stretch>
              <a:fillRect l="-21000" t="-2000" r="-26000" b="1000"/>
            </a:stretch>
          </a:blipFill>
          <a:ln w="53975" cmpd="thinThick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429131" y="5429264"/>
            <a:ext cx="1500192" cy="1341908"/>
          </a:xfrm>
          <a:prstGeom prst="ellipse">
            <a:avLst/>
          </a:prstGeom>
          <a:blipFill dpi="0" rotWithShape="1">
            <a:blip r:embed="rId11" cstate="print"/>
            <a:srcRect/>
            <a:stretch>
              <a:fillRect l="-33000" t="-3000" r="2000" b="-1000"/>
            </a:stretch>
          </a:blipFill>
          <a:ln w="53975" cmpd="thinThick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857884" y="5384304"/>
            <a:ext cx="1512341" cy="1473696"/>
          </a:xfrm>
          <a:prstGeom prst="ellipse">
            <a:avLst/>
          </a:prstGeom>
          <a:blipFill dpi="0" rotWithShape="1">
            <a:blip r:embed="rId12" cstate="print"/>
            <a:srcRect/>
            <a:stretch>
              <a:fillRect l="-59000" t="-26000" r="-43000" b="-24000"/>
            </a:stretch>
          </a:blipFill>
          <a:ln w="53975" cmpd="thinThick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7286644" y="5373216"/>
            <a:ext cx="1567012" cy="1484784"/>
          </a:xfrm>
          <a:prstGeom prst="ellipse">
            <a:avLst/>
          </a:prstGeom>
          <a:blipFill dpi="0" rotWithShape="1">
            <a:blip r:embed="rId13" cstate="print"/>
            <a:srcRect/>
            <a:stretch>
              <a:fillRect l="-26000" t="-3000" r="-26000" b="-1000"/>
            </a:stretch>
          </a:blipFill>
          <a:ln w="53975" cmpd="thinThick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054" name="Picture 6" descr="C:\Users\user\Pictures\публичный декабрь 2018\i3CK35GM0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29124" y="5429240"/>
            <a:ext cx="1428760" cy="142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1" descr="E:\cheki\gerb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436096" y="116632"/>
            <a:ext cx="374968" cy="504056"/>
          </a:xfrm>
          <a:prstGeom prst="rect">
            <a:avLst/>
          </a:prstGeom>
          <a:noFill/>
        </p:spPr>
      </p:pic>
      <p:sp>
        <p:nvSpPr>
          <p:cNvPr id="23" name="Номер слайда 5"/>
          <p:cNvSpPr txBox="1">
            <a:spLocks/>
          </p:cNvSpPr>
          <p:nvPr/>
        </p:nvSpPr>
        <p:spPr>
          <a:xfrm>
            <a:off x="5724128" y="116632"/>
            <a:ext cx="3275856" cy="365760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Финансовый отдел Администрации Орловского района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34388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9"/>
            <a:ext cx="8229600" cy="114300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Структура налоговых и неналоговых доходов бюджета</a:t>
            </a:r>
            <a:b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Орловского района  в 202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1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  году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graphicFrame>
        <p:nvGraphicFramePr>
          <p:cNvPr id="113666" name="Содержимое 3"/>
          <p:cNvGraphicFramePr>
            <a:graphicFrameLocks noGrp="1"/>
          </p:cNvGraphicFramePr>
          <p:nvPr/>
        </p:nvGraphicFramePr>
        <p:xfrm>
          <a:off x="142875" y="1643050"/>
          <a:ext cx="8858281" cy="4857784"/>
        </p:xfrm>
        <a:graphic>
          <a:graphicData uri="http://schemas.openxmlformats.org/presentationml/2006/ole">
            <p:oleObj spid="_x0000_s113666" name="Worksheet" r:id="rId3" imgW="7791444" imgH="311472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016" y="500041"/>
            <a:ext cx="8856984" cy="524991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504056"/>
          </a:xfrm>
        </p:spPr>
        <p:txBody>
          <a:bodyPr>
            <a:noAutofit/>
          </a:bodyPr>
          <a:lstStyle/>
          <a:p>
            <a:pPr marL="85725" algn="ctr">
              <a:defRPr/>
            </a:pPr>
            <a:r>
              <a:rPr lang="ru-RU" sz="25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Безвозмездные поступления из областного бюджета</a:t>
            </a:r>
            <a:endParaRPr lang="ru-RU" sz="25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251520" y="2204868"/>
          <a:ext cx="8712968" cy="2697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1440160"/>
                <a:gridCol w="1476786"/>
                <a:gridCol w="1835582"/>
                <a:gridCol w="1800200"/>
              </a:tblGrid>
              <a:tr h="914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Наименование</a:t>
                      </a:r>
                      <a:endParaRPr kumimoji="0" lang="ru-RU" sz="1500" b="1" i="0" u="none" strike="noStrike" kern="1200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</a:t>
                      </a:r>
                      <a:r>
                        <a:rPr kumimoji="0" lang="en-US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</a:t>
                      </a: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(проект)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2021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(проект)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2022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(проект)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2023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(проект)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2048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5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cs typeface="Arial" pitchFamily="34" charset="0"/>
                        </a:rPr>
                        <a:t>Межбюджетные трансферты ВСЕГО *)</a:t>
                      </a:r>
                      <a:endParaRPr lang="ru-RU" sz="15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3333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831,9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904,2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852,9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703,4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5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из них:</a:t>
                      </a:r>
                      <a:endParaRPr lang="ru-RU" sz="15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159">
                <a:tc>
                  <a:txBody>
                    <a:bodyPr/>
                    <a:lstStyle/>
                    <a:p>
                      <a:pPr marL="108000" algn="ctr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5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Дотации</a:t>
                      </a:r>
                      <a:endParaRPr lang="ru-RU" sz="15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146,7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146,7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89,8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89,8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108000" algn="ctr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5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Целевые трансферты из областного бюджета</a:t>
                      </a:r>
                      <a:endParaRPr lang="ru-RU" sz="15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0000"/>
                        </a:lnSpc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685,2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0000"/>
                        </a:lnSpc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757,5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763,1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613,6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Заголовок 7"/>
          <p:cNvSpPr txBox="1">
            <a:spLocks/>
          </p:cNvSpPr>
          <p:nvPr/>
        </p:nvSpPr>
        <p:spPr bwMode="auto">
          <a:xfrm>
            <a:off x="6983760" y="1628800"/>
            <a:ext cx="216024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defRPr/>
            </a:pP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3040" y="5143515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*) </a:t>
            </a:r>
            <a:r>
              <a:rPr lang="ru-RU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Объем межбюджетных трансфертов будет уточнен по результатам рассмотрения проекта областного бюджета в Законодательном Собрании Ростовской области</a:t>
            </a: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174736" y="-27384"/>
            <a:ext cx="762000" cy="365760"/>
          </a:xfrm>
        </p:spPr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082765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3061741837"/>
              </p:ext>
            </p:extLst>
          </p:nvPr>
        </p:nvGraphicFramePr>
        <p:xfrm>
          <a:off x="611560" y="1340768"/>
          <a:ext cx="8136904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87016" y="571483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l" rotWithShape="0">
                    <a:prstClr val="black">
                      <a:lumMod val="95000"/>
                      <a:lumOff val="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Субвенции из областного бюджета на выполнение переданных органам местного самоуправления государственных полномочий в 2021 году</a:t>
            </a:r>
            <a:endParaRPr lang="ru-RU" sz="2000" b="1" dirty="0">
              <a:solidFill>
                <a:srgbClr val="0000FF"/>
              </a:solidFill>
              <a:effectLst>
                <a:outerShdw blurRad="38100" dist="38100" dir="2700000" algn="l" rotWithShape="0">
                  <a:prstClr val="black">
                    <a:lumMod val="95000"/>
                    <a:lumOff val="5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2348880"/>
            <a:ext cx="2376264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Всего субвенций 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682,3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C4E876-F1D1-4C8B-BD1F-9C7219D2B9CE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6942707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Users\user\Pictures\i-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3357562"/>
            <a:ext cx="2447908" cy="2428892"/>
          </a:xfrm>
          <a:prstGeom prst="rect">
            <a:avLst/>
          </a:prstGeom>
          <a:noFill/>
        </p:spPr>
      </p:pic>
      <p:graphicFrame>
        <p:nvGraphicFramePr>
          <p:cNvPr id="16" name="Диаграмма 15"/>
          <p:cNvGraphicFramePr/>
          <p:nvPr/>
        </p:nvGraphicFramePr>
        <p:xfrm>
          <a:off x="0" y="1285860"/>
          <a:ext cx="7715240" cy="5357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44" y="500042"/>
            <a:ext cx="8715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Субсидии из областного бюджета местным бюджетам на софинансирование расходных обязательств муниципальных образований в 2021 году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174038" y="-27384"/>
            <a:ext cx="762000" cy="366712"/>
          </a:xfrm>
        </p:spPr>
        <p:txBody>
          <a:bodyPr/>
          <a:lstStyle/>
          <a:p>
            <a:pPr>
              <a:defRPr/>
            </a:pPr>
            <a:fld id="{2312E0CA-C96C-438D-A70A-838A9D6F490E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084168" y="2660917"/>
            <a:ext cx="31683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Общий объем субсидий</a:t>
            </a:r>
          </a:p>
          <a:p>
            <a:pPr algn="ctr"/>
            <a:r>
              <a:rPr lang="ru-RU" sz="1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51920,0 тыс. рублей </a:t>
            </a: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5940152" y="1316765"/>
            <a:ext cx="288032" cy="3384376"/>
          </a:xfrm>
          <a:prstGeom prst="rightBrace">
            <a:avLst/>
          </a:prstGeom>
          <a:ln w="38100">
            <a:solidFill>
              <a:srgbClr val="FF0000"/>
            </a:solidFill>
            <a:round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24" name="Рисунок 23" descr="ВОдопровод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1316767"/>
            <a:ext cx="2520280" cy="1387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03994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9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1981</Words>
  <Application>Microsoft Office PowerPoint</Application>
  <PresentationFormat>Экран (4:3)</PresentationFormat>
  <Paragraphs>377</Paragraphs>
  <Slides>44</Slides>
  <Notes>16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0" baseType="lpstr">
      <vt:lpstr>Городская</vt:lpstr>
      <vt:lpstr>1_Городская</vt:lpstr>
      <vt:lpstr>5_Городская</vt:lpstr>
      <vt:lpstr>7_Городская</vt:lpstr>
      <vt:lpstr>19_Городская</vt:lpstr>
      <vt:lpstr>Worksheet</vt:lpstr>
      <vt:lpstr>Финансовый отдел Администрации Орловского района </vt:lpstr>
      <vt:lpstr>Основные направления бюджетной и налоговой политики Орловского района на 2021-2023 годы</vt:lpstr>
      <vt:lpstr>Особенности составления проекта решения о бюджете Орловского района на 2021 год и на плановый период 2022 и 2023 годов</vt:lpstr>
      <vt:lpstr>Основные характеристики бюджета Орловского района   на 2021-2023 годы</vt:lpstr>
      <vt:lpstr>Собственные доходы консолидированного БЮДЖЕТА и бюджета Орловского района</vt:lpstr>
      <vt:lpstr>Структура налоговых и неналоговых доходов бюджета Орловского района  в 2021  году</vt:lpstr>
      <vt:lpstr>Безвозмездные поступления из областного бюджета</vt:lpstr>
      <vt:lpstr>Слайд 8</vt:lpstr>
      <vt:lpstr>Слайд 9</vt:lpstr>
      <vt:lpstr>Слайд 10</vt:lpstr>
      <vt:lpstr>Слайд 11</vt:lpstr>
      <vt:lpstr>Слайд 12</vt:lpstr>
      <vt:lpstr>На обеспечение жильем жителей района в 2021 - 2023 годах предусмотрено 66586.4 тыс. рублей</vt:lpstr>
      <vt:lpstr>Особенности межбюджетных отношений  в Орловском районе на 2021 год</vt:lpstr>
      <vt:lpstr>Динамика расходов бюджета Орловского района по  Управлению культуры и спорта</vt:lpstr>
      <vt:lpstr> Расходы на дополнительное образование  </vt:lpstr>
      <vt:lpstr>Расходы по разделу «Культура»</vt:lpstr>
      <vt:lpstr> Расходы по разделу «Физическая культура и спорт» </vt:lpstr>
      <vt:lpstr>   Дополнительные средства из бюджета Орловского района  (включая субсидии из областного бюджета) на 2021 год </vt:lpstr>
      <vt:lpstr>Мероприятия по работе с молодежью</vt:lpstr>
      <vt:lpstr>Слайд 21</vt:lpstr>
      <vt:lpstr>Реконструкция здания Орловского РДК</vt:lpstr>
      <vt:lpstr>Расходы бюджета Орловского района на 2021-2023 годы по Управлению образования</vt:lpstr>
      <vt:lpstr>Слайд 24</vt:lpstr>
      <vt:lpstr>Слайд 25</vt:lpstr>
      <vt:lpstr>Внедрение целевой модели цифровой образовательной среды</vt:lpstr>
      <vt:lpstr>Создание и (обновление) материально-технической базы</vt:lpstr>
      <vt:lpstr>Организация отдыха детей в каникулярное время</vt:lpstr>
      <vt:lpstr>На обеспечение ежемесячного вознаграждения за классное руководство предусмотрено  на 2021-2022 годы  по 17811,4 тыс.рублей</vt:lpstr>
      <vt:lpstr>        Исполнение Указа Президента №597 от 07.05.2012                                                                                             (тыс. рублей)</vt:lpstr>
      <vt:lpstr>Слайд 31</vt:lpstr>
      <vt:lpstr>                        </vt:lpstr>
      <vt:lpstr>  На исполнительно-распорядительные функции за счет местного бюджета                                                           тыс.рублей </vt:lpstr>
      <vt:lpstr>  На исполнительно-распорядительные функции за счет областного  бюджета                                                           тыс.рублей </vt:lpstr>
      <vt:lpstr>Расходы для МБУ «ЦСО»</vt:lpstr>
      <vt:lpstr>.</vt:lpstr>
      <vt:lpstr>Меры социальной поддержки отдельным категориям граждан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финансов Ростовской области</dc:title>
  <dc:creator>Yureva_AD</dc:creator>
  <cp:lastModifiedBy>user</cp:lastModifiedBy>
  <cp:revision>102</cp:revision>
  <dcterms:created xsi:type="dcterms:W3CDTF">2018-11-09T14:42:42Z</dcterms:created>
  <dcterms:modified xsi:type="dcterms:W3CDTF">2020-11-17T12:50:43Z</dcterms:modified>
</cp:coreProperties>
</file>